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3" r:id="rId2"/>
  </p:sldMasterIdLst>
  <p:notesMasterIdLst>
    <p:notesMasterId r:id="rId41"/>
  </p:notesMasterIdLst>
  <p:handoutMasterIdLst>
    <p:handoutMasterId r:id="rId42"/>
  </p:handoutMasterIdLst>
  <p:sldIdLst>
    <p:sldId id="256" r:id="rId3"/>
    <p:sldId id="316" r:id="rId4"/>
    <p:sldId id="291" r:id="rId5"/>
    <p:sldId id="274" r:id="rId6"/>
    <p:sldId id="275" r:id="rId7"/>
    <p:sldId id="276" r:id="rId8"/>
    <p:sldId id="293" r:id="rId9"/>
    <p:sldId id="292" r:id="rId10"/>
    <p:sldId id="308" r:id="rId11"/>
    <p:sldId id="322" r:id="rId12"/>
    <p:sldId id="309" r:id="rId13"/>
    <p:sldId id="310" r:id="rId14"/>
    <p:sldId id="272" r:id="rId15"/>
    <p:sldId id="278" r:id="rId16"/>
    <p:sldId id="277" r:id="rId17"/>
    <p:sldId id="281" r:id="rId18"/>
    <p:sldId id="282" r:id="rId19"/>
    <p:sldId id="298" r:id="rId20"/>
    <p:sldId id="295" r:id="rId21"/>
    <p:sldId id="296" r:id="rId22"/>
    <p:sldId id="297" r:id="rId23"/>
    <p:sldId id="300" r:id="rId24"/>
    <p:sldId id="301" r:id="rId25"/>
    <p:sldId id="302" r:id="rId26"/>
    <p:sldId id="315" r:id="rId27"/>
    <p:sldId id="303" r:id="rId28"/>
    <p:sldId id="304" r:id="rId29"/>
    <p:sldId id="306" r:id="rId30"/>
    <p:sldId id="311" r:id="rId31"/>
    <p:sldId id="317" r:id="rId32"/>
    <p:sldId id="321" r:id="rId33"/>
    <p:sldId id="326" r:id="rId34"/>
    <p:sldId id="323" r:id="rId35"/>
    <p:sldId id="325" r:id="rId36"/>
    <p:sldId id="327" r:id="rId37"/>
    <p:sldId id="331" r:id="rId38"/>
    <p:sldId id="329" r:id="rId39"/>
    <p:sldId id="328" r:id="rId40"/>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0000"/>
    <a:srgbClr val="F40000"/>
    <a:srgbClr val="000099"/>
    <a:srgbClr val="FF7C80"/>
    <a:srgbClr val="FFFFCC"/>
    <a:srgbClr val="996633"/>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C0310D-0B82-40A4-9901-D5A3E9F7AB34}" v="15" dt="2020-04-17T14:54:50.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97409" autoAdjust="0"/>
  </p:normalViewPr>
  <p:slideViewPr>
    <p:cSldViewPr>
      <p:cViewPr varScale="1">
        <p:scale>
          <a:sx n="63" d="100"/>
          <a:sy n="63" d="100"/>
        </p:scale>
        <p:origin x="66"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5" d="100"/>
        <a:sy n="85" d="100"/>
      </p:scale>
      <p:origin x="0" y="0"/>
    </p:cViewPr>
  </p:sorterViewPr>
  <p:notesViewPr>
    <p:cSldViewPr>
      <p:cViewPr varScale="1">
        <p:scale>
          <a:sx n="81" d="100"/>
          <a:sy n="81" d="100"/>
        </p:scale>
        <p:origin x="-2040"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der, David M." userId="5df82b55-c1d1-45ce-be78-c1af4f4d29d3" providerId="ADAL" clId="{4CC0310D-0B82-40A4-9901-D5A3E9F7AB34}"/>
    <pc:docChg chg="undo custSel modSld">
      <pc:chgData name="Wilder, David M." userId="5df82b55-c1d1-45ce-be78-c1af4f4d29d3" providerId="ADAL" clId="{4CC0310D-0B82-40A4-9901-D5A3E9F7AB34}" dt="2020-04-17T14:54:50.500" v="150"/>
      <pc:docMkLst>
        <pc:docMk/>
      </pc:docMkLst>
      <pc:sldChg chg="modSp mod">
        <pc:chgData name="Wilder, David M." userId="5df82b55-c1d1-45ce-be78-c1af4f4d29d3" providerId="ADAL" clId="{4CC0310D-0B82-40A4-9901-D5A3E9F7AB34}" dt="2020-04-17T14:54:50.500" v="150"/>
        <pc:sldMkLst>
          <pc:docMk/>
          <pc:sldMk cId="0" sldId="292"/>
        </pc:sldMkLst>
        <pc:spChg chg="mod">
          <ac:chgData name="Wilder, David M." userId="5df82b55-c1d1-45ce-be78-c1af4f4d29d3" providerId="ADAL" clId="{4CC0310D-0B82-40A4-9901-D5A3E9F7AB34}" dt="2020-04-17T14:54:50.500" v="150"/>
          <ac:spMkLst>
            <pc:docMk/>
            <pc:sldMk cId="0" sldId="292"/>
            <ac:spMk id="13312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5974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15974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5974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37CFDDD4-29A6-4EF4-96BD-1CFD6687F0C3}" type="slidenum">
              <a:rPr lang="en-US"/>
              <a:pPr>
                <a:defRPr/>
              </a:pPr>
              <a:t>‹#›</a:t>
            </a:fld>
            <a:endParaRPr lang="en-US"/>
          </a:p>
        </p:txBody>
      </p:sp>
    </p:spTree>
    <p:extLst>
      <p:ext uri="{BB962C8B-B14F-4D97-AF65-F5344CB8AC3E}">
        <p14:creationId xmlns:p14="http://schemas.microsoft.com/office/powerpoint/2010/main" val="3686434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27E03006-E463-4FC7-B2F2-D9B06F2BE2CF}" type="slidenum">
              <a:rPr lang="en-US"/>
              <a:pPr>
                <a:defRPr/>
              </a:pPr>
              <a:t>‹#›</a:t>
            </a:fld>
            <a:endParaRPr lang="en-US"/>
          </a:p>
        </p:txBody>
      </p:sp>
    </p:spTree>
    <p:extLst>
      <p:ext uri="{BB962C8B-B14F-4D97-AF65-F5344CB8AC3E}">
        <p14:creationId xmlns:p14="http://schemas.microsoft.com/office/powerpoint/2010/main" val="3593350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1</a:t>
            </a:fld>
            <a:endParaRPr lang="en-US"/>
          </a:p>
        </p:txBody>
      </p:sp>
    </p:spTree>
    <p:extLst>
      <p:ext uri="{BB962C8B-B14F-4D97-AF65-F5344CB8AC3E}">
        <p14:creationId xmlns:p14="http://schemas.microsoft.com/office/powerpoint/2010/main" val="3253339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83115C0-F39C-4BA1-BD71-122AFE29EC8E}" type="slidenum">
              <a:rPr lang="en-US">
                <a:solidFill>
                  <a:prstClr val="black"/>
                </a:solidFill>
                <a:latin typeface="Times New Roman" pitchFamily="18" charset="0"/>
              </a:rPr>
              <a:pPr/>
              <a:t>10</a:t>
            </a:fld>
            <a:endParaRPr lang="en-US">
              <a:solidFill>
                <a:prstClr val="black"/>
              </a:solidFill>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lvl="0" indent="-282575" fontAlgn="base">
              <a:lnSpc>
                <a:spcPct val="90000"/>
              </a:lnSpc>
              <a:spcBef>
                <a:spcPts val="600"/>
              </a:spcBef>
              <a:spcAft>
                <a:spcPct val="0"/>
              </a:spcAft>
              <a:buClr>
                <a:srgbClr val="3891A7"/>
              </a:buClr>
              <a:buSzPct val="80000"/>
              <a:buFont typeface="Wingdings 2" pitchFamily="18" charset="2"/>
              <a:buChar char=""/>
            </a:pPr>
            <a:r>
              <a:rPr lang="en-US" dirty="0">
                <a:solidFill>
                  <a:prstClr val="black"/>
                </a:solidFill>
                <a:latin typeface="Gill Sans MT"/>
              </a:rPr>
              <a:t>Employees are not permitted to work with a respirator </a:t>
            </a:r>
            <a:r>
              <a:rPr lang="en-US" b="1" dirty="0">
                <a:solidFill>
                  <a:srgbClr val="FF0000"/>
                </a:solidFill>
                <a:latin typeface="Gill Sans MT"/>
              </a:rPr>
              <a:t>until they have been properly trained</a:t>
            </a:r>
            <a:r>
              <a:rPr lang="en-US" dirty="0">
                <a:solidFill>
                  <a:prstClr val="black"/>
                </a:solidFill>
                <a:latin typeface="Gill Sans MT"/>
              </a:rPr>
              <a:t> in respiratory protection</a:t>
            </a:r>
          </a:p>
          <a:p>
            <a:pPr marL="822325" lvl="1" indent="-282575" fontAlgn="base">
              <a:lnSpc>
                <a:spcPct val="90000"/>
              </a:lnSpc>
              <a:spcBef>
                <a:spcPts val="600"/>
              </a:spcBef>
              <a:spcAft>
                <a:spcPct val="0"/>
              </a:spcAft>
              <a:buClr>
                <a:srgbClr val="3891A7"/>
              </a:buClr>
              <a:buSzPct val="80000"/>
              <a:buFont typeface="Wingdings 2" pitchFamily="18" charset="2"/>
              <a:buChar char=""/>
            </a:pPr>
            <a:r>
              <a:rPr lang="en-US" dirty="0"/>
              <a:t>1910.134(k)(3) The employer shall provide the training prior to requiring the employee to use a respirator </a:t>
            </a:r>
            <a:r>
              <a:rPr lang="en-US" b="1" dirty="0"/>
              <a:t>in the workplace</a:t>
            </a:r>
            <a:r>
              <a:rPr lang="en-US" dirty="0"/>
              <a:t>.</a:t>
            </a:r>
            <a:endParaRPr lang="en-US" b="1" dirty="0">
              <a:solidFill>
                <a:prstClr val="black"/>
              </a:solidFill>
              <a:latin typeface="Gill Sans MT"/>
            </a:endParaRPr>
          </a:p>
          <a:p>
            <a:pPr marL="365125" lvl="0" indent="-282575" fontAlgn="base">
              <a:lnSpc>
                <a:spcPct val="90000"/>
              </a:lnSpc>
              <a:spcBef>
                <a:spcPts val="600"/>
              </a:spcBef>
              <a:spcAft>
                <a:spcPct val="0"/>
              </a:spcAft>
              <a:buClr>
                <a:srgbClr val="3891A7"/>
              </a:buClr>
              <a:buSzPct val="80000"/>
              <a:buFont typeface="Wingdings 2" pitchFamily="18" charset="2"/>
              <a:buChar char=""/>
            </a:pPr>
            <a:r>
              <a:rPr lang="en-US" dirty="0">
                <a:solidFill>
                  <a:prstClr val="black"/>
                </a:solidFill>
                <a:latin typeface="Gill Sans MT"/>
              </a:rPr>
              <a:t>The following topics must be covered </a:t>
            </a:r>
            <a:r>
              <a:rPr lang="en-US" dirty="0">
                <a:solidFill>
                  <a:srgbClr val="FF0000"/>
                </a:solidFill>
                <a:latin typeface="Gill Sans MT"/>
              </a:rPr>
              <a:t>each year</a:t>
            </a:r>
            <a:r>
              <a:rPr lang="en-US" dirty="0">
                <a:solidFill>
                  <a:prstClr val="black"/>
                </a:solidFill>
                <a:latin typeface="Gill Sans MT"/>
              </a:rPr>
              <a:t>:</a:t>
            </a:r>
          </a:p>
          <a:p>
            <a:pPr marL="639763" lvl="1" indent="-236538" fontAlgn="base">
              <a:spcBef>
                <a:spcPts val="550"/>
              </a:spcBef>
              <a:spcAft>
                <a:spcPct val="0"/>
              </a:spcAft>
              <a:buClr>
                <a:srgbClr val="3891A7"/>
              </a:buClr>
              <a:buFont typeface="Verdana" pitchFamily="34" charset="0"/>
              <a:buChar char="◦"/>
            </a:pPr>
            <a:r>
              <a:rPr lang="en-US" dirty="0">
                <a:solidFill>
                  <a:prstClr val="black"/>
                </a:solidFill>
                <a:latin typeface="Gill Sans MT"/>
              </a:rPr>
              <a:t>the General Requirements of federal &amp; state respiratory protection standards</a:t>
            </a:r>
          </a:p>
          <a:p>
            <a:pPr marL="639763" lvl="1" indent="-236538" fontAlgn="base">
              <a:spcBef>
                <a:spcPts val="550"/>
              </a:spcBef>
              <a:spcAft>
                <a:spcPct val="0"/>
              </a:spcAft>
              <a:buClr>
                <a:srgbClr val="3891A7"/>
              </a:buClr>
              <a:buFont typeface="Verdana" pitchFamily="34" charset="0"/>
              <a:buChar char="◦"/>
            </a:pPr>
            <a:r>
              <a:rPr lang="en-US" dirty="0">
                <a:solidFill>
                  <a:prstClr val="black"/>
                </a:solidFill>
                <a:latin typeface="Gill Sans MT"/>
              </a:rPr>
              <a:t>Potential work-related respiratory hazards and risks associated with not using and maintaining respirator properly</a:t>
            </a:r>
          </a:p>
          <a:p>
            <a:pPr marL="639763" lvl="1" indent="-236538" fontAlgn="base">
              <a:spcBef>
                <a:spcPts val="550"/>
              </a:spcBef>
              <a:spcAft>
                <a:spcPct val="0"/>
              </a:spcAft>
              <a:buClr>
                <a:srgbClr val="3891A7"/>
              </a:buClr>
              <a:buFont typeface="Verdana" pitchFamily="34" charset="0"/>
              <a:buChar char="◦"/>
            </a:pPr>
            <a:r>
              <a:rPr lang="en-US" dirty="0">
                <a:solidFill>
                  <a:prstClr val="black"/>
                </a:solidFill>
                <a:latin typeface="Gill Sans MT"/>
              </a:rPr>
              <a:t>the Function, Capabilities, and Limitations of the respiratory protection used</a:t>
            </a:r>
          </a:p>
          <a:p>
            <a:pPr marL="639763" lvl="1" indent="-236538" fontAlgn="base">
              <a:spcBef>
                <a:spcPts val="550"/>
              </a:spcBef>
              <a:spcAft>
                <a:spcPct val="0"/>
              </a:spcAft>
              <a:buClr>
                <a:srgbClr val="3891A7"/>
              </a:buClr>
              <a:buFont typeface="Verdana" pitchFamily="34" charset="0"/>
              <a:buChar char="◦"/>
            </a:pPr>
            <a:r>
              <a:rPr lang="en-US" dirty="0">
                <a:solidFill>
                  <a:prstClr val="black"/>
                </a:solidFill>
                <a:latin typeface="Gill Sans MT"/>
              </a:rPr>
              <a:t>How to inspect, put on and remove, check the seals, and wear the respirator properly</a:t>
            </a:r>
          </a:p>
          <a:p>
            <a:pPr marL="639763" lvl="1" indent="-236538" fontAlgn="base">
              <a:spcBef>
                <a:spcPts val="550"/>
              </a:spcBef>
              <a:spcAft>
                <a:spcPct val="0"/>
              </a:spcAft>
              <a:buClr>
                <a:srgbClr val="3891A7"/>
              </a:buClr>
              <a:buFont typeface="Verdana" pitchFamily="34" charset="0"/>
              <a:buChar char="◦"/>
            </a:pPr>
            <a:r>
              <a:rPr lang="en-US" dirty="0">
                <a:solidFill>
                  <a:prstClr val="black"/>
                </a:solidFill>
                <a:latin typeface="Gill Sans MT"/>
              </a:rPr>
              <a:t>and the Medical signs and symptoms that might limit or prevent effective use of respirators</a:t>
            </a:r>
          </a:p>
          <a:p>
            <a:pPr marL="639763" lvl="1" indent="-236538" fontAlgn="base">
              <a:spcBef>
                <a:spcPts val="550"/>
              </a:spcBef>
              <a:spcAft>
                <a:spcPct val="0"/>
              </a:spcAft>
              <a:buClr>
                <a:srgbClr val="3891A7"/>
              </a:buClr>
              <a:buFont typeface="Verdana" pitchFamily="34" charset="0"/>
              <a:buChar char="◦"/>
            </a:pPr>
            <a:r>
              <a:rPr lang="en-US" i="1" dirty="0"/>
              <a:t>(maintenance and storage procedures for the respirator, if applicable)</a:t>
            </a:r>
            <a:endParaRPr lang="en-US" b="1" i="1" dirty="0">
              <a:solidFill>
                <a:prstClr val="black"/>
              </a:solidFill>
              <a:latin typeface="Gill Sans MT"/>
            </a:endParaRPr>
          </a:p>
          <a:p>
            <a:pPr marL="365125" indent="-282575" fontAlgn="base">
              <a:lnSpc>
                <a:spcPct val="90000"/>
              </a:lnSpc>
              <a:spcBef>
                <a:spcPts val="600"/>
              </a:spcBef>
              <a:spcAft>
                <a:spcPct val="0"/>
              </a:spcAft>
              <a:buClr>
                <a:srgbClr val="3891A7"/>
              </a:buClr>
              <a:buSzPct val="80000"/>
              <a:buFont typeface="Wingdings 2" pitchFamily="18" charset="2"/>
              <a:buChar char=""/>
            </a:pPr>
            <a:r>
              <a:rPr lang="en-US" b="1" u="sng" dirty="0">
                <a:solidFill>
                  <a:srgbClr val="FF0000"/>
                </a:solidFill>
              </a:rPr>
              <a:t>REFER TO HANDOUT – FCHD-RPP TRAINING TOPICS</a:t>
            </a:r>
            <a:r>
              <a:rPr lang="en-US" b="1" dirty="0">
                <a:solidFill>
                  <a:srgbClr val="FF0000"/>
                </a:solidFill>
              </a:rPr>
              <a:t> </a:t>
            </a:r>
          </a:p>
          <a:p>
            <a:pPr marL="365125" indent="-282575" fontAlgn="base">
              <a:lnSpc>
                <a:spcPct val="90000"/>
              </a:lnSpc>
              <a:spcBef>
                <a:spcPts val="600"/>
              </a:spcBef>
              <a:spcAft>
                <a:spcPct val="0"/>
              </a:spcAft>
              <a:buClr>
                <a:srgbClr val="3891A7"/>
              </a:buClr>
              <a:buSzPct val="80000"/>
              <a:buFont typeface="Wingdings 2" pitchFamily="18" charset="2"/>
              <a:buChar char=""/>
            </a:pPr>
            <a:endParaRPr lang="en-US" b="1" dirty="0">
              <a:solidFill>
                <a:srgbClr val="FF0000"/>
              </a:solidFill>
            </a:endParaRPr>
          </a:p>
          <a:p>
            <a:pPr marL="365125" lvl="0" indent="-282575" fontAlgn="base">
              <a:lnSpc>
                <a:spcPct val="90000"/>
              </a:lnSpc>
              <a:spcBef>
                <a:spcPts val="600"/>
              </a:spcBef>
              <a:spcAft>
                <a:spcPct val="0"/>
              </a:spcAft>
              <a:buClr>
                <a:srgbClr val="3891A7"/>
              </a:buClr>
              <a:buSzPct val="80000"/>
              <a:buFont typeface="Wingdings 2" pitchFamily="18" charset="2"/>
              <a:buChar char=""/>
            </a:pPr>
            <a:endParaRPr lang="en-US" dirty="0">
              <a:solidFill>
                <a:prstClr val="black"/>
              </a:solidFill>
              <a:latin typeface="Gill Sans MT"/>
            </a:endParaRP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Show Fit Test Kit Components</a:t>
            </a:r>
          </a:p>
          <a:p>
            <a:pPr marL="171450" indent="-171450">
              <a:buFont typeface="Arial" pitchFamily="34" charset="0"/>
              <a:buChar char="•"/>
            </a:pPr>
            <a:endParaRPr lang="en-US" dirty="0"/>
          </a:p>
          <a:p>
            <a:pPr marL="171450" indent="-171450">
              <a:buFont typeface="Arial" pitchFamily="34" charset="0"/>
              <a:buChar char="•"/>
            </a:pPr>
            <a:r>
              <a:rPr lang="en-US" dirty="0"/>
              <a:t>Don’t go into too much detail – discuss later (Demonstration)</a:t>
            </a:r>
          </a:p>
          <a:p>
            <a:pPr marL="171450" indent="-171450">
              <a:buFont typeface="Arial" pitchFamily="34" charset="0"/>
              <a:buChar char="•"/>
            </a:pPr>
            <a:endParaRPr lang="en-US" dirty="0"/>
          </a:p>
          <a:p>
            <a:pPr marL="171450" indent="-171450">
              <a:buFont typeface="Arial" pitchFamily="34" charset="0"/>
              <a:buChar char="•"/>
            </a:pPr>
            <a:r>
              <a:rPr lang="en-US" dirty="0"/>
              <a:t>Show forms – refer to handout packet – discuss later </a:t>
            </a:r>
          </a:p>
          <a:p>
            <a:pPr marL="628650" lvl="1" indent="-171450">
              <a:buFont typeface="Arial" pitchFamily="34" charset="0"/>
              <a:buChar char="•"/>
            </a:pPr>
            <a:r>
              <a:rPr lang="en-US" dirty="0"/>
              <a:t>Medical Recommendation (Medical Clearance)</a:t>
            </a:r>
          </a:p>
          <a:p>
            <a:pPr marL="628650" lvl="1" indent="-171450">
              <a:buFont typeface="Arial" pitchFamily="34" charset="0"/>
              <a:buChar char="•"/>
            </a:pPr>
            <a:r>
              <a:rPr lang="en-US" dirty="0"/>
              <a:t>Fit-Test Evaluation Form (Demonstration) </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11</a:t>
            </a:fld>
            <a:endParaRPr lang="en-US"/>
          </a:p>
        </p:txBody>
      </p:sp>
    </p:spTree>
    <p:extLst>
      <p:ext uri="{BB962C8B-B14F-4D97-AF65-F5344CB8AC3E}">
        <p14:creationId xmlns:p14="http://schemas.microsoft.com/office/powerpoint/2010/main" val="3184968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Hood onto collar – correct direction (hood front to collar hole)</a:t>
            </a:r>
          </a:p>
          <a:p>
            <a:pPr marL="171450" indent="-171450">
              <a:buFont typeface="Arial" pitchFamily="34" charset="0"/>
              <a:buChar char="•"/>
            </a:pPr>
            <a:endParaRPr lang="en-US" dirty="0"/>
          </a:p>
          <a:p>
            <a:pPr marL="171450" indent="-171450">
              <a:buFont typeface="Arial" pitchFamily="34" charset="0"/>
              <a:buChar char="•"/>
            </a:pPr>
            <a:r>
              <a:rPr lang="en-US" dirty="0"/>
              <a:t>Warn about mixing nebulizers and bottles</a:t>
            </a:r>
          </a:p>
          <a:p>
            <a:pPr marL="628650" lvl="1" indent="-171450">
              <a:buFont typeface="Arial" pitchFamily="34" charset="0"/>
              <a:buChar char="•"/>
            </a:pPr>
            <a:r>
              <a:rPr lang="en-US" dirty="0"/>
              <a:t>Taste Threshold (Sensitivity) Test – Red  (diluted)</a:t>
            </a:r>
          </a:p>
          <a:p>
            <a:pPr marL="628650" lvl="1" indent="-171450">
              <a:buFont typeface="Arial" pitchFamily="34" charset="0"/>
              <a:buChar char="•"/>
            </a:pPr>
            <a:r>
              <a:rPr lang="en-US" dirty="0"/>
              <a:t>Fit Test – Black  (full strength)</a:t>
            </a:r>
          </a:p>
          <a:p>
            <a:pPr marL="628650" lvl="1" indent="-171450">
              <a:buFont typeface="Arial" pitchFamily="34" charset="0"/>
              <a:buChar char="•"/>
            </a:pPr>
            <a:endParaRPr lang="en-US" dirty="0"/>
          </a:p>
          <a:p>
            <a:pPr marL="628650" lvl="1" indent="-171450">
              <a:buFont typeface="Arial" pitchFamily="34" charset="0"/>
              <a:buChar char="•"/>
            </a:pPr>
            <a:r>
              <a:rPr lang="en-US" dirty="0"/>
              <a:t>Taste Threshold Screening (Sensitivity Test) – Left</a:t>
            </a:r>
          </a:p>
          <a:p>
            <a:pPr marL="628650" lvl="1" indent="-171450">
              <a:buFont typeface="Arial" pitchFamily="34" charset="0"/>
              <a:buChar char="•"/>
            </a:pPr>
            <a:r>
              <a:rPr lang="en-US" dirty="0"/>
              <a:t>Fit Test – Right</a:t>
            </a:r>
          </a:p>
          <a:p>
            <a:pPr marL="628650" lvl="1" indent="-171450">
              <a:buFont typeface="Arial" pitchFamily="34" charset="0"/>
              <a:buChar char="•"/>
            </a:pPr>
            <a:endParaRPr lang="en-US" dirty="0"/>
          </a:p>
          <a:p>
            <a:pPr marL="171450" indent="-171450">
              <a:buFont typeface="Arial" pitchFamily="34" charset="0"/>
              <a:buChar char="•"/>
            </a:pPr>
            <a:r>
              <a:rPr lang="en-US" dirty="0"/>
              <a:t>Lines for amount on bottom of nebulizer bowl</a:t>
            </a:r>
          </a:p>
          <a:p>
            <a:pPr marL="628650" lvl="1" indent="-171450">
              <a:buFont typeface="Arial" pitchFamily="34" charset="0"/>
              <a:buChar char="•"/>
            </a:pPr>
            <a:r>
              <a:rPr lang="en-US" dirty="0"/>
              <a:t>Use enough for number of subjects</a:t>
            </a:r>
          </a:p>
          <a:p>
            <a:pPr marL="628650" lvl="1" indent="-171450">
              <a:buFont typeface="Arial" pitchFamily="34" charset="0"/>
              <a:buChar char="•"/>
            </a:pPr>
            <a:r>
              <a:rPr lang="en-US" dirty="0"/>
              <a:t>Be care not to tilt nebulizer too much – ensure the solution covers the bottom of the nebulizer bowl</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12</a:t>
            </a:fld>
            <a:endParaRPr lang="en-US"/>
          </a:p>
        </p:txBody>
      </p:sp>
    </p:spTree>
    <p:extLst>
      <p:ext uri="{BB962C8B-B14F-4D97-AF65-F5344CB8AC3E}">
        <p14:creationId xmlns:p14="http://schemas.microsoft.com/office/powerpoint/2010/main" val="2078043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13</a:t>
            </a:fld>
            <a:endParaRPr lang="en-US"/>
          </a:p>
        </p:txBody>
      </p:sp>
    </p:spTree>
    <p:extLst>
      <p:ext uri="{BB962C8B-B14F-4D97-AF65-F5344CB8AC3E}">
        <p14:creationId xmlns:p14="http://schemas.microsoft.com/office/powerpoint/2010/main" val="3688378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picking a new model/size, wear for 5 minutes to assess comfort</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14</a:t>
            </a:fld>
            <a:endParaRPr lang="en-US"/>
          </a:p>
        </p:txBody>
      </p:sp>
    </p:spTree>
    <p:extLst>
      <p:ext uri="{BB962C8B-B14F-4D97-AF65-F5344CB8AC3E}">
        <p14:creationId xmlns:p14="http://schemas.microsoft.com/office/powerpoint/2010/main" val="3877208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Donning/Doffing procedures – refers to putting on and taking off – will see OSHA video at end of presentation</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15</a:t>
            </a:fld>
            <a:endParaRPr lang="en-US"/>
          </a:p>
        </p:txBody>
      </p:sp>
    </p:spTree>
    <p:extLst>
      <p:ext uri="{BB962C8B-B14F-4D97-AF65-F5344CB8AC3E}">
        <p14:creationId xmlns:p14="http://schemas.microsoft.com/office/powerpoint/2010/main" val="2641547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happen even in short period of testing.</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16</a:t>
            </a:fld>
            <a:endParaRPr lang="en-US"/>
          </a:p>
        </p:txBody>
      </p:sp>
    </p:spTree>
    <p:extLst>
      <p:ext uri="{BB962C8B-B14F-4D97-AF65-F5344CB8AC3E}">
        <p14:creationId xmlns:p14="http://schemas.microsoft.com/office/powerpoint/2010/main" val="803026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Parts to Testing –</a:t>
            </a:r>
          </a:p>
          <a:p>
            <a:endParaRPr lang="en-US" dirty="0"/>
          </a:p>
          <a:p>
            <a:pPr marL="628650" lvl="1" indent="-171450">
              <a:buFont typeface="Arial" pitchFamily="34" charset="0"/>
              <a:buChar char="•"/>
            </a:pPr>
            <a:r>
              <a:rPr lang="en-US" dirty="0"/>
              <a:t>Taste Threshold Screening (using dilute solution and NO respirator)</a:t>
            </a:r>
          </a:p>
          <a:p>
            <a:pPr marL="628650" lvl="1" indent="-171450">
              <a:buFont typeface="Arial" pitchFamily="34" charset="0"/>
              <a:buChar char="•"/>
            </a:pPr>
            <a:r>
              <a:rPr lang="en-US" dirty="0"/>
              <a:t>Fit Test (using full strength solution and respirator)</a:t>
            </a:r>
          </a:p>
          <a:p>
            <a:pPr marL="628650" lvl="1" indent="-171450">
              <a:buFont typeface="Arial" pitchFamily="34" charset="0"/>
              <a:buChar char="•"/>
            </a:pPr>
            <a:endParaRPr lang="en-US" dirty="0"/>
          </a:p>
          <a:p>
            <a:pPr marL="171450" indent="-171450">
              <a:buFont typeface="Arial" pitchFamily="34" charset="0"/>
              <a:buChar char="•"/>
            </a:pPr>
            <a:r>
              <a:rPr lang="en-US" dirty="0"/>
              <a:t>Before each step –</a:t>
            </a:r>
          </a:p>
          <a:p>
            <a:pPr marL="628650" lvl="1" indent="-171450">
              <a:buFont typeface="Arial" pitchFamily="34" charset="0"/>
              <a:buChar char="•"/>
            </a:pPr>
            <a:r>
              <a:rPr lang="en-US" dirty="0"/>
              <a:t>Explain both the purpose and steps of the Taste Threshold Screening</a:t>
            </a:r>
          </a:p>
          <a:p>
            <a:pPr marL="628650" lvl="1" indent="-171450">
              <a:buFont typeface="Arial" pitchFamily="34" charset="0"/>
              <a:buChar char="•"/>
            </a:pPr>
            <a:r>
              <a:rPr lang="en-US" dirty="0"/>
              <a:t>Explain both the purpose and steps of the Fit Test </a:t>
            </a:r>
          </a:p>
          <a:p>
            <a:pPr marL="1085850" lvl="2" indent="-171450">
              <a:buFont typeface="Arial" pitchFamily="34" charset="0"/>
              <a:buChar char="•"/>
            </a:pPr>
            <a:r>
              <a:rPr lang="en-US" dirty="0"/>
              <a:t>Ask if they think they can perform these procedures</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17</a:t>
            </a:fld>
            <a:endParaRPr lang="en-US"/>
          </a:p>
        </p:txBody>
      </p:sp>
    </p:spTree>
    <p:extLst>
      <p:ext uri="{BB962C8B-B14F-4D97-AF65-F5344CB8AC3E}">
        <p14:creationId xmlns:p14="http://schemas.microsoft.com/office/powerpoint/2010/main" val="840483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VDH recommendation is Bitrex (bitter) solution</a:t>
            </a:r>
          </a:p>
          <a:p>
            <a:pPr marL="628650" lvl="1" indent="-171450">
              <a:buFont typeface="Arial" pitchFamily="34" charset="0"/>
              <a:buChar char="•"/>
            </a:pPr>
            <a:r>
              <a:rPr lang="en-US" dirty="0"/>
              <a:t>Some people cannot detect it; will need Saccharin (sweet) solution</a:t>
            </a:r>
          </a:p>
          <a:p>
            <a:pPr marL="628650" lvl="1" indent="-171450">
              <a:buFont typeface="Arial" pitchFamily="34" charset="0"/>
              <a:buChar char="•"/>
            </a:pPr>
            <a:endParaRPr lang="en-US" dirty="0"/>
          </a:p>
          <a:p>
            <a:r>
              <a:rPr lang="en-US" b="1" dirty="0"/>
              <a:t>MAKE SURE YOU ARE USING THE TASTE THRESHOLD SOLUTION</a:t>
            </a:r>
          </a:p>
          <a:p>
            <a:pPr marL="628650" lvl="1" indent="-171450">
              <a:buFont typeface="Arial" pitchFamily="34" charset="0"/>
              <a:buChar char="•"/>
            </a:pPr>
            <a:endParaRPr lang="en-US" dirty="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18</a:t>
            </a:fld>
            <a:endParaRPr lang="en-US"/>
          </a:p>
        </p:txBody>
      </p:sp>
    </p:spTree>
    <p:extLst>
      <p:ext uri="{BB962C8B-B14F-4D97-AF65-F5344CB8AC3E}">
        <p14:creationId xmlns:p14="http://schemas.microsoft.com/office/powerpoint/2010/main" val="2424514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DF61186-2977-46E0-9340-B3769A71F549}" type="slidenum">
              <a:rPr lang="en-US">
                <a:latin typeface="Arial" charset="0"/>
              </a:rPr>
              <a:pPr/>
              <a:t>19</a:t>
            </a:fld>
            <a:endParaRPr lang="en-US">
              <a:latin typeface="Arial" charset="0"/>
            </a:endParaRPr>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xfrm>
            <a:off x="914400" y="4419600"/>
            <a:ext cx="5029200" cy="4183063"/>
          </a:xfrm>
          <a:solidFill>
            <a:srgbClr val="FFFFFF"/>
          </a:solidFill>
          <a:ln>
            <a:noFill/>
          </a:ln>
        </p:spPr>
        <p:txBody>
          <a:bodyPr/>
          <a:lstStyle/>
          <a:p>
            <a:pPr eaLnBrk="1" hangingPunct="1"/>
            <a:endParaRPr lang="en-US" b="1" dirty="0"/>
          </a:p>
          <a:p>
            <a:pPr eaLnBrk="1" hangingPunct="1"/>
            <a:r>
              <a:rPr lang="en-US" b="1" dirty="0"/>
              <a:t>TASTE THRESHOLD SCREENING DONE </a:t>
            </a:r>
            <a:r>
              <a:rPr lang="en-US" b="1" u="sng" dirty="0"/>
              <a:t>WITHOUT</a:t>
            </a:r>
            <a:r>
              <a:rPr lang="en-US" b="1" dirty="0"/>
              <a:t> RESPIRATOR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ct val="50000"/>
              </a:spcBef>
              <a:buFont typeface="Arial" pitchFamily="34" charset="0"/>
              <a:buChar char="•"/>
            </a:pPr>
            <a:r>
              <a:rPr lang="en-US" dirty="0"/>
              <a:t>Learn to safely </a:t>
            </a:r>
            <a:r>
              <a:rPr lang="en-US" dirty="0">
                <a:solidFill>
                  <a:srgbClr val="FF0000"/>
                </a:solidFill>
              </a:rPr>
              <a:t>don, seal check, and doff</a:t>
            </a:r>
            <a:r>
              <a:rPr lang="en-US" dirty="0"/>
              <a:t> an N95 respirator</a:t>
            </a:r>
          </a:p>
          <a:p>
            <a:pPr marL="342900" indent="-342900">
              <a:spcBef>
                <a:spcPct val="50000"/>
              </a:spcBef>
              <a:buFont typeface="Arial" pitchFamily="34" charset="0"/>
              <a:buChar char="•"/>
            </a:pPr>
            <a:endParaRPr lang="en-US" sz="400" dirty="0"/>
          </a:p>
          <a:p>
            <a:pPr marL="342900" indent="-342900">
              <a:spcBef>
                <a:spcPct val="50000"/>
              </a:spcBef>
              <a:buFont typeface="Arial" pitchFamily="34" charset="0"/>
              <a:buChar char="•"/>
            </a:pPr>
            <a:r>
              <a:rPr lang="en-US" dirty="0"/>
              <a:t>Learn how to </a:t>
            </a:r>
            <a:r>
              <a:rPr lang="en-US" dirty="0">
                <a:solidFill>
                  <a:srgbClr val="FF0000"/>
                </a:solidFill>
              </a:rPr>
              <a:t>properly fit-test</a:t>
            </a:r>
            <a:r>
              <a:rPr lang="en-US" dirty="0"/>
              <a:t> an N95 respirator and teach others</a:t>
            </a:r>
          </a:p>
          <a:p>
            <a:endParaRPr lang="en-US" dirty="0"/>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2</a:t>
            </a:fld>
            <a:endParaRPr lang="en-US"/>
          </a:p>
        </p:txBody>
      </p:sp>
    </p:spTree>
    <p:extLst>
      <p:ext uri="{BB962C8B-B14F-4D97-AF65-F5344CB8AC3E}">
        <p14:creationId xmlns:p14="http://schemas.microsoft.com/office/powerpoint/2010/main" val="4202695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itchFamily="34" charset="0"/>
              <a:buChar char="•"/>
            </a:pPr>
            <a:r>
              <a:rPr lang="en-US" dirty="0"/>
              <a:t>Position Hood</a:t>
            </a:r>
          </a:p>
          <a:p>
            <a:pPr marL="171450" indent="-171450" eaLnBrk="1" hangingPunct="1">
              <a:buFont typeface="Arial" pitchFamily="34" charset="0"/>
              <a:buChar char="•"/>
            </a:pPr>
            <a:endParaRPr lang="en-US" dirty="0"/>
          </a:p>
          <a:p>
            <a:pPr marL="171450" indent="-171450" eaLnBrk="1" hangingPunct="1">
              <a:buFont typeface="Arial" pitchFamily="34" charset="0"/>
              <a:buChar char="•"/>
            </a:pPr>
            <a:r>
              <a:rPr lang="en-US" dirty="0"/>
              <a:t>Breathe thru mouth with tongue slightly extended – will do the same in the Fit Test</a:t>
            </a:r>
          </a:p>
          <a:p>
            <a:pPr marL="171450" indent="-171450" eaLnBrk="1" hangingPunct="1">
              <a:buFont typeface="Arial" pitchFamily="34" charset="0"/>
              <a:buChar char="•"/>
            </a:pPr>
            <a:endParaRPr lang="en-US" dirty="0"/>
          </a:p>
          <a:p>
            <a:pPr marL="171450" indent="-171450" eaLnBrk="1" hangingPunct="1">
              <a:buFont typeface="Arial" pitchFamily="34" charset="0"/>
              <a:buChar char="•"/>
            </a:pPr>
            <a:r>
              <a:rPr lang="en-US" dirty="0"/>
              <a:t>Squeeze bulb fairly rapidly, but ensure to collapse completely and release to fully expand.</a:t>
            </a:r>
          </a:p>
          <a:p>
            <a:pPr marL="171450" indent="-171450" eaLnBrk="1" hangingPunct="1">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20</a:t>
            </a:fld>
            <a:endParaRPr lang="en-US"/>
          </a:p>
        </p:txBody>
      </p:sp>
    </p:spTree>
    <p:extLst>
      <p:ext uri="{BB962C8B-B14F-4D97-AF65-F5344CB8AC3E}">
        <p14:creationId xmlns:p14="http://schemas.microsoft.com/office/powerpoint/2010/main" val="4166570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itchFamily="34" charset="0"/>
              <a:buChar char="•"/>
            </a:pPr>
            <a:r>
              <a:rPr lang="en-US" dirty="0"/>
              <a:t>Tell subject to let you know as soon as they taste the solution (e.g. at 1, 2, 3, 4…etc.)</a:t>
            </a:r>
          </a:p>
          <a:p>
            <a:pPr marL="171450" indent="-171450" eaLnBrk="1" hangingPunct="1">
              <a:buFont typeface="Arial" pitchFamily="34" charset="0"/>
              <a:buChar char="•"/>
            </a:pPr>
            <a:endParaRPr lang="en-US" dirty="0"/>
          </a:p>
          <a:p>
            <a:pPr marL="171450" indent="-171450" eaLnBrk="1" hangingPunct="1">
              <a:buFont typeface="Arial" pitchFamily="34" charset="0"/>
              <a:buChar char="•"/>
            </a:pPr>
            <a:r>
              <a:rPr lang="en-US" dirty="0"/>
              <a:t>At 10 squeezes, ask if they can taste the bitter solution  (some will wait for your to tell them what to do)</a:t>
            </a:r>
          </a:p>
          <a:p>
            <a:pPr marL="171450" indent="-171450" eaLnBrk="1" hangingPunct="1">
              <a:buFont typeface="Arial" pitchFamily="34" charset="0"/>
              <a:buChar char="•"/>
            </a:pPr>
            <a:endParaRPr lang="en-US" dirty="0"/>
          </a:p>
          <a:p>
            <a:pPr marL="171450" indent="-171450" eaLnBrk="1" hangingPunct="1">
              <a:buFont typeface="Arial" pitchFamily="34" charset="0"/>
              <a:buChar char="•"/>
            </a:pPr>
            <a:r>
              <a:rPr lang="en-US" dirty="0"/>
              <a:t>Ten squeezes or less =  record as 10 for the taste threshold</a:t>
            </a:r>
          </a:p>
          <a:p>
            <a:pPr marL="171450" indent="-171450" eaLnBrk="1" hangingPunct="1">
              <a:buFont typeface="Arial" pitchFamily="34" charset="0"/>
              <a:buChar char="•"/>
            </a:pPr>
            <a:endParaRPr lang="en-US" dirty="0"/>
          </a:p>
          <a:p>
            <a:pPr marL="171450" indent="-171450" eaLnBrk="1" hangingPunct="1">
              <a:buFont typeface="Arial" pitchFamily="34" charset="0"/>
              <a:buChar char="•"/>
            </a:pPr>
            <a:r>
              <a:rPr lang="en-US" dirty="0"/>
              <a:t>If no detection by 10 squeezes, inject 10 more</a:t>
            </a:r>
          </a:p>
          <a:p>
            <a:pPr marL="628650" lvl="1" indent="-171450" eaLnBrk="1" hangingPunct="1">
              <a:buFont typeface="Arial" pitchFamily="34" charset="0"/>
              <a:buChar char="•"/>
            </a:pPr>
            <a:r>
              <a:rPr lang="en-US" dirty="0"/>
              <a:t>Record between 11-20 squeezes as 20</a:t>
            </a:r>
          </a:p>
          <a:p>
            <a:pPr marL="171450" indent="-171450" eaLnBrk="1" hangingPunct="1">
              <a:buFont typeface="Arial" pitchFamily="34" charset="0"/>
              <a:buChar char="•"/>
            </a:pPr>
            <a:endParaRPr lang="en-US" dirty="0"/>
          </a:p>
          <a:p>
            <a:pPr marL="171450" indent="-171450" eaLnBrk="1" hangingPunct="1">
              <a:buFont typeface="Arial" pitchFamily="34" charset="0"/>
              <a:buChar char="•"/>
            </a:pPr>
            <a:r>
              <a:rPr lang="en-US" dirty="0"/>
              <a:t>If no detection by 20 squeezes, inject 10 more</a:t>
            </a:r>
          </a:p>
          <a:p>
            <a:pPr marL="628650" lvl="1" indent="-171450" eaLnBrk="1" hangingPunct="1">
              <a:buFont typeface="Arial" pitchFamily="34" charset="0"/>
              <a:buChar char="•"/>
            </a:pPr>
            <a:r>
              <a:rPr lang="en-US" dirty="0"/>
              <a:t>Record between 21-30 squeezes as 30</a:t>
            </a:r>
          </a:p>
          <a:p>
            <a:endParaRPr lang="en-US" dirty="0"/>
          </a:p>
          <a:p>
            <a:pPr marL="171450" indent="-171450">
              <a:buFont typeface="Arial" pitchFamily="34" charset="0"/>
              <a:buChar char="•"/>
            </a:pPr>
            <a:r>
              <a:rPr lang="en-US" dirty="0"/>
              <a:t>If no detection with Bitrex by 30 squeezes, wait 15 minutes and try with Saccharin solution – both Taste Threshold Screening and Fit Test</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21</a:t>
            </a:fld>
            <a:endParaRPr lang="en-US"/>
          </a:p>
        </p:txBody>
      </p:sp>
    </p:spTree>
    <p:extLst>
      <p:ext uri="{BB962C8B-B14F-4D97-AF65-F5344CB8AC3E}">
        <p14:creationId xmlns:p14="http://schemas.microsoft.com/office/powerpoint/2010/main" val="2348904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Usually conducted soon after Taste Threshold Screening </a:t>
            </a:r>
          </a:p>
          <a:p>
            <a:pPr marL="628650" lvl="1" indent="-171450">
              <a:buFont typeface="Arial" pitchFamily="34" charset="0"/>
              <a:buChar char="•"/>
            </a:pPr>
            <a:r>
              <a:rPr lang="en-US" dirty="0"/>
              <a:t>Could be delayed (e.g. for Training)</a:t>
            </a:r>
          </a:p>
          <a:p>
            <a:pPr marL="628650" lvl="1" indent="-171450">
              <a:buFont typeface="Arial" pitchFamily="34" charset="0"/>
              <a:buChar char="•"/>
            </a:pPr>
            <a:r>
              <a:rPr lang="en-US" dirty="0"/>
              <a:t>May suggest drinking water or rinsing mouth before continuing</a:t>
            </a:r>
          </a:p>
          <a:p>
            <a:pPr marL="628650" lvl="1" indent="-171450">
              <a:buFont typeface="Arial" pitchFamily="34" charset="0"/>
              <a:buChar char="•"/>
            </a:pPr>
            <a:endParaRPr lang="en-US" dirty="0"/>
          </a:p>
          <a:p>
            <a:pPr marL="171450" indent="-171450">
              <a:buFont typeface="Arial" pitchFamily="34" charset="0"/>
              <a:buChar char="•"/>
            </a:pPr>
            <a:r>
              <a:rPr lang="en-US" dirty="0"/>
              <a:t>Use same hood – can air out by waving back and forth</a:t>
            </a:r>
          </a:p>
          <a:p>
            <a:pPr marL="171450" indent="-171450">
              <a:buFont typeface="Arial" pitchFamily="34" charset="0"/>
              <a:buChar char="•"/>
            </a:pPr>
            <a:endParaRPr lang="en-US" dirty="0"/>
          </a:p>
          <a:p>
            <a:pPr marL="171450" indent="-171450">
              <a:buFont typeface="Arial" pitchFamily="34" charset="0"/>
              <a:buChar char="•"/>
            </a:pPr>
            <a:r>
              <a:rPr lang="en-US" dirty="0"/>
              <a:t>Train and review the subjects donning procedures and seal check</a:t>
            </a:r>
          </a:p>
          <a:p>
            <a:pPr marL="171450" indent="-171450">
              <a:buFont typeface="Arial" pitchFamily="34" charset="0"/>
              <a:buChar char="•"/>
            </a:pPr>
            <a:endParaRPr lang="en-US" dirty="0"/>
          </a:p>
          <a:p>
            <a:pPr marL="171450" indent="-171450">
              <a:buFont typeface="Arial" pitchFamily="34" charset="0"/>
              <a:buChar char="•"/>
            </a:pPr>
            <a:r>
              <a:rPr lang="en-US" dirty="0"/>
              <a:t>Be sure to use the black Fit Test nebulizer and black Fit Test Solution</a:t>
            </a:r>
          </a:p>
          <a:p>
            <a:pPr marL="171450" indent="-171450">
              <a:buFont typeface="Arial" pitchFamily="34" charset="0"/>
              <a:buChar char="•"/>
            </a:pPr>
            <a:endParaRPr lang="en-US" dirty="0"/>
          </a:p>
          <a:p>
            <a:pPr marL="171450" indent="-171450">
              <a:buFont typeface="Arial" pitchFamily="34" charset="0"/>
              <a:buChar char="•"/>
            </a:pPr>
            <a:endParaRPr lang="en-US" dirty="0"/>
          </a:p>
          <a:p>
            <a:pPr marL="628650" lvl="1"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22</a:t>
            </a:fld>
            <a:endParaRPr lang="en-US"/>
          </a:p>
        </p:txBody>
      </p:sp>
    </p:spTree>
    <p:extLst>
      <p:ext uri="{BB962C8B-B14F-4D97-AF65-F5344CB8AC3E}">
        <p14:creationId xmlns:p14="http://schemas.microsoft.com/office/powerpoint/2010/main" val="2604162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Just as before in Sensitivity Test, breathe thru mouth with tongue slightly extended</a:t>
            </a:r>
          </a:p>
          <a:p>
            <a:pPr marL="171450" indent="-171450">
              <a:buFont typeface="Arial" pitchFamily="34" charset="0"/>
              <a:buChar char="•"/>
            </a:pPr>
            <a:endParaRPr lang="en-US" dirty="0"/>
          </a:p>
          <a:p>
            <a:pPr marL="171450" indent="-171450">
              <a:buFont typeface="Arial" pitchFamily="34" charset="0"/>
              <a:buChar char="•"/>
            </a:pPr>
            <a:r>
              <a:rPr lang="en-US" dirty="0"/>
              <a:t>First time, inject number of squeezes recorded during Sensitivity Test – 10, 20, or 30</a:t>
            </a:r>
          </a:p>
          <a:p>
            <a:pPr marL="171450" indent="-171450">
              <a:buFont typeface="Arial" pitchFamily="34" charset="0"/>
              <a:buChar char="•"/>
            </a:pPr>
            <a:endParaRPr lang="en-US" dirty="0"/>
          </a:p>
          <a:p>
            <a:pPr marL="171450" indent="-171450">
              <a:buFont typeface="Arial" pitchFamily="34" charset="0"/>
              <a:buChar char="•"/>
            </a:pPr>
            <a:r>
              <a:rPr lang="en-US" dirty="0"/>
              <a:t>Tell subject to let you know if and as soon as they can taste the test solution</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23</a:t>
            </a:fld>
            <a:endParaRPr lang="en-US"/>
          </a:p>
        </p:txBody>
      </p:sp>
    </p:spTree>
    <p:extLst>
      <p:ext uri="{BB962C8B-B14F-4D97-AF65-F5344CB8AC3E}">
        <p14:creationId xmlns:p14="http://schemas.microsoft.com/office/powerpoint/2010/main" val="3394270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Test should be conducted while standing</a:t>
            </a:r>
          </a:p>
          <a:p>
            <a:pPr marL="171450" indent="-171450">
              <a:buFont typeface="Arial" pitchFamily="34" charset="0"/>
              <a:buChar char="•"/>
            </a:pPr>
            <a:r>
              <a:rPr lang="en-US" dirty="0"/>
              <a:t>Moving head up and down – inhalation while moving head up; exhalation while moving head down</a:t>
            </a:r>
          </a:p>
          <a:p>
            <a:pPr marL="171450" indent="-171450">
              <a:buFont typeface="Arial" pitchFamily="34" charset="0"/>
              <a:buChar char="•"/>
            </a:pPr>
            <a:endParaRPr lang="en-US" dirty="0"/>
          </a:p>
          <a:p>
            <a:pPr marL="171450" lvl="0" indent="-171450">
              <a:buFont typeface="Arial" pitchFamily="34" charset="0"/>
              <a:buChar char="•"/>
            </a:pPr>
            <a:r>
              <a:rPr lang="en-US" b="1" u="sng" dirty="0">
                <a:solidFill>
                  <a:srgbClr val="FF0000"/>
                </a:solidFill>
              </a:rPr>
              <a:t>REFER TO HANDOUT – FIT TEST STEPS FOR N95 RESPIRATORS</a:t>
            </a:r>
            <a:r>
              <a:rPr lang="en-US" b="1" dirty="0">
                <a:solidFill>
                  <a:srgbClr val="FF0000"/>
                </a:solidFill>
              </a:rPr>
              <a:t> </a:t>
            </a:r>
          </a:p>
          <a:p>
            <a:pPr lvl="0"/>
            <a:endParaRPr lang="en-US" b="1" dirty="0">
              <a:solidFill>
                <a:srgbClr val="FF0000"/>
              </a:solidFill>
            </a:endParaRPr>
          </a:p>
          <a:p>
            <a:pPr marL="171450" lvl="0" indent="-171450">
              <a:buFont typeface="Arial" pitchFamily="34" charset="0"/>
              <a:buChar char="•"/>
            </a:pPr>
            <a:r>
              <a:rPr lang="en-US" b="1" u="sng" dirty="0">
                <a:solidFill>
                  <a:srgbClr val="FF0000"/>
                </a:solidFill>
              </a:rPr>
              <a:t>REFER TO HANDOUT – FIT TEST PROCEDURES - REVIEW</a:t>
            </a:r>
            <a:endParaRPr lang="en-US" u="sng" dirty="0"/>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24</a:t>
            </a:fld>
            <a:endParaRPr lang="en-US"/>
          </a:p>
        </p:txBody>
      </p:sp>
    </p:spTree>
    <p:extLst>
      <p:ext uri="{BB962C8B-B14F-4D97-AF65-F5344CB8AC3E}">
        <p14:creationId xmlns:p14="http://schemas.microsoft.com/office/powerpoint/2010/main" val="1363458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Can read anything</a:t>
            </a:r>
          </a:p>
          <a:p>
            <a:pPr marL="171450" indent="-171450">
              <a:buFont typeface="Arial" pitchFamily="34" charset="0"/>
              <a:buChar char="•"/>
            </a:pPr>
            <a:endParaRPr lang="en-US" dirty="0"/>
          </a:p>
          <a:p>
            <a:pPr marL="171450" indent="-171450">
              <a:buFont typeface="Arial" pitchFamily="34" charset="0"/>
              <a:buChar char="•"/>
            </a:pPr>
            <a:r>
              <a:rPr lang="en-US" dirty="0"/>
              <a:t>Explain to read out loud</a:t>
            </a:r>
          </a:p>
          <a:p>
            <a:pPr marL="171450" indent="-171450">
              <a:buFont typeface="Arial" pitchFamily="34" charset="0"/>
              <a:buChar char="•"/>
            </a:pPr>
            <a:endParaRPr lang="en-US" dirty="0"/>
          </a:p>
          <a:p>
            <a:pPr marL="171450" indent="-171450">
              <a:buFont typeface="Arial" pitchFamily="34" charset="0"/>
              <a:buChar char="•"/>
            </a:pPr>
            <a:r>
              <a:rPr lang="en-US" dirty="0"/>
              <a:t>Explain to continue reading from top if they reach the end of the passage</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25</a:t>
            </a:fld>
            <a:endParaRPr lang="en-US"/>
          </a:p>
        </p:txBody>
      </p:sp>
    </p:spTree>
    <p:extLst>
      <p:ext uri="{BB962C8B-B14F-4D97-AF65-F5344CB8AC3E}">
        <p14:creationId xmlns:p14="http://schemas.microsoft.com/office/powerpoint/2010/main" val="1212858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Think of test procedures as 14 30-second increments</a:t>
            </a:r>
          </a:p>
          <a:p>
            <a:pPr marL="171450" indent="-171450">
              <a:buFont typeface="Arial" pitchFamily="34" charset="0"/>
              <a:buChar char="•"/>
            </a:pPr>
            <a:endParaRPr lang="en-US" dirty="0"/>
          </a:p>
          <a:p>
            <a:pPr marL="171450" indent="-171450">
              <a:buFont typeface="Arial" pitchFamily="34" charset="0"/>
              <a:buChar char="•"/>
            </a:pPr>
            <a:r>
              <a:rPr lang="en-US" dirty="0"/>
              <a:t>No taste = Pass</a:t>
            </a:r>
          </a:p>
          <a:p>
            <a:pPr marL="171450" indent="-171450">
              <a:buFont typeface="Arial" pitchFamily="34" charset="0"/>
              <a:buChar char="•"/>
            </a:pPr>
            <a:endParaRPr lang="en-US" dirty="0"/>
          </a:p>
          <a:p>
            <a:pPr marL="171450" indent="-171450">
              <a:buFont typeface="Arial" pitchFamily="34" charset="0"/>
              <a:buChar char="•"/>
            </a:pPr>
            <a:r>
              <a:rPr lang="en-US" dirty="0"/>
              <a:t>Taste = Fail</a:t>
            </a:r>
          </a:p>
          <a:p>
            <a:pPr marL="171450" indent="-171450">
              <a:buFont typeface="Arial" pitchFamily="34" charset="0"/>
              <a:buChar char="•"/>
            </a:pPr>
            <a:endParaRPr lang="en-US" dirty="0"/>
          </a:p>
          <a:p>
            <a:pPr marL="171450" indent="-171450">
              <a:buFont typeface="Arial" pitchFamily="34" charset="0"/>
              <a:buChar char="•"/>
            </a:pPr>
            <a:r>
              <a:rPr lang="en-US" dirty="0"/>
              <a:t>If fail, repeat with a different respirator after 15 minute wait</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26</a:t>
            </a:fld>
            <a:endParaRPr lang="en-US"/>
          </a:p>
        </p:txBody>
      </p:sp>
    </p:spTree>
    <p:extLst>
      <p:ext uri="{BB962C8B-B14F-4D97-AF65-F5344CB8AC3E}">
        <p14:creationId xmlns:p14="http://schemas.microsoft.com/office/powerpoint/2010/main" val="1540855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Test procedures same for either type of solution</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27</a:t>
            </a:fld>
            <a:endParaRPr lang="en-US"/>
          </a:p>
        </p:txBody>
      </p:sp>
    </p:spTree>
    <p:extLst>
      <p:ext uri="{BB962C8B-B14F-4D97-AF65-F5344CB8AC3E}">
        <p14:creationId xmlns:p14="http://schemas.microsoft.com/office/powerpoint/2010/main" val="2294634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1" u="sng" dirty="0">
                <a:solidFill>
                  <a:srgbClr val="FF0000"/>
                </a:solidFill>
              </a:rPr>
              <a:t>REFER TO HANDOUT – GENERIC N95 FIT TEST RECORD</a:t>
            </a:r>
            <a:r>
              <a:rPr lang="en-US" b="1" dirty="0">
                <a:solidFill>
                  <a:srgbClr val="FF0000"/>
                </a:solidFill>
              </a:rPr>
              <a:t> </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28</a:t>
            </a:fld>
            <a:endParaRPr lang="en-US"/>
          </a:p>
        </p:txBody>
      </p:sp>
    </p:spTree>
    <p:extLst>
      <p:ext uri="{BB962C8B-B14F-4D97-AF65-F5344CB8AC3E}">
        <p14:creationId xmlns:p14="http://schemas.microsoft.com/office/powerpoint/2010/main" val="439820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Ask students to help with clean-up</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29</a:t>
            </a:fld>
            <a:endParaRPr lang="en-US"/>
          </a:p>
        </p:txBody>
      </p:sp>
    </p:spTree>
    <p:extLst>
      <p:ext uri="{BB962C8B-B14F-4D97-AF65-F5344CB8AC3E}">
        <p14:creationId xmlns:p14="http://schemas.microsoft.com/office/powerpoint/2010/main" val="188909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Read Bullets</a:t>
            </a:r>
          </a:p>
          <a:p>
            <a:pPr marL="171450" indent="-171450">
              <a:buFont typeface="Arial" pitchFamily="34" charset="0"/>
              <a:buChar char="•"/>
            </a:pPr>
            <a:endParaRPr lang="en-US" dirty="0"/>
          </a:p>
          <a:p>
            <a:pPr marL="171450" indent="-171450">
              <a:buFont typeface="Arial" pitchFamily="34" charset="0"/>
              <a:buChar char="•"/>
            </a:pPr>
            <a:r>
              <a:rPr lang="en-US" dirty="0"/>
              <a:t>Add:  After this training (both presentations), students will be able to </a:t>
            </a:r>
          </a:p>
          <a:p>
            <a:pPr marL="628650" lvl="1" indent="-171450">
              <a:buFont typeface="Arial" pitchFamily="34" charset="0"/>
              <a:buChar char="•"/>
            </a:pPr>
            <a:r>
              <a:rPr lang="en-US" dirty="0"/>
              <a:t>Conduct Fit Testing </a:t>
            </a:r>
          </a:p>
          <a:p>
            <a:pPr marL="628650" lvl="1" indent="-171450">
              <a:buFont typeface="Arial" pitchFamily="34" charset="0"/>
              <a:buChar char="•"/>
            </a:pPr>
            <a:r>
              <a:rPr lang="en-US" dirty="0"/>
              <a:t>Train other Fit Testers</a:t>
            </a:r>
          </a:p>
          <a:p>
            <a:pPr marL="628650" lvl="1" indent="-171450">
              <a:buFont typeface="Arial" pitchFamily="34" charset="0"/>
              <a:buChar char="•"/>
            </a:pPr>
            <a:r>
              <a:rPr lang="en-US" dirty="0"/>
              <a:t>Conduct Respiratory Protection Training</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3</a:t>
            </a:fld>
            <a:endParaRPr lang="en-US"/>
          </a:p>
        </p:txBody>
      </p:sp>
    </p:spTree>
    <p:extLst>
      <p:ext uri="{BB962C8B-B14F-4D97-AF65-F5344CB8AC3E}">
        <p14:creationId xmlns:p14="http://schemas.microsoft.com/office/powerpoint/2010/main" val="3538988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Stop after first 4 minutes</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30</a:t>
            </a:fld>
            <a:endParaRPr lang="en-US"/>
          </a:p>
        </p:txBody>
      </p:sp>
    </p:spTree>
    <p:extLst>
      <p:ext uri="{BB962C8B-B14F-4D97-AF65-F5344CB8AC3E}">
        <p14:creationId xmlns:p14="http://schemas.microsoft.com/office/powerpoint/2010/main" val="26740097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31</a:t>
            </a:fld>
            <a:endParaRPr lang="en-US"/>
          </a:p>
        </p:txBody>
      </p:sp>
    </p:spTree>
    <p:extLst>
      <p:ext uri="{BB962C8B-B14F-4D97-AF65-F5344CB8AC3E}">
        <p14:creationId xmlns:p14="http://schemas.microsoft.com/office/powerpoint/2010/main" val="1353232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775960" cy="4680876"/>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rPr>
              <a:t>In this final section, we will cover the</a:t>
            </a:r>
            <a:r>
              <a:rPr lang="en-US" sz="1200" b="1" i="0" u="none" strike="noStrike" kern="1200" dirty="0">
                <a:solidFill>
                  <a:schemeClr val="tx1"/>
                </a:solidFill>
              </a:rPr>
              <a:t> proper procedures for donning (putting on) and doffing (removing) a respirator and for performing a user </a:t>
            </a:r>
            <a:r>
              <a:rPr lang="en-US" b="1" dirty="0"/>
              <a:t>s</a:t>
            </a:r>
            <a:r>
              <a:rPr lang="en-US" sz="1200" b="1" i="0" u="none" strike="noStrike" kern="1200" dirty="0">
                <a:solidFill>
                  <a:schemeClr val="tx1"/>
                </a:solidFill>
              </a:rPr>
              <a:t>eal </a:t>
            </a:r>
            <a:r>
              <a:rPr lang="en-US" b="1" dirty="0"/>
              <a:t>c</a:t>
            </a:r>
            <a:r>
              <a:rPr lang="en-US" sz="1200" b="1" i="0" u="none" strike="noStrike" kern="1200" dirty="0">
                <a:solidFill>
                  <a:schemeClr val="tx1"/>
                </a:solidFill>
              </a:rPr>
              <a:t>heck.  </a:t>
            </a:r>
            <a:r>
              <a:rPr lang="en-US" b="1" dirty="0"/>
              <a:t>Always follow the manufacturer’s instructions for wearing a respirator.  These instructions</a:t>
            </a:r>
            <a:r>
              <a:rPr lang="en-US" b="1" baseline="0" dirty="0"/>
              <a:t> are found on or inside the box the respirator came in.  In general….</a:t>
            </a:r>
            <a:endParaRPr lang="en-US" b="1" dirty="0"/>
          </a:p>
          <a:p>
            <a:endParaRPr lang="en-US" sz="500" b="1" dirty="0"/>
          </a:p>
          <a:p>
            <a:r>
              <a:rPr lang="en-US" sz="1200" b="1" i="0" u="none" strike="noStrike" kern="1200" dirty="0">
                <a:solidFill>
                  <a:schemeClr val="tx1"/>
                </a:solidFill>
              </a:rPr>
              <a:t>…to </a:t>
            </a:r>
            <a:r>
              <a:rPr lang="en-US" b="1" dirty="0"/>
              <a:t>don a </a:t>
            </a:r>
            <a:r>
              <a:rPr lang="en-US" sz="1200" b="1" i="0" u="none" strike="noStrike" kern="1200" dirty="0">
                <a:solidFill>
                  <a:schemeClr val="tx1"/>
                </a:solidFill>
              </a:rPr>
              <a:t>molded cup N95 -</a:t>
            </a:r>
          </a:p>
          <a:p>
            <a:endParaRPr lang="en-US" sz="500" b="1" i="0" u="none" strike="noStrike" kern="1200" baseline="0" dirty="0">
              <a:solidFill>
                <a:schemeClr val="tx1"/>
              </a:solidFill>
            </a:endParaRPr>
          </a:p>
          <a:p>
            <a:pPr marL="228600" indent="-228600">
              <a:buFont typeface="Arial" panose="020B0604020202020204" pitchFamily="34" charset="0"/>
              <a:buChar char="•"/>
            </a:pPr>
            <a:r>
              <a:rPr lang="en-US" sz="1200" b="1" i="0" u="none" strike="noStrike" kern="1200" baseline="0" dirty="0">
                <a:solidFill>
                  <a:schemeClr val="tx1"/>
                </a:solidFill>
              </a:rPr>
              <a:t>Hold the respirator in your hand with the molded nose contour (the narrower end) at the finger tips, allowing the headbands to fall below your hand. </a:t>
            </a:r>
          </a:p>
          <a:p>
            <a:pPr marL="228600" indent="-228600">
              <a:buFont typeface="Arial" panose="020B0604020202020204" pitchFamily="34" charset="0"/>
              <a:buChar char="•"/>
            </a:pPr>
            <a:endParaRPr lang="en-US" sz="500" b="1" i="0" u="none" strike="noStrike" kern="1200" baseline="0" dirty="0">
              <a:solidFill>
                <a:schemeClr val="tx1"/>
              </a:solidFill>
            </a:endParaRPr>
          </a:p>
          <a:p>
            <a:pPr marL="228600" indent="-228600">
              <a:buFont typeface="Arial" panose="020B0604020202020204" pitchFamily="34" charset="0"/>
              <a:buChar char="•"/>
            </a:pPr>
            <a:r>
              <a:rPr lang="en-US" b="1" dirty="0"/>
              <a:t>Place the respirator on your face. The nosepiece should span and cover the bridge of your nose and the respirator should cup your chin. The nose cushion must be </a:t>
            </a:r>
            <a:r>
              <a:rPr lang="en-US" b="1" dirty="0" err="1"/>
              <a:t>uncreased</a:t>
            </a:r>
            <a:r>
              <a:rPr lang="en-US" b="1" dirty="0"/>
              <a:t> inside the respirator.</a:t>
            </a:r>
          </a:p>
          <a:p>
            <a:pPr marL="228600" indent="-228600">
              <a:buFont typeface="Arial" panose="020B0604020202020204" pitchFamily="34" charset="0"/>
              <a:buChar char="•"/>
            </a:pPr>
            <a:endParaRPr lang="en-US" sz="500" b="1" dirty="0"/>
          </a:p>
          <a:p>
            <a:pPr marL="228600" indent="-228600">
              <a:buFont typeface="Arial" panose="020B0604020202020204" pitchFamily="34" charset="0"/>
              <a:buChar char="•"/>
            </a:pPr>
            <a:r>
              <a:rPr lang="en-US" b="1" dirty="0"/>
              <a:t>Pull the top strap over your head resting it high at the crown or back of your head. </a:t>
            </a:r>
          </a:p>
          <a:p>
            <a:pPr marL="228600" indent="-228600">
              <a:buFont typeface="Arial" panose="020B0604020202020204" pitchFamily="34" charset="0"/>
              <a:buChar char="•"/>
            </a:pPr>
            <a:endParaRPr lang="en-US" sz="500" b="1" dirty="0"/>
          </a:p>
          <a:p>
            <a:pPr marL="228600" indent="-228600">
              <a:buFont typeface="Arial" panose="020B0604020202020204" pitchFamily="34" charset="0"/>
              <a:buChar char="•"/>
            </a:pPr>
            <a:r>
              <a:rPr lang="en-US" b="1" dirty="0"/>
              <a:t>Pull the bottom strap over your head and position it around your neck and below your ears.  Long hair should be moved out of the way so the bottom strap touches the neck.  Be sure not to crisscross the straps.</a:t>
            </a:r>
          </a:p>
          <a:p>
            <a:pPr marL="228600" indent="-228600">
              <a:buFont typeface="Arial" panose="020B0604020202020204" pitchFamily="34" charset="0"/>
              <a:buChar char="•"/>
            </a:pPr>
            <a:endParaRPr lang="en-US" sz="500" b="1" dirty="0"/>
          </a:p>
          <a:p>
            <a:pPr marL="228600" indent="-228600">
              <a:buFont typeface="Arial" panose="020B0604020202020204" pitchFamily="34" charset="0"/>
              <a:buChar char="•"/>
            </a:pPr>
            <a:r>
              <a:rPr lang="en-US" b="1" dirty="0"/>
              <a:t>Use both hands to mold the nosepiece to conform to the shape of your nose by pushing inward while moving your fingertips down along both sides of the nosepiece.</a:t>
            </a:r>
          </a:p>
          <a:p>
            <a:pPr marL="228600" indent="-228600">
              <a:buFont typeface="Arial" panose="020B0604020202020204" pitchFamily="34" charset="0"/>
              <a:buChar char="•"/>
            </a:pPr>
            <a:endParaRPr lang="en-US" sz="500" b="1" dirty="0"/>
          </a:p>
          <a:p>
            <a:pPr marL="228600" indent="-228600">
              <a:buFont typeface="Arial" panose="020B0604020202020204" pitchFamily="34" charset="0"/>
              <a:buChar char="•"/>
            </a:pPr>
            <a:r>
              <a:rPr lang="en-US" b="1" dirty="0"/>
              <a:t>Next, conduct a user seal check.</a:t>
            </a:r>
          </a:p>
          <a:p>
            <a:pPr marL="228600" indent="-228600">
              <a:buFont typeface="+mj-lt"/>
              <a:buAutoNum type="arabicPeriod"/>
            </a:pP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03405-6E2E-4CB0-940B-CF25B0DD008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1160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procedures</a:t>
            </a:r>
            <a:r>
              <a:rPr lang="en-US" b="1" baseline="0" dirty="0"/>
              <a:t> for donning a panel or folded N95</a:t>
            </a:r>
            <a:r>
              <a:rPr lang="en-US" b="1" dirty="0"/>
              <a:t> respirator</a:t>
            </a:r>
            <a:r>
              <a:rPr lang="en-US" b="1" baseline="0" dirty="0"/>
              <a:t> are essentially the same. </a:t>
            </a:r>
          </a:p>
          <a:p>
            <a:endParaRPr lang="en-US" sz="500" b="1" dirty="0"/>
          </a:p>
          <a:p>
            <a:r>
              <a:rPr lang="en-US" b="1" baseline="0" dirty="0"/>
              <a:t>However, you must remember to fully expand the panels of the folded</a:t>
            </a:r>
            <a:r>
              <a:rPr lang="en-US" b="1" dirty="0"/>
              <a:t> respirator </a:t>
            </a:r>
            <a:r>
              <a:rPr lang="en-US" b="1" baseline="0" dirty="0"/>
              <a:t>befor</a:t>
            </a:r>
            <a:r>
              <a:rPr lang="en-US" b="1" dirty="0"/>
              <a:t>e you conduct the user seal check.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03405-6E2E-4CB0-940B-CF25B0DD008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1624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90"/>
            <a:ext cx="5623560" cy="3585210"/>
          </a:xfrm>
        </p:spPr>
        <p:txBody>
          <a:bodyPr>
            <a:normAutofit fontScale="92500" lnSpcReduction="20000"/>
          </a:bodyPr>
          <a:lstStyle/>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 seal check should be performed each and every time you don a respirator. </a:t>
            </a:r>
          </a:p>
          <a:p>
            <a:pPr marL="171450" lvl="0" indent="-171450">
              <a:buFont typeface="Arial" panose="020B0604020202020204" pitchFamily="34" charset="0"/>
              <a:buChar char="•"/>
            </a:pPr>
            <a:endParaRPr lang="en-US" sz="500" b="1" dirty="0"/>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Follow the manufacturer’s seal check instructions found on or inside the respirator box.  </a:t>
            </a:r>
          </a:p>
          <a:p>
            <a:pPr marL="171450" lvl="0" indent="-171450">
              <a:buFont typeface="Arial" panose="020B0604020202020204" pitchFamily="34" charset="0"/>
              <a:buChar char="•"/>
            </a:pPr>
            <a:endParaRPr lang="en-US" sz="500" b="1" dirty="0"/>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In general, the manufacturer’s instructions are to cover the surface of the respirator with the palms of your hands so that air is prevented from passing through the filtering </a:t>
            </a:r>
            <a:r>
              <a:rPr lang="en-US" sz="1200" b="1" kern="1200" dirty="0" err="1">
                <a:solidFill>
                  <a:schemeClr val="tx1"/>
                </a:solidFill>
                <a:effectLst/>
                <a:latin typeface="+mn-lt"/>
                <a:ea typeface="+mn-ea"/>
                <a:cs typeface="+mn-cs"/>
              </a:rPr>
              <a:t>facepiece</a:t>
            </a:r>
            <a:r>
              <a:rPr lang="en-US" sz="1200" b="1" kern="1200" dirty="0">
                <a:solidFill>
                  <a:schemeClr val="tx1"/>
                </a:solidFill>
                <a:effectLst/>
                <a:latin typeface="+mn-lt"/>
                <a:ea typeface="+mn-ea"/>
                <a:cs typeface="+mn-cs"/>
              </a:rPr>
              <a:t>.  Don’t press so hard that you artificially increase the pressure on the seal at the edges of the respirator.</a:t>
            </a:r>
          </a:p>
          <a:p>
            <a:pPr marL="171450" lvl="0" indent="-171450">
              <a:buFont typeface="Arial" panose="020B0604020202020204" pitchFamily="34" charset="0"/>
              <a:buChar char="•"/>
            </a:pPr>
            <a:endParaRPr lang="en-US" sz="500" b="1" dirty="0"/>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 positive pressure seal check is performed by gently exhaling to see if the </a:t>
            </a:r>
            <a:r>
              <a:rPr lang="en-US" sz="1200" b="1" kern="1200" dirty="0" err="1">
                <a:solidFill>
                  <a:schemeClr val="tx1"/>
                </a:solidFill>
                <a:effectLst/>
                <a:latin typeface="+mn-lt"/>
                <a:ea typeface="+mn-ea"/>
                <a:cs typeface="+mn-cs"/>
              </a:rPr>
              <a:t>facepiece</a:t>
            </a:r>
            <a:r>
              <a:rPr lang="en-US" sz="1200" b="1" kern="1200" dirty="0">
                <a:solidFill>
                  <a:schemeClr val="tx1"/>
                </a:solidFill>
                <a:effectLst/>
                <a:latin typeface="+mn-lt"/>
                <a:ea typeface="+mn-ea"/>
                <a:cs typeface="+mn-cs"/>
              </a:rPr>
              <a:t> bulges slightly.  Also, feel for air escaping the seal onto your face or eyes.</a:t>
            </a:r>
          </a:p>
          <a:p>
            <a:pPr marL="171450" lvl="0" indent="-171450">
              <a:buFont typeface="Arial" panose="020B0604020202020204" pitchFamily="34" charset="0"/>
              <a:buChar char="•"/>
            </a:pPr>
            <a:endParaRPr lang="en-US" sz="500" b="1" dirty="0"/>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 negative pressure seal check is performed by taking a quick, deep breath to see if the </a:t>
            </a:r>
            <a:r>
              <a:rPr lang="en-US" sz="1200" b="1" kern="1200" dirty="0" err="1">
                <a:solidFill>
                  <a:schemeClr val="tx1"/>
                </a:solidFill>
                <a:effectLst/>
                <a:latin typeface="+mn-lt"/>
                <a:ea typeface="+mn-ea"/>
                <a:cs typeface="+mn-cs"/>
              </a:rPr>
              <a:t>facepiece</a:t>
            </a:r>
            <a:r>
              <a:rPr lang="en-US" sz="1200" b="1" kern="1200" dirty="0">
                <a:solidFill>
                  <a:schemeClr val="tx1"/>
                </a:solidFill>
                <a:effectLst/>
                <a:latin typeface="+mn-lt"/>
                <a:ea typeface="+mn-ea"/>
                <a:cs typeface="+mn-cs"/>
              </a:rPr>
              <a:t> collapses slightly or you feel air leaking in through the seal.</a:t>
            </a:r>
          </a:p>
          <a:p>
            <a:pPr marL="171450" lvl="0" indent="-171450">
              <a:buFont typeface="Arial" panose="020B0604020202020204" pitchFamily="34" charset="0"/>
              <a:buChar char="•"/>
            </a:pPr>
            <a:endParaRPr lang="en-US" sz="500" b="1" dirty="0"/>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During either seal check procedure, if you feel air leaking, the respirator may not fit your face </a:t>
            </a:r>
            <a:r>
              <a:rPr lang="en-US" b="1" dirty="0"/>
              <a:t>properly.  Readjust the fit of your respirator and check the seal, again.</a:t>
            </a:r>
          </a:p>
          <a:p>
            <a:pPr lvl="0"/>
            <a:endParaRPr lang="en-US" sz="500" b="1" dirty="0"/>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If you cannot achieve a proper seal, you are not protected and should not use that respirator.</a:t>
            </a:r>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03405-6E2E-4CB0-940B-CF25B0DD008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3098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2"/>
            <a:ext cx="5608320" cy="1985009"/>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When you are finished wearing the respirator, only handle the straps of the respirator.  Carefully remove the</a:t>
            </a:r>
            <a:r>
              <a:rPr lang="en-US" b="1" baseline="0" dirty="0"/>
              <a:t> respirator</a:t>
            </a:r>
            <a:r>
              <a:rPr lang="en-US" b="1" dirty="0"/>
              <a:t> without touching the exterior, because the exterior may be contaminated.  </a:t>
            </a:r>
          </a:p>
          <a:p>
            <a:pPr marL="171450" lvl="0" indent="-171450">
              <a:buFont typeface="Arial" panose="020B0604020202020204" pitchFamily="34" charset="0"/>
              <a:buChar char="•"/>
            </a:pPr>
            <a:endParaRPr lang="en-US" sz="500" b="1" dirty="0"/>
          </a:p>
          <a:p>
            <a:pPr marL="171450" lvl="0" indent="-171450">
              <a:buFont typeface="Arial" panose="020B0604020202020204" pitchFamily="34" charset="0"/>
              <a:buChar char="•"/>
            </a:pPr>
            <a:r>
              <a:rPr lang="en-US" b="1" dirty="0"/>
              <a:t>Discard your respirator according to your standard</a:t>
            </a:r>
            <a:r>
              <a:rPr lang="en-US" b="1" baseline="0" dirty="0"/>
              <a:t> procedures or </a:t>
            </a:r>
            <a:r>
              <a:rPr lang="en-US" b="1" dirty="0"/>
              <a:t>supervisor’s</a:t>
            </a:r>
            <a:r>
              <a:rPr lang="en-US" b="1" baseline="0" dirty="0"/>
              <a:t> </a:t>
            </a:r>
            <a:r>
              <a:rPr lang="en-US" b="1" dirty="0"/>
              <a:t>instructions.  </a:t>
            </a:r>
          </a:p>
          <a:p>
            <a:pPr marL="171450" lvl="0" indent="-171450">
              <a:buFont typeface="Arial" panose="020B0604020202020204" pitchFamily="34" charset="0"/>
              <a:buChar char="•"/>
            </a:pPr>
            <a:endParaRPr lang="en-US" sz="500" b="1" dirty="0"/>
          </a:p>
          <a:p>
            <a:pPr marL="171450" lvl="0" indent="-171450">
              <a:buFont typeface="Arial" panose="020B0604020202020204" pitchFamily="34" charset="0"/>
              <a:buChar char="•"/>
            </a:pPr>
            <a:r>
              <a:rPr lang="en-US" b="1" dirty="0"/>
              <a:t>N95 respirators often</a:t>
            </a:r>
            <a:r>
              <a:rPr lang="en-US" b="1" baseline="0" dirty="0"/>
              <a:t> </a:t>
            </a:r>
            <a:r>
              <a:rPr lang="en-US" b="1" dirty="0"/>
              <a:t>can be reused if they are not torn, soiled, wet, or otherwise damaged.  They should be stored in an appropriate container or bag.</a:t>
            </a:r>
          </a:p>
          <a:p>
            <a:endParaRPr lang="en-US" dirty="0"/>
          </a:p>
        </p:txBody>
      </p:sp>
      <p:sp>
        <p:nvSpPr>
          <p:cNvPr id="4" name="Slide Number Placeholder 3"/>
          <p:cNvSpPr>
            <a:spLocks noGrp="1"/>
          </p:cNvSpPr>
          <p:nvPr>
            <p:ph type="sldNum" sz="quarter" idx="10"/>
          </p:nvPr>
        </p:nvSpPr>
        <p:spPr/>
        <p:txBody>
          <a:bodyPr/>
          <a:lstStyle/>
          <a:p>
            <a:fld id="{38203405-6E2E-4CB0-940B-CF25B0DD0086}" type="slidenum">
              <a:rPr lang="en-US" smtClean="0"/>
              <a:t>38</a:t>
            </a:fld>
            <a:endParaRPr lang="en-US"/>
          </a:p>
        </p:txBody>
      </p:sp>
    </p:spTree>
    <p:extLst>
      <p:ext uri="{BB962C8B-B14F-4D97-AF65-F5344CB8AC3E}">
        <p14:creationId xmlns:p14="http://schemas.microsoft.com/office/powerpoint/2010/main" val="3606149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4</a:t>
            </a:fld>
            <a:endParaRPr lang="en-US"/>
          </a:p>
        </p:txBody>
      </p:sp>
    </p:spTree>
    <p:extLst>
      <p:ext uri="{BB962C8B-B14F-4D97-AF65-F5344CB8AC3E}">
        <p14:creationId xmlns:p14="http://schemas.microsoft.com/office/powerpoint/2010/main" val="229462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5</a:t>
            </a:fld>
            <a:endParaRPr lang="en-US"/>
          </a:p>
        </p:txBody>
      </p:sp>
    </p:spTree>
    <p:extLst>
      <p:ext uri="{BB962C8B-B14F-4D97-AF65-F5344CB8AC3E}">
        <p14:creationId xmlns:p14="http://schemas.microsoft.com/office/powerpoint/2010/main" val="3306638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employer shall conduct an additional fit test whenever the employee reports, or the employer, PLHCP, supervisor, or program administrator makes visual observations of, changes in the employee's physical condition that could affect respirator fit. Such conditions include, but are not limited to, facial scarring, dental changes, cosmetic surgery, or an obvious change in body weight.</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6</a:t>
            </a:fld>
            <a:endParaRPr lang="en-US"/>
          </a:p>
        </p:txBody>
      </p:sp>
    </p:spTree>
    <p:extLst>
      <p:ext uri="{BB962C8B-B14F-4D97-AF65-F5344CB8AC3E}">
        <p14:creationId xmlns:p14="http://schemas.microsoft.com/office/powerpoint/2010/main" val="2270069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7</a:t>
            </a:fld>
            <a:endParaRPr lang="en-US"/>
          </a:p>
        </p:txBody>
      </p:sp>
    </p:spTree>
    <p:extLst>
      <p:ext uri="{BB962C8B-B14F-4D97-AF65-F5344CB8AC3E}">
        <p14:creationId xmlns:p14="http://schemas.microsoft.com/office/powerpoint/2010/main" val="1288023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4 Protocols:</a:t>
            </a:r>
          </a:p>
          <a:p>
            <a:pPr lvl="1" eaLnBrk="1" hangingPunct="1">
              <a:buFontTx/>
              <a:buChar char="•"/>
            </a:pPr>
            <a:r>
              <a:rPr lang="en-US"/>
              <a:t>Isoamyl Acetate Protocol </a:t>
            </a:r>
          </a:p>
          <a:p>
            <a:pPr lvl="2" eaLnBrk="1" hangingPunct="1">
              <a:buFontTx/>
              <a:buChar char="•"/>
            </a:pPr>
            <a:r>
              <a:rPr lang="en-US"/>
              <a:t>Odor Threshold Screening </a:t>
            </a:r>
            <a:br>
              <a:rPr lang="en-US"/>
            </a:br>
            <a:endParaRPr lang="en-US"/>
          </a:p>
          <a:p>
            <a:pPr lvl="1" eaLnBrk="1" hangingPunct="1">
              <a:buFontTx/>
              <a:buChar char="•"/>
            </a:pPr>
            <a:r>
              <a:rPr lang="en-US"/>
              <a:t>Saccharin Solution Aerosol Protocol </a:t>
            </a:r>
            <a:br>
              <a:rPr lang="en-US"/>
            </a:br>
            <a:endParaRPr lang="en-US"/>
          </a:p>
          <a:p>
            <a:pPr lvl="1" eaLnBrk="1" hangingPunct="1">
              <a:buFontTx/>
              <a:buChar char="•"/>
            </a:pPr>
            <a:r>
              <a:rPr lang="en-US"/>
              <a:t>Bitrex</a:t>
            </a:r>
            <a:r>
              <a:rPr lang="en-US" baseline="30000"/>
              <a:t>TM</a:t>
            </a:r>
            <a:r>
              <a:rPr lang="en-US"/>
              <a:t> (Denatonium Benzoate) Solution Aerosol Protocol </a:t>
            </a:r>
          </a:p>
          <a:p>
            <a:pPr lvl="1" eaLnBrk="1" hangingPunct="1">
              <a:buFontTx/>
              <a:buChar char="•"/>
            </a:pPr>
            <a:endParaRPr lang="en-US"/>
          </a:p>
          <a:p>
            <a:pPr lvl="1" eaLnBrk="1" hangingPunct="1">
              <a:buFontTx/>
              <a:buChar char="•"/>
            </a:pPr>
            <a:r>
              <a:rPr lang="it-IT"/>
              <a:t>Irritant Smoke (Stannic Chloride) Protocol </a:t>
            </a:r>
          </a:p>
          <a:p>
            <a:pPr lvl="2" eaLnBrk="1" hangingPunct="1">
              <a:buFontTx/>
              <a:buChar char="•"/>
            </a:pPr>
            <a:r>
              <a:rPr lang="en-US"/>
              <a:t>uses a person's response to the irritating chemicals released in the "smoke" produced by a stannic chloride ventilation smoke tube to detect leakage into the respirator</a:t>
            </a:r>
            <a:br>
              <a:rPr lang="en-US"/>
            </a:br>
            <a:endParaRPr lang="en-US"/>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D2C2D6F-9453-463F-AEF3-49E66A79F455}" type="slidenum">
              <a:rPr lang="en-US">
                <a:latin typeface="Arial" charset="0"/>
              </a:rPr>
              <a:pPr/>
              <a:t>8</a:t>
            </a:fld>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Show/Refer to Questionnaire</a:t>
            </a:r>
          </a:p>
          <a:p>
            <a:pPr marL="171450" indent="-171450">
              <a:buFont typeface="Arial" pitchFamily="34" charset="0"/>
              <a:buChar char="•"/>
            </a:pPr>
            <a:endParaRPr lang="en-US" dirty="0"/>
          </a:p>
          <a:p>
            <a:pPr marL="171450" indent="-171450">
              <a:buFont typeface="Arial" pitchFamily="34" charset="0"/>
              <a:buChar char="•"/>
            </a:pPr>
            <a:r>
              <a:rPr lang="en-US" dirty="0"/>
              <a:t>Show/Refer to Medical Recommendation form</a:t>
            </a:r>
          </a:p>
        </p:txBody>
      </p:sp>
      <p:sp>
        <p:nvSpPr>
          <p:cNvPr id="4" name="Slide Number Placeholder 3"/>
          <p:cNvSpPr>
            <a:spLocks noGrp="1"/>
          </p:cNvSpPr>
          <p:nvPr>
            <p:ph type="sldNum" sz="quarter" idx="10"/>
          </p:nvPr>
        </p:nvSpPr>
        <p:spPr/>
        <p:txBody>
          <a:bodyPr/>
          <a:lstStyle/>
          <a:p>
            <a:pPr>
              <a:defRPr/>
            </a:pPr>
            <a:fld id="{27E03006-E463-4FC7-B2F2-D9B06F2BE2CF}" type="slidenum">
              <a:rPr lang="en-US" smtClean="0"/>
              <a:pPr>
                <a:defRPr/>
              </a:pPr>
              <a:t>9</a:t>
            </a:fld>
            <a:endParaRPr lang="en-US"/>
          </a:p>
        </p:txBody>
      </p:sp>
    </p:spTree>
    <p:extLst>
      <p:ext uri="{BB962C8B-B14F-4D97-AF65-F5344CB8AC3E}">
        <p14:creationId xmlns:p14="http://schemas.microsoft.com/office/powerpoint/2010/main" val="2871844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sz="quarter"/>
          </p:nvPr>
        </p:nvSpPr>
        <p:spPr>
          <a:xfrm>
            <a:off x="685800" y="1676400"/>
            <a:ext cx="7772400" cy="1828800"/>
          </a:xfrm>
          <a:noFill/>
          <a:ln>
            <a:noFill/>
          </a:ln>
        </p:spPr>
        <p:txBody>
          <a:bodyPr/>
          <a:lstStyle>
            <a:lvl1pPr>
              <a:defRPr/>
            </a:lvl1pPr>
          </a:lstStyle>
          <a:p>
            <a:r>
              <a:rPr lang="en-US"/>
              <a:t>Click to edit Master title style</a:t>
            </a:r>
          </a:p>
        </p:txBody>
      </p:sp>
      <p:sp>
        <p:nvSpPr>
          <p:cNvPr id="819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bwMode="auto">
          <a:xfrm>
            <a:off x="457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5" name="Rectangle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6" name="Rectangle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a:defRPr/>
            </a:pPr>
            <a:fld id="{44C4F0E4-02D0-4780-ABB5-362E18779050}" type="slidenum">
              <a:rPr lang="en-US"/>
              <a:pPr>
                <a:defRPr/>
              </a:pPr>
              <a:t>‹#›</a:t>
            </a:fld>
            <a:endParaRPr lang="en-US"/>
          </a:p>
        </p:txBody>
      </p:sp>
    </p:spTree>
    <p:extLst>
      <p:ext uri="{BB962C8B-B14F-4D97-AF65-F5344CB8AC3E}">
        <p14:creationId xmlns:p14="http://schemas.microsoft.com/office/powerpoint/2010/main" val="2344642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9423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62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4467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custDataLst>
              <p:tags r:id="rId2"/>
            </p:custDataLst>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318326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custDataLst>
              <p:tags r:id="rId2"/>
            </p:custDataLst>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custDataLst>
              <p:tags r:id="rId3"/>
            </p:custDataLst>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355866314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916524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961721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862244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775653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Tree>
    <p:extLst>
      <p:ext uri="{BB962C8B-B14F-4D97-AF65-F5344CB8AC3E}">
        <p14:creationId xmlns:p14="http://schemas.microsoft.com/office/powerpoint/2010/main" val="13042869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22397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marL="742950" indent="-285750">
              <a:buSzPct val="100000"/>
              <a:buFont typeface="Arial" pitchFamily="34" charset="0"/>
              <a:buChar char="•"/>
              <a:defRPr sz="2400"/>
            </a:lvl2pPr>
            <a:lvl3pPr marL="1143000" indent="-228600">
              <a:buFont typeface="Wingdings" pitchFamily="2" charset="2"/>
              <a:buChar char="v"/>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5972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73548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790281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248981874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236550595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435100" y="274638"/>
            <a:ext cx="7499350" cy="1143000"/>
          </a:xfrm>
        </p:spPr>
        <p:txBody>
          <a:bodyPr/>
          <a:lstStyle/>
          <a:p>
            <a:r>
              <a:rPr lang="en-US"/>
              <a:t>Click to edit Master title style</a:t>
            </a:r>
          </a:p>
        </p:txBody>
      </p:sp>
      <p:sp>
        <p:nvSpPr>
          <p:cNvPr id="3" name="Text Placeholder 2"/>
          <p:cNvSpPr>
            <a:spLocks noGrp="1"/>
          </p:cNvSpPr>
          <p:nvPr>
            <p:ph type="body" sz="half" idx="1"/>
            <p:custDataLst>
              <p:tags r:id="rId2"/>
            </p:custDataLst>
          </p:nvPr>
        </p:nvSpPr>
        <p:spPr>
          <a:xfrm>
            <a:off x="1435100" y="1447800"/>
            <a:ext cx="36734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5260975" y="1447800"/>
            <a:ext cx="36734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custDataLst>
              <p:tags r:id="rId4"/>
            </p:custDataLst>
          </p:nvPr>
        </p:nvSpPr>
        <p:spPr>
          <a:xfrm>
            <a:off x="1112838" y="6324600"/>
            <a:ext cx="2133600" cy="476250"/>
          </a:xfrm>
          <a:prstGeom prst="rect">
            <a:avLst/>
          </a:prstGeom>
        </p:spPr>
        <p:txBody>
          <a:bodyPr/>
          <a:lstStyle>
            <a:lvl1pPr algn="r">
              <a:defRPr/>
            </a:lvl1pPr>
          </a:lstStyle>
          <a:p>
            <a:pPr>
              <a:defRPr/>
            </a:pPr>
            <a:endParaRPr lang="en-US">
              <a:solidFill>
                <a:srgbClr val="E7DEC9">
                  <a:shade val="50000"/>
                  <a:satMod val="200000"/>
                </a:srgbClr>
              </a:solidFill>
            </a:endParaRPr>
          </a:p>
        </p:txBody>
      </p:sp>
      <p:sp>
        <p:nvSpPr>
          <p:cNvPr id="6" name="Footer Placeholder 9"/>
          <p:cNvSpPr>
            <a:spLocks noGrp="1"/>
          </p:cNvSpPr>
          <p:nvPr>
            <p:ph type="ftr" sz="quarter" idx="11"/>
            <p:custDataLst>
              <p:tags r:id="rId5"/>
            </p:custDataLst>
          </p:nvPr>
        </p:nvSpPr>
        <p:spPr>
          <a:xfrm>
            <a:off x="5715000" y="6305550"/>
            <a:ext cx="2895600" cy="476250"/>
          </a:xfrm>
          <a:prstGeom prst="rect">
            <a:avLst/>
          </a:prstGeom>
        </p:spPr>
        <p:txBody>
          <a:bodyPr/>
          <a:lstStyle>
            <a:lvl1pPr>
              <a:defRPr/>
            </a:lvl1pPr>
          </a:lstStyle>
          <a:p>
            <a:pPr>
              <a:defRPr/>
            </a:pPr>
            <a:endParaRPr lang="en-US">
              <a:solidFill>
                <a:srgbClr val="E7DEC9">
                  <a:shade val="50000"/>
                  <a:satMod val="200000"/>
                </a:srgbClr>
              </a:solidFill>
            </a:endParaRPr>
          </a:p>
        </p:txBody>
      </p:sp>
      <p:sp>
        <p:nvSpPr>
          <p:cNvPr id="7" name="Slide Number Placeholder 21"/>
          <p:cNvSpPr>
            <a:spLocks noGrp="1"/>
          </p:cNvSpPr>
          <p:nvPr>
            <p:ph type="sldNum" sz="quarter" idx="12"/>
            <p:custDataLst>
              <p:tags r:id="rId6"/>
            </p:custDataLst>
          </p:nvPr>
        </p:nvSpPr>
        <p:spPr>
          <a:xfrm>
            <a:off x="8613775" y="6305550"/>
            <a:ext cx="457200" cy="476250"/>
          </a:xfrm>
          <a:prstGeom prst="rect">
            <a:avLst/>
          </a:prstGeom>
        </p:spPr>
        <p:txBody>
          <a:bodyPr/>
          <a:lstStyle>
            <a:lvl1pPr>
              <a:defRPr/>
            </a:lvl1pPr>
          </a:lstStyle>
          <a:p>
            <a:pPr>
              <a:defRPr/>
            </a:pPr>
            <a:fld id="{129A8F24-F757-4A54-88A9-DAEC94750B9D}"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936916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35639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526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7371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0279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59196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723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43045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69752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tags" Target="../tags/tag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0"/>
            <a:ext cx="8686800" cy="1066800"/>
          </a:xfrm>
          <a:prstGeom prst="rect">
            <a:avLst/>
          </a:prstGeom>
          <a:solidFill>
            <a:srgbClr val="000000"/>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7526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folHlink"/>
          </a:solidFill>
          <a:latin typeface="+mj-lt"/>
          <a:ea typeface="+mj-ea"/>
          <a:cs typeface="+mj-cs"/>
        </a:defRPr>
      </a:lvl1pPr>
      <a:lvl2pPr algn="ctr" rtl="0" eaLnBrk="0" fontAlgn="base" hangingPunct="0">
        <a:spcBef>
          <a:spcPct val="0"/>
        </a:spcBef>
        <a:spcAft>
          <a:spcPct val="0"/>
        </a:spcAft>
        <a:defRPr sz="4400">
          <a:solidFill>
            <a:schemeClr val="folHlink"/>
          </a:solidFill>
          <a:latin typeface="Tahoma" pitchFamily="34" charset="0"/>
        </a:defRPr>
      </a:lvl2pPr>
      <a:lvl3pPr algn="ctr" rtl="0" eaLnBrk="0" fontAlgn="base" hangingPunct="0">
        <a:spcBef>
          <a:spcPct val="0"/>
        </a:spcBef>
        <a:spcAft>
          <a:spcPct val="0"/>
        </a:spcAft>
        <a:defRPr sz="4400">
          <a:solidFill>
            <a:schemeClr val="folHlink"/>
          </a:solidFill>
          <a:latin typeface="Tahoma" pitchFamily="34" charset="0"/>
        </a:defRPr>
      </a:lvl3pPr>
      <a:lvl4pPr algn="ctr" rtl="0" eaLnBrk="0" fontAlgn="base" hangingPunct="0">
        <a:spcBef>
          <a:spcPct val="0"/>
        </a:spcBef>
        <a:spcAft>
          <a:spcPct val="0"/>
        </a:spcAft>
        <a:defRPr sz="4400">
          <a:solidFill>
            <a:schemeClr val="folHlink"/>
          </a:solidFill>
          <a:latin typeface="Tahoma" pitchFamily="34" charset="0"/>
        </a:defRPr>
      </a:lvl4pPr>
      <a:lvl5pPr algn="ctr" rtl="0" eaLnBrk="0" fontAlgn="base" hangingPunct="0">
        <a:spcBef>
          <a:spcPct val="0"/>
        </a:spcBef>
        <a:spcAft>
          <a:spcPct val="0"/>
        </a:spcAft>
        <a:defRPr sz="4400">
          <a:solidFill>
            <a:schemeClr val="folHlink"/>
          </a:solidFill>
          <a:latin typeface="Tahoma" pitchFamily="34" charset="0"/>
        </a:defRPr>
      </a:lvl5pPr>
      <a:lvl6pPr marL="457200" algn="ctr" rtl="0" fontAlgn="base">
        <a:spcBef>
          <a:spcPct val="0"/>
        </a:spcBef>
        <a:spcAft>
          <a:spcPct val="0"/>
        </a:spcAft>
        <a:defRPr sz="4400">
          <a:solidFill>
            <a:schemeClr val="folHlink"/>
          </a:solidFill>
          <a:latin typeface="Tahoma" pitchFamily="34" charset="0"/>
        </a:defRPr>
      </a:lvl6pPr>
      <a:lvl7pPr marL="914400" algn="ctr" rtl="0" fontAlgn="base">
        <a:spcBef>
          <a:spcPct val="0"/>
        </a:spcBef>
        <a:spcAft>
          <a:spcPct val="0"/>
        </a:spcAft>
        <a:defRPr sz="4400">
          <a:solidFill>
            <a:schemeClr val="folHlink"/>
          </a:solidFill>
          <a:latin typeface="Tahoma" pitchFamily="34" charset="0"/>
        </a:defRPr>
      </a:lvl7pPr>
      <a:lvl8pPr marL="1371600" algn="ctr" rtl="0" fontAlgn="base">
        <a:spcBef>
          <a:spcPct val="0"/>
        </a:spcBef>
        <a:spcAft>
          <a:spcPct val="0"/>
        </a:spcAft>
        <a:defRPr sz="4400">
          <a:solidFill>
            <a:schemeClr val="folHlink"/>
          </a:solidFill>
          <a:latin typeface="Tahoma" pitchFamily="34" charset="0"/>
        </a:defRPr>
      </a:lvl8pPr>
      <a:lvl9pPr marL="1828800" algn="ctr" rtl="0" fontAlgn="base">
        <a:spcBef>
          <a:spcPct val="0"/>
        </a:spcBef>
        <a:spcAft>
          <a:spcPct val="0"/>
        </a:spcAft>
        <a:defRPr sz="4400">
          <a:solidFill>
            <a:schemeClr val="folHlink"/>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alphaModFix amt="89000"/>
            <a:lum/>
          </a:blip>
          <a:srcRect/>
          <a:stretch>
            <a:fillRect l="-2000" t="-2000" r="-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custDataLst>
              <p:tags r:id="rId16"/>
            </p:custDataLst>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9867941"/>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ransition>
    <p:fade/>
  </p:transition>
  <p:hf hdr="0" ftr="0" dt="0"/>
  <p:txStyles>
    <p:titleStyle>
      <a:lvl1pPr algn="l" defTabSz="914363" rtl="0" eaLnBrk="1" latinLnBrk="0" hangingPunct="1">
        <a:lnSpc>
          <a:spcPct val="90000"/>
        </a:lnSpc>
        <a:spcBef>
          <a:spcPct val="0"/>
        </a:spcBef>
        <a:buNone/>
        <a:defRPr lang="en-US" sz="4800" b="0" i="0" u="none"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8"/>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9"/>
        </a:buBlip>
        <a:defRPr sz="2800" b="0" i="0" u="none"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ffxsharev01\share\EP&amp;R\Archive\Dr.%20Wilder%20Archive\PPE\VDH%20Fit%20Test%20Trng%20(2020)\Donning-Doffing%20Respirators%2020091216.wmv" TargetMode="External"/><Relationship Id="rId1" Type="http://schemas.microsoft.com/office/2007/relationships/media" Target="file:///\\ffxsharev01\share\EP&amp;R\Archive\Dr.%20Wilder%20Archive\PPE\VDH%20Fit%20Test%20Trng%20(2020)\Donning-Doffing%20Respirators%2020091216.wmv" TargetMode="External"/><Relationship Id="rId5" Type="http://schemas.openxmlformats.org/officeDocument/2006/relationships/image" Target="../media/image6.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0.png"/><Relationship Id="rId5" Type="http://schemas.openxmlformats.org/officeDocument/2006/relationships/notesSlide" Target="../notesSlides/notesSlide32.xml"/><Relationship Id="rId4"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22.xml"/><Relationship Id="rId7" Type="http://schemas.openxmlformats.org/officeDocument/2006/relationships/notesSlide" Target="../notesSlides/notesSlide3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13.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media/image12.emf"/></Relationships>
</file>

<file path=ppt/slides/_rels/slide3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3.jpg"/><Relationship Id="rId5" Type="http://schemas.openxmlformats.org/officeDocument/2006/relationships/notesSlide" Target="../notesSlides/notesSlide34.xml"/><Relationship Id="rId4"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5.emf"/><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12.emf"/><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14.emf"/><Relationship Id="rId5" Type="http://schemas.openxmlformats.org/officeDocument/2006/relationships/tags" Target="../tags/tag32.xml"/><Relationship Id="rId10" Type="http://schemas.openxmlformats.org/officeDocument/2006/relationships/image" Target="../media/image11.emf"/><Relationship Id="rId4" Type="http://schemas.openxmlformats.org/officeDocument/2006/relationships/tags" Target="../tags/tag31.xml"/><Relationship Id="rId9"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6" name="Rectangle 10"/>
          <p:cNvSpPr>
            <a:spLocks noGrp="1" noChangeArrowheads="1"/>
          </p:cNvSpPr>
          <p:nvPr>
            <p:ph type="title"/>
          </p:nvPr>
        </p:nvSpPr>
        <p:spPr>
          <a:xfrm>
            <a:off x="228600" y="304800"/>
            <a:ext cx="8686800" cy="1066800"/>
          </a:xfrm>
        </p:spPr>
        <p:txBody>
          <a:bodyPr/>
          <a:lstStyle/>
          <a:p>
            <a:pPr eaLnBrk="1" hangingPunct="1">
              <a:defRPr/>
            </a:pPr>
            <a:r>
              <a:rPr lang="en-US" sz="4000" b="1" dirty="0"/>
              <a:t>Respiratory Protection Training</a:t>
            </a:r>
          </a:p>
        </p:txBody>
      </p:sp>
      <p:sp>
        <p:nvSpPr>
          <p:cNvPr id="80909" name="Rectangle 13"/>
          <p:cNvSpPr>
            <a:spLocks noGrp="1" noChangeArrowheads="1"/>
          </p:cNvSpPr>
          <p:nvPr>
            <p:ph type="body" idx="1"/>
          </p:nvPr>
        </p:nvSpPr>
        <p:spPr>
          <a:xfrm>
            <a:off x="0" y="2057400"/>
            <a:ext cx="4876800" cy="2209800"/>
          </a:xfrm>
        </p:spPr>
        <p:txBody>
          <a:bodyPr/>
          <a:lstStyle/>
          <a:p>
            <a:pPr marL="0" indent="0" algn="ctr" eaLnBrk="1" hangingPunct="1">
              <a:buFont typeface="Wingdings" pitchFamily="2" charset="2"/>
              <a:buNone/>
              <a:defRPr/>
            </a:pPr>
            <a:r>
              <a:rPr lang="en-US" sz="6000" b="1" dirty="0">
                <a:solidFill>
                  <a:srgbClr val="FFCC00"/>
                </a:solidFill>
                <a:effectLst/>
              </a:rPr>
              <a:t>Respirator</a:t>
            </a:r>
          </a:p>
          <a:p>
            <a:pPr marL="0" indent="0" algn="ctr" eaLnBrk="1" hangingPunct="1">
              <a:buFont typeface="Wingdings" pitchFamily="2" charset="2"/>
              <a:buNone/>
              <a:defRPr/>
            </a:pPr>
            <a:r>
              <a:rPr lang="en-US" sz="6000" b="1" dirty="0">
                <a:solidFill>
                  <a:srgbClr val="FFCC00"/>
                </a:solidFill>
                <a:effectLst/>
              </a:rPr>
              <a:t>Fit Testing</a:t>
            </a:r>
          </a:p>
        </p:txBody>
      </p:sp>
      <p:pic>
        <p:nvPicPr>
          <p:cNvPr id="3076" name="Picture 15" descr="pks-store_1821_85173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812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17"/>
          <p:cNvSpPr txBox="1">
            <a:spLocks noChangeArrowheads="1"/>
          </p:cNvSpPr>
          <p:nvPr/>
        </p:nvSpPr>
        <p:spPr bwMode="auto">
          <a:xfrm>
            <a:off x="609600" y="4724400"/>
            <a:ext cx="3657600"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dirty="0"/>
              <a:t>David M. Wilder, DO, MPH</a:t>
            </a:r>
          </a:p>
          <a:p>
            <a:pPr>
              <a:spcBef>
                <a:spcPct val="50000"/>
              </a:spcBef>
            </a:pPr>
            <a:r>
              <a:rPr lang="en-US" dirty="0"/>
              <a:t>Public Health Physician</a:t>
            </a:r>
          </a:p>
          <a:p>
            <a:pPr>
              <a:spcBef>
                <a:spcPct val="50000"/>
              </a:spcBef>
            </a:pPr>
            <a:r>
              <a:rPr lang="en-US" dirty="0"/>
              <a:t>Fairfax County Health Department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bwMode="auto">
          <a:xfrm>
            <a:off x="6858000" y="6400800"/>
            <a:ext cx="16002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59DEB6-9CDB-4727-9E8C-AE8E9BB387AA}" type="slidenum">
              <a:rPr lang="en-US" smtClean="0">
                <a:solidFill>
                  <a:srgbClr val="000000"/>
                </a:solidFill>
              </a:rPr>
              <a:pPr>
                <a:defRPr/>
              </a:pPr>
              <a:t>10</a:t>
            </a:fld>
            <a:endParaRPr lang="en-US">
              <a:solidFill>
                <a:srgbClr val="000000"/>
              </a:solidFill>
            </a:endParaRPr>
          </a:p>
        </p:txBody>
      </p:sp>
      <p:sp>
        <p:nvSpPr>
          <p:cNvPr id="27651" name="Rectangle 2"/>
          <p:cNvSpPr>
            <a:spLocks noGrp="1" noChangeArrowheads="1"/>
          </p:cNvSpPr>
          <p:nvPr>
            <p:ph type="title"/>
          </p:nvPr>
        </p:nvSpPr>
        <p:spPr>
          <a:xfrm>
            <a:off x="381000" y="304800"/>
            <a:ext cx="8382000" cy="1371600"/>
          </a:xfrm>
        </p:spPr>
        <p:txBody>
          <a:bodyPr/>
          <a:lstStyle/>
          <a:p>
            <a:pPr algn="ctr" eaLnBrk="1" hangingPunct="1"/>
            <a:r>
              <a:rPr lang="en-US" dirty="0"/>
              <a:t>OSHA Respiratory Protec</a:t>
            </a:r>
            <a:r>
              <a:rPr lang="en-US" sz="3600" dirty="0"/>
              <a:t>tion </a:t>
            </a:r>
            <a:r>
              <a:rPr lang="en-US" sz="3000" dirty="0"/>
              <a:t/>
            </a:r>
            <a:br>
              <a:rPr lang="en-US" sz="3000" dirty="0"/>
            </a:br>
            <a:r>
              <a:rPr lang="en-US" sz="4000" dirty="0"/>
              <a:t>Training Requirements</a:t>
            </a:r>
          </a:p>
        </p:txBody>
      </p:sp>
      <p:sp>
        <p:nvSpPr>
          <p:cNvPr id="27652" name="Rectangle 3"/>
          <p:cNvSpPr>
            <a:spLocks noGrp="1" noChangeArrowheads="1"/>
          </p:cNvSpPr>
          <p:nvPr>
            <p:ph type="body" idx="1"/>
          </p:nvPr>
        </p:nvSpPr>
        <p:spPr>
          <a:xfrm>
            <a:off x="381000" y="1905000"/>
            <a:ext cx="8763000" cy="4038600"/>
          </a:xfrm>
        </p:spPr>
        <p:txBody>
          <a:bodyPr/>
          <a:lstStyle/>
          <a:p>
            <a:pPr eaLnBrk="1" hangingPunct="1">
              <a:lnSpc>
                <a:spcPct val="90000"/>
              </a:lnSpc>
            </a:pPr>
            <a:r>
              <a:rPr lang="en-US" sz="2600" dirty="0"/>
              <a:t>No employee will be permitted to work with a respirator </a:t>
            </a:r>
            <a:r>
              <a:rPr lang="en-US" sz="2600" dirty="0">
                <a:solidFill>
                  <a:srgbClr val="FFC000"/>
                </a:solidFill>
              </a:rPr>
              <a:t>until trained </a:t>
            </a:r>
            <a:r>
              <a:rPr lang="en-US" sz="2600" dirty="0"/>
              <a:t>in respiratory protection</a:t>
            </a:r>
          </a:p>
          <a:p>
            <a:pPr eaLnBrk="1" hangingPunct="1">
              <a:lnSpc>
                <a:spcPct val="90000"/>
              </a:lnSpc>
            </a:pPr>
            <a:endParaRPr lang="en-US" sz="1000" dirty="0"/>
          </a:p>
          <a:p>
            <a:pPr eaLnBrk="1" hangingPunct="1">
              <a:lnSpc>
                <a:spcPct val="90000"/>
              </a:lnSpc>
            </a:pPr>
            <a:r>
              <a:rPr lang="en-US" sz="2600" dirty="0"/>
              <a:t>Must cover the following topics </a:t>
            </a:r>
            <a:r>
              <a:rPr lang="en-US" sz="2600" dirty="0">
                <a:solidFill>
                  <a:srgbClr val="FFC000"/>
                </a:solidFill>
              </a:rPr>
              <a:t>annually</a:t>
            </a:r>
            <a:r>
              <a:rPr lang="en-US" sz="2600" dirty="0"/>
              <a:t>:</a:t>
            </a:r>
          </a:p>
          <a:p>
            <a:pPr lvl="1" eaLnBrk="1" hangingPunct="1"/>
            <a:r>
              <a:rPr lang="en-US" sz="2100" dirty="0"/>
              <a:t>General requirements of appropriate federal &amp; state respiratory protection standards</a:t>
            </a:r>
          </a:p>
          <a:p>
            <a:pPr lvl="1" eaLnBrk="1" hangingPunct="1"/>
            <a:r>
              <a:rPr lang="en-US" sz="2100" dirty="0"/>
              <a:t>Potential work-related respiratory hazards and risks associated with not using and maintaining respirator properly</a:t>
            </a:r>
          </a:p>
          <a:p>
            <a:pPr lvl="1" eaLnBrk="1" hangingPunct="1"/>
            <a:r>
              <a:rPr lang="en-US" sz="2100" dirty="0"/>
              <a:t>Function, capabilities, limitations of selected respiratory protection</a:t>
            </a:r>
          </a:p>
          <a:p>
            <a:pPr lvl="1" eaLnBrk="1" hangingPunct="1"/>
            <a:r>
              <a:rPr lang="en-US" sz="2100" dirty="0"/>
              <a:t>How to inspect, don and remove, check seals, and wear the respirator properly</a:t>
            </a:r>
          </a:p>
          <a:p>
            <a:pPr lvl="1" eaLnBrk="1" hangingPunct="1"/>
            <a:r>
              <a:rPr lang="en-US" sz="2100" dirty="0"/>
              <a:t>Medical s/</a:t>
            </a:r>
            <a:r>
              <a:rPr lang="en-US" sz="2100" dirty="0" err="1"/>
              <a:t>sx</a:t>
            </a:r>
            <a:r>
              <a:rPr lang="en-US" sz="2100" dirty="0"/>
              <a:t> that might limit/prevent effective use of respirators</a:t>
            </a:r>
          </a:p>
        </p:txBody>
      </p:sp>
      <p:sp>
        <p:nvSpPr>
          <p:cNvPr id="2" name="TextBox 1"/>
          <p:cNvSpPr txBox="1"/>
          <p:nvPr/>
        </p:nvSpPr>
        <p:spPr>
          <a:xfrm>
            <a:off x="526141" y="6260068"/>
            <a:ext cx="319318"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1377518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228600" y="152400"/>
            <a:ext cx="8686800" cy="1371600"/>
          </a:xfrm>
        </p:spPr>
        <p:txBody>
          <a:bodyPr/>
          <a:lstStyle/>
          <a:p>
            <a:pPr eaLnBrk="1" hangingPunct="1">
              <a:defRPr/>
            </a:pPr>
            <a:r>
              <a:rPr lang="en-US" b="1" dirty="0"/>
              <a:t>Fit Testing</a:t>
            </a:r>
            <a:br>
              <a:rPr lang="en-US" b="1" dirty="0"/>
            </a:br>
            <a:r>
              <a:rPr lang="en-US" sz="3600" b="1" dirty="0"/>
              <a:t>Equipment &amp; Forms</a:t>
            </a:r>
          </a:p>
        </p:txBody>
      </p:sp>
      <p:sp>
        <p:nvSpPr>
          <p:cNvPr id="152579" name="Rectangle 3"/>
          <p:cNvSpPr>
            <a:spLocks noGrp="1" noChangeArrowheads="1"/>
          </p:cNvSpPr>
          <p:nvPr>
            <p:ph type="body" idx="1"/>
          </p:nvPr>
        </p:nvSpPr>
        <p:spPr>
          <a:xfrm>
            <a:off x="457200" y="1752600"/>
            <a:ext cx="8229600" cy="4648200"/>
          </a:xfrm>
        </p:spPr>
        <p:txBody>
          <a:bodyPr/>
          <a:lstStyle/>
          <a:p>
            <a:pPr eaLnBrk="1" hangingPunct="1">
              <a:lnSpc>
                <a:spcPct val="85000"/>
              </a:lnSpc>
              <a:spcBef>
                <a:spcPct val="35000"/>
              </a:spcBef>
              <a:defRPr/>
            </a:pPr>
            <a:r>
              <a:rPr lang="en-US" sz="2600" dirty="0"/>
              <a:t>Fit Test Hood</a:t>
            </a:r>
          </a:p>
          <a:p>
            <a:pPr eaLnBrk="1" hangingPunct="1">
              <a:lnSpc>
                <a:spcPct val="85000"/>
              </a:lnSpc>
              <a:spcBef>
                <a:spcPct val="35000"/>
              </a:spcBef>
              <a:defRPr/>
            </a:pPr>
            <a:endParaRPr lang="en-US" sz="800" dirty="0"/>
          </a:p>
          <a:p>
            <a:pPr eaLnBrk="1" hangingPunct="1">
              <a:lnSpc>
                <a:spcPct val="85000"/>
              </a:lnSpc>
              <a:spcBef>
                <a:spcPct val="35000"/>
              </a:spcBef>
              <a:defRPr/>
            </a:pPr>
            <a:r>
              <a:rPr lang="en-US" sz="2600" dirty="0"/>
              <a:t>2 nebulizers – one for sensitivity solution, one for test solution</a:t>
            </a:r>
          </a:p>
          <a:p>
            <a:pPr eaLnBrk="1" hangingPunct="1">
              <a:lnSpc>
                <a:spcPct val="85000"/>
              </a:lnSpc>
              <a:spcBef>
                <a:spcPct val="35000"/>
              </a:spcBef>
              <a:defRPr/>
            </a:pPr>
            <a:endParaRPr lang="en-US" sz="800" dirty="0"/>
          </a:p>
          <a:p>
            <a:pPr eaLnBrk="1" hangingPunct="1">
              <a:lnSpc>
                <a:spcPct val="85000"/>
              </a:lnSpc>
              <a:spcBef>
                <a:spcPct val="35000"/>
              </a:spcBef>
              <a:defRPr/>
            </a:pPr>
            <a:r>
              <a:rPr lang="en-US" sz="2600" dirty="0"/>
              <a:t>Sensitivity solutions – Bitrex and saccharin </a:t>
            </a:r>
          </a:p>
          <a:p>
            <a:pPr eaLnBrk="1" hangingPunct="1">
              <a:lnSpc>
                <a:spcPct val="85000"/>
              </a:lnSpc>
              <a:spcBef>
                <a:spcPct val="35000"/>
              </a:spcBef>
              <a:defRPr/>
            </a:pPr>
            <a:endParaRPr lang="en-US" sz="800" dirty="0"/>
          </a:p>
          <a:p>
            <a:pPr eaLnBrk="1" hangingPunct="1">
              <a:lnSpc>
                <a:spcPct val="85000"/>
              </a:lnSpc>
              <a:spcBef>
                <a:spcPct val="35000"/>
              </a:spcBef>
              <a:defRPr/>
            </a:pPr>
            <a:r>
              <a:rPr lang="en-US" sz="2600" dirty="0"/>
              <a:t>Test solution – Bitrex and saccharin </a:t>
            </a:r>
          </a:p>
          <a:p>
            <a:pPr eaLnBrk="1" hangingPunct="1">
              <a:lnSpc>
                <a:spcPct val="85000"/>
              </a:lnSpc>
              <a:spcBef>
                <a:spcPct val="35000"/>
              </a:spcBef>
              <a:defRPr/>
            </a:pPr>
            <a:endParaRPr lang="en-US" sz="800" dirty="0"/>
          </a:p>
          <a:p>
            <a:pPr eaLnBrk="1" hangingPunct="1">
              <a:lnSpc>
                <a:spcPct val="85000"/>
              </a:lnSpc>
              <a:spcBef>
                <a:spcPct val="35000"/>
              </a:spcBef>
              <a:defRPr/>
            </a:pPr>
            <a:r>
              <a:rPr lang="en-US" sz="2600" dirty="0"/>
              <a:t>Supply of respirators – different styles and sizes</a:t>
            </a:r>
          </a:p>
          <a:p>
            <a:pPr eaLnBrk="1" hangingPunct="1">
              <a:lnSpc>
                <a:spcPct val="85000"/>
              </a:lnSpc>
              <a:spcBef>
                <a:spcPct val="35000"/>
              </a:spcBef>
              <a:defRPr/>
            </a:pPr>
            <a:endParaRPr lang="en-US" sz="800" dirty="0"/>
          </a:p>
          <a:p>
            <a:pPr eaLnBrk="1" hangingPunct="1">
              <a:lnSpc>
                <a:spcPct val="85000"/>
              </a:lnSpc>
              <a:spcBef>
                <a:spcPct val="35000"/>
              </a:spcBef>
              <a:defRPr/>
            </a:pPr>
            <a:r>
              <a:rPr lang="en-US" sz="2600" dirty="0"/>
              <a:t>Completed medical clearance for each person</a:t>
            </a:r>
          </a:p>
          <a:p>
            <a:pPr eaLnBrk="1" hangingPunct="1">
              <a:lnSpc>
                <a:spcPct val="85000"/>
              </a:lnSpc>
              <a:spcBef>
                <a:spcPct val="35000"/>
              </a:spcBef>
              <a:defRPr/>
            </a:pPr>
            <a:endParaRPr lang="en-US" sz="800" dirty="0"/>
          </a:p>
          <a:p>
            <a:pPr eaLnBrk="1" hangingPunct="1">
              <a:lnSpc>
                <a:spcPct val="85000"/>
              </a:lnSpc>
              <a:spcBef>
                <a:spcPct val="35000"/>
              </a:spcBef>
              <a:defRPr/>
            </a:pPr>
            <a:r>
              <a:rPr lang="en-US" sz="2600" dirty="0"/>
              <a:t>Fit-Test Evaluation Forms</a:t>
            </a:r>
          </a:p>
        </p:txBody>
      </p:sp>
      <p:sp>
        <p:nvSpPr>
          <p:cNvPr id="3" name="Rectangle 2">
            <a:extLst>
              <a:ext uri="{FF2B5EF4-FFF2-40B4-BE49-F238E27FC236}">
                <a16:creationId xmlns:a16="http://schemas.microsoft.com/office/drawing/2014/main" id="{AE1028C9-3503-4E1E-941B-7BE671C07B7A}"/>
              </a:ext>
            </a:extLst>
          </p:cNvPr>
          <p:cNvSpPr/>
          <p:nvPr/>
        </p:nvSpPr>
        <p:spPr>
          <a:xfrm>
            <a:off x="8229600" y="6260068"/>
            <a:ext cx="352982" cy="369332"/>
          </a:xfrm>
          <a:prstGeom prst="rect">
            <a:avLst/>
          </a:prstGeom>
        </p:spPr>
        <p:txBody>
          <a:bodyPr wrap="none">
            <a:spAutoFit/>
          </a:bodyPr>
          <a:lstStyle/>
          <a:p>
            <a:r>
              <a:rPr lang="en-US"/>
              <a: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228600" y="152400"/>
            <a:ext cx="8686800" cy="1447800"/>
          </a:xfrm>
        </p:spPr>
        <p:txBody>
          <a:bodyPr/>
          <a:lstStyle/>
          <a:p>
            <a:pPr eaLnBrk="1" hangingPunct="1">
              <a:defRPr/>
            </a:pPr>
            <a:r>
              <a:rPr lang="en-US" b="1" dirty="0"/>
              <a:t>Fit Testing</a:t>
            </a:r>
            <a:br>
              <a:rPr lang="en-US" b="1" dirty="0"/>
            </a:br>
            <a:r>
              <a:rPr lang="en-US" sz="3600" b="1" dirty="0"/>
              <a:t>Equipment Assembly</a:t>
            </a:r>
          </a:p>
        </p:txBody>
      </p:sp>
      <p:sp>
        <p:nvSpPr>
          <p:cNvPr id="153603" name="Rectangle 3"/>
          <p:cNvSpPr>
            <a:spLocks noGrp="1" noChangeArrowheads="1"/>
          </p:cNvSpPr>
          <p:nvPr>
            <p:ph type="body" idx="1"/>
          </p:nvPr>
        </p:nvSpPr>
        <p:spPr>
          <a:xfrm>
            <a:off x="457200" y="2057400"/>
            <a:ext cx="8229600" cy="4114800"/>
          </a:xfrm>
        </p:spPr>
        <p:txBody>
          <a:bodyPr/>
          <a:lstStyle/>
          <a:p>
            <a:pPr eaLnBrk="1" hangingPunct="1">
              <a:defRPr/>
            </a:pPr>
            <a:r>
              <a:rPr lang="en-US" dirty="0"/>
              <a:t>Assemble hood and check for tears</a:t>
            </a:r>
          </a:p>
          <a:p>
            <a:pPr eaLnBrk="1" hangingPunct="1">
              <a:defRPr/>
            </a:pPr>
            <a:endParaRPr lang="en-US" sz="1200" dirty="0"/>
          </a:p>
          <a:p>
            <a:pPr eaLnBrk="1" hangingPunct="1">
              <a:defRPr/>
            </a:pPr>
            <a:r>
              <a:rPr lang="en-US" dirty="0"/>
              <a:t>Assemble nebulizers</a:t>
            </a:r>
          </a:p>
          <a:p>
            <a:pPr lvl="1" eaLnBrk="1" hangingPunct="1">
              <a:defRPr/>
            </a:pPr>
            <a:r>
              <a:rPr lang="en-US" dirty="0"/>
              <a:t>Make sure assembly is clean, dry and free of crystals</a:t>
            </a:r>
          </a:p>
          <a:p>
            <a:pPr lvl="1" eaLnBrk="1" hangingPunct="1">
              <a:defRPr/>
            </a:pPr>
            <a:r>
              <a:rPr lang="en-US" dirty="0"/>
              <a:t>Assure that nebulizer is not clogged</a:t>
            </a:r>
          </a:p>
          <a:p>
            <a:pPr lvl="1" eaLnBrk="1" hangingPunct="1">
              <a:defRPr/>
            </a:pPr>
            <a:r>
              <a:rPr lang="en-US" dirty="0"/>
              <a:t>Place small amount of solution in nebulizer</a:t>
            </a:r>
          </a:p>
          <a:p>
            <a:pPr lvl="2" eaLnBrk="1" hangingPunct="1">
              <a:defRPr/>
            </a:pPr>
            <a:r>
              <a:rPr lang="en-US" dirty="0"/>
              <a:t>A little goes a long way – base on number of planned tests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228600" y="152400"/>
            <a:ext cx="8610600" cy="1447800"/>
          </a:xfrm>
        </p:spPr>
        <p:txBody>
          <a:bodyPr/>
          <a:lstStyle/>
          <a:p>
            <a:pPr eaLnBrk="1" hangingPunct="1">
              <a:defRPr/>
            </a:pPr>
            <a:r>
              <a:rPr lang="en-US" b="1" dirty="0"/>
              <a:t>Fit Testing</a:t>
            </a:r>
            <a:br>
              <a:rPr lang="en-US" b="1" dirty="0"/>
            </a:br>
            <a:r>
              <a:rPr lang="en-US" sz="3600" b="1" dirty="0"/>
              <a:t>General Requirements</a:t>
            </a:r>
            <a:endParaRPr lang="en-US" b="1" dirty="0"/>
          </a:p>
        </p:txBody>
      </p:sp>
      <p:sp>
        <p:nvSpPr>
          <p:cNvPr id="110595" name="Rectangle 3"/>
          <p:cNvSpPr>
            <a:spLocks noGrp="1" noChangeArrowheads="1"/>
          </p:cNvSpPr>
          <p:nvPr>
            <p:ph type="body" idx="1"/>
          </p:nvPr>
        </p:nvSpPr>
        <p:spPr>
          <a:xfrm>
            <a:off x="571500" y="1905000"/>
            <a:ext cx="8001000" cy="4038600"/>
          </a:xfrm>
        </p:spPr>
        <p:txBody>
          <a:bodyPr/>
          <a:lstStyle/>
          <a:p>
            <a:pPr eaLnBrk="1" hangingPunct="1">
              <a:defRPr/>
            </a:pPr>
            <a:r>
              <a:rPr lang="en-US" dirty="0"/>
              <a:t>Used to determine which respirator fits an individual adequately and functions correctly</a:t>
            </a:r>
          </a:p>
          <a:p>
            <a:pPr eaLnBrk="1" hangingPunct="1">
              <a:defRPr/>
            </a:pPr>
            <a:endParaRPr lang="en-US" sz="1200" dirty="0"/>
          </a:p>
          <a:p>
            <a:pPr eaLnBrk="1" hangingPunct="1">
              <a:defRPr/>
            </a:pPr>
            <a:r>
              <a:rPr lang="en-US" dirty="0"/>
              <a:t>Allow subject to </a:t>
            </a:r>
            <a:r>
              <a:rPr lang="en-US" dirty="0">
                <a:solidFill>
                  <a:schemeClr val="folHlink"/>
                </a:solidFill>
              </a:rPr>
              <a:t>pick</a:t>
            </a:r>
            <a:r>
              <a:rPr lang="en-US" dirty="0"/>
              <a:t> the most acceptable </a:t>
            </a:r>
            <a:r>
              <a:rPr lang="en-US" dirty="0">
                <a:solidFill>
                  <a:schemeClr val="folHlink"/>
                </a:solidFill>
              </a:rPr>
              <a:t>respirator</a:t>
            </a:r>
            <a:r>
              <a:rPr lang="en-US" dirty="0"/>
              <a:t> from sufficient number of models and sizes </a:t>
            </a:r>
          </a:p>
          <a:p>
            <a:pPr eaLnBrk="1" hangingPunct="1">
              <a:defRPr/>
            </a:pPr>
            <a:endParaRPr lang="en-US" sz="1200" dirty="0"/>
          </a:p>
          <a:p>
            <a:pPr eaLnBrk="1" hangingPunct="1">
              <a:defRPr/>
            </a:pPr>
            <a:r>
              <a:rPr lang="en-US" dirty="0">
                <a:solidFill>
                  <a:srgbClr val="FFCC00"/>
                </a:solidFill>
              </a:rPr>
              <a:t>May need to try several </a:t>
            </a:r>
            <a:r>
              <a:rPr lang="en-US" dirty="0"/>
              <a:t>different respirators or sizes to determine best fit – one size and one manufacturer does not fit all!</a:t>
            </a:r>
          </a:p>
          <a:p>
            <a:pPr eaLnBrk="1" hangingPunct="1">
              <a:defRPr/>
            </a:pP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28600" y="152400"/>
            <a:ext cx="8534400" cy="1447800"/>
          </a:xfrm>
        </p:spPr>
        <p:txBody>
          <a:bodyPr/>
          <a:lstStyle/>
          <a:p>
            <a:pPr eaLnBrk="1" hangingPunct="1">
              <a:defRPr/>
            </a:pPr>
            <a:r>
              <a:rPr lang="en-US" b="1" dirty="0"/>
              <a:t>Fit Testing</a:t>
            </a:r>
            <a:br>
              <a:rPr lang="en-US" b="1" dirty="0"/>
            </a:br>
            <a:r>
              <a:rPr lang="en-US" sz="3600" b="1" dirty="0"/>
              <a:t>General Requirements</a:t>
            </a:r>
          </a:p>
        </p:txBody>
      </p:sp>
      <p:sp>
        <p:nvSpPr>
          <p:cNvPr id="116739" name="Rectangle 3"/>
          <p:cNvSpPr>
            <a:spLocks noGrp="1" noChangeArrowheads="1"/>
          </p:cNvSpPr>
          <p:nvPr>
            <p:ph type="body" idx="1"/>
          </p:nvPr>
        </p:nvSpPr>
        <p:spPr>
          <a:xfrm>
            <a:off x="457200" y="1981200"/>
            <a:ext cx="8229600" cy="4114800"/>
          </a:xfrm>
        </p:spPr>
        <p:txBody>
          <a:bodyPr/>
          <a:lstStyle/>
          <a:p>
            <a:pPr eaLnBrk="1" hangingPunct="1">
              <a:lnSpc>
                <a:spcPct val="90000"/>
              </a:lnSpc>
              <a:defRPr/>
            </a:pPr>
            <a:r>
              <a:rPr lang="en-US" dirty="0"/>
              <a:t>Subject should </a:t>
            </a:r>
            <a:r>
              <a:rPr lang="en-US" dirty="0">
                <a:solidFill>
                  <a:schemeClr val="folHlink"/>
                </a:solidFill>
              </a:rPr>
              <a:t>wear</a:t>
            </a:r>
            <a:r>
              <a:rPr lang="en-US" dirty="0"/>
              <a:t> selected respirator at least </a:t>
            </a:r>
            <a:r>
              <a:rPr lang="en-US" dirty="0">
                <a:solidFill>
                  <a:schemeClr val="folHlink"/>
                </a:solidFill>
              </a:rPr>
              <a:t>5 minutes</a:t>
            </a:r>
            <a:r>
              <a:rPr lang="en-US" dirty="0"/>
              <a:t> to assess comfort</a:t>
            </a:r>
          </a:p>
          <a:p>
            <a:pPr eaLnBrk="1" hangingPunct="1">
              <a:lnSpc>
                <a:spcPct val="90000"/>
              </a:lnSpc>
              <a:defRPr/>
            </a:pPr>
            <a:endParaRPr lang="en-US" sz="800" dirty="0"/>
          </a:p>
          <a:p>
            <a:pPr eaLnBrk="1" hangingPunct="1">
              <a:lnSpc>
                <a:spcPct val="90000"/>
              </a:lnSpc>
              <a:defRPr/>
            </a:pPr>
            <a:r>
              <a:rPr lang="en-US" dirty="0"/>
              <a:t>Comfort check points should include:</a:t>
            </a:r>
          </a:p>
          <a:p>
            <a:pPr lvl="1" eaLnBrk="1" hangingPunct="1">
              <a:lnSpc>
                <a:spcPct val="90000"/>
              </a:lnSpc>
              <a:defRPr/>
            </a:pPr>
            <a:r>
              <a:rPr lang="en-US" dirty="0"/>
              <a:t>Position of respirator on nose</a:t>
            </a:r>
          </a:p>
          <a:p>
            <a:pPr lvl="1" eaLnBrk="1" hangingPunct="1">
              <a:lnSpc>
                <a:spcPct val="90000"/>
              </a:lnSpc>
              <a:defRPr/>
            </a:pPr>
            <a:r>
              <a:rPr lang="en-US" dirty="0"/>
              <a:t>Room for eye protection</a:t>
            </a:r>
          </a:p>
          <a:p>
            <a:pPr lvl="1" eaLnBrk="1" hangingPunct="1">
              <a:lnSpc>
                <a:spcPct val="90000"/>
              </a:lnSpc>
              <a:defRPr/>
            </a:pPr>
            <a:r>
              <a:rPr lang="en-US" dirty="0"/>
              <a:t>Room to talk</a:t>
            </a:r>
          </a:p>
          <a:p>
            <a:pPr lvl="1" eaLnBrk="1" hangingPunct="1">
              <a:lnSpc>
                <a:spcPct val="90000"/>
              </a:lnSpc>
              <a:defRPr/>
            </a:pPr>
            <a:r>
              <a:rPr lang="en-US" dirty="0"/>
              <a:t>Position of respirator on face and cheeks</a:t>
            </a:r>
          </a:p>
          <a:p>
            <a:pPr lvl="1" eaLnBrk="1" hangingPunct="1">
              <a:lnSpc>
                <a:spcPct val="90000"/>
              </a:lnSpc>
              <a:defRPr/>
            </a:pPr>
            <a:endParaRPr lang="en-US" sz="800" dirty="0"/>
          </a:p>
          <a:p>
            <a:pPr eaLnBrk="1" hangingPunct="1">
              <a:lnSpc>
                <a:spcPct val="90000"/>
              </a:lnSpc>
              <a:defRPr/>
            </a:pPr>
            <a:r>
              <a:rPr lang="en-US" dirty="0"/>
              <a:t>Subject should </a:t>
            </a:r>
            <a:r>
              <a:rPr lang="en-US" dirty="0">
                <a:solidFill>
                  <a:schemeClr val="folHlink"/>
                </a:solidFill>
              </a:rPr>
              <a:t>wear safety equipment</a:t>
            </a:r>
            <a:r>
              <a:rPr lang="en-US" dirty="0"/>
              <a:t> during fit test if worn during actual respirator use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228600" y="152400"/>
            <a:ext cx="8534400" cy="1447800"/>
          </a:xfrm>
        </p:spPr>
        <p:txBody>
          <a:bodyPr/>
          <a:lstStyle/>
          <a:p>
            <a:pPr eaLnBrk="1" hangingPunct="1">
              <a:defRPr/>
            </a:pPr>
            <a:r>
              <a:rPr lang="en-US" b="1" dirty="0"/>
              <a:t>Fit Testing</a:t>
            </a:r>
            <a:br>
              <a:rPr lang="en-US" b="1" dirty="0"/>
            </a:br>
            <a:r>
              <a:rPr lang="en-US" sz="3600" b="1" dirty="0"/>
              <a:t>General Requirements</a:t>
            </a:r>
          </a:p>
        </p:txBody>
      </p:sp>
      <p:sp>
        <p:nvSpPr>
          <p:cNvPr id="115715" name="Rectangle 3"/>
          <p:cNvSpPr>
            <a:spLocks noGrp="1" noChangeArrowheads="1"/>
          </p:cNvSpPr>
          <p:nvPr>
            <p:ph type="body" idx="1"/>
          </p:nvPr>
        </p:nvSpPr>
        <p:spPr>
          <a:xfrm>
            <a:off x="457200" y="2133600"/>
            <a:ext cx="8229600" cy="3810000"/>
          </a:xfrm>
        </p:spPr>
        <p:txBody>
          <a:bodyPr/>
          <a:lstStyle/>
          <a:p>
            <a:pPr eaLnBrk="1" hangingPunct="1">
              <a:defRPr/>
            </a:pPr>
            <a:r>
              <a:rPr lang="en-US" dirty="0">
                <a:solidFill>
                  <a:srgbClr val="FFCC00"/>
                </a:solidFill>
              </a:rPr>
              <a:t>Cannot be conducted </a:t>
            </a:r>
            <a:r>
              <a:rPr lang="en-US" dirty="0"/>
              <a:t>if there is any </a:t>
            </a:r>
            <a:r>
              <a:rPr lang="en-US" dirty="0">
                <a:solidFill>
                  <a:srgbClr val="FFCC00"/>
                </a:solidFill>
              </a:rPr>
              <a:t>hair growth between the skin and the facepiece seal</a:t>
            </a:r>
            <a:endParaRPr lang="en-US" dirty="0"/>
          </a:p>
          <a:p>
            <a:pPr eaLnBrk="1" hangingPunct="1">
              <a:buFont typeface="Wingdings" pitchFamily="2" charset="2"/>
              <a:buNone/>
              <a:defRPr/>
            </a:pPr>
            <a:endParaRPr lang="en-US" dirty="0"/>
          </a:p>
          <a:p>
            <a:pPr eaLnBrk="1" hangingPunct="1">
              <a:defRPr/>
            </a:pPr>
            <a:r>
              <a:rPr lang="en-US" dirty="0"/>
              <a:t>Prior to fit testing procedure, </a:t>
            </a:r>
            <a:r>
              <a:rPr lang="en-US" dirty="0">
                <a:solidFill>
                  <a:schemeClr val="folHlink"/>
                </a:solidFill>
              </a:rPr>
              <a:t>review donning/doffing and seal check procedures</a:t>
            </a:r>
            <a:r>
              <a:rPr lang="en-US" dirty="0"/>
              <a:t> – allow time for practice if unfamiliar with use.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04800" y="228600"/>
            <a:ext cx="8458200" cy="1447800"/>
          </a:xfrm>
        </p:spPr>
        <p:txBody>
          <a:bodyPr/>
          <a:lstStyle/>
          <a:p>
            <a:pPr eaLnBrk="1" hangingPunct="1">
              <a:defRPr/>
            </a:pPr>
            <a:r>
              <a:rPr lang="en-US" b="1" dirty="0"/>
              <a:t>Fit Testing</a:t>
            </a:r>
            <a:br>
              <a:rPr lang="en-US" b="1" dirty="0"/>
            </a:br>
            <a:r>
              <a:rPr lang="en-US" sz="3600" b="1" dirty="0"/>
              <a:t>General Requirements</a:t>
            </a:r>
          </a:p>
        </p:txBody>
      </p:sp>
      <p:sp>
        <p:nvSpPr>
          <p:cNvPr id="119811" name="Rectangle 3"/>
          <p:cNvSpPr>
            <a:spLocks noGrp="1" noChangeArrowheads="1"/>
          </p:cNvSpPr>
          <p:nvPr>
            <p:ph type="body" idx="1"/>
          </p:nvPr>
        </p:nvSpPr>
        <p:spPr>
          <a:xfrm>
            <a:off x="476250" y="2438400"/>
            <a:ext cx="8191500" cy="3352800"/>
          </a:xfrm>
        </p:spPr>
        <p:txBody>
          <a:bodyPr/>
          <a:lstStyle/>
          <a:p>
            <a:pPr eaLnBrk="1" hangingPunct="1">
              <a:defRPr/>
            </a:pPr>
            <a:r>
              <a:rPr lang="en-US" sz="3200" dirty="0"/>
              <a:t>If test subject has </a:t>
            </a:r>
            <a:r>
              <a:rPr lang="en-US" sz="3200" dirty="0">
                <a:solidFill>
                  <a:schemeClr val="folHlink"/>
                </a:solidFill>
              </a:rPr>
              <a:t>difficulty breathing</a:t>
            </a:r>
            <a:r>
              <a:rPr lang="en-US" sz="3200" dirty="0"/>
              <a:t> during fit test, </a:t>
            </a:r>
            <a:r>
              <a:rPr lang="en-US" sz="3200" dirty="0">
                <a:solidFill>
                  <a:schemeClr val="folHlink"/>
                </a:solidFill>
              </a:rPr>
              <a:t>stop </a:t>
            </a:r>
            <a:r>
              <a:rPr lang="en-US" sz="3200" dirty="0"/>
              <a:t>the test  </a:t>
            </a:r>
          </a:p>
          <a:p>
            <a:pPr lvl="1" eaLnBrk="1" hangingPunct="1">
              <a:defRPr/>
            </a:pPr>
            <a:endParaRPr lang="en-US" sz="800" dirty="0"/>
          </a:p>
          <a:p>
            <a:pPr lvl="1" eaLnBrk="1" hangingPunct="1">
              <a:defRPr/>
            </a:pPr>
            <a:r>
              <a:rPr lang="en-US" sz="2800" dirty="0"/>
              <a:t>Refer to physician for evaluation to determine whether test subject can wear respirator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defRPr/>
            </a:pPr>
            <a:r>
              <a:rPr lang="en-US" b="1" dirty="0">
                <a:solidFill>
                  <a:srgbClr val="FFCC00"/>
                </a:solidFill>
              </a:rPr>
              <a:t>Fit Testing Process</a:t>
            </a:r>
          </a:p>
        </p:txBody>
      </p:sp>
      <p:sp>
        <p:nvSpPr>
          <p:cNvPr id="120835" name="Rectangle 3"/>
          <p:cNvSpPr>
            <a:spLocks noGrp="1" noChangeArrowheads="1"/>
          </p:cNvSpPr>
          <p:nvPr>
            <p:ph type="body" idx="1"/>
          </p:nvPr>
        </p:nvSpPr>
        <p:spPr>
          <a:xfrm>
            <a:off x="304800" y="1981200"/>
            <a:ext cx="8229600" cy="4572000"/>
          </a:xfrm>
        </p:spPr>
        <p:txBody>
          <a:bodyPr/>
          <a:lstStyle/>
          <a:p>
            <a:pPr marL="533400" indent="-533400" eaLnBrk="1" hangingPunct="1">
              <a:lnSpc>
                <a:spcPct val="85000"/>
              </a:lnSpc>
              <a:defRPr/>
            </a:pPr>
            <a:r>
              <a:rPr lang="en-US" sz="3200" dirty="0"/>
              <a:t>Prior to start of testing, explain that test consists of </a:t>
            </a:r>
            <a:r>
              <a:rPr lang="en-US" sz="3200" dirty="0">
                <a:solidFill>
                  <a:schemeClr val="folHlink"/>
                </a:solidFill>
              </a:rPr>
              <a:t>two parts</a:t>
            </a:r>
            <a:r>
              <a:rPr lang="en-US" sz="3200" dirty="0"/>
              <a:t>:</a:t>
            </a:r>
          </a:p>
          <a:p>
            <a:pPr marL="533400" indent="-533400" eaLnBrk="1" hangingPunct="1">
              <a:lnSpc>
                <a:spcPct val="85000"/>
              </a:lnSpc>
              <a:defRPr/>
            </a:pPr>
            <a:endParaRPr lang="en-US" sz="800" dirty="0"/>
          </a:p>
          <a:p>
            <a:pPr marL="1371600" lvl="2" indent="-457200" eaLnBrk="1" hangingPunct="1">
              <a:lnSpc>
                <a:spcPct val="85000"/>
              </a:lnSpc>
              <a:buSzTx/>
              <a:buFont typeface="Wingdings" pitchFamily="2" charset="2"/>
              <a:buAutoNum type="arabicPeriod"/>
              <a:defRPr/>
            </a:pPr>
            <a:r>
              <a:rPr lang="en-US" sz="2800" dirty="0"/>
              <a:t>Taste Threshold Screening</a:t>
            </a:r>
          </a:p>
          <a:p>
            <a:pPr marL="1371600" lvl="2" indent="-457200" eaLnBrk="1" hangingPunct="1">
              <a:lnSpc>
                <a:spcPct val="85000"/>
              </a:lnSpc>
              <a:buSzTx/>
              <a:buFont typeface="Wingdings" pitchFamily="2" charset="2"/>
              <a:buNone/>
              <a:defRPr/>
            </a:pPr>
            <a:r>
              <a:rPr lang="en-US" sz="2800" dirty="0"/>
              <a:t>		(Sensitivity Test)</a:t>
            </a:r>
          </a:p>
          <a:p>
            <a:pPr marL="1371600" lvl="2" indent="-457200" eaLnBrk="1" hangingPunct="1">
              <a:lnSpc>
                <a:spcPct val="85000"/>
              </a:lnSpc>
              <a:buSzTx/>
              <a:buFont typeface="Wingdings" pitchFamily="2" charset="2"/>
              <a:buAutoNum type="arabicPeriod" startAt="2"/>
              <a:defRPr/>
            </a:pPr>
            <a:r>
              <a:rPr lang="en-US" sz="2800" dirty="0"/>
              <a:t>Fit Test</a:t>
            </a:r>
          </a:p>
          <a:p>
            <a:pPr marL="914400" lvl="2" indent="0" eaLnBrk="1" hangingPunct="1">
              <a:lnSpc>
                <a:spcPct val="85000"/>
              </a:lnSpc>
              <a:buSzTx/>
              <a:buNone/>
              <a:defRPr/>
            </a:pPr>
            <a:endParaRPr lang="en-US" sz="1200" dirty="0"/>
          </a:p>
          <a:p>
            <a:pPr marL="533400" indent="-533400" eaLnBrk="1" hangingPunct="1">
              <a:spcBef>
                <a:spcPct val="35000"/>
              </a:spcBef>
              <a:defRPr/>
            </a:pPr>
            <a:r>
              <a:rPr lang="en-US" sz="3200" dirty="0">
                <a:solidFill>
                  <a:schemeClr val="folHlink"/>
                </a:solidFill>
              </a:rPr>
              <a:t>Provide description</a:t>
            </a:r>
            <a:r>
              <a:rPr lang="en-US" sz="3200" dirty="0"/>
              <a:t> of both parts and steps subject must perform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defRPr/>
            </a:pPr>
            <a:r>
              <a:rPr lang="en-US" b="1" dirty="0"/>
              <a:t>Taste Threshold Screening</a:t>
            </a:r>
          </a:p>
        </p:txBody>
      </p:sp>
      <p:sp>
        <p:nvSpPr>
          <p:cNvPr id="140291" name="Rectangle 3"/>
          <p:cNvSpPr>
            <a:spLocks noGrp="1" noChangeArrowheads="1"/>
          </p:cNvSpPr>
          <p:nvPr>
            <p:ph type="body" idx="1"/>
          </p:nvPr>
        </p:nvSpPr>
        <p:spPr>
          <a:xfrm>
            <a:off x="457200" y="2057400"/>
            <a:ext cx="8229600" cy="4114800"/>
          </a:xfrm>
        </p:spPr>
        <p:txBody>
          <a:bodyPr/>
          <a:lstStyle/>
          <a:p>
            <a:pPr eaLnBrk="1" hangingPunct="1">
              <a:defRPr/>
            </a:pPr>
            <a:r>
              <a:rPr lang="en-US" sz="3200" dirty="0"/>
              <a:t>Screening is conducted to assure that the person being fit tested can </a:t>
            </a:r>
            <a:r>
              <a:rPr lang="en-US" sz="3200" dirty="0">
                <a:solidFill>
                  <a:schemeClr val="folHlink"/>
                </a:solidFill>
              </a:rPr>
              <a:t>detect the</a:t>
            </a:r>
            <a:r>
              <a:rPr lang="en-US" sz="3200" dirty="0"/>
              <a:t> </a:t>
            </a:r>
            <a:r>
              <a:rPr lang="en-US" sz="3200" dirty="0">
                <a:solidFill>
                  <a:schemeClr val="folHlink"/>
                </a:solidFill>
              </a:rPr>
              <a:t>taste</a:t>
            </a:r>
            <a:r>
              <a:rPr lang="en-US" sz="3200" dirty="0"/>
              <a:t> of the test solution at very low levels</a:t>
            </a:r>
          </a:p>
          <a:p>
            <a:pPr eaLnBrk="1" hangingPunct="1">
              <a:buFont typeface="Wingdings" pitchFamily="2" charset="2"/>
              <a:buNone/>
              <a:defRPr/>
            </a:pPr>
            <a:endParaRPr lang="en-US" sz="3200" dirty="0"/>
          </a:p>
          <a:p>
            <a:pPr eaLnBrk="1" hangingPunct="1">
              <a:defRPr/>
            </a:pPr>
            <a:r>
              <a:rPr lang="en-US" sz="3200" dirty="0"/>
              <a:t>Sensitivity Test Solution is a </a:t>
            </a:r>
            <a:r>
              <a:rPr lang="en-US" sz="3200" dirty="0">
                <a:solidFill>
                  <a:schemeClr val="folHlink"/>
                </a:solidFill>
              </a:rPr>
              <a:t>diluted mixture</a:t>
            </a:r>
            <a:r>
              <a:rPr lang="en-US" sz="3200" dirty="0"/>
              <a:t> of the Fit Test Solution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lang="en-US" b="1" dirty="0"/>
              <a:t>Taste Threshold Screening</a:t>
            </a:r>
          </a:p>
        </p:txBody>
      </p:sp>
      <p:sp>
        <p:nvSpPr>
          <p:cNvPr id="136195" name="Rectangle 3"/>
          <p:cNvSpPr>
            <a:spLocks noGrp="1" noChangeArrowheads="1"/>
          </p:cNvSpPr>
          <p:nvPr>
            <p:ph type="body" idx="1"/>
          </p:nvPr>
        </p:nvSpPr>
        <p:spPr/>
        <p:txBody>
          <a:bodyPr/>
          <a:lstStyle/>
          <a:p>
            <a:pPr eaLnBrk="1" hangingPunct="1">
              <a:lnSpc>
                <a:spcPct val="90000"/>
              </a:lnSpc>
              <a:defRPr/>
            </a:pPr>
            <a:endParaRPr lang="en-US" sz="3200" dirty="0"/>
          </a:p>
          <a:p>
            <a:pPr eaLnBrk="1" hangingPunct="1">
              <a:lnSpc>
                <a:spcPct val="90000"/>
              </a:lnSpc>
              <a:defRPr/>
            </a:pPr>
            <a:r>
              <a:rPr lang="en-US" sz="3200" dirty="0"/>
              <a:t>May not eat, drink (except water), smoke, or chew gum 15 minutes before test</a:t>
            </a:r>
          </a:p>
          <a:p>
            <a:pPr eaLnBrk="1" hangingPunct="1">
              <a:lnSpc>
                <a:spcPct val="90000"/>
              </a:lnSpc>
              <a:defRPr/>
            </a:pPr>
            <a:endParaRPr lang="en-US" sz="3200" dirty="0"/>
          </a:p>
          <a:p>
            <a:pPr eaLnBrk="1" hangingPunct="1">
              <a:lnSpc>
                <a:spcPct val="90000"/>
              </a:lnSpc>
              <a:defRPr/>
            </a:pPr>
            <a:r>
              <a:rPr lang="en-US" sz="3200" dirty="0"/>
              <a:t>Test subject </a:t>
            </a:r>
            <a:r>
              <a:rPr lang="en-US" sz="3200" dirty="0">
                <a:solidFill>
                  <a:srgbClr val="FFC000"/>
                </a:solidFill>
              </a:rPr>
              <a:t>does not don respirator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r>
              <a:rPr lang="en-US" b="1" dirty="0"/>
              <a:t>Objectives</a:t>
            </a:r>
          </a:p>
        </p:txBody>
      </p:sp>
      <p:sp>
        <p:nvSpPr>
          <p:cNvPr id="163843" name="Rectangle 3"/>
          <p:cNvSpPr>
            <a:spLocks noGrp="1" noChangeArrowheads="1"/>
          </p:cNvSpPr>
          <p:nvPr>
            <p:ph type="body" idx="1"/>
          </p:nvPr>
        </p:nvSpPr>
        <p:spPr>
          <a:xfrm>
            <a:off x="228600" y="1447800"/>
            <a:ext cx="8610600" cy="4953000"/>
          </a:xfrm>
        </p:spPr>
        <p:txBody>
          <a:bodyPr/>
          <a:lstStyle/>
          <a:p>
            <a:pPr eaLnBrk="1" hangingPunct="1">
              <a:spcBef>
                <a:spcPct val="50000"/>
              </a:spcBef>
              <a:buClr>
                <a:srgbClr val="FFCC00"/>
              </a:buClr>
              <a:buSzTx/>
              <a:defRPr/>
            </a:pPr>
            <a:r>
              <a:rPr lang="en-US" sz="2400" dirty="0"/>
              <a:t>Describe the role of the fit tester and the fit testing process</a:t>
            </a:r>
          </a:p>
          <a:p>
            <a:pPr eaLnBrk="1" hangingPunct="1">
              <a:spcBef>
                <a:spcPct val="50000"/>
              </a:spcBef>
              <a:buClr>
                <a:srgbClr val="FFCC00"/>
              </a:buClr>
              <a:buSzTx/>
              <a:defRPr/>
            </a:pPr>
            <a:endParaRPr lang="en-US" sz="800" dirty="0"/>
          </a:p>
          <a:p>
            <a:pPr eaLnBrk="1" hangingPunct="1">
              <a:spcBef>
                <a:spcPct val="50000"/>
              </a:spcBef>
              <a:buClr>
                <a:srgbClr val="FFCC00"/>
              </a:buClr>
              <a:buSzTx/>
              <a:defRPr/>
            </a:pPr>
            <a:r>
              <a:rPr lang="en-US" sz="2400" dirty="0"/>
              <a:t>Explain </a:t>
            </a:r>
            <a:r>
              <a:rPr lang="en-US" sz="2400" dirty="0">
                <a:solidFill>
                  <a:schemeClr val="folHlink"/>
                </a:solidFill>
              </a:rPr>
              <a:t>when respirator fit testing is required</a:t>
            </a:r>
            <a:r>
              <a:rPr lang="en-US" sz="2400" dirty="0"/>
              <a:t> and for whom</a:t>
            </a:r>
          </a:p>
          <a:p>
            <a:pPr eaLnBrk="1" hangingPunct="1">
              <a:spcBef>
                <a:spcPct val="50000"/>
              </a:spcBef>
              <a:buClr>
                <a:srgbClr val="FFCC00"/>
              </a:buClr>
              <a:buSzTx/>
              <a:defRPr/>
            </a:pPr>
            <a:endParaRPr lang="en-US" sz="800" dirty="0"/>
          </a:p>
          <a:p>
            <a:pPr eaLnBrk="1" hangingPunct="1">
              <a:spcBef>
                <a:spcPct val="50000"/>
              </a:spcBef>
              <a:buClr>
                <a:srgbClr val="FFCC00"/>
              </a:buClr>
              <a:buSzTx/>
              <a:defRPr/>
            </a:pPr>
            <a:r>
              <a:rPr lang="en-US" sz="2400" dirty="0"/>
              <a:t>Review equipment needed to perform respirator fit testing</a:t>
            </a:r>
          </a:p>
          <a:p>
            <a:pPr eaLnBrk="1" hangingPunct="1">
              <a:spcBef>
                <a:spcPct val="50000"/>
              </a:spcBef>
              <a:buClr>
                <a:srgbClr val="FFCC00"/>
              </a:buClr>
              <a:buSzTx/>
              <a:defRPr/>
            </a:pPr>
            <a:endParaRPr lang="en-US" sz="800" dirty="0"/>
          </a:p>
          <a:p>
            <a:pPr eaLnBrk="1" hangingPunct="1">
              <a:spcBef>
                <a:spcPct val="50000"/>
              </a:spcBef>
              <a:buClr>
                <a:srgbClr val="FFCC00"/>
              </a:buClr>
              <a:buSzTx/>
              <a:defRPr/>
            </a:pPr>
            <a:r>
              <a:rPr lang="en-US" sz="2400" dirty="0"/>
              <a:t>Demonstrate correct </a:t>
            </a:r>
            <a:r>
              <a:rPr lang="en-US" sz="2400" dirty="0">
                <a:solidFill>
                  <a:schemeClr val="folHlink"/>
                </a:solidFill>
              </a:rPr>
              <a:t>donning and doffing</a:t>
            </a:r>
            <a:r>
              <a:rPr lang="en-US" sz="2400" dirty="0"/>
              <a:t> of a respirator</a:t>
            </a:r>
          </a:p>
          <a:p>
            <a:pPr eaLnBrk="1" hangingPunct="1">
              <a:spcBef>
                <a:spcPct val="50000"/>
              </a:spcBef>
              <a:buClr>
                <a:srgbClr val="FFCC00"/>
              </a:buClr>
              <a:buSzTx/>
              <a:defRPr/>
            </a:pPr>
            <a:endParaRPr lang="en-US" sz="800" dirty="0"/>
          </a:p>
          <a:p>
            <a:pPr eaLnBrk="1" hangingPunct="1">
              <a:spcBef>
                <a:spcPct val="50000"/>
              </a:spcBef>
              <a:buClr>
                <a:srgbClr val="FFCC00"/>
              </a:buClr>
              <a:buSzTx/>
              <a:defRPr/>
            </a:pPr>
            <a:r>
              <a:rPr lang="en-US" sz="2400" dirty="0"/>
              <a:t>Perform positive and negative respirator </a:t>
            </a:r>
            <a:r>
              <a:rPr lang="en-US" sz="2400" dirty="0">
                <a:solidFill>
                  <a:schemeClr val="folHlink"/>
                </a:solidFill>
              </a:rPr>
              <a:t>self-seal checks</a:t>
            </a:r>
          </a:p>
          <a:p>
            <a:pPr eaLnBrk="1" hangingPunct="1">
              <a:spcBef>
                <a:spcPct val="50000"/>
              </a:spcBef>
              <a:buClr>
                <a:srgbClr val="FFCC00"/>
              </a:buClr>
              <a:buSzTx/>
              <a:defRPr/>
            </a:pPr>
            <a:endParaRPr lang="en-US" sz="800" dirty="0"/>
          </a:p>
          <a:p>
            <a:pPr eaLnBrk="1" hangingPunct="1">
              <a:spcBef>
                <a:spcPct val="50000"/>
              </a:spcBef>
              <a:buClr>
                <a:srgbClr val="FFCC00"/>
              </a:buClr>
              <a:buSzTx/>
              <a:defRPr/>
            </a:pPr>
            <a:r>
              <a:rPr lang="en-US" sz="2400" dirty="0">
                <a:solidFill>
                  <a:schemeClr val="folHlink"/>
                </a:solidFill>
              </a:rPr>
              <a:t>Correctly perform respirator fit testing process</a:t>
            </a:r>
          </a:p>
          <a:p>
            <a:pPr eaLnBrk="1" hangingPunct="1">
              <a:spcBef>
                <a:spcPct val="50000"/>
              </a:spcBef>
              <a:buClr>
                <a:srgbClr val="FFCC00"/>
              </a:buClr>
              <a:buSzTx/>
              <a:defRPr/>
            </a:pPr>
            <a:endParaRPr lang="en-US" sz="800" dirty="0"/>
          </a:p>
          <a:p>
            <a:pPr eaLnBrk="1" hangingPunct="1">
              <a:spcBef>
                <a:spcPct val="50000"/>
              </a:spcBef>
              <a:buClr>
                <a:srgbClr val="FFCC00"/>
              </a:buClr>
              <a:buSzTx/>
              <a:defRPr/>
            </a:pPr>
            <a:r>
              <a:rPr lang="en-US" sz="2400" dirty="0">
                <a:cs typeface="Times New Roman" pitchFamily="18" charset="0"/>
              </a:rPr>
              <a:t>Describe record keeping requirements related to fit testing</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r>
              <a:rPr lang="en-US" b="1" dirty="0"/>
              <a:t>Taste Threshold Screening</a:t>
            </a:r>
          </a:p>
        </p:txBody>
      </p:sp>
      <p:sp>
        <p:nvSpPr>
          <p:cNvPr id="138243" name="Rectangle 3"/>
          <p:cNvSpPr>
            <a:spLocks noGrp="1" noChangeArrowheads="1"/>
          </p:cNvSpPr>
          <p:nvPr>
            <p:ph type="body" idx="1"/>
          </p:nvPr>
        </p:nvSpPr>
        <p:spPr>
          <a:xfrm>
            <a:off x="457200" y="1981200"/>
            <a:ext cx="8229600" cy="4114800"/>
          </a:xfrm>
        </p:spPr>
        <p:txBody>
          <a:bodyPr/>
          <a:lstStyle/>
          <a:p>
            <a:pPr eaLnBrk="1" hangingPunct="1">
              <a:defRPr/>
            </a:pPr>
            <a:r>
              <a:rPr lang="en-US" dirty="0"/>
              <a:t>Position the hood over test subject</a:t>
            </a:r>
          </a:p>
          <a:p>
            <a:pPr eaLnBrk="1" hangingPunct="1">
              <a:defRPr/>
            </a:pPr>
            <a:endParaRPr lang="en-US" sz="1200" dirty="0"/>
          </a:p>
          <a:p>
            <a:pPr eaLnBrk="1" hangingPunct="1">
              <a:defRPr/>
            </a:pPr>
            <a:r>
              <a:rPr lang="en-US" dirty="0"/>
              <a:t>Instruct the subject to </a:t>
            </a:r>
            <a:r>
              <a:rPr lang="en-US" dirty="0">
                <a:solidFill>
                  <a:schemeClr val="folHlink"/>
                </a:solidFill>
              </a:rPr>
              <a:t>breathe through</a:t>
            </a:r>
            <a:r>
              <a:rPr lang="en-US" dirty="0"/>
              <a:t> their </a:t>
            </a:r>
            <a:r>
              <a:rPr lang="en-US" dirty="0">
                <a:solidFill>
                  <a:schemeClr val="folHlink"/>
                </a:solidFill>
              </a:rPr>
              <a:t>mouth</a:t>
            </a:r>
            <a:r>
              <a:rPr lang="en-US" dirty="0"/>
              <a:t> with </a:t>
            </a:r>
            <a:r>
              <a:rPr lang="en-US" dirty="0">
                <a:solidFill>
                  <a:schemeClr val="folHlink"/>
                </a:solidFill>
              </a:rPr>
              <a:t>tongue extended</a:t>
            </a:r>
          </a:p>
          <a:p>
            <a:pPr eaLnBrk="1" hangingPunct="1">
              <a:defRPr/>
            </a:pPr>
            <a:endParaRPr lang="en-US" sz="1200" dirty="0">
              <a:solidFill>
                <a:schemeClr val="folHlink"/>
              </a:solidFill>
            </a:endParaRPr>
          </a:p>
          <a:p>
            <a:pPr eaLnBrk="1" hangingPunct="1">
              <a:defRPr/>
            </a:pPr>
            <a:r>
              <a:rPr lang="en-US" dirty="0"/>
              <a:t>Rapidly inject </a:t>
            </a:r>
            <a:r>
              <a:rPr lang="en-US" dirty="0">
                <a:solidFill>
                  <a:srgbClr val="FFCC00"/>
                </a:solidFill>
              </a:rPr>
              <a:t>10 squeezes</a:t>
            </a:r>
            <a:r>
              <a:rPr lang="en-US" dirty="0"/>
              <a:t> from the Sensitivity Test Solution nebulizer into the hood</a:t>
            </a:r>
          </a:p>
          <a:p>
            <a:pPr lvl="1" eaLnBrk="1" hangingPunct="1">
              <a:defRPr/>
            </a:pPr>
            <a:r>
              <a:rPr lang="en-US" dirty="0"/>
              <a:t>Squeeze nebulizer hard enough to aerosolize the solution, </a:t>
            </a:r>
            <a:r>
              <a:rPr lang="en-US" dirty="0">
                <a:solidFill>
                  <a:srgbClr val="FFCC00"/>
                </a:solidFill>
              </a:rPr>
              <a:t>completely compressing and </a:t>
            </a:r>
            <a:r>
              <a:rPr lang="en-US" dirty="0" err="1">
                <a:solidFill>
                  <a:srgbClr val="FFCC00"/>
                </a:solidFill>
              </a:rPr>
              <a:t>reinflating</a:t>
            </a:r>
            <a:r>
              <a:rPr lang="en-US" dirty="0"/>
              <a:t> the nebulizer bulb</a:t>
            </a:r>
          </a:p>
          <a:p>
            <a:pPr eaLnBrk="1" hangingPunct="1">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defRPr/>
            </a:pPr>
            <a:r>
              <a:rPr lang="en-US" b="1" dirty="0"/>
              <a:t>Taste Threshold Screening</a:t>
            </a:r>
          </a:p>
        </p:txBody>
      </p:sp>
      <p:sp>
        <p:nvSpPr>
          <p:cNvPr id="139267" name="Rectangle 3"/>
          <p:cNvSpPr>
            <a:spLocks noGrp="1" noChangeArrowheads="1"/>
          </p:cNvSpPr>
          <p:nvPr>
            <p:ph type="body" idx="1"/>
          </p:nvPr>
        </p:nvSpPr>
        <p:spPr>
          <a:xfrm>
            <a:off x="342900" y="1600200"/>
            <a:ext cx="8458200" cy="4724400"/>
          </a:xfrm>
        </p:spPr>
        <p:txBody>
          <a:bodyPr/>
          <a:lstStyle/>
          <a:p>
            <a:pPr eaLnBrk="1" hangingPunct="1">
              <a:lnSpc>
                <a:spcPct val="85000"/>
              </a:lnSpc>
              <a:spcBef>
                <a:spcPct val="50000"/>
              </a:spcBef>
              <a:defRPr/>
            </a:pPr>
            <a:r>
              <a:rPr lang="en-US" sz="2400" dirty="0"/>
              <a:t>Ask subject to tell you as soon as they detect a bitter taste</a:t>
            </a:r>
          </a:p>
          <a:p>
            <a:pPr eaLnBrk="1" hangingPunct="1">
              <a:lnSpc>
                <a:spcPct val="85000"/>
              </a:lnSpc>
              <a:spcBef>
                <a:spcPct val="50000"/>
              </a:spcBef>
              <a:defRPr/>
            </a:pPr>
            <a:endParaRPr lang="en-US" sz="800" dirty="0"/>
          </a:p>
          <a:p>
            <a:pPr eaLnBrk="1" hangingPunct="1">
              <a:lnSpc>
                <a:spcPct val="85000"/>
              </a:lnSpc>
              <a:spcBef>
                <a:spcPct val="50000"/>
              </a:spcBef>
              <a:defRPr/>
            </a:pPr>
            <a:r>
              <a:rPr lang="en-US" sz="2400" dirty="0"/>
              <a:t>Continue to inject squeezes until subjects says they detect the taste – up to 30 squeezes</a:t>
            </a:r>
          </a:p>
          <a:p>
            <a:pPr eaLnBrk="1" hangingPunct="1">
              <a:lnSpc>
                <a:spcPct val="85000"/>
              </a:lnSpc>
              <a:spcBef>
                <a:spcPct val="50000"/>
              </a:spcBef>
              <a:defRPr/>
            </a:pPr>
            <a:endParaRPr lang="en-US" sz="800" dirty="0"/>
          </a:p>
          <a:p>
            <a:pPr eaLnBrk="1" hangingPunct="1">
              <a:lnSpc>
                <a:spcPct val="85000"/>
              </a:lnSpc>
              <a:spcBef>
                <a:spcPct val="50000"/>
              </a:spcBef>
              <a:defRPr/>
            </a:pPr>
            <a:r>
              <a:rPr lang="en-US" sz="2400" dirty="0"/>
              <a:t>Note the number of squeezes</a:t>
            </a:r>
          </a:p>
          <a:p>
            <a:pPr lvl="1" eaLnBrk="1" hangingPunct="1">
              <a:lnSpc>
                <a:spcPct val="85000"/>
              </a:lnSpc>
              <a:spcBef>
                <a:spcPct val="50000"/>
              </a:spcBef>
              <a:defRPr/>
            </a:pPr>
            <a:r>
              <a:rPr lang="en-US" dirty="0"/>
              <a:t>Record 1-10 squeezes as 10, 11-20 squeezes as 20, and 21-30 squeeze</a:t>
            </a:r>
          </a:p>
          <a:p>
            <a:pPr marL="457200" lvl="1" indent="0" eaLnBrk="1" hangingPunct="1">
              <a:lnSpc>
                <a:spcPct val="85000"/>
              </a:lnSpc>
              <a:spcBef>
                <a:spcPct val="50000"/>
              </a:spcBef>
              <a:buNone/>
              <a:defRPr/>
            </a:pPr>
            <a:endParaRPr lang="en-US" sz="800" dirty="0"/>
          </a:p>
          <a:p>
            <a:pPr eaLnBrk="1" hangingPunct="1">
              <a:lnSpc>
                <a:spcPct val="85000"/>
              </a:lnSpc>
              <a:spcBef>
                <a:spcPct val="50000"/>
              </a:spcBef>
              <a:defRPr/>
            </a:pPr>
            <a:r>
              <a:rPr lang="en-US" sz="2400" dirty="0"/>
              <a:t>If the bitter taste is not detected after 30 squeezes, the subject is unable to use this fit test solution</a:t>
            </a:r>
          </a:p>
          <a:p>
            <a:pPr eaLnBrk="1" hangingPunct="1">
              <a:lnSpc>
                <a:spcPct val="85000"/>
              </a:lnSpc>
              <a:spcBef>
                <a:spcPct val="50000"/>
              </a:spcBef>
              <a:defRPr/>
            </a:pPr>
            <a:endParaRPr lang="en-US" sz="800" dirty="0"/>
          </a:p>
          <a:p>
            <a:pPr eaLnBrk="1" hangingPunct="1">
              <a:lnSpc>
                <a:spcPct val="85000"/>
              </a:lnSpc>
              <a:spcBef>
                <a:spcPct val="50000"/>
              </a:spcBef>
              <a:defRPr/>
            </a:pPr>
            <a:r>
              <a:rPr lang="en-US" sz="2400" dirty="0"/>
              <a:t>Wait 15 minutes and repeat same procedure with Saccharin solution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US" b="1" dirty="0"/>
              <a:t>Fit Test Procedure</a:t>
            </a:r>
          </a:p>
        </p:txBody>
      </p:sp>
      <p:sp>
        <p:nvSpPr>
          <p:cNvPr id="142339" name="Rectangle 3"/>
          <p:cNvSpPr>
            <a:spLocks noGrp="1" noChangeArrowheads="1"/>
          </p:cNvSpPr>
          <p:nvPr>
            <p:ph type="body" idx="1"/>
          </p:nvPr>
        </p:nvSpPr>
        <p:spPr>
          <a:xfrm>
            <a:off x="228600" y="1752600"/>
            <a:ext cx="8919754" cy="4953000"/>
          </a:xfrm>
        </p:spPr>
        <p:txBody>
          <a:bodyPr/>
          <a:lstStyle/>
          <a:p>
            <a:pPr eaLnBrk="1" hangingPunct="1">
              <a:lnSpc>
                <a:spcPct val="85000"/>
              </a:lnSpc>
              <a:spcBef>
                <a:spcPct val="50000"/>
              </a:spcBef>
              <a:defRPr/>
            </a:pPr>
            <a:r>
              <a:rPr lang="en-US" sz="2400" dirty="0">
                <a:effectLst>
                  <a:outerShdw blurRad="38100" dist="38100" dir="2700000" algn="tl">
                    <a:srgbClr val="000000">
                      <a:alpha val="43137"/>
                    </a:srgbClr>
                  </a:outerShdw>
                </a:effectLst>
              </a:rPr>
              <a:t>May not eat, drink (except water), smoke or chew gum for 15 minutes prior to test</a:t>
            </a:r>
          </a:p>
          <a:p>
            <a:pPr eaLnBrk="1" hangingPunct="1">
              <a:lnSpc>
                <a:spcPct val="85000"/>
              </a:lnSpc>
              <a:spcBef>
                <a:spcPct val="50000"/>
              </a:spcBef>
              <a:defRPr/>
            </a:pPr>
            <a:endParaRPr lang="en-US" sz="800" dirty="0">
              <a:effectLst>
                <a:outerShdw blurRad="38100" dist="38100" dir="2700000" algn="tl">
                  <a:srgbClr val="000000">
                    <a:alpha val="43137"/>
                  </a:srgbClr>
                </a:outerShdw>
              </a:effectLst>
            </a:endParaRPr>
          </a:p>
          <a:p>
            <a:pPr eaLnBrk="1" hangingPunct="1">
              <a:lnSpc>
                <a:spcPct val="85000"/>
              </a:lnSpc>
              <a:spcBef>
                <a:spcPct val="50000"/>
              </a:spcBef>
              <a:defRPr/>
            </a:pPr>
            <a:r>
              <a:rPr lang="en-US" sz="2400" dirty="0"/>
              <a:t>Conduct </a:t>
            </a:r>
            <a:r>
              <a:rPr lang="en-US" sz="2400" dirty="0">
                <a:solidFill>
                  <a:srgbClr val="FFCC00"/>
                </a:solidFill>
              </a:rPr>
              <a:t>handwashing</a:t>
            </a:r>
            <a:r>
              <a:rPr lang="en-US" sz="2400" dirty="0"/>
              <a:t> before donning respirator</a:t>
            </a:r>
          </a:p>
          <a:p>
            <a:pPr eaLnBrk="1" hangingPunct="1">
              <a:lnSpc>
                <a:spcPct val="85000"/>
              </a:lnSpc>
              <a:spcBef>
                <a:spcPct val="50000"/>
              </a:spcBef>
              <a:defRPr/>
            </a:pPr>
            <a:endParaRPr lang="en-US" sz="800" dirty="0">
              <a:effectLst>
                <a:outerShdw blurRad="38100" dist="38100" dir="2700000" algn="tl">
                  <a:srgbClr val="000000">
                    <a:alpha val="43137"/>
                  </a:srgbClr>
                </a:outerShdw>
              </a:effectLst>
            </a:endParaRPr>
          </a:p>
          <a:p>
            <a:pPr eaLnBrk="1" hangingPunct="1">
              <a:lnSpc>
                <a:spcPct val="85000"/>
              </a:lnSpc>
              <a:spcBef>
                <a:spcPct val="50000"/>
              </a:spcBef>
              <a:defRPr/>
            </a:pPr>
            <a:r>
              <a:rPr lang="en-US" sz="2400" dirty="0">
                <a:effectLst>
                  <a:outerShdw blurRad="38100" dist="38100" dir="2700000" algn="tl">
                    <a:srgbClr val="000000">
                      <a:alpha val="43137"/>
                    </a:srgbClr>
                  </a:outerShdw>
                </a:effectLst>
              </a:rPr>
              <a:t>Can use same hood as in Taste Threshold Screening</a:t>
            </a:r>
          </a:p>
          <a:p>
            <a:pPr eaLnBrk="1" hangingPunct="1">
              <a:lnSpc>
                <a:spcPct val="85000"/>
              </a:lnSpc>
              <a:spcBef>
                <a:spcPct val="50000"/>
              </a:spcBef>
              <a:defRPr/>
            </a:pPr>
            <a:endParaRPr lang="en-US" sz="800" dirty="0">
              <a:effectLst>
                <a:outerShdw blurRad="38100" dist="38100" dir="2700000" algn="tl">
                  <a:srgbClr val="000000">
                    <a:alpha val="43137"/>
                  </a:srgbClr>
                </a:outerShdw>
              </a:effectLst>
            </a:endParaRPr>
          </a:p>
          <a:p>
            <a:pPr eaLnBrk="1" hangingPunct="1">
              <a:defRPr/>
            </a:pPr>
            <a:r>
              <a:rPr lang="en-US" sz="2400" dirty="0">
                <a:effectLst>
                  <a:outerShdw blurRad="38100" dist="38100" dir="2700000" algn="tl">
                    <a:srgbClr val="000000">
                      <a:alpha val="43137"/>
                    </a:srgbClr>
                  </a:outerShdw>
                </a:effectLst>
              </a:rPr>
              <a:t>Describe fit test steps, if not done already</a:t>
            </a:r>
          </a:p>
          <a:p>
            <a:pPr eaLnBrk="1" hangingPunct="1">
              <a:defRPr/>
            </a:pPr>
            <a:endParaRPr lang="en-US" sz="800" dirty="0">
              <a:effectLst>
                <a:outerShdw blurRad="38100" dist="38100" dir="2700000" algn="tl">
                  <a:srgbClr val="000000">
                    <a:alpha val="43137"/>
                  </a:srgbClr>
                </a:outerShdw>
              </a:effectLst>
            </a:endParaRPr>
          </a:p>
          <a:p>
            <a:pPr eaLnBrk="1" hangingPunct="1">
              <a:lnSpc>
                <a:spcPct val="85000"/>
              </a:lnSpc>
              <a:spcBef>
                <a:spcPct val="50000"/>
              </a:spcBef>
              <a:defRPr/>
            </a:pPr>
            <a:r>
              <a:rPr lang="en-US" sz="2400" dirty="0">
                <a:effectLst>
                  <a:outerShdw blurRad="38100" dist="38100" dir="2700000" algn="tl">
                    <a:srgbClr val="000000">
                      <a:alpha val="43137"/>
                    </a:srgbClr>
                  </a:outerShdw>
                </a:effectLst>
              </a:rPr>
              <a:t>Don respirator and hood</a:t>
            </a:r>
          </a:p>
          <a:p>
            <a:pPr lvl="1" eaLnBrk="1" hangingPunct="1">
              <a:lnSpc>
                <a:spcPct val="85000"/>
              </a:lnSpc>
              <a:spcBef>
                <a:spcPct val="50000"/>
              </a:spcBef>
              <a:defRPr/>
            </a:pPr>
            <a:r>
              <a:rPr lang="en-US" dirty="0">
                <a:solidFill>
                  <a:srgbClr val="FFCC00"/>
                </a:solidFill>
                <a:effectLst>
                  <a:outerShdw blurRad="38100" dist="38100" dir="2700000" algn="tl">
                    <a:srgbClr val="000000">
                      <a:alpha val="43137"/>
                    </a:srgbClr>
                  </a:outerShdw>
                </a:effectLst>
              </a:rPr>
              <a:t>Train and critique proper donning and seal check</a:t>
            </a:r>
          </a:p>
          <a:p>
            <a:pPr eaLnBrk="1" hangingPunct="1">
              <a:lnSpc>
                <a:spcPct val="85000"/>
              </a:lnSpc>
              <a:spcBef>
                <a:spcPct val="50000"/>
              </a:spcBef>
              <a:defRPr/>
            </a:pPr>
            <a:endParaRPr lang="en-US" sz="800" dirty="0">
              <a:effectLst>
                <a:outerShdw blurRad="38100" dist="38100" dir="2700000" algn="tl">
                  <a:srgbClr val="000000">
                    <a:alpha val="43137"/>
                  </a:srgbClr>
                </a:outerShdw>
              </a:effectLst>
            </a:endParaRPr>
          </a:p>
          <a:p>
            <a:pPr eaLnBrk="1" hangingPunct="1">
              <a:lnSpc>
                <a:spcPct val="85000"/>
              </a:lnSpc>
              <a:spcBef>
                <a:spcPct val="50000"/>
              </a:spcBef>
              <a:defRPr/>
            </a:pPr>
            <a:r>
              <a:rPr lang="en-US" sz="2400" dirty="0">
                <a:effectLst>
                  <a:outerShdw blurRad="38100" dist="38100" dir="2700000" algn="tl">
                    <a:srgbClr val="000000">
                      <a:alpha val="43137"/>
                    </a:srgbClr>
                  </a:outerShdw>
                </a:effectLst>
              </a:rPr>
              <a:t>Use </a:t>
            </a:r>
            <a:r>
              <a:rPr lang="en-US" sz="2400" dirty="0">
                <a:solidFill>
                  <a:schemeClr val="folHlink"/>
                </a:solidFill>
                <a:effectLst>
                  <a:outerShdw blurRad="38100" dist="38100" dir="2700000" algn="tl">
                    <a:srgbClr val="000000">
                      <a:alpha val="43137"/>
                    </a:srgbClr>
                  </a:outerShdw>
                </a:effectLst>
              </a:rPr>
              <a:t>Fit Test nebulizer</a:t>
            </a:r>
            <a:r>
              <a:rPr lang="en-US" sz="2400" dirty="0">
                <a:effectLst>
                  <a:outerShdw blurRad="38100" dist="38100" dir="2700000" algn="tl">
                    <a:srgbClr val="000000">
                      <a:alpha val="43137"/>
                    </a:srgbClr>
                  </a:outerShdw>
                </a:effectLst>
              </a:rPr>
              <a:t> and </a:t>
            </a:r>
            <a:r>
              <a:rPr lang="en-US" sz="2400" dirty="0">
                <a:solidFill>
                  <a:srgbClr val="FFCC00"/>
                </a:solidFill>
                <a:effectLst>
                  <a:outerShdw blurRad="38100" dist="38100" dir="2700000" algn="tl">
                    <a:srgbClr val="000000">
                      <a:alpha val="43137"/>
                    </a:srgbClr>
                  </a:outerShdw>
                </a:effectLst>
              </a:rPr>
              <a:t>Fit Test Solution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defRPr/>
            </a:pPr>
            <a:r>
              <a:rPr lang="en-US" b="1" dirty="0"/>
              <a:t>Fit Test Procedure</a:t>
            </a:r>
          </a:p>
        </p:txBody>
      </p:sp>
      <p:sp>
        <p:nvSpPr>
          <p:cNvPr id="143363" name="Rectangle 3"/>
          <p:cNvSpPr>
            <a:spLocks noGrp="1" noChangeArrowheads="1"/>
          </p:cNvSpPr>
          <p:nvPr>
            <p:ph type="body" idx="1"/>
          </p:nvPr>
        </p:nvSpPr>
        <p:spPr>
          <a:xfrm>
            <a:off x="457200" y="1905000"/>
            <a:ext cx="8229600" cy="4114800"/>
          </a:xfrm>
        </p:spPr>
        <p:txBody>
          <a:bodyPr/>
          <a:lstStyle/>
          <a:p>
            <a:pPr eaLnBrk="1" hangingPunct="1">
              <a:defRPr/>
            </a:pPr>
            <a:r>
              <a:rPr lang="en-US" dirty="0"/>
              <a:t>Instruct the subject to </a:t>
            </a:r>
            <a:r>
              <a:rPr lang="en-US" dirty="0">
                <a:solidFill>
                  <a:schemeClr val="folHlink"/>
                </a:solidFill>
              </a:rPr>
              <a:t>breathe through</a:t>
            </a:r>
            <a:r>
              <a:rPr lang="en-US" dirty="0"/>
              <a:t> their </a:t>
            </a:r>
            <a:r>
              <a:rPr lang="en-US" dirty="0">
                <a:solidFill>
                  <a:schemeClr val="folHlink"/>
                </a:solidFill>
              </a:rPr>
              <a:t>mouth</a:t>
            </a:r>
            <a:r>
              <a:rPr lang="en-US" dirty="0"/>
              <a:t> with </a:t>
            </a:r>
            <a:r>
              <a:rPr lang="en-US" dirty="0">
                <a:solidFill>
                  <a:schemeClr val="folHlink"/>
                </a:solidFill>
              </a:rPr>
              <a:t>tongue extended</a:t>
            </a:r>
          </a:p>
          <a:p>
            <a:pPr eaLnBrk="1" hangingPunct="1">
              <a:defRPr/>
            </a:pPr>
            <a:endParaRPr lang="en-US" sz="1200" dirty="0">
              <a:solidFill>
                <a:schemeClr val="folHlink"/>
              </a:solidFill>
            </a:endParaRPr>
          </a:p>
          <a:p>
            <a:pPr eaLnBrk="1" hangingPunct="1">
              <a:defRPr/>
            </a:pPr>
            <a:r>
              <a:rPr lang="en-US" dirty="0"/>
              <a:t>Rapidly inject the </a:t>
            </a:r>
            <a:r>
              <a:rPr lang="en-US" dirty="0">
                <a:solidFill>
                  <a:srgbClr val="FFCC00"/>
                </a:solidFill>
              </a:rPr>
              <a:t>number of squeezes recorded</a:t>
            </a:r>
            <a:r>
              <a:rPr lang="en-US" dirty="0"/>
              <a:t> during Sensitivity Test (10, 20, or 30)</a:t>
            </a:r>
          </a:p>
          <a:p>
            <a:pPr lvl="1" eaLnBrk="1" hangingPunct="1">
              <a:defRPr/>
            </a:pPr>
            <a:r>
              <a:rPr lang="en-US" dirty="0"/>
              <a:t>Fully compress and inflate the nebulizer bulb </a:t>
            </a:r>
          </a:p>
          <a:p>
            <a:pPr lvl="1" eaLnBrk="1" hangingPunct="1">
              <a:defRPr/>
            </a:pPr>
            <a:endParaRPr lang="en-US" sz="1200" dirty="0"/>
          </a:p>
          <a:p>
            <a:pPr eaLnBrk="1" hangingPunct="1">
              <a:defRPr/>
            </a:pPr>
            <a:r>
              <a:rPr lang="en-US" dirty="0"/>
              <a:t>Instruct subject to report any test solution taste</a:t>
            </a:r>
          </a:p>
          <a:p>
            <a:pPr eaLnBrk="1" hangingPunct="1">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defRPr/>
            </a:pPr>
            <a:r>
              <a:rPr lang="en-US" b="1" dirty="0"/>
              <a:t>Fit Test Procedure</a:t>
            </a:r>
          </a:p>
        </p:txBody>
      </p:sp>
      <p:sp>
        <p:nvSpPr>
          <p:cNvPr id="144387" name="Rectangle 3"/>
          <p:cNvSpPr>
            <a:spLocks noGrp="1" noChangeArrowheads="1"/>
          </p:cNvSpPr>
          <p:nvPr>
            <p:ph type="body" idx="1"/>
          </p:nvPr>
        </p:nvSpPr>
        <p:spPr>
          <a:xfrm>
            <a:off x="228600" y="1752600"/>
            <a:ext cx="8686800" cy="4114800"/>
          </a:xfrm>
        </p:spPr>
        <p:txBody>
          <a:bodyPr/>
          <a:lstStyle/>
          <a:p>
            <a:pPr eaLnBrk="1" hangingPunct="1">
              <a:defRPr/>
            </a:pPr>
            <a:r>
              <a:rPr lang="en-US" dirty="0"/>
              <a:t>While standing, subject performs </a:t>
            </a:r>
            <a:r>
              <a:rPr lang="en-US" dirty="0">
                <a:solidFill>
                  <a:srgbClr val="FFCC00"/>
                </a:solidFill>
              </a:rPr>
              <a:t>7 fit test exercises</a:t>
            </a:r>
            <a:r>
              <a:rPr lang="en-US" dirty="0"/>
              <a:t> – </a:t>
            </a:r>
            <a:r>
              <a:rPr lang="en-US" dirty="0">
                <a:solidFill>
                  <a:srgbClr val="FFC000"/>
                </a:solidFill>
              </a:rPr>
              <a:t>60 seconds each </a:t>
            </a:r>
          </a:p>
          <a:p>
            <a:pPr eaLnBrk="1" hangingPunct="1">
              <a:defRPr/>
            </a:pPr>
            <a:endParaRPr lang="en-US" sz="800" dirty="0">
              <a:solidFill>
                <a:srgbClr val="FFC000"/>
              </a:solidFill>
            </a:endParaRPr>
          </a:p>
          <a:p>
            <a:pPr lvl="1" eaLnBrk="1" hangingPunct="1">
              <a:defRPr/>
            </a:pPr>
            <a:r>
              <a:rPr lang="en-US" sz="2400" dirty="0"/>
              <a:t>Normal Breathing</a:t>
            </a:r>
          </a:p>
          <a:p>
            <a:pPr lvl="1" eaLnBrk="1" hangingPunct="1">
              <a:defRPr/>
            </a:pPr>
            <a:r>
              <a:rPr lang="en-US" sz="2400" dirty="0"/>
              <a:t>Deep Breathing</a:t>
            </a:r>
          </a:p>
          <a:p>
            <a:pPr lvl="1" eaLnBrk="1" hangingPunct="1">
              <a:defRPr/>
            </a:pPr>
            <a:r>
              <a:rPr lang="en-US" sz="2400" dirty="0"/>
              <a:t>Turning head side to side</a:t>
            </a:r>
          </a:p>
          <a:p>
            <a:pPr lvl="1" eaLnBrk="1" hangingPunct="1">
              <a:defRPr/>
            </a:pPr>
            <a:r>
              <a:rPr lang="en-US" sz="2400" dirty="0"/>
              <a:t>Moving head up and down</a:t>
            </a:r>
          </a:p>
          <a:p>
            <a:pPr lvl="1" eaLnBrk="1" hangingPunct="1">
              <a:defRPr/>
            </a:pPr>
            <a:r>
              <a:rPr lang="en-US" sz="2400" dirty="0"/>
              <a:t>Talking – use Rainbow passage, if desired</a:t>
            </a:r>
          </a:p>
          <a:p>
            <a:pPr lvl="1" eaLnBrk="1" hangingPunct="1">
              <a:defRPr/>
            </a:pPr>
            <a:r>
              <a:rPr lang="en-US" sz="2400" dirty="0"/>
              <a:t>Bending over</a:t>
            </a:r>
          </a:p>
          <a:p>
            <a:pPr lvl="1" eaLnBrk="1" hangingPunct="1">
              <a:defRPr/>
            </a:pPr>
            <a:r>
              <a:rPr lang="en-US" sz="2400" dirty="0"/>
              <a:t>Normal Breathing</a:t>
            </a:r>
          </a:p>
          <a:p>
            <a:pPr eaLnBrk="1" hangingPunct="1">
              <a:defRPr/>
            </a:pPr>
            <a:endParaRPr lang="en-US" sz="2400" b="1" dirty="0"/>
          </a:p>
          <a:p>
            <a:pPr eaLnBrk="1" hangingPunct="1">
              <a:defRPr/>
            </a:pPr>
            <a:endParaRPr lang="en-US" sz="2400" b="1" dirty="0"/>
          </a:p>
        </p:txBody>
      </p:sp>
      <p:sp>
        <p:nvSpPr>
          <p:cNvPr id="2" name="TextBox 1"/>
          <p:cNvSpPr txBox="1"/>
          <p:nvPr/>
        </p:nvSpPr>
        <p:spPr>
          <a:xfrm>
            <a:off x="381000" y="6292334"/>
            <a:ext cx="152400" cy="369332"/>
          </a:xfrm>
          <a:prstGeom prst="rect">
            <a:avLst/>
          </a:prstGeom>
          <a:noFill/>
        </p:spPr>
        <p:txBody>
          <a:bodyPr wrap="square" rtlCol="0">
            <a:spAutoFit/>
          </a:bodyPr>
          <a:lstStyle/>
          <a:p>
            <a:r>
              <a:rPr lang="en-US"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defRPr/>
            </a:pPr>
            <a:r>
              <a:rPr lang="en-US" b="1" dirty="0"/>
              <a:t>Rainbow Passage</a:t>
            </a:r>
          </a:p>
        </p:txBody>
      </p:sp>
      <p:sp>
        <p:nvSpPr>
          <p:cNvPr id="158723" name="Rectangle 3"/>
          <p:cNvSpPr>
            <a:spLocks noGrp="1" noChangeArrowheads="1"/>
          </p:cNvSpPr>
          <p:nvPr>
            <p:ph type="body" idx="1"/>
          </p:nvPr>
        </p:nvSpPr>
        <p:spPr/>
        <p:txBody>
          <a:bodyPr/>
          <a:lstStyle/>
          <a:p>
            <a:pPr marL="0" indent="0" eaLnBrk="1" hangingPunct="1">
              <a:lnSpc>
                <a:spcPct val="90000"/>
              </a:lnSpc>
              <a:buNone/>
              <a:defRPr/>
            </a:pPr>
            <a:r>
              <a:rPr lang="en-US" dirty="0"/>
              <a:t>“When sunlight strikes raindrops in the air, they act like a prism and form a rainbow.  The rainbow is a division of white light into many beautiful colors.  These take the shape of a long round arch, with its path high above, and its two ends apparently beyond the horizon.  There is, according to legend, a boiling pot of gold at one end.  People look, but no one  ever finds it.  When a man looks for something beyond reach, his friends say he is looking for the pot of gold at the end of the rainbow.”</a:t>
            </a:r>
          </a:p>
          <a:p>
            <a:pPr eaLnBrk="1" hangingPunct="1">
              <a:lnSpc>
                <a:spcPct val="90000"/>
              </a:lnSpc>
              <a:defRP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en-US" b="1" dirty="0"/>
              <a:t>Fit Test Procedure</a:t>
            </a:r>
          </a:p>
        </p:txBody>
      </p:sp>
      <p:sp>
        <p:nvSpPr>
          <p:cNvPr id="145411" name="Rectangle 3"/>
          <p:cNvSpPr>
            <a:spLocks noGrp="1" noChangeArrowheads="1"/>
          </p:cNvSpPr>
          <p:nvPr>
            <p:ph type="body" idx="1"/>
          </p:nvPr>
        </p:nvSpPr>
        <p:spPr>
          <a:xfrm>
            <a:off x="457200" y="1600200"/>
            <a:ext cx="8229600" cy="4724400"/>
          </a:xfrm>
        </p:spPr>
        <p:txBody>
          <a:bodyPr/>
          <a:lstStyle/>
          <a:p>
            <a:pPr eaLnBrk="1" hangingPunct="1">
              <a:spcBef>
                <a:spcPct val="50000"/>
              </a:spcBef>
              <a:defRPr/>
            </a:pPr>
            <a:r>
              <a:rPr lang="en-US" sz="2400" dirty="0">
                <a:solidFill>
                  <a:schemeClr val="folHlink"/>
                </a:solidFill>
              </a:rPr>
              <a:t>Every 30 seconds</a:t>
            </a:r>
            <a:r>
              <a:rPr lang="en-US" sz="2400" dirty="0"/>
              <a:t> replenish solution concentration using </a:t>
            </a:r>
            <a:r>
              <a:rPr lang="en-US" sz="2400" dirty="0">
                <a:solidFill>
                  <a:schemeClr val="folHlink"/>
                </a:solidFill>
              </a:rPr>
              <a:t>one-half</a:t>
            </a:r>
            <a:r>
              <a:rPr lang="en-US" sz="2400" dirty="0"/>
              <a:t> the original </a:t>
            </a:r>
            <a:r>
              <a:rPr lang="en-US" sz="2400" dirty="0">
                <a:solidFill>
                  <a:schemeClr val="folHlink"/>
                </a:solidFill>
              </a:rPr>
              <a:t>number of squeezes</a:t>
            </a:r>
          </a:p>
          <a:p>
            <a:pPr eaLnBrk="1" hangingPunct="1">
              <a:spcBef>
                <a:spcPct val="50000"/>
              </a:spcBef>
              <a:defRPr/>
            </a:pPr>
            <a:endParaRPr lang="en-US" sz="1200" dirty="0">
              <a:solidFill>
                <a:schemeClr val="folHlink"/>
              </a:solidFill>
            </a:endParaRPr>
          </a:p>
          <a:p>
            <a:pPr eaLnBrk="1" hangingPunct="1">
              <a:spcBef>
                <a:spcPct val="50000"/>
              </a:spcBef>
              <a:defRPr/>
            </a:pPr>
            <a:r>
              <a:rPr lang="en-US" sz="2400" u="sng" dirty="0">
                <a:solidFill>
                  <a:srgbClr val="FFC000"/>
                </a:solidFill>
              </a:rPr>
              <a:t>TEST PASSED</a:t>
            </a:r>
            <a:r>
              <a:rPr lang="en-US" sz="2400" dirty="0"/>
              <a:t>:  If the subject </a:t>
            </a:r>
            <a:r>
              <a:rPr lang="en-US" sz="2400" dirty="0">
                <a:solidFill>
                  <a:schemeClr val="folHlink"/>
                </a:solidFill>
              </a:rPr>
              <a:t>does not report tasting</a:t>
            </a:r>
            <a:r>
              <a:rPr lang="en-US" sz="2400" dirty="0"/>
              <a:t> the test solution during the procedures</a:t>
            </a:r>
            <a:endParaRPr lang="en-US" sz="2400" u="sng" dirty="0">
              <a:solidFill>
                <a:schemeClr val="folHlink"/>
              </a:solidFill>
            </a:endParaRPr>
          </a:p>
          <a:p>
            <a:pPr eaLnBrk="1" hangingPunct="1">
              <a:spcBef>
                <a:spcPct val="50000"/>
              </a:spcBef>
              <a:defRPr/>
            </a:pPr>
            <a:endParaRPr lang="en-US" sz="1200" u="sng" dirty="0">
              <a:solidFill>
                <a:schemeClr val="folHlink"/>
              </a:solidFill>
            </a:endParaRPr>
          </a:p>
          <a:p>
            <a:pPr eaLnBrk="1" hangingPunct="1">
              <a:spcBef>
                <a:spcPct val="50000"/>
              </a:spcBef>
              <a:defRPr/>
            </a:pPr>
            <a:r>
              <a:rPr lang="en-US" sz="2400" u="sng" dirty="0">
                <a:solidFill>
                  <a:srgbClr val="FFC000"/>
                </a:solidFill>
              </a:rPr>
              <a:t>TEST FAILED</a:t>
            </a:r>
            <a:r>
              <a:rPr lang="en-US" sz="2400" dirty="0"/>
              <a:t>:  If the subject </a:t>
            </a:r>
            <a:r>
              <a:rPr lang="en-US" sz="2400" dirty="0">
                <a:solidFill>
                  <a:schemeClr val="folHlink"/>
                </a:solidFill>
              </a:rPr>
              <a:t>reports tasting</a:t>
            </a:r>
            <a:r>
              <a:rPr lang="en-US" sz="2400" dirty="0"/>
              <a:t> the test solution at any point during the procedures</a:t>
            </a:r>
          </a:p>
          <a:p>
            <a:pPr lvl="1" eaLnBrk="1" hangingPunct="1">
              <a:spcBef>
                <a:spcPct val="50000"/>
              </a:spcBef>
              <a:defRPr/>
            </a:pPr>
            <a:r>
              <a:rPr lang="en-US" sz="2400" dirty="0">
                <a:solidFill>
                  <a:schemeClr val="folHlink"/>
                </a:solidFill>
              </a:rPr>
              <a:t>Repeat</a:t>
            </a:r>
            <a:r>
              <a:rPr lang="en-US" sz="2400" dirty="0"/>
              <a:t> entire fit test process (threshold and fit testing) </a:t>
            </a:r>
            <a:r>
              <a:rPr lang="en-US" sz="2400" dirty="0">
                <a:solidFill>
                  <a:schemeClr val="folHlink"/>
                </a:solidFill>
              </a:rPr>
              <a:t>with a different respirator</a:t>
            </a:r>
          </a:p>
          <a:p>
            <a:pPr lvl="1" eaLnBrk="1" hangingPunct="1">
              <a:spcBef>
                <a:spcPct val="50000"/>
              </a:spcBef>
              <a:defRPr/>
            </a:pPr>
            <a:r>
              <a:rPr lang="en-US" sz="2400" dirty="0">
                <a:solidFill>
                  <a:schemeClr val="folHlink"/>
                </a:solidFill>
              </a:rPr>
              <a:t>Must wait 15 minutes</a:t>
            </a:r>
            <a:r>
              <a:rPr lang="en-US" sz="2400" dirty="0"/>
              <a:t> before beginning new fit test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defRPr/>
            </a:pPr>
            <a:r>
              <a:rPr lang="en-US" b="1" dirty="0"/>
              <a:t>Fit Test Procedure</a:t>
            </a:r>
          </a:p>
        </p:txBody>
      </p:sp>
      <p:sp>
        <p:nvSpPr>
          <p:cNvPr id="146435" name="Rectangle 3"/>
          <p:cNvSpPr>
            <a:spLocks noGrp="1" noChangeArrowheads="1"/>
          </p:cNvSpPr>
          <p:nvPr>
            <p:ph type="body" idx="1"/>
          </p:nvPr>
        </p:nvSpPr>
        <p:spPr>
          <a:xfrm>
            <a:off x="381000" y="1752600"/>
            <a:ext cx="8382000" cy="4343400"/>
          </a:xfrm>
        </p:spPr>
        <p:txBody>
          <a:bodyPr/>
          <a:lstStyle/>
          <a:p>
            <a:pPr eaLnBrk="1" hangingPunct="1">
              <a:defRPr/>
            </a:pPr>
            <a:r>
              <a:rPr lang="en-US" dirty="0"/>
              <a:t>Check for nebulizer clogging during test</a:t>
            </a:r>
          </a:p>
          <a:p>
            <a:pPr eaLnBrk="1" hangingPunct="1">
              <a:defRPr/>
            </a:pPr>
            <a:endParaRPr lang="en-US" sz="1200" dirty="0"/>
          </a:p>
          <a:p>
            <a:pPr eaLnBrk="1" hangingPunct="1">
              <a:defRPr/>
            </a:pPr>
            <a:r>
              <a:rPr lang="en-US" dirty="0"/>
              <a:t>If nebulizer is clogged at end of test, test is invalid.  Repeat entire procedure.</a:t>
            </a:r>
          </a:p>
          <a:p>
            <a:pPr eaLnBrk="1" hangingPunct="1">
              <a:buFont typeface="Wingdings" pitchFamily="2" charset="2"/>
              <a:buNone/>
              <a:defRPr/>
            </a:pPr>
            <a:endParaRPr lang="en-US" sz="1200" dirty="0"/>
          </a:p>
          <a:p>
            <a:pPr eaLnBrk="1" hangingPunct="1">
              <a:defRPr/>
            </a:pPr>
            <a:r>
              <a:rPr lang="en-US" dirty="0"/>
              <a:t>Test procedure same for both Bitrex or Saccharin</a:t>
            </a:r>
          </a:p>
          <a:p>
            <a:pPr eaLnBrk="1" hangingPunct="1">
              <a:defRPr/>
            </a:pPr>
            <a:endParaRPr lang="en-US" sz="800" dirty="0"/>
          </a:p>
          <a:p>
            <a:pPr eaLnBrk="1" hangingPunct="1">
              <a:lnSpc>
                <a:spcPct val="85000"/>
              </a:lnSpc>
              <a:spcBef>
                <a:spcPct val="50000"/>
              </a:spcBef>
              <a:defRPr/>
            </a:pPr>
            <a:r>
              <a:rPr lang="en-US" dirty="0">
                <a:effectLst>
                  <a:outerShdw blurRad="38100" dist="38100" dir="2700000" algn="tl">
                    <a:srgbClr val="000000">
                      <a:alpha val="43137"/>
                    </a:srgbClr>
                  </a:outerShdw>
                </a:effectLst>
              </a:rPr>
              <a:t>Remove hood and Doff respirator</a:t>
            </a:r>
          </a:p>
          <a:p>
            <a:pPr lvl="1" eaLnBrk="1" hangingPunct="1">
              <a:lnSpc>
                <a:spcPct val="85000"/>
              </a:lnSpc>
              <a:spcBef>
                <a:spcPct val="50000"/>
              </a:spcBef>
              <a:defRPr/>
            </a:pPr>
            <a:r>
              <a:rPr lang="en-US" dirty="0">
                <a:solidFill>
                  <a:srgbClr val="FFCC00"/>
                </a:solidFill>
                <a:effectLst>
                  <a:outerShdw blurRad="38100" dist="38100" dir="2700000" algn="tl">
                    <a:srgbClr val="000000">
                      <a:alpha val="43137"/>
                    </a:srgbClr>
                  </a:outerShdw>
                </a:effectLst>
              </a:rPr>
              <a:t>Train and </a:t>
            </a:r>
            <a:r>
              <a:rPr lang="en-US" dirty="0" err="1">
                <a:solidFill>
                  <a:srgbClr val="FFCC00"/>
                </a:solidFill>
                <a:effectLst>
                  <a:outerShdw blurRad="38100" dist="38100" dir="2700000" algn="tl">
                    <a:srgbClr val="000000">
                      <a:alpha val="43137"/>
                    </a:srgbClr>
                  </a:outerShdw>
                </a:effectLst>
              </a:rPr>
              <a:t>citique</a:t>
            </a:r>
            <a:r>
              <a:rPr lang="en-US" dirty="0">
                <a:solidFill>
                  <a:srgbClr val="FFCC00"/>
                </a:solidFill>
                <a:effectLst>
                  <a:outerShdw blurRad="38100" dist="38100" dir="2700000" algn="tl">
                    <a:srgbClr val="000000">
                      <a:alpha val="43137"/>
                    </a:srgbClr>
                  </a:outerShdw>
                </a:effectLst>
              </a:rPr>
              <a:t> proper doffing</a:t>
            </a:r>
          </a:p>
          <a:p>
            <a:pPr eaLnBrk="1" hangingPunct="1">
              <a:defRPr/>
            </a:pPr>
            <a:endParaRPr lang="en-US" sz="800" dirty="0"/>
          </a:p>
          <a:p>
            <a:pPr eaLnBrk="1" hangingPunct="1">
              <a:defRPr/>
            </a:pPr>
            <a:r>
              <a:rPr lang="en-US" dirty="0"/>
              <a:t>Conduct </a:t>
            </a:r>
            <a:r>
              <a:rPr lang="en-US" dirty="0">
                <a:solidFill>
                  <a:srgbClr val="FFCC00"/>
                </a:solidFill>
              </a:rPr>
              <a:t>handwashing</a:t>
            </a:r>
            <a:r>
              <a:rPr lang="en-US" dirty="0"/>
              <a:t> after doffing respirator</a:t>
            </a:r>
          </a:p>
          <a:p>
            <a:pPr eaLnBrk="1" hangingPunct="1">
              <a:defRPr/>
            </a:pPr>
            <a:endParaRPr lang="en-US" sz="1200" dirty="0"/>
          </a:p>
          <a:p>
            <a:pPr eaLnBrk="1" hangingPunct="1">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b="1" dirty="0"/>
              <a:t>Recordkeeping</a:t>
            </a:r>
          </a:p>
        </p:txBody>
      </p:sp>
      <p:sp>
        <p:nvSpPr>
          <p:cNvPr id="148483" name="Rectangle 3"/>
          <p:cNvSpPr>
            <a:spLocks noGrp="1" noChangeArrowheads="1"/>
          </p:cNvSpPr>
          <p:nvPr>
            <p:ph type="body" idx="1"/>
          </p:nvPr>
        </p:nvSpPr>
        <p:spPr/>
        <p:txBody>
          <a:bodyPr/>
          <a:lstStyle/>
          <a:p>
            <a:pPr eaLnBrk="1" hangingPunct="1">
              <a:lnSpc>
                <a:spcPct val="90000"/>
              </a:lnSpc>
              <a:defRPr/>
            </a:pPr>
            <a:r>
              <a:rPr lang="en-US" dirty="0"/>
              <a:t>Employer responsible for maintaining records of fit testing</a:t>
            </a:r>
          </a:p>
          <a:p>
            <a:pPr eaLnBrk="1" hangingPunct="1">
              <a:lnSpc>
                <a:spcPct val="90000"/>
              </a:lnSpc>
              <a:defRPr/>
            </a:pPr>
            <a:endParaRPr lang="en-US" sz="1200" dirty="0"/>
          </a:p>
          <a:p>
            <a:pPr eaLnBrk="1" hangingPunct="1">
              <a:lnSpc>
                <a:spcPct val="90000"/>
              </a:lnSpc>
              <a:defRPr/>
            </a:pPr>
            <a:r>
              <a:rPr lang="en-US" dirty="0"/>
              <a:t>Following must be recorded and retained until next fit test:</a:t>
            </a:r>
          </a:p>
          <a:p>
            <a:pPr lvl="1" eaLnBrk="1" hangingPunct="1">
              <a:lnSpc>
                <a:spcPct val="90000"/>
              </a:lnSpc>
              <a:defRPr/>
            </a:pPr>
            <a:r>
              <a:rPr lang="en-US" dirty="0"/>
              <a:t>Name of employee</a:t>
            </a:r>
          </a:p>
          <a:p>
            <a:pPr lvl="1" eaLnBrk="1" hangingPunct="1">
              <a:lnSpc>
                <a:spcPct val="90000"/>
              </a:lnSpc>
              <a:defRPr/>
            </a:pPr>
            <a:r>
              <a:rPr lang="en-US" dirty="0"/>
              <a:t>Type of test (QLFT)</a:t>
            </a:r>
          </a:p>
          <a:p>
            <a:pPr lvl="1" eaLnBrk="1" hangingPunct="1">
              <a:lnSpc>
                <a:spcPct val="90000"/>
              </a:lnSpc>
              <a:defRPr/>
            </a:pPr>
            <a:r>
              <a:rPr lang="en-US" dirty="0"/>
              <a:t>Specific respirator tested</a:t>
            </a:r>
          </a:p>
          <a:p>
            <a:pPr lvl="1" eaLnBrk="1" hangingPunct="1">
              <a:lnSpc>
                <a:spcPct val="90000"/>
              </a:lnSpc>
              <a:defRPr/>
            </a:pPr>
            <a:r>
              <a:rPr lang="en-US" dirty="0"/>
              <a:t>Date of test</a:t>
            </a:r>
          </a:p>
          <a:p>
            <a:pPr lvl="1" eaLnBrk="1" hangingPunct="1">
              <a:lnSpc>
                <a:spcPct val="90000"/>
              </a:lnSpc>
              <a:defRPr/>
            </a:pPr>
            <a:r>
              <a:rPr lang="en-US" dirty="0"/>
              <a:t>Results of test</a:t>
            </a:r>
          </a:p>
        </p:txBody>
      </p:sp>
      <p:sp>
        <p:nvSpPr>
          <p:cNvPr id="2" name="TextBox 1"/>
          <p:cNvSpPr txBox="1"/>
          <p:nvPr/>
        </p:nvSpPr>
        <p:spPr>
          <a:xfrm>
            <a:off x="361949" y="6248400"/>
            <a:ext cx="352982" cy="369332"/>
          </a:xfrm>
          <a:prstGeom prst="rect">
            <a:avLst/>
          </a:prstGeom>
          <a:noFill/>
        </p:spPr>
        <p:txBody>
          <a:bodyPr wrap="none" rtlCol="0">
            <a:spAutoFit/>
          </a:bodyPr>
          <a:lstStyle/>
          <a:p>
            <a:r>
              <a:rPr lang="en-US"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en-US" b="1" dirty="0"/>
              <a:t>Wrap-up</a:t>
            </a:r>
          </a:p>
        </p:txBody>
      </p:sp>
      <p:sp>
        <p:nvSpPr>
          <p:cNvPr id="154627" name="Rectangle 3"/>
          <p:cNvSpPr>
            <a:spLocks noGrp="1" noChangeArrowheads="1"/>
          </p:cNvSpPr>
          <p:nvPr>
            <p:ph type="body" idx="1"/>
          </p:nvPr>
        </p:nvSpPr>
        <p:spPr/>
        <p:txBody>
          <a:bodyPr/>
          <a:lstStyle/>
          <a:p>
            <a:pPr eaLnBrk="1" hangingPunct="1">
              <a:defRPr/>
            </a:pPr>
            <a:r>
              <a:rPr lang="en-US" dirty="0"/>
              <a:t>Clean all equipment – allow to dry and re-pack</a:t>
            </a:r>
          </a:p>
          <a:p>
            <a:pPr eaLnBrk="1" hangingPunct="1">
              <a:defRPr/>
            </a:pPr>
            <a:endParaRPr lang="en-US" sz="1000" dirty="0"/>
          </a:p>
          <a:p>
            <a:pPr eaLnBrk="1" hangingPunct="1">
              <a:defRPr/>
            </a:pPr>
            <a:r>
              <a:rPr lang="en-US" dirty="0"/>
              <a:t>Carefully wash nebulizers, dry and allow to air dry before re-packing to avoid crystallization and clogging</a:t>
            </a:r>
          </a:p>
          <a:p>
            <a:pPr eaLnBrk="1" hangingPunct="1">
              <a:defRPr/>
            </a:pPr>
            <a:endParaRPr lang="en-US" sz="1000" dirty="0"/>
          </a:p>
          <a:p>
            <a:pPr eaLnBrk="1" hangingPunct="1">
              <a:defRPr/>
            </a:pPr>
            <a:r>
              <a:rPr lang="en-US" dirty="0"/>
              <a:t>Check for any damage and order replacement if needed</a:t>
            </a:r>
          </a:p>
          <a:p>
            <a:pPr eaLnBrk="1" hangingPunct="1">
              <a:defRPr/>
            </a:pPr>
            <a:endParaRPr lang="en-US" sz="1000" dirty="0"/>
          </a:p>
          <a:p>
            <a:pPr eaLnBrk="1" hangingPunct="1">
              <a:defRPr/>
            </a:pPr>
            <a:r>
              <a:rPr lang="en-US" dirty="0"/>
              <a:t>Check solution quantities and order replacement if needed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28600" y="228600"/>
            <a:ext cx="8686800" cy="1066800"/>
          </a:xfrm>
        </p:spPr>
        <p:txBody>
          <a:bodyPr/>
          <a:lstStyle/>
          <a:p>
            <a:pPr eaLnBrk="1" hangingPunct="1">
              <a:defRPr/>
            </a:pPr>
            <a:r>
              <a:rPr lang="en-US" b="1" dirty="0"/>
              <a:t>Fit Testers</a:t>
            </a:r>
          </a:p>
        </p:txBody>
      </p:sp>
      <p:sp>
        <p:nvSpPr>
          <p:cNvPr id="132099" name="Rectangle 3"/>
          <p:cNvSpPr>
            <a:spLocks noGrp="1" noChangeArrowheads="1"/>
          </p:cNvSpPr>
          <p:nvPr>
            <p:ph type="body" idx="1"/>
          </p:nvPr>
        </p:nvSpPr>
        <p:spPr>
          <a:xfrm>
            <a:off x="381000" y="2209800"/>
            <a:ext cx="8229600" cy="3810000"/>
          </a:xfrm>
        </p:spPr>
        <p:txBody>
          <a:bodyPr/>
          <a:lstStyle/>
          <a:p>
            <a:pPr eaLnBrk="1" hangingPunct="1">
              <a:defRPr/>
            </a:pPr>
            <a:r>
              <a:rPr lang="en-US" dirty="0">
                <a:solidFill>
                  <a:srgbClr val="FFCC00"/>
                </a:solidFill>
              </a:rPr>
              <a:t>N</a:t>
            </a:r>
            <a:r>
              <a:rPr lang="en-US" dirty="0">
                <a:solidFill>
                  <a:schemeClr val="folHlink"/>
                </a:solidFill>
              </a:rPr>
              <a:t>o special certification</a:t>
            </a:r>
            <a:r>
              <a:rPr lang="en-US" dirty="0"/>
              <a:t> required for Fit Testers</a:t>
            </a:r>
          </a:p>
          <a:p>
            <a:pPr eaLnBrk="1" hangingPunct="1">
              <a:defRPr/>
            </a:pPr>
            <a:endParaRPr lang="en-US" sz="1200" dirty="0"/>
          </a:p>
          <a:p>
            <a:pPr eaLnBrk="1" hangingPunct="1">
              <a:defRPr/>
            </a:pPr>
            <a:r>
              <a:rPr lang="en-US" dirty="0"/>
              <a:t>Fit Tester must be </a:t>
            </a:r>
            <a:r>
              <a:rPr lang="en-US" dirty="0">
                <a:solidFill>
                  <a:srgbClr val="FFCC00"/>
                </a:solidFill>
              </a:rPr>
              <a:t>able to</a:t>
            </a:r>
            <a:r>
              <a:rPr lang="en-US" dirty="0"/>
              <a:t>:</a:t>
            </a:r>
          </a:p>
          <a:p>
            <a:pPr lvl="1" eaLnBrk="1" hangingPunct="1">
              <a:defRPr/>
            </a:pPr>
            <a:r>
              <a:rPr lang="en-US" dirty="0"/>
              <a:t>Ensure that equipment is in proper working order</a:t>
            </a:r>
          </a:p>
          <a:p>
            <a:pPr lvl="1" eaLnBrk="1" hangingPunct="1">
              <a:buSzPct val="100000"/>
              <a:buFont typeface="Arial" pitchFamily="34" charset="0"/>
              <a:buChar char="•"/>
              <a:defRPr/>
            </a:pPr>
            <a:r>
              <a:rPr lang="en-US" dirty="0"/>
              <a:t>Perform the tests properly</a:t>
            </a:r>
          </a:p>
          <a:p>
            <a:pPr lvl="1" eaLnBrk="1" hangingPunct="1">
              <a:buSzPct val="100000"/>
              <a:buFont typeface="Arial" pitchFamily="34" charset="0"/>
              <a:buChar char="•"/>
              <a:defRPr/>
            </a:pPr>
            <a:r>
              <a:rPr lang="en-US" dirty="0"/>
              <a:t>Recognize invalid tests</a:t>
            </a:r>
          </a:p>
          <a:p>
            <a:pPr lvl="1" eaLnBrk="1" hangingPunct="1">
              <a:buSzPct val="100000"/>
              <a:buFont typeface="Arial" pitchFamily="34" charset="0"/>
              <a:buChar char="•"/>
              <a:defRPr/>
            </a:pPr>
            <a:endParaRPr lang="en-US" sz="1200" dirty="0"/>
          </a:p>
          <a:p>
            <a:pPr eaLnBrk="1" hangingPunct="1">
              <a:buSzPct val="100000"/>
              <a:buFont typeface="Wingdings" pitchFamily="2" charset="2"/>
              <a:buChar char="§"/>
              <a:defRPr/>
            </a:pPr>
            <a:r>
              <a:rPr lang="en-US" dirty="0"/>
              <a:t>Train other Fit Testers and  provide required respiratory protection training</a:t>
            </a:r>
          </a:p>
          <a:p>
            <a:pPr eaLnBrk="1" hangingPunct="1">
              <a:buSzPct val="100000"/>
              <a:buFont typeface="Wingdings" pitchFamily="2" charset="2"/>
              <a:buChar char="§"/>
              <a:defRPr/>
            </a:pPr>
            <a:endParaRPr lang="en-US" dirty="0"/>
          </a:p>
          <a:p>
            <a:pPr lvl="1" eaLnBrk="1" hangingPunct="1">
              <a:buSzPct val="100000"/>
              <a:buFont typeface="Arial" pitchFamily="34" charset="0"/>
              <a:buChar char="•"/>
              <a:defRPr/>
            </a:pPr>
            <a:endParaRPr lang="en-US" dirty="0"/>
          </a:p>
          <a:p>
            <a:pPr marL="0" indent="0" eaLnBrk="1" hangingPunct="1">
              <a:buSzPct val="100000"/>
              <a:buNone/>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228600" y="152400"/>
            <a:ext cx="8534400" cy="1447800"/>
          </a:xfrm>
        </p:spPr>
        <p:txBody>
          <a:bodyPr/>
          <a:lstStyle/>
          <a:p>
            <a:pPr eaLnBrk="1" hangingPunct="1">
              <a:defRPr/>
            </a:pPr>
            <a:r>
              <a:rPr lang="en-US" sz="4000" b="1" dirty="0"/>
              <a:t>Respirator Donning and Doffing</a:t>
            </a:r>
            <a:br>
              <a:rPr lang="en-US" sz="4000" b="1" dirty="0"/>
            </a:br>
            <a:r>
              <a:rPr lang="en-US" sz="4000" b="1" dirty="0"/>
              <a:t>(OSHA Video)</a:t>
            </a:r>
          </a:p>
        </p:txBody>
      </p:sp>
      <p:pic>
        <p:nvPicPr>
          <p:cNvPr id="165894" name="Donning-Doffing Respirators 20091216.wmv">
            <a:hlinkClick r:id="" action="ppaction://media"/>
          </p:cNvPr>
          <p:cNvPicPr>
            <a:picLocks noGrp="1" noChangeAspect="1" noChangeArrowheads="1"/>
          </p:cNvPicPr>
          <p:nvPr>
            <p:ph idx="1"/>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3048000" y="2667000"/>
            <a:ext cx="3048000" cy="2286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56479" fill="hold"/>
                                        <p:tgtEl>
                                          <p:spTgt spid="16589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165894"/>
                </p:tgtEl>
              </p:cMediaNode>
            </p:video>
            <p:seq concurrent="1" nextAc="seek">
              <p:cTn id="8" restart="whenNotActive" fill="hold" evtFilter="cancelBubble" nodeType="interactiveSeq">
                <p:stCondLst>
                  <p:cond evt="onClick" delay="0">
                    <p:tgtEl>
                      <p:spTgt spid="16589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65894"/>
                                        </p:tgtEl>
                                      </p:cBhvr>
                                    </p:cmd>
                                  </p:childTnLst>
                                </p:cTn>
                              </p:par>
                            </p:childTnLst>
                          </p:cTn>
                        </p:par>
                      </p:childTnLst>
                    </p:cTn>
                  </p:par>
                </p:childTnLst>
              </p:cTn>
              <p:nextCondLst>
                <p:cond evt="onClick" delay="0">
                  <p:tgtEl>
                    <p:spTgt spid="16589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noFill/>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b="1"/>
              <a:t>PPE Back-up Slides</a:t>
            </a:r>
          </a:p>
        </p:txBody>
      </p:sp>
      <p:sp>
        <p:nvSpPr>
          <p:cNvPr id="171012" name="Rectangle 4"/>
          <p:cNvSpPr>
            <a:spLocks noGrp="1" noChangeArrowheads="1"/>
          </p:cNvSpPr>
          <p:nvPr>
            <p:ph type="subTitle" idx="1"/>
          </p:nvPr>
        </p:nvSpPr>
        <p:spPr/>
        <p:txBody>
          <a:bodyPr/>
          <a:lstStyle/>
          <a:p>
            <a:pPr eaLnBrk="1" hangingPunct="1">
              <a:defRPr/>
            </a:pPr>
            <a:endParaRPr lang="en-US"/>
          </a:p>
        </p:txBody>
      </p:sp>
      <p:sp>
        <p:nvSpPr>
          <p:cNvPr id="2" name="Slide Number Placeholder 1"/>
          <p:cNvSpPr>
            <a:spLocks noGrp="1"/>
          </p:cNvSpPr>
          <p:nvPr>
            <p:ph type="sldNum" sz="quarter" idx="12"/>
          </p:nvPr>
        </p:nvSpPr>
        <p:spPr/>
        <p:txBody>
          <a:bodyPr/>
          <a:lstStyle/>
          <a:p>
            <a:pPr>
              <a:defRPr/>
            </a:pPr>
            <a:fld id="{44C4F0E4-02D0-4780-ABB5-362E18779050}"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399237E-9403-4F6B-ACE8-DC4AFD54D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130" y="190500"/>
            <a:ext cx="4961739" cy="6477000"/>
          </a:xfrm>
          <a:prstGeom prst="rect">
            <a:avLst/>
          </a:prstGeom>
        </p:spPr>
      </p:pic>
    </p:spTree>
    <p:extLst>
      <p:ext uri="{BB962C8B-B14F-4D97-AF65-F5344CB8AC3E}">
        <p14:creationId xmlns:p14="http://schemas.microsoft.com/office/powerpoint/2010/main" val="2549178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e the source image">
            <a:extLst>
              <a:ext uri="{FF2B5EF4-FFF2-40B4-BE49-F238E27FC236}">
                <a16:creationId xmlns:a16="http://schemas.microsoft.com/office/drawing/2014/main" id="{645BC97D-C2DA-4009-B5D0-6F3CD0D6A9E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0500"/>
            <a:ext cx="5334000" cy="6477000"/>
          </a:xfrm>
          <a:prstGeom prst="rect">
            <a:avLst/>
          </a:prstGeom>
          <a:noFill/>
          <a:ln>
            <a:noFill/>
          </a:ln>
        </p:spPr>
      </p:pic>
    </p:spTree>
    <p:extLst>
      <p:ext uri="{BB962C8B-B14F-4D97-AF65-F5344CB8AC3E}">
        <p14:creationId xmlns:p14="http://schemas.microsoft.com/office/powerpoint/2010/main" val="1415063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0E49C0-D622-4706-9187-2B3486257893}"/>
              </a:ext>
            </a:extLst>
          </p:cNvPr>
          <p:cNvPicPr>
            <a:picLocks noChangeAspect="1"/>
          </p:cNvPicPr>
          <p:nvPr/>
        </p:nvPicPr>
        <p:blipFill>
          <a:blip r:embed="rId2"/>
          <a:stretch>
            <a:fillRect/>
          </a:stretch>
        </p:blipFill>
        <p:spPr>
          <a:xfrm>
            <a:off x="2109176" y="152400"/>
            <a:ext cx="4925648" cy="6553200"/>
          </a:xfrm>
          <a:prstGeom prst="rect">
            <a:avLst/>
          </a:prstGeom>
        </p:spPr>
      </p:pic>
    </p:spTree>
    <p:extLst>
      <p:ext uri="{BB962C8B-B14F-4D97-AF65-F5344CB8AC3E}">
        <p14:creationId xmlns:p14="http://schemas.microsoft.com/office/powerpoint/2010/main" val="1673319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609600" y="228600"/>
            <a:ext cx="8229600" cy="1164771"/>
          </a:xfrm>
        </p:spPr>
        <p:txBody>
          <a:bodyPr/>
          <a:lstStyle/>
          <a:p>
            <a:pPr algn="ctr">
              <a:lnSpc>
                <a:spcPct val="100000"/>
              </a:lnSpc>
            </a:pP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Donning a Respirator</a:t>
            </a:r>
            <a:b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(putting on)</a:t>
            </a:r>
            <a:endParaRPr lang="en-US" sz="4000" dirty="0">
              <a:solidFill>
                <a:schemeClr val="accent1">
                  <a:lumMod val="40000"/>
                  <a:lumOff val="60000"/>
                </a:schemeClr>
              </a:solidFill>
            </a:endParaRPr>
          </a:p>
        </p:txBody>
      </p:sp>
      <p:pic>
        <p:nvPicPr>
          <p:cNvPr id="5" name="Picture 4"/>
          <p:cNvPicPr>
            <a:picLocks noChangeAspect="1"/>
          </p:cNvPicPr>
          <p:nvPr/>
        </p:nvPicPr>
        <p:blipFill>
          <a:blip r:embed="rId6"/>
          <a:stretch>
            <a:fillRect/>
          </a:stretch>
        </p:blipFill>
        <p:spPr>
          <a:xfrm>
            <a:off x="2342471" y="1608584"/>
            <a:ext cx="4611458" cy="2582416"/>
          </a:xfrm>
          <a:prstGeom prst="rect">
            <a:avLst/>
          </a:prstGeom>
        </p:spPr>
      </p:pic>
      <p:sp>
        <p:nvSpPr>
          <p:cNvPr id="6" name="Rectangle 5"/>
          <p:cNvSpPr/>
          <p:nvPr>
            <p:custDataLst>
              <p:tags r:id="rId3"/>
            </p:custDataLst>
          </p:nvPr>
        </p:nvSpPr>
        <p:spPr>
          <a:xfrm>
            <a:off x="284480" y="4191000"/>
            <a:ext cx="8727440"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rPr>
              <a:t>Molded Cup Respirator: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Hold the respirator in the palm of your hand with the straps hanging loose.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Place the N95 respirator on your face covering your nose and cupping your chin.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Pull the upper strap over your head, resting it high on the crown or back of your head.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Pull the bottom strap over your head, and behind  and below your ears.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Mold the nose piece of the respirator over the bridge of your nose to obtain a tight seal.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Perform a seal check to ensure there is a good seal against the skin.</a:t>
            </a:r>
          </a:p>
        </p:txBody>
      </p:sp>
    </p:spTree>
    <p:custDataLst>
      <p:tags r:id="rId1"/>
    </p:custDataLst>
    <p:extLst>
      <p:ext uri="{BB962C8B-B14F-4D97-AF65-F5344CB8AC3E}">
        <p14:creationId xmlns:p14="http://schemas.microsoft.com/office/powerpoint/2010/main" val="2682402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990600" y="304800"/>
            <a:ext cx="7119408" cy="1143000"/>
          </a:xfrm>
        </p:spPr>
        <p:txBody>
          <a:bodyPr/>
          <a:lstStyle/>
          <a:p>
            <a:pPr algn="ctr">
              <a:lnSpc>
                <a:spcPct val="100000"/>
              </a:lnSpc>
            </a:pP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Donning a Respirator</a:t>
            </a:r>
            <a:r>
              <a:rPr lang="en-US" sz="4000" dirty="0">
                <a:latin typeface="Tahoma" panose="020B0604030504040204" pitchFamily="34" charset="0"/>
                <a:ea typeface="Tahoma" panose="020B0604030504040204" pitchFamily="34" charset="0"/>
                <a:cs typeface="Tahoma" panose="020B0604030504040204" pitchFamily="34" charset="0"/>
              </a:rPr>
              <a:t/>
            </a:r>
            <a:br>
              <a:rPr lang="en-US" sz="4000" dirty="0">
                <a:latin typeface="Tahoma" panose="020B0604030504040204" pitchFamily="34" charset="0"/>
                <a:ea typeface="Tahoma" panose="020B0604030504040204" pitchFamily="34" charset="0"/>
                <a:cs typeface="Tahoma" panose="020B0604030504040204" pitchFamily="34" charset="0"/>
              </a:rPr>
            </a:b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(putting on)</a:t>
            </a:r>
            <a:endParaRPr lang="en-US" dirty="0">
              <a:solidFill>
                <a:schemeClr val="tx1"/>
              </a:solidFill>
            </a:endParaRPr>
          </a:p>
        </p:txBody>
      </p:sp>
      <p:pic>
        <p:nvPicPr>
          <p:cNvPr id="5" name="Picture 4"/>
          <p:cNvPicPr>
            <a:picLocks noChangeAspect="1"/>
          </p:cNvPicPr>
          <p:nvPr>
            <p:custDataLst>
              <p:tags r:id="rId3"/>
            </p:custDataLst>
          </p:nvPr>
        </p:nvPicPr>
        <p:blipFill>
          <a:blip r:embed="rId8"/>
          <a:stretch>
            <a:fillRect/>
          </a:stretch>
        </p:blipFill>
        <p:spPr>
          <a:xfrm>
            <a:off x="1371600" y="1788820"/>
            <a:ext cx="2748564" cy="1680160"/>
          </a:xfrm>
          <a:prstGeom prst="rect">
            <a:avLst/>
          </a:prstGeom>
        </p:spPr>
      </p:pic>
      <p:pic>
        <p:nvPicPr>
          <p:cNvPr id="7" name="Picture 6"/>
          <p:cNvPicPr>
            <a:picLocks noChangeAspect="1"/>
          </p:cNvPicPr>
          <p:nvPr>
            <p:custDataLst>
              <p:tags r:id="rId4"/>
            </p:custDataLst>
          </p:nvPr>
        </p:nvPicPr>
        <p:blipFill>
          <a:blip r:embed="rId9"/>
          <a:stretch>
            <a:fillRect/>
          </a:stretch>
        </p:blipFill>
        <p:spPr>
          <a:xfrm>
            <a:off x="4876800" y="1788820"/>
            <a:ext cx="2724384" cy="1680160"/>
          </a:xfrm>
          <a:prstGeom prst="rect">
            <a:avLst/>
          </a:prstGeom>
        </p:spPr>
      </p:pic>
      <p:sp>
        <p:nvSpPr>
          <p:cNvPr id="11" name="Rectangle 10"/>
          <p:cNvSpPr/>
          <p:nvPr>
            <p:custDataLst>
              <p:tags r:id="rId5"/>
            </p:custDataLst>
          </p:nvPr>
        </p:nvSpPr>
        <p:spPr>
          <a:xfrm>
            <a:off x="180687" y="3733800"/>
            <a:ext cx="8739233" cy="307776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rPr>
              <a:t>Panel (Folded) Respirator: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Open the folds fully.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Hold the respirator in the palm of your hand with the straps hanging loose.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Place the N95 respirator on your face covering your nose and cupping your chin</a:t>
            </a:r>
            <a:r>
              <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  Ensure the panels are fully expanded.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Pull the upper strap over your head, resting it high on the crown or back of your head.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Pull the bottom strap over your head, and behind  and below your ears.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Mold the nose piece of the respirator over the bridge of your nose to obtain a tight seal.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Perform a seal check to ensure there is a good seal against the skin.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078601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custDataLst>
              <p:tags r:id="rId2"/>
            </p:custDataLst>
          </p:nvPr>
        </p:nvSpPr>
        <p:spPr>
          <a:xfrm>
            <a:off x="538284" y="4038600"/>
            <a:ext cx="7739743" cy="2133600"/>
          </a:xfrm>
        </p:spPr>
        <p:txBody>
          <a:bodyPr/>
          <a:lstStyle/>
          <a:p>
            <a:r>
              <a:rPr lang="en-US" sz="2000" dirty="0"/>
              <a:t>Perform both before every use:</a:t>
            </a:r>
          </a:p>
          <a:p>
            <a:endParaRPr lang="en-US" sz="1200" dirty="0"/>
          </a:p>
          <a:p>
            <a:endParaRPr lang="en-US" sz="800" dirty="0"/>
          </a:p>
          <a:p>
            <a:pPr marL="342900" indent="-342900">
              <a:buAutoNum type="arabicPeriod"/>
            </a:pPr>
            <a:r>
              <a:rPr lang="en-US" sz="1800" b="1" dirty="0"/>
              <a:t>Positive pressure check </a:t>
            </a:r>
            <a:r>
              <a:rPr lang="en-US" sz="1800" dirty="0"/>
              <a:t>– Cup hands over respirator.  Blow out gently.  Feel for a slight bulging.  Air should not leak out through the seal.</a:t>
            </a:r>
          </a:p>
          <a:p>
            <a:pPr marL="342900" indent="-342900">
              <a:buAutoNum type="arabicPeriod"/>
            </a:pPr>
            <a:endParaRPr lang="en-US" sz="1800" dirty="0"/>
          </a:p>
          <a:p>
            <a:pPr marL="342900" indent="-342900">
              <a:buAutoNum type="arabicPeriod"/>
            </a:pPr>
            <a:r>
              <a:rPr lang="en-US" sz="1800" b="1" dirty="0"/>
              <a:t>Negative pressure check</a:t>
            </a:r>
            <a:r>
              <a:rPr lang="en-US" sz="1800" dirty="0"/>
              <a:t> – Cup  hands over respirator.  Breathe in sharply.  Feel for a light collapse.  Air should not leak in through the seal.</a:t>
            </a:r>
            <a:endParaRPr lang="en-US" sz="1800" b="1" dirty="0"/>
          </a:p>
          <a:p>
            <a:endParaRPr lang="en-US" sz="1800" dirty="0"/>
          </a:p>
        </p:txBody>
      </p:sp>
      <p:sp>
        <p:nvSpPr>
          <p:cNvPr id="5" name="Title 1"/>
          <p:cNvSpPr>
            <a:spLocks noGrp="1"/>
          </p:cNvSpPr>
          <p:nvPr>
            <p:ph type="ctrTitle"/>
            <p:custDataLst>
              <p:tags r:id="rId3"/>
            </p:custDataLst>
          </p:nvPr>
        </p:nvSpPr>
        <p:spPr>
          <a:xfrm>
            <a:off x="886550" y="216359"/>
            <a:ext cx="7043208" cy="1101901"/>
          </a:xfrm>
        </p:spPr>
        <p:txBody>
          <a:bodyPr/>
          <a:lstStyle/>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User Seal Check</a:t>
            </a:r>
            <a:endParaRPr lang="en-US" dirty="0">
              <a:solidFill>
                <a:schemeClr val="tx1"/>
              </a:solidFill>
            </a:endParaRPr>
          </a:p>
        </p:txBody>
      </p:sp>
      <p:pic>
        <p:nvPicPr>
          <p:cNvPr id="7" name="Picture 6"/>
          <p:cNvPicPr preferRelativeResize="0">
            <a:picLocks/>
          </p:cNvPicPr>
          <p:nvPr/>
        </p:nvPicPr>
        <p:blipFill rotWithShape="1">
          <a:blip r:embed="rId6">
            <a:extLst>
              <a:ext uri="{28A0092B-C50C-407E-A947-70E740481C1C}">
                <a14:useLocalDpi xmlns:a14="http://schemas.microsoft.com/office/drawing/2010/main" val="0"/>
              </a:ext>
            </a:extLst>
          </a:blip>
          <a:srcRect l="54696" t="63158" r="-1" b="9957"/>
          <a:stretch/>
        </p:blipFill>
        <p:spPr>
          <a:xfrm>
            <a:off x="3276598" y="1539240"/>
            <a:ext cx="2263113" cy="2057400"/>
          </a:xfrm>
          <a:prstGeom prst="rect">
            <a:avLst/>
          </a:prstGeom>
        </p:spPr>
      </p:pic>
    </p:spTree>
    <p:custDataLst>
      <p:tags r:id="rId1"/>
    </p:custDataLst>
    <p:extLst>
      <p:ext uri="{BB962C8B-B14F-4D97-AF65-F5344CB8AC3E}">
        <p14:creationId xmlns:p14="http://schemas.microsoft.com/office/powerpoint/2010/main" val="3891117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990600" y="304800"/>
            <a:ext cx="7162800" cy="1276966"/>
          </a:xfrm>
        </p:spPr>
        <p:txBody>
          <a:bodyPr/>
          <a:lstStyle/>
          <a:p>
            <a:pPr algn="ctr">
              <a:lnSpc>
                <a:spcPct val="100000"/>
              </a:lnSpc>
            </a:pP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Doffing a Respirator</a:t>
            </a:r>
            <a:b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(Removing) </a:t>
            </a:r>
            <a:endParaRPr lang="en-US" sz="3200" dirty="0">
              <a:solidFill>
                <a:schemeClr val="tx1"/>
              </a:solidFill>
            </a:endParaRPr>
          </a:p>
        </p:txBody>
      </p:sp>
      <p:pic>
        <p:nvPicPr>
          <p:cNvPr id="5" name="Picture 4"/>
          <p:cNvPicPr>
            <a:picLocks noChangeAspect="1"/>
          </p:cNvPicPr>
          <p:nvPr>
            <p:custDataLst>
              <p:tags r:id="rId3"/>
            </p:custDataLst>
          </p:nvPr>
        </p:nvPicPr>
        <p:blipFill>
          <a:blip r:embed="rId10"/>
          <a:stretch>
            <a:fillRect/>
          </a:stretch>
        </p:blipFill>
        <p:spPr>
          <a:xfrm>
            <a:off x="2803095" y="2169812"/>
            <a:ext cx="1906972" cy="1165706"/>
          </a:xfrm>
          <a:prstGeom prst="rect">
            <a:avLst/>
          </a:prstGeom>
        </p:spPr>
      </p:pic>
      <p:pic>
        <p:nvPicPr>
          <p:cNvPr id="6" name="Picture 5"/>
          <p:cNvPicPr>
            <a:picLocks noChangeAspect="1"/>
          </p:cNvPicPr>
          <p:nvPr>
            <p:custDataLst>
              <p:tags r:id="rId4"/>
            </p:custDataLst>
          </p:nvPr>
        </p:nvPicPr>
        <p:blipFill>
          <a:blip r:embed="rId11"/>
          <a:stretch>
            <a:fillRect/>
          </a:stretch>
        </p:blipFill>
        <p:spPr>
          <a:xfrm>
            <a:off x="7331506" y="2117008"/>
            <a:ext cx="1371599" cy="1182766"/>
          </a:xfrm>
          <a:prstGeom prst="rect">
            <a:avLst/>
          </a:prstGeom>
        </p:spPr>
      </p:pic>
      <p:pic>
        <p:nvPicPr>
          <p:cNvPr id="7" name="Picture 6"/>
          <p:cNvPicPr>
            <a:picLocks noChangeAspect="1"/>
          </p:cNvPicPr>
          <p:nvPr>
            <p:custDataLst>
              <p:tags r:id="rId5"/>
            </p:custDataLst>
          </p:nvPr>
        </p:nvPicPr>
        <p:blipFill>
          <a:blip r:embed="rId12"/>
          <a:stretch>
            <a:fillRect/>
          </a:stretch>
        </p:blipFill>
        <p:spPr>
          <a:xfrm>
            <a:off x="574995" y="2140093"/>
            <a:ext cx="1917858" cy="1182766"/>
          </a:xfrm>
          <a:prstGeom prst="rect">
            <a:avLst/>
          </a:prstGeom>
        </p:spPr>
      </p:pic>
      <p:pic>
        <p:nvPicPr>
          <p:cNvPr id="8" name="Picture 7"/>
          <p:cNvPicPr>
            <a:picLocks noChangeAspect="1"/>
          </p:cNvPicPr>
          <p:nvPr>
            <p:custDataLst>
              <p:tags r:id="rId6"/>
            </p:custDataLst>
          </p:nvPr>
        </p:nvPicPr>
        <p:blipFill>
          <a:blip r:embed="rId13"/>
          <a:stretch>
            <a:fillRect/>
          </a:stretch>
        </p:blipFill>
        <p:spPr>
          <a:xfrm>
            <a:off x="5020309" y="2117008"/>
            <a:ext cx="2000955" cy="1212300"/>
          </a:xfrm>
          <a:prstGeom prst="rect">
            <a:avLst/>
          </a:prstGeom>
        </p:spPr>
      </p:pic>
      <p:sp>
        <p:nvSpPr>
          <p:cNvPr id="11" name="Rectangle 10"/>
          <p:cNvSpPr/>
          <p:nvPr>
            <p:custDataLst>
              <p:tags r:id="rId7"/>
            </p:custDataLst>
          </p:nvPr>
        </p:nvSpPr>
        <p:spPr>
          <a:xfrm>
            <a:off x="266700" y="3886200"/>
            <a:ext cx="8610600" cy="2308324"/>
          </a:xfrm>
          <a:prstGeom prst="rect">
            <a:avLst/>
          </a:prstGeom>
        </p:spPr>
        <p:txBody>
          <a:bodyPr wrap="square">
            <a:spAutoFit/>
          </a:bodyPr>
          <a:lstStyle/>
          <a:p>
            <a:endParaRPr lang="en-US" sz="1200" dirty="0"/>
          </a:p>
          <a:p>
            <a:pPr marL="342900" indent="-342900">
              <a:buAutoNum type="arabicPeriod"/>
            </a:pPr>
            <a:r>
              <a:rPr lang="en-US" dirty="0"/>
              <a:t>Only touching the straps, pull the bottom strap over the top strap and your head,  and release the strap</a:t>
            </a:r>
          </a:p>
          <a:p>
            <a:pPr marL="342900" indent="-342900">
              <a:buAutoNum type="arabicPeriod"/>
            </a:pPr>
            <a:endParaRPr lang="en-US" sz="800" dirty="0"/>
          </a:p>
          <a:p>
            <a:pPr marL="342900" indent="-342900">
              <a:buAutoNum type="arabicPeriod"/>
            </a:pPr>
            <a:r>
              <a:rPr lang="en-US" dirty="0"/>
              <a:t>Holding the upper strap, pull the respirator forward and away from the face</a:t>
            </a:r>
          </a:p>
          <a:p>
            <a:pPr marL="342900" indent="-342900">
              <a:buAutoNum type="arabicPeriod"/>
            </a:pPr>
            <a:endParaRPr lang="en-US" sz="800" dirty="0"/>
          </a:p>
          <a:p>
            <a:pPr marL="342900" indent="-342900">
              <a:buAutoNum type="arabicPeriod"/>
            </a:pPr>
            <a:r>
              <a:rPr lang="en-US" dirty="0"/>
              <a:t>Discard the respirator into the trash, still using only the straps</a:t>
            </a:r>
          </a:p>
          <a:p>
            <a:pPr marL="342900" indent="-342900">
              <a:buAutoNum type="arabicPeriod"/>
            </a:pPr>
            <a:endParaRPr lang="en-US" sz="800" dirty="0"/>
          </a:p>
          <a:p>
            <a:pPr marL="342900" indent="-342900">
              <a:buAutoNum type="arabicPeriod"/>
            </a:pPr>
            <a:r>
              <a:rPr lang="en-US" dirty="0"/>
              <a:t>Wash your hands with soap and water or hand sanitizer</a:t>
            </a:r>
          </a:p>
          <a:p>
            <a:endParaRPr lang="en-US" dirty="0"/>
          </a:p>
        </p:txBody>
      </p:sp>
    </p:spTree>
    <p:custDataLst>
      <p:tags r:id="rId1"/>
    </p:custDataLst>
    <p:extLst>
      <p:ext uri="{BB962C8B-B14F-4D97-AF65-F5344CB8AC3E}">
        <p14:creationId xmlns:p14="http://schemas.microsoft.com/office/powerpoint/2010/main" val="3369190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en-US" b="1" dirty="0"/>
              <a:t>Fit Test Frequency</a:t>
            </a:r>
          </a:p>
        </p:txBody>
      </p:sp>
      <p:sp>
        <p:nvSpPr>
          <p:cNvPr id="112643"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dirty="0"/>
              <a:t>29 CFR 1910.134(f):</a:t>
            </a:r>
          </a:p>
          <a:p>
            <a:pPr eaLnBrk="1" hangingPunct="1">
              <a:lnSpc>
                <a:spcPct val="90000"/>
              </a:lnSpc>
              <a:buFont typeface="Wingdings" pitchFamily="2" charset="2"/>
              <a:buNone/>
              <a:defRPr/>
            </a:pPr>
            <a:endParaRPr lang="en-US" sz="2000" dirty="0"/>
          </a:p>
          <a:p>
            <a:pPr eaLnBrk="1" hangingPunct="1">
              <a:lnSpc>
                <a:spcPct val="90000"/>
              </a:lnSpc>
              <a:buFont typeface="Wingdings" pitchFamily="2" charset="2"/>
              <a:buNone/>
              <a:defRPr/>
            </a:pPr>
            <a:r>
              <a:rPr lang="en-US" dirty="0"/>
              <a:t>   “</a:t>
            </a:r>
            <a:r>
              <a:rPr lang="en-US" dirty="0">
                <a:solidFill>
                  <a:schemeClr val="folHlink"/>
                </a:solidFill>
              </a:rPr>
              <a:t>Before</a:t>
            </a:r>
            <a:r>
              <a:rPr lang="en-US" dirty="0"/>
              <a:t> an employee may be </a:t>
            </a:r>
            <a:r>
              <a:rPr lang="en-US" dirty="0">
                <a:solidFill>
                  <a:schemeClr val="folHlink"/>
                </a:solidFill>
              </a:rPr>
              <a:t>required to use</a:t>
            </a:r>
            <a:r>
              <a:rPr lang="en-US" dirty="0"/>
              <a:t> any respirator with a negative or positive pressure tight-fitting facepiece, the employee must be </a:t>
            </a:r>
            <a:r>
              <a:rPr lang="en-US" dirty="0">
                <a:solidFill>
                  <a:schemeClr val="folHlink"/>
                </a:solidFill>
              </a:rPr>
              <a:t>fit tested with the same make, model, style, and size</a:t>
            </a:r>
            <a:r>
              <a:rPr lang="en-US" dirty="0"/>
              <a:t> of respirator that will be used.”</a:t>
            </a:r>
          </a:p>
          <a:p>
            <a:pPr eaLnBrk="1" hangingPunct="1">
              <a:lnSpc>
                <a:spcPct val="90000"/>
              </a:lnSpc>
              <a:buFont typeface="Wingdings" pitchFamily="2" charset="2"/>
              <a:buNone/>
              <a:defRPr/>
            </a:pP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defRPr/>
            </a:pPr>
            <a:r>
              <a:rPr lang="en-US" b="1" dirty="0"/>
              <a:t>Fit Test Frequency</a:t>
            </a:r>
          </a:p>
        </p:txBody>
      </p:sp>
      <p:sp>
        <p:nvSpPr>
          <p:cNvPr id="113667" name="Rectangle 3"/>
          <p:cNvSpPr>
            <a:spLocks noGrp="1" noChangeArrowheads="1"/>
          </p:cNvSpPr>
          <p:nvPr>
            <p:ph type="body" idx="1"/>
          </p:nvPr>
        </p:nvSpPr>
        <p:spPr>
          <a:xfrm>
            <a:off x="685800" y="1752600"/>
            <a:ext cx="8077200" cy="3124200"/>
          </a:xfrm>
        </p:spPr>
        <p:txBody>
          <a:bodyPr/>
          <a:lstStyle/>
          <a:p>
            <a:pPr eaLnBrk="1" hangingPunct="1">
              <a:lnSpc>
                <a:spcPct val="90000"/>
              </a:lnSpc>
              <a:buFont typeface="Wingdings" pitchFamily="2" charset="2"/>
              <a:buNone/>
              <a:defRPr/>
            </a:pPr>
            <a:endParaRPr lang="en-US" sz="1200" dirty="0"/>
          </a:p>
          <a:p>
            <a:pPr eaLnBrk="1" hangingPunct="1">
              <a:lnSpc>
                <a:spcPct val="90000"/>
              </a:lnSpc>
              <a:defRPr/>
            </a:pPr>
            <a:r>
              <a:rPr lang="en-US" dirty="0">
                <a:solidFill>
                  <a:schemeClr val="folHlink"/>
                </a:solidFill>
              </a:rPr>
              <a:t>Prior to initial use in the workplace</a:t>
            </a:r>
          </a:p>
          <a:p>
            <a:pPr eaLnBrk="1" hangingPunct="1">
              <a:lnSpc>
                <a:spcPct val="90000"/>
              </a:lnSpc>
              <a:defRPr/>
            </a:pPr>
            <a:endParaRPr lang="en-US" sz="1600" dirty="0">
              <a:solidFill>
                <a:schemeClr val="folHlink"/>
              </a:solidFill>
            </a:endParaRPr>
          </a:p>
          <a:p>
            <a:pPr eaLnBrk="1" hangingPunct="1">
              <a:lnSpc>
                <a:spcPct val="90000"/>
              </a:lnSpc>
              <a:defRPr/>
            </a:pPr>
            <a:r>
              <a:rPr lang="en-US" dirty="0"/>
              <a:t>Whenever</a:t>
            </a:r>
            <a:r>
              <a:rPr lang="en-US" b="1" dirty="0"/>
              <a:t> </a:t>
            </a:r>
            <a:r>
              <a:rPr lang="en-US" dirty="0"/>
              <a:t>a </a:t>
            </a:r>
            <a:r>
              <a:rPr lang="en-US" dirty="0">
                <a:solidFill>
                  <a:schemeClr val="folHlink"/>
                </a:solidFill>
              </a:rPr>
              <a:t>different respirator</a:t>
            </a:r>
            <a:r>
              <a:rPr lang="en-US" dirty="0"/>
              <a:t> is used or change in physical characteristics of respirator despite same model number</a:t>
            </a:r>
          </a:p>
          <a:p>
            <a:pPr eaLnBrk="1" hangingPunct="1">
              <a:lnSpc>
                <a:spcPct val="90000"/>
              </a:lnSpc>
              <a:defRPr/>
            </a:pPr>
            <a:endParaRPr lang="en-US" sz="1600" dirty="0"/>
          </a:p>
          <a:p>
            <a:pPr eaLnBrk="1" hangingPunct="1">
              <a:lnSpc>
                <a:spcPct val="90000"/>
              </a:lnSpc>
              <a:defRPr/>
            </a:pPr>
            <a:r>
              <a:rPr lang="en-US" dirty="0"/>
              <a:t>At least </a:t>
            </a:r>
            <a:r>
              <a:rPr lang="en-US" dirty="0">
                <a:solidFill>
                  <a:schemeClr val="folHlink"/>
                </a:solidFill>
              </a:rPr>
              <a:t>annually</a:t>
            </a:r>
            <a:r>
              <a:rPr lang="en-US" dirty="0"/>
              <a:t> thereafter</a:t>
            </a:r>
          </a:p>
          <a:p>
            <a:pPr lvl="1" eaLnBrk="1" hangingPunct="1">
              <a:lnSpc>
                <a:spcPct val="90000"/>
              </a:lnSpc>
              <a:buSzPct val="100000"/>
              <a:buFont typeface="Arial" pitchFamily="34" charset="0"/>
              <a:buChar char="•"/>
              <a:defRPr/>
            </a:pPr>
            <a:r>
              <a:rPr lang="en-US" sz="2400" dirty="0"/>
              <a:t>Or “in accordance with federal, state, and local regulations”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r>
              <a:rPr lang="en-US" b="1" dirty="0"/>
              <a:t>Fit Test Frequency</a:t>
            </a:r>
          </a:p>
        </p:txBody>
      </p:sp>
      <p:sp>
        <p:nvSpPr>
          <p:cNvPr id="114691" name="Rectangle 3"/>
          <p:cNvSpPr>
            <a:spLocks noGrp="1" noChangeArrowheads="1"/>
          </p:cNvSpPr>
          <p:nvPr>
            <p:ph type="body" idx="1"/>
          </p:nvPr>
        </p:nvSpPr>
        <p:spPr>
          <a:xfrm>
            <a:off x="457200" y="1905000"/>
            <a:ext cx="8229600" cy="4114800"/>
          </a:xfrm>
        </p:spPr>
        <p:txBody>
          <a:bodyPr/>
          <a:lstStyle/>
          <a:p>
            <a:pPr eaLnBrk="1" hangingPunct="1">
              <a:defRPr/>
            </a:pPr>
            <a:r>
              <a:rPr lang="en-US" dirty="0"/>
              <a:t>Employee reports or visible observations made of </a:t>
            </a:r>
            <a:r>
              <a:rPr lang="en-US" dirty="0">
                <a:solidFill>
                  <a:schemeClr val="folHlink"/>
                </a:solidFill>
              </a:rPr>
              <a:t>changes in physical condition</a:t>
            </a:r>
            <a:r>
              <a:rPr lang="en-US" dirty="0"/>
              <a:t> that could affect respirator fit </a:t>
            </a:r>
          </a:p>
          <a:p>
            <a:pPr lvl="1" eaLnBrk="1" hangingPunct="1">
              <a:defRPr/>
            </a:pPr>
            <a:r>
              <a:rPr lang="en-US" dirty="0"/>
              <a:t>Facial scarring</a:t>
            </a:r>
          </a:p>
          <a:p>
            <a:pPr lvl="1" eaLnBrk="1" hangingPunct="1">
              <a:defRPr/>
            </a:pPr>
            <a:r>
              <a:rPr lang="en-US" dirty="0"/>
              <a:t>Dental changes</a:t>
            </a:r>
          </a:p>
          <a:p>
            <a:pPr lvl="1" eaLnBrk="1" hangingPunct="1">
              <a:defRPr/>
            </a:pPr>
            <a:r>
              <a:rPr lang="en-US" dirty="0"/>
              <a:t>Cosmetic surgery</a:t>
            </a:r>
          </a:p>
          <a:p>
            <a:pPr lvl="1" eaLnBrk="1" hangingPunct="1">
              <a:defRPr/>
            </a:pPr>
            <a:r>
              <a:rPr lang="en-US" dirty="0"/>
              <a:t>Obvious change in body weight </a:t>
            </a:r>
          </a:p>
          <a:p>
            <a:pPr eaLnBrk="1" hangingPunct="1">
              <a:defRPr/>
            </a:pPr>
            <a:endParaRPr lang="en-US" sz="1600" dirty="0"/>
          </a:p>
          <a:p>
            <a:pPr eaLnBrk="1" hangingPunct="1">
              <a:defRPr/>
            </a:pP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defRPr/>
            </a:pPr>
            <a:r>
              <a:rPr lang="en-US" b="1" dirty="0"/>
              <a:t>Fit Test Protocols</a:t>
            </a:r>
          </a:p>
        </p:txBody>
      </p:sp>
      <p:sp>
        <p:nvSpPr>
          <p:cNvPr id="134147" name="Rectangle 3"/>
          <p:cNvSpPr>
            <a:spLocks noGrp="1" noChangeArrowheads="1"/>
          </p:cNvSpPr>
          <p:nvPr>
            <p:ph type="body" idx="1"/>
          </p:nvPr>
        </p:nvSpPr>
        <p:spPr/>
        <p:txBody>
          <a:bodyPr/>
          <a:lstStyle/>
          <a:p>
            <a:pPr eaLnBrk="1" hangingPunct="1">
              <a:lnSpc>
                <a:spcPct val="85000"/>
              </a:lnSpc>
              <a:spcBef>
                <a:spcPct val="50000"/>
              </a:spcBef>
              <a:defRPr/>
            </a:pPr>
            <a:endParaRPr lang="en-US" sz="1200" dirty="0"/>
          </a:p>
          <a:p>
            <a:pPr eaLnBrk="1" hangingPunct="1">
              <a:lnSpc>
                <a:spcPct val="85000"/>
              </a:lnSpc>
              <a:spcBef>
                <a:spcPct val="50000"/>
              </a:spcBef>
              <a:defRPr/>
            </a:pPr>
            <a:r>
              <a:rPr lang="en-US" sz="3200" dirty="0"/>
              <a:t>Quantitative Fit Test –</a:t>
            </a:r>
            <a:r>
              <a:rPr lang="en-US" sz="3200" dirty="0">
                <a:effectLst/>
              </a:rPr>
              <a:t> </a:t>
            </a:r>
            <a:r>
              <a:rPr lang="en-US" sz="3200" dirty="0"/>
              <a:t>(QNFT)</a:t>
            </a:r>
          </a:p>
          <a:p>
            <a:pPr lvl="1" eaLnBrk="1" hangingPunct="1">
              <a:lnSpc>
                <a:spcPct val="85000"/>
              </a:lnSpc>
              <a:spcBef>
                <a:spcPct val="50000"/>
              </a:spcBef>
              <a:defRPr/>
            </a:pPr>
            <a:r>
              <a:rPr lang="en-US" dirty="0"/>
              <a:t>Assessment by numerically measuring amount of leakage into the respirator</a:t>
            </a:r>
          </a:p>
          <a:p>
            <a:pPr lvl="1" eaLnBrk="1" hangingPunct="1">
              <a:lnSpc>
                <a:spcPct val="85000"/>
              </a:lnSpc>
              <a:spcBef>
                <a:spcPct val="50000"/>
              </a:spcBef>
              <a:defRPr/>
            </a:pPr>
            <a:r>
              <a:rPr lang="en-US" dirty="0"/>
              <a:t>QNFT more precise – more complex and costly</a:t>
            </a:r>
          </a:p>
          <a:p>
            <a:pPr lvl="1" eaLnBrk="1" hangingPunct="1">
              <a:lnSpc>
                <a:spcPct val="85000"/>
              </a:lnSpc>
              <a:spcBef>
                <a:spcPct val="50000"/>
              </a:spcBef>
              <a:defRPr/>
            </a:pPr>
            <a:r>
              <a:rPr lang="en-US" dirty="0"/>
              <a:t>QNFT not first choice for VDH fit testing program</a:t>
            </a:r>
          </a:p>
          <a:p>
            <a:pPr lvl="2" eaLnBrk="1" hangingPunct="1">
              <a:lnSpc>
                <a:spcPct val="85000"/>
              </a:lnSpc>
              <a:spcBef>
                <a:spcPct val="50000"/>
              </a:spcBef>
              <a:defRPr/>
            </a:pPr>
            <a:r>
              <a:rPr lang="en-US" dirty="0"/>
              <a:t>May be used for those unable to use Qualitative method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defRPr/>
            </a:pPr>
            <a:r>
              <a:rPr lang="en-US" b="1" dirty="0"/>
              <a:t>Fit Test Protocols</a:t>
            </a:r>
          </a:p>
        </p:txBody>
      </p:sp>
      <p:sp>
        <p:nvSpPr>
          <p:cNvPr id="133123" name="Rectangle 3"/>
          <p:cNvSpPr>
            <a:spLocks noGrp="1" noChangeArrowheads="1"/>
          </p:cNvSpPr>
          <p:nvPr>
            <p:ph type="body" idx="1"/>
          </p:nvPr>
        </p:nvSpPr>
        <p:spPr>
          <a:xfrm>
            <a:off x="457200" y="1447800"/>
            <a:ext cx="8229600" cy="5029200"/>
          </a:xfrm>
        </p:spPr>
        <p:txBody>
          <a:bodyPr/>
          <a:lstStyle/>
          <a:p>
            <a:pPr eaLnBrk="1" hangingPunct="1">
              <a:lnSpc>
                <a:spcPct val="85000"/>
              </a:lnSpc>
              <a:spcBef>
                <a:spcPct val="50000"/>
              </a:spcBef>
              <a:defRPr/>
            </a:pPr>
            <a:r>
              <a:rPr lang="en-US" sz="3200" dirty="0"/>
              <a:t>Qualitative Fit Test – (QLFT)</a:t>
            </a:r>
          </a:p>
          <a:p>
            <a:pPr lvl="1" eaLnBrk="1" hangingPunct="1">
              <a:lnSpc>
                <a:spcPct val="85000"/>
              </a:lnSpc>
              <a:spcBef>
                <a:spcPct val="50000"/>
              </a:spcBef>
              <a:defRPr/>
            </a:pPr>
            <a:r>
              <a:rPr lang="en-US" dirty="0">
                <a:effectLst>
                  <a:outerShdw blurRad="38100" dist="38100" dir="2700000" algn="tl">
                    <a:srgbClr val="000000">
                      <a:alpha val="43137"/>
                    </a:srgbClr>
                  </a:outerShdw>
                </a:effectLst>
              </a:rPr>
              <a:t>Only used for negative pressure APRs that must achieve a </a:t>
            </a:r>
            <a:r>
              <a:rPr lang="en-US" dirty="0">
                <a:solidFill>
                  <a:schemeClr val="folHlink"/>
                </a:solidFill>
              </a:rPr>
              <a:t>fit factor of 100 or less (half-masks)</a:t>
            </a:r>
            <a:endParaRPr lang="en-US" dirty="0">
              <a:solidFill>
                <a:srgbClr val="FFCC00"/>
              </a:solidFill>
              <a:effectLst>
                <a:outerShdw blurRad="38100" dist="38100" dir="2700000" algn="tl">
                  <a:srgbClr val="000000">
                    <a:alpha val="43137"/>
                  </a:srgbClr>
                </a:outerShdw>
              </a:effectLst>
            </a:endParaRPr>
          </a:p>
          <a:p>
            <a:pPr lvl="1" eaLnBrk="1" hangingPunct="1">
              <a:lnSpc>
                <a:spcPct val="85000"/>
              </a:lnSpc>
              <a:spcBef>
                <a:spcPct val="50000"/>
              </a:spcBef>
              <a:defRPr/>
            </a:pPr>
            <a:r>
              <a:rPr lang="en-US" sz="2400" dirty="0"/>
              <a:t>A </a:t>
            </a:r>
            <a:r>
              <a:rPr lang="en-US" sz="2400" dirty="0">
                <a:solidFill>
                  <a:schemeClr val="folHlink"/>
                </a:solidFill>
              </a:rPr>
              <a:t>pass/fail test</a:t>
            </a:r>
            <a:r>
              <a:rPr lang="en-US" sz="2400" dirty="0"/>
              <a:t> to assess the adequacy of fit – relies on response to test agent</a:t>
            </a:r>
          </a:p>
          <a:p>
            <a:pPr lvl="1" eaLnBrk="1" hangingPunct="1">
              <a:lnSpc>
                <a:spcPct val="85000"/>
              </a:lnSpc>
              <a:spcBef>
                <a:spcPct val="50000"/>
              </a:spcBef>
              <a:defRPr/>
            </a:pPr>
            <a:r>
              <a:rPr lang="en-US" sz="2400" dirty="0"/>
              <a:t>QLFT </a:t>
            </a:r>
            <a:r>
              <a:rPr lang="en-US" sz="2400" dirty="0">
                <a:solidFill>
                  <a:schemeClr val="folHlink"/>
                </a:solidFill>
              </a:rPr>
              <a:t>more accessible and economical</a:t>
            </a:r>
            <a:r>
              <a:rPr lang="en-US" sz="2400" dirty="0"/>
              <a:t> – downside is that relies on subjective response</a:t>
            </a:r>
          </a:p>
          <a:p>
            <a:pPr lvl="1" eaLnBrk="1" hangingPunct="1">
              <a:lnSpc>
                <a:spcPct val="85000"/>
              </a:lnSpc>
              <a:spcBef>
                <a:spcPct val="50000"/>
              </a:spcBef>
              <a:defRPr/>
            </a:pPr>
            <a:r>
              <a:rPr lang="en-US" sz="2400" dirty="0">
                <a:solidFill>
                  <a:schemeClr val="folHlink"/>
                </a:solidFill>
              </a:rPr>
              <a:t>4 acceptable protocols</a:t>
            </a:r>
            <a:r>
              <a:rPr lang="en-US" sz="2400" dirty="0"/>
              <a:t> – depends on type of respirator in use</a:t>
            </a:r>
          </a:p>
          <a:p>
            <a:pPr lvl="1" eaLnBrk="1" hangingPunct="1">
              <a:lnSpc>
                <a:spcPct val="85000"/>
              </a:lnSpc>
              <a:spcBef>
                <a:spcPct val="50000"/>
              </a:spcBef>
              <a:defRPr/>
            </a:pPr>
            <a:r>
              <a:rPr lang="en-US" sz="2400" dirty="0"/>
              <a:t>Protocols for 95, 99 or 100 series filters:</a:t>
            </a:r>
          </a:p>
          <a:p>
            <a:pPr lvl="2" eaLnBrk="1" hangingPunct="1">
              <a:lnSpc>
                <a:spcPct val="85000"/>
              </a:lnSpc>
              <a:spcBef>
                <a:spcPct val="50000"/>
              </a:spcBef>
              <a:defRPr/>
            </a:pPr>
            <a:r>
              <a:rPr lang="en-US" dirty="0" err="1"/>
              <a:t>Bitrex</a:t>
            </a:r>
            <a:r>
              <a:rPr lang="en-US" dirty="0"/>
              <a:t> Solution aerosol – VDH recommended protocol</a:t>
            </a:r>
          </a:p>
          <a:p>
            <a:pPr lvl="2" eaLnBrk="1" hangingPunct="1">
              <a:lnSpc>
                <a:spcPct val="85000"/>
              </a:lnSpc>
              <a:spcBef>
                <a:spcPct val="50000"/>
              </a:spcBef>
              <a:defRPr/>
            </a:pPr>
            <a:r>
              <a:rPr lang="en-US" dirty="0"/>
              <a:t>Saccharin solution aerosol – alternative protocol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228600" y="152400"/>
            <a:ext cx="8458200" cy="1447800"/>
          </a:xfrm>
        </p:spPr>
        <p:txBody>
          <a:bodyPr/>
          <a:lstStyle/>
          <a:p>
            <a:pPr eaLnBrk="1" hangingPunct="1">
              <a:defRPr/>
            </a:pPr>
            <a:r>
              <a:rPr lang="en-US" dirty="0"/>
              <a:t>OSHA Respiratory Protection </a:t>
            </a:r>
            <a:r>
              <a:rPr lang="en-US" sz="4000" dirty="0"/>
              <a:t/>
            </a:r>
            <a:br>
              <a:rPr lang="en-US" sz="4000" dirty="0"/>
            </a:br>
            <a:r>
              <a:rPr lang="en-US" sz="4000" dirty="0"/>
              <a:t>Training Requirements</a:t>
            </a:r>
            <a:endParaRPr lang="en-US" sz="3600" b="1" dirty="0"/>
          </a:p>
        </p:txBody>
      </p:sp>
      <p:sp>
        <p:nvSpPr>
          <p:cNvPr id="151555" name="Rectangle 3"/>
          <p:cNvSpPr>
            <a:spLocks noGrp="1" noChangeArrowheads="1"/>
          </p:cNvSpPr>
          <p:nvPr>
            <p:ph type="body" idx="1"/>
          </p:nvPr>
        </p:nvSpPr>
        <p:spPr>
          <a:xfrm>
            <a:off x="457200" y="2057400"/>
            <a:ext cx="8229600" cy="4114800"/>
          </a:xfrm>
        </p:spPr>
        <p:txBody>
          <a:bodyPr/>
          <a:lstStyle/>
          <a:p>
            <a:pPr eaLnBrk="1" hangingPunct="1">
              <a:defRPr/>
            </a:pPr>
            <a:r>
              <a:rPr lang="en-US" dirty="0">
                <a:solidFill>
                  <a:srgbClr val="FFCC00"/>
                </a:solidFill>
              </a:rPr>
              <a:t>Medical clearance needed</a:t>
            </a:r>
            <a:r>
              <a:rPr lang="en-US" dirty="0"/>
              <a:t> prior to fit testing and use of any respirator</a:t>
            </a:r>
          </a:p>
          <a:p>
            <a:pPr eaLnBrk="1" hangingPunct="1">
              <a:defRPr/>
            </a:pPr>
            <a:endParaRPr lang="en-US" sz="800" dirty="0"/>
          </a:p>
          <a:p>
            <a:pPr eaLnBrk="1" hangingPunct="1">
              <a:defRPr/>
            </a:pPr>
            <a:r>
              <a:rPr lang="en-US" dirty="0"/>
              <a:t>Individual completes </a:t>
            </a:r>
            <a:r>
              <a:rPr lang="en-US" dirty="0">
                <a:solidFill>
                  <a:srgbClr val="FFCC00"/>
                </a:solidFill>
              </a:rPr>
              <a:t>medical questionnaire</a:t>
            </a:r>
          </a:p>
          <a:p>
            <a:pPr eaLnBrk="1" hangingPunct="1">
              <a:defRPr/>
            </a:pPr>
            <a:endParaRPr lang="en-US" sz="800" dirty="0"/>
          </a:p>
          <a:p>
            <a:pPr eaLnBrk="1" hangingPunct="1">
              <a:defRPr/>
            </a:pPr>
            <a:r>
              <a:rPr lang="en-US" dirty="0">
                <a:solidFill>
                  <a:srgbClr val="FFCC00"/>
                </a:solidFill>
              </a:rPr>
              <a:t>Review and signature</a:t>
            </a:r>
            <a:r>
              <a:rPr lang="en-US" dirty="0"/>
              <a:t> of physician or other licensed health care professional (PLHCP) required prior to fit testing and respirator use</a:t>
            </a:r>
          </a:p>
          <a:p>
            <a:pPr eaLnBrk="1" hangingPunct="1">
              <a:defRPr/>
            </a:pPr>
            <a:endParaRPr lang="en-US" sz="800" dirty="0"/>
          </a:p>
          <a:p>
            <a:pPr eaLnBrk="1" hangingPunct="1">
              <a:defRPr/>
            </a:pPr>
            <a:r>
              <a:rPr lang="en-US" dirty="0"/>
              <a:t>Some need additional medical evaluation and testing before clearance given</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PSNARRATION" val="12,1261887295,J:\HD\HD TRAININGS\OSHA\OSHA 2016\Formatted 2016\Respiratory Completed Files\FINAL\Respiratory Protection Training 2017.FINALwithaudio_pptx\Media.ppcx"/>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2&quot;/&gt;&lt;/TableIndex&gt;&lt;/ShapeTextInfo&gt;"/>
  <p:tag name="PRESENTER_SHAPEINFO" val="&lt;ThreeDShapeInfo&gt;&lt;uuid val=&quot;{8CDE14A9-382A-40C7-A101-5042080288CF}&quot;/&gt;&lt;isInvalidForFieldText val=&quot;0&quot;/&gt;&lt;Image&gt;&lt;filename val=&quot;C:\Users\hrusse\AppData\Local\Temp\~Ca8386\data\asimages\{8CDE14A9-382A-40C7-A101-5042080288CF}_12.png&quot;/&gt;&lt;left val=&quot;47&quot;/&gt;&lt;top val=&quot;6&quot;/&gt;&lt;width val=&quot;648&quot;/&gt;&lt;height val=&quot;121&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4&quot;/&gt;&lt;lineCharCount val=&quot;1&quot;/&gt;&lt;lineCharCount val=&quot;77&quot;/&gt;&lt;lineCharCount val=&quot;80&quot;/&gt;&lt;lineCharCount val=&quot;89&quot;/&gt;&lt;lineCharCount val=&quot;72&quot;/&gt;&lt;lineCharCount val=&quot;92&quot;/&gt;&lt;lineCharCount val=&quot;69&quot;/&gt;&lt;/TableIndex&gt;&lt;/ShapeTextInfo&gt;"/>
  <p:tag name="HTML_SHAPEINFO" val="&lt;ThreeDShapeInfo&gt;&lt;uuid val=&quot;&quot;/&gt;&lt;isInvalidForFieldText val=&quot;0&quot;/&gt;&lt;Image&gt;&lt;filename val=&quot;C:\Users\hrusse\AppData\Local\Temp\~Ca8386\data\asimages\{AA94C303-6A98-4CA7-B8E1-231CB99C753F}_12.png&quot;/&gt;&lt;left val=&quot;17&quot;/&gt;&lt;top val=&quot;327&quot;/&gt;&lt;width val=&quot;698&quot;/&gt;&lt;height val=&quot;186&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PSNARRATION" val="13,1261887295,J:\HD\HD TRAININGS\OSHA\OSHA 2016\Formatted 2016\Respiratory Completed Files\FINAL\Respiratory Protection Training 2017.FINALwithaudio_pptx\Media.ppcx"/>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2&quot;/&gt;&lt;/TableIndex&gt;&lt;/ShapeTextInfo&gt;"/>
  <p:tag name="PRESENTER_SHAPEINFO" val="&lt;ThreeDShapeInfo&gt;&lt;uuid val=&quot;{C8C45056-FA43-430E-A0DE-855E49061939}&quot;/&gt;&lt;isInvalidForFieldText val=&quot;0&quot;/&gt;&lt;Image&gt;&lt;filename val=&quot;C:\Users\hrusse\AppData\Local\Temp\~Ca8386\data\asimages\{C8C45056-FA43-430E-A0DE-855E49061939}_13.png&quot;/&gt;&lt;left val=&quot;77&quot;/&gt;&lt;top val=&quot;12&quot;/&gt;&lt;width val=&quot;561&quot;/&gt;&lt;height val=&quot;121&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435AF4-658E-47E6-8B1B-9309C9F721F4}&quot;/&gt;&lt;isInvalidForFieldText val=&quot;0&quot;/&gt;&lt;Image&gt;&lt;filename val=&quot;C:\Users\hrusse\AppData\Local\Temp\PR\data\asimages\{76435AF4-658E-47E6-8B1B-9309C9F721F4}.png&quot;/&gt;&lt;left val=&quot;107&quot;/&gt;&lt;top val=&quot;140&quot;/&gt;&lt;width val=&quot;217&quot;/&gt;&lt;height val=&quot;133&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HTML_AUTOSHAPE_INFO" val="&lt;ThreeDShapeInfo&gt;&lt;uuid val=&quot;{BE0FD3A7-AB82-45A3-A444-AC65F2F6C479}&quot;/&gt;&lt;isInvalidForFieldText val=&quot;0&quot;/&gt;&lt;Image&gt;&lt;filename val=&quot;C:\Users\hrusse\AppData\Local\Temp\PR\data\asimages\{BE0FD3A7-AB82-45A3-A444-AC65F2F6C479}.png&quot;/&gt;&lt;left val=&quot;383&quot;/&gt;&lt;top val=&quot;140&quot;/&gt;&lt;width val=&quot;215&quot;/&gt;&lt;height val=&quot;133&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8&quot;/&gt;&lt;lineCharCount val=&quot;1&quot;/&gt;&lt;lineCharCount val=&quot;23&quot;/&gt;&lt;lineCharCount val=&quot;77&quot;/&gt;&lt;lineCharCount val=&quot;88&quot;/&gt;&lt;lineCharCount val=&quot;31&quot;/&gt;&lt;lineCharCount val=&quot;89&quot;/&gt;&lt;lineCharCount val=&quot;72&quot;/&gt;&lt;lineCharCount val=&quot;91&quot;/&gt;&lt;lineCharCount val=&quot;70&quot;/&gt;&lt;/TableIndex&gt;&lt;/ShapeTextInfo&gt;"/>
  <p:tag name="PRESENTER_SHAPEINFO" val="&lt;ThreeDShapeInfo&gt;&lt;uuid val=&quot;{1ED05E49-4730-4184-B1ED-78841F9FEB4A}&quot;/&gt;&lt;isInvalidForFieldText val=&quot;0&quot;/&gt;&lt;Image&gt;&lt;filename val=&quot;C:\Users\hrusse\AppData\Local\Temp\~Ca8386\data\asimages\{1ED05E49-4730-4184-B1ED-78841F9FEB4A}_13.png&quot;/&gt;&lt;left val=&quot;8&quot;/&gt;&lt;top val=&quot;291&quot;/&gt;&lt;width val=&quot;701&quot;/&gt;&lt;height val=&quot;2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PSNARRATION" val="14,1261887295,J:\HD\HD TRAININGS\OSHA\OSHA 2016\Formatted 2016\Respiratory Completed Files\FINAL\Respiratory Protection Training 2017.FINALwithaudio_pptx\Media.ppcx"/>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1&quot;/&gt;&lt;lineCharCount val=&quot;1&quot;/&gt;&lt;lineCharCount val=&quot;1&quot;/&gt;&lt;lineCharCount val=&quot;81&quot;/&gt;&lt;lineCharCount val=&quot;61&quot;/&gt;&lt;lineCharCount val=&quot;1&quot;/&gt;&lt;lineCharCount val=&quot;81&quot;/&gt;&lt;lineCharCount val=&quot;64&quot;/&gt;&lt;/TableIndex&gt;&lt;/ShapeTextInfo&gt;"/>
  <p:tag name="HTML_SHAPEINFO" val="&lt;ThreeDShapeInfo&gt;&lt;uuid val=&quot;&quot;/&gt;&lt;isInvalidForFieldText val=&quot;0&quot;/&gt;&lt;Image&gt;&lt;filename val=&quot;C:\Users\hrusse\AppData\Local\Temp\~Ca8386\data\asimages\{23E8D52E-B1C5-4CBF-8646-4A4FC6AECC7E}_14.png&quot;/&gt;&lt;left val=&quot;29&quot;/&gt;&lt;top val=&quot;309&quot;/&gt;&lt;width val=&quot;631&quot;/&gt;&lt;height val=&quot;177&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PRESENTER_SHAPEINFO" val="&lt;ThreeDShapeInfo&gt;&lt;uuid val=&quot;{BCA7FCA1-9E23-4A12-9E35-3C30719A3BD9}&quot;/&gt;&lt;isInvalidForFieldText val=&quot;0&quot;/&gt;&lt;Image&gt;&lt;filename val=&quot;C:\Users\hrusse\AppData\Local\Temp\~Ca8386\data\asimages\{BCA7FCA1-9E23-4A12-9E35-3C30719A3BD9}_14.png&quot;/&gt;&lt;left val=&quot;69&quot;/&gt;&lt;top val=&quot;16&quot;/&gt;&lt;width val=&quot;555&quot;/&gt;&lt;height val=&quot;92&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PSNARRATION" val="15,1261887295,J:\HD\HD TRAININGS\OSHA\OSHA 2016\Formatted 2016\Respiratory Completed Files\FINAL\Respiratory Protection Training 2017.FINALwithaudio_pptx\Media.ppcx"/>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 name="PRESENTER_SHAPEINFO" val="&lt;ThreeDShapeInfo&gt;&lt;uuid val=&quot;{15885E65-95D1-409E-9631-8985B1240588}&quot;/&gt;&lt;isInvalidForFieldText val=&quot;0&quot;/&gt;&lt;Image&gt;&lt;filename val=&quot;C:\Users\hrusse\AppData\Local\Temp\~Ca8386\data\asimages\{15885E65-95D1-409E-9631-8985B1240588}_15.png&quot;/&gt;&lt;left val=&quot;77&quot;/&gt;&lt;top val=&quot;17&quot;/&gt;&lt;width val=&quot;564&quot;/&gt;&lt;height val=&quot;121&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HTML_AUTOSHAPE_INFO" val="&lt;ThreeDShapeInfo&gt;&lt;uuid val=&quot;{C5FCB15D-5A0D-4530-ACDD-A966D12C577F}&quot;/&gt;&lt;isInvalidForFieldText val=&quot;0&quot;/&gt;&lt;Image&gt;&lt;filename val=&quot;C:\Users\hrusse\AppData\Local\Temp\PR\data\asimages\{C5FCB15D-5A0D-4530-ACDD-A966D12C577F}.png&quot;/&gt;&lt;left val=&quot;220&quot;/&gt;&lt;top val=&quot;170&quot;/&gt;&lt;width val=&quot;151&quot;/&gt;&lt;height val=&quot;9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HTML_AUTOSHAPE_INFO" val="&lt;ThreeDShapeInfo&gt;&lt;uuid val=&quot;{39AA8AAD-BC00-4690-A830-74D34A148044}&quot;/&gt;&lt;isInvalidForFieldText val=&quot;0&quot;/&gt;&lt;Image&gt;&lt;filename val=&quot;C:\Users\hrusse\AppData\Local\Temp\PR\data\asimages\{39AA8AAD-BC00-4690-A830-74D34A148044}.png&quot;/&gt;&lt;left val=&quot;576&quot;/&gt;&lt;top val=&quot;166&quot;/&gt;&lt;width val=&quot;109&quot;/&gt;&lt;height val=&quot;94&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HTML_AUTOSHAPE_INFO" val="&lt;ThreeDShapeInfo&gt;&lt;uuid val=&quot;{A2C60211-382C-4DB1-9D2D-70BD430E3F63}&quot;/&gt;&lt;isInvalidForFieldText val=&quot;0&quot;/&gt;&lt;Image&gt;&lt;filename val=&quot;C:\Users\hrusse\AppData\Local\Temp\PR\data\asimages\{A2C60211-382C-4DB1-9D2D-70BD430E3F63}.png&quot;/&gt;&lt;left val=&quot;44&quot;/&gt;&lt;top val=&quot;168&quot;/&gt;&lt;width val=&quot;152&quot;/&gt;&lt;height val=&quot;94&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HTML_AUTOSHAPE_INFO" val="&lt;ThreeDShapeInfo&gt;&lt;uuid val=&quot;{469564E0-744C-40E6-BED7-92EB91C78C38}&quot;/&gt;&lt;isInvalidForFieldText val=&quot;0&quot;/&gt;&lt;Image&gt;&lt;filename val=&quot;C:\Users\hrusse\AppData\Local\Temp\PR\data\asimages\{469564E0-744C-40E6-BED7-92EB91C78C38}.png&quot;/&gt;&lt;left val=&quot;394&quot;/&gt;&lt;top val=&quot;166&quot;/&gt;&lt;width val=&quot;158&quot;/&gt;&lt;height val=&quot;96&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quot;/&gt;&lt;lineCharCount val=&quot;87&quot;/&gt;&lt;lineCharCount val=&quot;18&quot;/&gt;&lt;lineCharCount val=&quot;1&quot;/&gt;&lt;lineCharCount val=&quot;76&quot;/&gt;&lt;lineCharCount val=&quot;1&quot;/&gt;&lt;lineCharCount val=&quot;67&quot;/&gt;&lt;lineCharCount val=&quot;1&quot;/&gt;&lt;lineCharCount val=&quot;54&quot;/&gt;&lt;/TableIndex&gt;&lt;/ShapeTextInfo&gt;"/>
  <p:tag name="HTML_SHAPEINFO" val="&lt;ThreeDShapeInfo&gt;&lt;uuid val=&quot;&quot;/&gt;&lt;isInvalidForFieldText val=&quot;0&quot;/&gt;&lt;Image&gt;&lt;filename val=&quot;C:\Users\hrusse\AppData\Local\Temp\~Ca8386\data\asimages\{97C74355-24D9-4DD7-A5E8-94E8C2FE833A}_15.png&quot;/&gt;&lt;left val=&quot;16&quot;/&gt;&lt;top val=&quot;305&quot;/&gt;&lt;width val=&quot;682&quot;/&gt;&lt;height val=&quot;18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ed Blue template 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4279</TotalTime>
  <Words>3446</Words>
  <Application>Microsoft Office PowerPoint</Application>
  <PresentationFormat>On-screen Show (4:3)</PresentationFormat>
  <Paragraphs>471</Paragraphs>
  <Slides>38</Slides>
  <Notes>35</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Arial</vt:lpstr>
      <vt:lpstr>Calibri</vt:lpstr>
      <vt:lpstr>Gill Sans MT</vt:lpstr>
      <vt:lpstr>Tahoma</vt:lpstr>
      <vt:lpstr>Times New Roman</vt:lpstr>
      <vt:lpstr>Verdana</vt:lpstr>
      <vt:lpstr>Wingdings</vt:lpstr>
      <vt:lpstr>Wingdings 2</vt:lpstr>
      <vt:lpstr>Textured</vt:lpstr>
      <vt:lpstr>1_Med Blue template Segoe</vt:lpstr>
      <vt:lpstr>Respiratory Protection Training</vt:lpstr>
      <vt:lpstr>Objectives</vt:lpstr>
      <vt:lpstr>Fit Testers</vt:lpstr>
      <vt:lpstr>Fit Test Frequency</vt:lpstr>
      <vt:lpstr>Fit Test Frequency</vt:lpstr>
      <vt:lpstr>Fit Test Frequency</vt:lpstr>
      <vt:lpstr>Fit Test Protocols</vt:lpstr>
      <vt:lpstr>Fit Test Protocols</vt:lpstr>
      <vt:lpstr>OSHA Respiratory Protection  Training Requirements</vt:lpstr>
      <vt:lpstr>OSHA Respiratory Protection  Training Requirements</vt:lpstr>
      <vt:lpstr>Fit Testing Equipment &amp; Forms</vt:lpstr>
      <vt:lpstr>Fit Testing Equipment Assembly</vt:lpstr>
      <vt:lpstr>Fit Testing General Requirements</vt:lpstr>
      <vt:lpstr>Fit Testing General Requirements</vt:lpstr>
      <vt:lpstr>Fit Testing General Requirements</vt:lpstr>
      <vt:lpstr>Fit Testing General Requirements</vt:lpstr>
      <vt:lpstr>Fit Testing Process</vt:lpstr>
      <vt:lpstr>Taste Threshold Screening</vt:lpstr>
      <vt:lpstr>Taste Threshold Screening</vt:lpstr>
      <vt:lpstr>Taste Threshold Screening</vt:lpstr>
      <vt:lpstr>Taste Threshold Screening</vt:lpstr>
      <vt:lpstr>Fit Test Procedure</vt:lpstr>
      <vt:lpstr>Fit Test Procedure</vt:lpstr>
      <vt:lpstr>Fit Test Procedure</vt:lpstr>
      <vt:lpstr>Rainbow Passage</vt:lpstr>
      <vt:lpstr>Fit Test Procedure</vt:lpstr>
      <vt:lpstr>Fit Test Procedure</vt:lpstr>
      <vt:lpstr>Recordkeeping</vt:lpstr>
      <vt:lpstr>Wrap-up</vt:lpstr>
      <vt:lpstr>Respirator Donning and Doffing (OSHA Video)</vt:lpstr>
      <vt:lpstr>PPE Back-up Slides</vt:lpstr>
      <vt:lpstr>PowerPoint Presentation</vt:lpstr>
      <vt:lpstr>PowerPoint Presentation</vt:lpstr>
      <vt:lpstr>PowerPoint Presentation</vt:lpstr>
      <vt:lpstr>Donning a Respirator (putting on)</vt:lpstr>
      <vt:lpstr>Donning a Respirator (putting on)</vt:lpstr>
      <vt:lpstr>User Seal Check</vt:lpstr>
      <vt:lpstr>Doffing a Respirator (Removing) </vt:lpstr>
    </vt:vector>
  </TitlesOfParts>
  <Company>Virginia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 Testing</dc:title>
  <dc:creator>Jane Moore</dc:creator>
  <cp:lastModifiedBy>VITA Program</cp:lastModifiedBy>
  <cp:revision>187</cp:revision>
  <dcterms:created xsi:type="dcterms:W3CDTF">2004-02-20T21:21:09Z</dcterms:created>
  <dcterms:modified xsi:type="dcterms:W3CDTF">2020-06-18T13:54:27Z</dcterms:modified>
</cp:coreProperties>
</file>