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59" r:id="rId3"/>
    <p:sldId id="271" r:id="rId4"/>
    <p:sldId id="272" r:id="rId5"/>
    <p:sldId id="274" r:id="rId6"/>
    <p:sldId id="273" r:id="rId7"/>
    <p:sldId id="275" r:id="rId8"/>
    <p:sldId id="261" r:id="rId9"/>
    <p:sldId id="276" r:id="rId10"/>
    <p:sldId id="277" r:id="rId11"/>
    <p:sldId id="278" r:id="rId12"/>
    <p:sldId id="279" r:id="rId13"/>
    <p:sldId id="263" r:id="rId14"/>
    <p:sldId id="281" r:id="rId15"/>
    <p:sldId id="280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63" d="100"/>
          <a:sy n="63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FA81-22B1-4E92-9C09-F630721E9CE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060BF-1500-441F-84E7-75BA017C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FF0C-A1E2-1144-B996-488F651DF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4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FF0C-A1E2-1144-B996-488F651DF1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FF0C-A1E2-1144-B996-488F651DF1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0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8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62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8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34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6" b="27953"/>
          <a:stretch>
            <a:fillRect/>
          </a:stretch>
        </p:blipFill>
        <p:spPr bwMode="auto">
          <a:xfrm>
            <a:off x="323850" y="5881690"/>
            <a:ext cx="4267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>
          <a:solidFill>
            <a:srgbClr val="4D4D4D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966" y="2097442"/>
            <a:ext cx="7772400" cy="1102519"/>
          </a:xfrm>
        </p:spPr>
        <p:txBody>
          <a:bodyPr/>
          <a:lstStyle/>
          <a:p>
            <a:pPr algn="ctr"/>
            <a:r>
              <a:rPr lang="en-US" dirty="0" smtClean="0"/>
              <a:t>UVA COVID-19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766" y="3215544"/>
            <a:ext cx="6400800" cy="1314450"/>
          </a:xfrm>
        </p:spPr>
        <p:txBody>
          <a:bodyPr/>
          <a:lstStyle/>
          <a:p>
            <a:r>
              <a:rPr lang="en-US" dirty="0" smtClean="0"/>
              <a:t>Scenarios</a:t>
            </a:r>
          </a:p>
          <a:p>
            <a:endParaRPr lang="en-US" dirty="0"/>
          </a:p>
          <a:p>
            <a:r>
              <a:rPr lang="en-US" dirty="0" smtClean="0"/>
              <a:t>Justin Crow</a:t>
            </a:r>
          </a:p>
          <a:p>
            <a:r>
              <a:rPr lang="en-US" dirty="0" smtClean="0"/>
              <a:t>VDH Office of Health Equity</a:t>
            </a:r>
          </a:p>
          <a:p>
            <a:r>
              <a:rPr lang="en-US" dirty="0" smtClean="0"/>
              <a:t>6/26/2020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92" y="611353"/>
            <a:ext cx="5707856" cy="6572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5402" y="5779698"/>
            <a:ext cx="4137972" cy="694201"/>
            <a:chOff x="659218" y="5788469"/>
            <a:chExt cx="5356571" cy="744678"/>
          </a:xfrm>
        </p:grpSpPr>
        <p:sp>
          <p:nvSpPr>
            <p:cNvPr id="6" name="Rectangle 5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049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Examined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479"/>
            <a:ext cx="7886700" cy="2934263"/>
          </a:xfrm>
        </p:spPr>
        <p:txBody>
          <a:bodyPr>
            <a:normAutofit/>
          </a:bodyPr>
          <a:lstStyle/>
          <a:p>
            <a:r>
              <a:rPr lang="en-US" dirty="0" smtClean="0"/>
              <a:t>Full Rebound: Back to normal on May 15</a:t>
            </a:r>
          </a:p>
          <a:p>
            <a:r>
              <a:rPr lang="en-US" dirty="0" smtClean="0"/>
              <a:t>Rebound intensity after May 15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Steady: Pause levels maintained (Social distancing + infection control)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Light: 17% of pre-CM levels</a:t>
            </a:r>
          </a:p>
          <a:p>
            <a:r>
              <a:rPr lang="en-US" dirty="0" smtClean="0"/>
              <a:t>Better </a:t>
            </a:r>
            <a:r>
              <a:rPr lang="en-US" dirty="0"/>
              <a:t>Detection: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cases are identified and isolated </a:t>
            </a:r>
            <a:r>
              <a:rPr lang="en-US" dirty="0" smtClean="0"/>
              <a:t>more </a:t>
            </a:r>
            <a:r>
              <a:rPr lang="en-US" dirty="0"/>
              <a:t>quickly through a combination of increased testing and contact tracing</a:t>
            </a:r>
            <a:r>
              <a:rPr lang="en-US" dirty="0" smtClean="0"/>
              <a:t>.</a:t>
            </a:r>
          </a:p>
          <a:p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54571" y="5906763"/>
            <a:ext cx="4120945" cy="683818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830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858" y="3734239"/>
            <a:ext cx="1774658" cy="857250"/>
          </a:xfrm>
        </p:spPr>
        <p:txBody>
          <a:bodyPr/>
          <a:lstStyle/>
          <a:p>
            <a:pPr algn="ctr"/>
            <a:r>
              <a:rPr lang="en-US" dirty="0" smtClean="0"/>
              <a:t>Scenario</a:t>
            </a:r>
            <a:br>
              <a:rPr lang="en-US" dirty="0" smtClean="0"/>
            </a:br>
            <a:r>
              <a:rPr lang="en-US" dirty="0" smtClean="0"/>
              <a:t>Snapshot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5921"/>
            <a:ext cx="5720568" cy="4793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30" y="945921"/>
            <a:ext cx="3986213" cy="2171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7" name="Rectangle 6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145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7934826" cy="857250"/>
          </a:xfrm>
        </p:spPr>
        <p:txBody>
          <a:bodyPr/>
          <a:lstStyle/>
          <a:p>
            <a:r>
              <a:rPr lang="en-US" dirty="0" smtClean="0"/>
              <a:t>Which Scenario?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27" y="1315129"/>
            <a:ext cx="4988484" cy="37585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3659"/>
            <a:ext cx="2774892" cy="148145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We are </a:t>
            </a:r>
            <a:r>
              <a:rPr lang="en-US" b="1" dirty="0" smtClean="0"/>
              <a:t>currently</a:t>
            </a:r>
            <a:r>
              <a:rPr lang="en-US" dirty="0" smtClean="0"/>
              <a:t> tracking the Better Detection scenarios </a:t>
            </a:r>
            <a:r>
              <a:rPr lang="en-US" b="1" dirty="0" smtClean="0"/>
              <a:t>statewide.</a:t>
            </a:r>
          </a:p>
          <a:p>
            <a:pPr marL="0" indent="0"/>
            <a:endParaRPr lang="en-US" i="1" dirty="0"/>
          </a:p>
          <a:p>
            <a:pPr marL="0" indent="0"/>
            <a:endParaRPr lang="en-US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13" name="Rectangle 12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57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Risks, Risks, and More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24" y="4809624"/>
            <a:ext cx="3380874" cy="252664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en-US" sz="825" dirty="0"/>
              <a:t>https://www.axios.com/coronavirus-surge-map-7714f8d1-5ba1-46f8-9bf3-5d59938f2c95.html</a:t>
            </a:r>
            <a:endParaRPr lang="en-US" sz="825" dirty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13" y="1723525"/>
            <a:ext cx="3866903" cy="301391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650" y="1920478"/>
            <a:ext cx="4352424" cy="31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Cases surging in other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Protests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smtClean="0"/>
              <a:t>Schools/Universities </a:t>
            </a:r>
            <a:r>
              <a:rPr lang="en-US" sz="1800" kern="0" dirty="0"/>
              <a:t>reopening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Seasonality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kern="0" dirty="0"/>
              <a:t>Hurricane season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Politicization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COVID-19 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And More!</a:t>
            </a:r>
          </a:p>
          <a:p>
            <a:endParaRPr lang="en-US" sz="1800" i="1" kern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11" name="Rectangle 10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2478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2451"/>
            <a:ext cx="8229600" cy="669319"/>
          </a:xfrm>
        </p:spPr>
        <p:txBody>
          <a:bodyPr/>
          <a:lstStyle/>
          <a:p>
            <a:r>
              <a:rPr lang="en-US" dirty="0" smtClean="0"/>
              <a:t>Local Differences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9" y="1661769"/>
            <a:ext cx="8838442" cy="353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91" y="1661770"/>
            <a:ext cx="1262452" cy="1825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5540" y="1656544"/>
            <a:ext cx="61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7729" y="2009390"/>
            <a:ext cx="61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6460" y="2366916"/>
            <a:ext cx="61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491" y="2714184"/>
            <a:ext cx="61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(18)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722" y="3097587"/>
            <a:ext cx="61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16" name="Rectangle 15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146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76815"/>
            <a:ext cx="8229600" cy="857250"/>
          </a:xfrm>
        </p:spPr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Model compares scenarios—does not make precise predictions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Difficulty projecting human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Cannot predict policy choices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So far, so good (in Virginia)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Risks, Risks, Risks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Keep an eye on local conditions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39" r="16960"/>
          <a:stretch/>
        </p:blipFill>
        <p:spPr>
          <a:xfrm>
            <a:off x="4800600" y="3189721"/>
            <a:ext cx="3830414" cy="16108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9" name="Rectangle 8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172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0965D1-106D-AA40-9FED-312F1550FB16}"/>
              </a:ext>
            </a:extLst>
          </p:cNvPr>
          <p:cNvSpPr txBox="1">
            <a:spLocks/>
          </p:cNvSpPr>
          <p:nvPr/>
        </p:nvSpPr>
        <p:spPr>
          <a:xfrm>
            <a:off x="602771" y="327271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Franklin Gothic Book" panose="020B0503020102020204" pitchFamily="34" charset="0"/>
              </a:rPr>
              <a:t>Where to find modeling 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97" y="992165"/>
            <a:ext cx="4547196" cy="4131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71" y="824357"/>
            <a:ext cx="3494776" cy="44648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14" name="Rectangle 13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762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 COVID-19 Model-Background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136"/>
            <a:ext cx="8229600" cy="3600450"/>
          </a:xfrm>
        </p:spPr>
        <p:txBody>
          <a:bodyPr/>
          <a:lstStyle/>
          <a:p>
            <a:r>
              <a:rPr lang="en-US" dirty="0" smtClean="0"/>
              <a:t>Model is developed by the UVA </a:t>
            </a:r>
            <a:r>
              <a:rPr lang="en-US" dirty="0" err="1" smtClean="0"/>
              <a:t>Biocomplexity</a:t>
            </a:r>
            <a:r>
              <a:rPr lang="en-US" dirty="0" smtClean="0"/>
              <a:t> Institute</a:t>
            </a:r>
          </a:p>
          <a:p>
            <a:r>
              <a:rPr lang="en-US" dirty="0" smtClean="0"/>
              <a:t>It is designed to evaluate policy options</a:t>
            </a:r>
          </a:p>
          <a:p>
            <a:pPr lvl="1"/>
            <a:r>
              <a:rPr lang="en-US" dirty="0" smtClean="0"/>
              <a:t>It is NOT designed to precisely predict future numbers</a:t>
            </a:r>
          </a:p>
          <a:p>
            <a:pPr lvl="1"/>
            <a:r>
              <a:rPr lang="en-US" dirty="0" smtClean="0"/>
              <a:t>IF we do “x”, THEN, given what we know, we can expect “y”</a:t>
            </a:r>
          </a:p>
          <a:p>
            <a:r>
              <a:rPr lang="en-US" dirty="0" smtClean="0"/>
              <a:t>We are in a period of transition, finding “the new normal”</a:t>
            </a:r>
          </a:p>
          <a:p>
            <a:pPr lvl="1"/>
            <a:r>
              <a:rPr lang="en-US" dirty="0" smtClean="0"/>
              <a:t>How will people/businesses react to the lifting of mitigation strategies?</a:t>
            </a:r>
          </a:p>
          <a:p>
            <a:pPr lvl="1"/>
            <a:r>
              <a:rPr lang="en-US" dirty="0" smtClean="0"/>
              <a:t>How well will people/businesses follow infection control guidance?</a:t>
            </a:r>
          </a:p>
          <a:p>
            <a:pPr lvl="1"/>
            <a:r>
              <a:rPr lang="en-US" dirty="0" smtClean="0"/>
              <a:t>How well will test/trace/isolate work?</a:t>
            </a:r>
          </a:p>
          <a:p>
            <a:r>
              <a:rPr lang="en-US" dirty="0" smtClean="0"/>
              <a:t>Models thrive on more &amp; better data, and the model improves every week.</a:t>
            </a:r>
          </a:p>
          <a:p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5932642"/>
            <a:ext cx="4017428" cy="558509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405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Drivers in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048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Social Distancing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Infection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Better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Transmission Rates</a:t>
            </a:r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4571" y="5889510"/>
            <a:ext cx="4086439" cy="692445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1118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9059"/>
            <a:ext cx="8229600" cy="749029"/>
          </a:xfrm>
        </p:spPr>
        <p:txBody>
          <a:bodyPr/>
          <a:lstStyle/>
          <a:p>
            <a:r>
              <a:rPr lang="en-US" dirty="0" smtClean="0"/>
              <a:t>Social Distancing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0" y="1388853"/>
            <a:ext cx="8390587" cy="40544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199" y="5807720"/>
            <a:ext cx="4132053" cy="674805"/>
            <a:chOff x="659218" y="5788469"/>
            <a:chExt cx="5356571" cy="744678"/>
          </a:xfrm>
        </p:grpSpPr>
        <p:sp>
          <p:nvSpPr>
            <p:cNvPr id="7" name="Rectangle 6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432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606153"/>
          </a:xfrm>
        </p:spPr>
        <p:txBody>
          <a:bodyPr/>
          <a:lstStyle/>
          <a:p>
            <a:r>
              <a:rPr lang="en-US" dirty="0" smtClean="0"/>
              <a:t>Infection Control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81" y="1669382"/>
            <a:ext cx="6054893" cy="3407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6" y="2576482"/>
            <a:ext cx="2336006" cy="15930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4572" y="5682792"/>
            <a:ext cx="4146824" cy="859456"/>
            <a:chOff x="659218" y="5788469"/>
            <a:chExt cx="5356571" cy="744678"/>
          </a:xfrm>
        </p:grpSpPr>
        <p:sp>
          <p:nvSpPr>
            <p:cNvPr id="8" name="Rectangle 7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997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D152-9D92-6440-AC43-F4E9A298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96" y="1093506"/>
            <a:ext cx="7886700" cy="59454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Better Detection – Symptom Onset to Diagnosis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F01B9-D07F-144F-ADCC-06AEDAA811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992" y="2221387"/>
            <a:ext cx="5079855" cy="253992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3691439-27E1-7E4C-B4AA-F1856EDF5354}"/>
              </a:ext>
            </a:extLst>
          </p:cNvPr>
          <p:cNvSpPr/>
          <p:nvPr/>
        </p:nvSpPr>
        <p:spPr>
          <a:xfrm>
            <a:off x="6069760" y="3680542"/>
            <a:ext cx="888558" cy="470762"/>
          </a:xfrm>
          <a:prstGeom prst="roundRect">
            <a:avLst/>
          </a:prstGeom>
          <a:solidFill>
            <a:srgbClr val="1D9A78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4699C-C700-E644-8A46-36C144A35AF8}"/>
              </a:ext>
            </a:extLst>
          </p:cNvPr>
          <p:cNvSpPr txBox="1"/>
          <p:nvPr/>
        </p:nvSpPr>
        <p:spPr>
          <a:xfrm>
            <a:off x="5985689" y="4176002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D9A78"/>
                </a:solidFill>
              </a:rPr>
              <a:t>5.5 days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1DDB6F-757F-6844-8D37-384A9DFB199C}"/>
              </a:ext>
            </a:extLst>
          </p:cNvPr>
          <p:cNvSpPr/>
          <p:nvPr/>
        </p:nvSpPr>
        <p:spPr>
          <a:xfrm>
            <a:off x="7078037" y="3943405"/>
            <a:ext cx="632361" cy="289766"/>
          </a:xfrm>
          <a:prstGeom prst="roundRect">
            <a:avLst/>
          </a:prstGeom>
          <a:solidFill>
            <a:srgbClr val="7030A0">
              <a:alpha val="36078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C0A9CE-58EA-0D4F-A4F0-BC178CE63787}"/>
              </a:ext>
            </a:extLst>
          </p:cNvPr>
          <p:cNvSpPr txBox="1"/>
          <p:nvPr/>
        </p:nvSpPr>
        <p:spPr>
          <a:xfrm>
            <a:off x="6887626" y="4263793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4.5 days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457EE1-AFBC-1946-B28E-4FA945983D63}"/>
              </a:ext>
            </a:extLst>
          </p:cNvPr>
          <p:cNvSpPr txBox="1">
            <a:spLocks/>
          </p:cNvSpPr>
          <p:nvPr/>
        </p:nvSpPr>
        <p:spPr>
          <a:xfrm>
            <a:off x="376237" y="2427723"/>
            <a:ext cx="3223748" cy="166056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8" lvl="1" indent="0">
              <a:buNone/>
            </a:pPr>
            <a:r>
              <a:rPr lang="en-US" sz="1800" dirty="0"/>
              <a:t>Days to Diagnosis </a:t>
            </a:r>
          </a:p>
          <a:p>
            <a:pPr marL="267653" lvl="1" indent="-257175"/>
            <a:r>
              <a:rPr lang="en-US" sz="1500" dirty="0"/>
              <a:t>Mid March to Late April = 7.8 days</a:t>
            </a:r>
            <a:endParaRPr lang="en-US" sz="1500" dirty="0">
              <a:cs typeface="Calibri"/>
            </a:endParaRPr>
          </a:p>
          <a:p>
            <a:pPr marL="309563" lvl="2" indent="-133350"/>
            <a:r>
              <a:rPr lang="en-US" sz="1500" dirty="0"/>
              <a:t>Late April to Mid May =  5.5 days (30% lower)</a:t>
            </a:r>
          </a:p>
          <a:p>
            <a:pPr marL="309563" lvl="2" indent="-133350"/>
            <a:r>
              <a:rPr lang="en-US" sz="1500" dirty="0"/>
              <a:t>Mid May to end of May = 4.5 days (45% lower)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20" name="Rectangle 19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4404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54" y="286244"/>
            <a:ext cx="8932646" cy="548979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2496" y="5862597"/>
            <a:ext cx="4141262" cy="658973"/>
            <a:chOff x="659218" y="5788469"/>
            <a:chExt cx="5356571" cy="744678"/>
          </a:xfrm>
        </p:grpSpPr>
        <p:sp>
          <p:nvSpPr>
            <p:cNvPr id="16" name="Rectangle 15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0687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Examined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479"/>
            <a:ext cx="7886700" cy="2934263"/>
          </a:xfrm>
        </p:spPr>
        <p:txBody>
          <a:bodyPr>
            <a:normAutofit/>
          </a:bodyPr>
          <a:lstStyle/>
          <a:p>
            <a:r>
              <a:rPr lang="en-US" dirty="0" smtClean="0"/>
              <a:t>Full Rebound: Back to normal on May 15</a:t>
            </a:r>
          </a:p>
          <a:p>
            <a:r>
              <a:rPr lang="en-US" dirty="0" smtClean="0"/>
              <a:t>Rebound intensity after May 15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Steady: Pause levels maintained (Social distancing + infection control)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Light: 17% of pre-CM levels</a:t>
            </a:r>
          </a:p>
          <a:p>
            <a:r>
              <a:rPr lang="en-US" dirty="0" smtClean="0"/>
              <a:t>Better </a:t>
            </a:r>
            <a:r>
              <a:rPr lang="en-US" dirty="0"/>
              <a:t>Detection: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cases are identified and isolated </a:t>
            </a:r>
            <a:r>
              <a:rPr lang="en-US" dirty="0" smtClean="0"/>
              <a:t>more </a:t>
            </a:r>
            <a:r>
              <a:rPr lang="en-US" dirty="0"/>
              <a:t>quickly through a combination of increased testing and contact tracing</a:t>
            </a:r>
            <a:r>
              <a:rPr lang="en-US" dirty="0" smtClean="0"/>
              <a:t>.</a:t>
            </a:r>
          </a:p>
          <a:p>
            <a:pPr marL="0" indent="0"/>
            <a:r>
              <a:rPr lang="en-US" dirty="0" smtClean="0"/>
              <a:t>Unmitigated: Retired</a:t>
            </a:r>
          </a:p>
          <a:p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5924016"/>
            <a:ext cx="4114800" cy="623433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3822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91D2-8BE3-F649-BCFC-9D8BD780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14" y="955029"/>
            <a:ext cx="8020936" cy="72313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Five Mitigation Scenarios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BFF5-80E7-FA43-BC50-B74C4DDD9DB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85E240-4F3F-984A-B6D0-F50AFD6E11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5046" y="1678162"/>
          <a:ext cx="7780305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678">
                  <a:extLst>
                    <a:ext uri="{9D8B030D-6E8A-4147-A177-3AD203B41FA5}">
                      <a16:colId xmlns:a16="http://schemas.microsoft.com/office/drawing/2014/main" val="1782932629"/>
                    </a:ext>
                  </a:extLst>
                </a:gridCol>
                <a:gridCol w="1263390">
                  <a:extLst>
                    <a:ext uri="{9D8B030D-6E8A-4147-A177-3AD203B41FA5}">
                      <a16:colId xmlns:a16="http://schemas.microsoft.com/office/drawing/2014/main" val="3600795132"/>
                    </a:ext>
                  </a:extLst>
                </a:gridCol>
                <a:gridCol w="1367434">
                  <a:extLst>
                    <a:ext uri="{9D8B030D-6E8A-4147-A177-3AD203B41FA5}">
                      <a16:colId xmlns:a16="http://schemas.microsoft.com/office/drawing/2014/main" val="2873345562"/>
                    </a:ext>
                  </a:extLst>
                </a:gridCol>
                <a:gridCol w="1739464">
                  <a:extLst>
                    <a:ext uri="{9D8B030D-6E8A-4147-A177-3AD203B41FA5}">
                      <a16:colId xmlns:a16="http://schemas.microsoft.com/office/drawing/2014/main" val="2033004812"/>
                    </a:ext>
                  </a:extLst>
                </a:gridCol>
                <a:gridCol w="2199339">
                  <a:extLst>
                    <a:ext uri="{9D8B030D-6E8A-4147-A177-3AD203B41FA5}">
                      <a16:colId xmlns:a16="http://schemas.microsoft.com/office/drawing/2014/main" val="364043045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Scenario</a:t>
                      </a:r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Rebound Intensity</a:t>
                      </a:r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Better Detection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Description</a:t>
                      </a:r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8547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A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Light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A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No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A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Light</a:t>
                      </a:r>
                      <a:endParaRPr lang="en-US" sz="17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A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Light Rebound, Detection same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A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5183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Steady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No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Steady</a:t>
                      </a:r>
                      <a:endParaRPr lang="en-US" sz="17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Steady Interactions, Detection same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9072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9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Light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9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Yes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9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Light –</a:t>
                      </a:r>
                      <a:r>
                        <a:rPr lang="en-US" sz="1700" dirty="0" smtClean="0"/>
                        <a:t>Better Detection</a:t>
                      </a:r>
                      <a:endParaRPr lang="en-US" sz="17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9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Light Rebound, Detection improved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9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2212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4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Steady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Yes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Steady – </a:t>
                      </a:r>
                      <a:r>
                        <a:rPr lang="en-US" sz="1700" dirty="0" smtClean="0"/>
                        <a:t>Better Detection</a:t>
                      </a:r>
                      <a:endParaRPr lang="en-US" sz="17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Steady Interactions, Detection improved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5187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</a:t>
                      </a:r>
                      <a:endParaRPr lang="en-US" sz="1700" b="1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Full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/>
                        <a:t>No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Full Rebound</a:t>
                      </a:r>
                      <a:endParaRPr lang="en-US" sz="17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Return to No mitigation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9952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90518" y="5906763"/>
            <a:ext cx="4128132" cy="640686"/>
            <a:chOff x="636832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36832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3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H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 OHE</Template>
  <TotalTime>366</TotalTime>
  <Words>464</Words>
  <Application>Microsoft Office PowerPoint</Application>
  <PresentationFormat>On-screen Show (4:3)</PresentationFormat>
  <Paragraphs>111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Franklin Gothic Book</vt:lpstr>
      <vt:lpstr>Trebuchet MS</vt:lpstr>
      <vt:lpstr>Wingdings</vt:lpstr>
      <vt:lpstr>VDH Master</vt:lpstr>
      <vt:lpstr>UVA COVID-19 Model</vt:lpstr>
      <vt:lpstr>UVA COVID-19 Model-Background</vt:lpstr>
      <vt:lpstr>Key Drivers in Model</vt:lpstr>
      <vt:lpstr>Social Distancing</vt:lpstr>
      <vt:lpstr>Infection Control</vt:lpstr>
      <vt:lpstr>Better Detection – Symptom Onset to Diagnosis</vt:lpstr>
      <vt:lpstr>PowerPoint Presentation</vt:lpstr>
      <vt:lpstr>Scenarios Examined</vt:lpstr>
      <vt:lpstr>Five Mitigation Scenarios</vt:lpstr>
      <vt:lpstr>Scenarios Examined</vt:lpstr>
      <vt:lpstr>Scenario Snapshot</vt:lpstr>
      <vt:lpstr>Which Scenario?</vt:lpstr>
      <vt:lpstr>Risks, Risks, and More Risks</vt:lpstr>
      <vt:lpstr>Local Differences</vt:lpstr>
      <vt:lpstr>Key Takeaways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VITA Program</cp:lastModifiedBy>
  <cp:revision>28</cp:revision>
  <dcterms:created xsi:type="dcterms:W3CDTF">2020-05-15T12:41:13Z</dcterms:created>
  <dcterms:modified xsi:type="dcterms:W3CDTF">2020-06-29T14:23:33Z</dcterms:modified>
</cp:coreProperties>
</file>