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4"/>
  </p:sldMasterIdLst>
  <p:notesMasterIdLst>
    <p:notesMasterId r:id="rId21"/>
  </p:notesMasterIdLst>
  <p:handoutMasterIdLst>
    <p:handoutMasterId r:id="rId22"/>
  </p:handoutMasterIdLst>
  <p:sldIdLst>
    <p:sldId id="379" r:id="rId5"/>
    <p:sldId id="384" r:id="rId6"/>
    <p:sldId id="382" r:id="rId7"/>
    <p:sldId id="381" r:id="rId8"/>
    <p:sldId id="389" r:id="rId9"/>
    <p:sldId id="383" r:id="rId10"/>
    <p:sldId id="371" r:id="rId11"/>
    <p:sldId id="370" r:id="rId12"/>
    <p:sldId id="388" r:id="rId13"/>
    <p:sldId id="390" r:id="rId14"/>
    <p:sldId id="391" r:id="rId15"/>
    <p:sldId id="392" r:id="rId16"/>
    <p:sldId id="393" r:id="rId17"/>
    <p:sldId id="394" r:id="rId18"/>
    <p:sldId id="395" r:id="rId19"/>
    <p:sldId id="387" r:id="rId20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80"/>
    <a:srgbClr val="003366"/>
    <a:srgbClr val="333333"/>
    <a:srgbClr val="00006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79" autoAdjust="0"/>
    <p:restoredTop sz="87000" autoAdjust="0"/>
  </p:normalViewPr>
  <p:slideViewPr>
    <p:cSldViewPr>
      <p:cViewPr varScale="1">
        <p:scale>
          <a:sx n="89" d="100"/>
          <a:sy n="89" d="100"/>
        </p:scale>
        <p:origin x="21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C5D40E73-B5EA-40DB-9472-D44928AED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52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B95F7A35-4070-4D7D-B2E6-35D866B62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Organizations can modify and augment this briefing as needed.</a:t>
            </a:r>
          </a:p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D36FC3-A185-462C-B134-618937AEA322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031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30EB52-EACC-4E8F-A846-2E5A47C5A66F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2552A-88FF-4DDF-A220-4E90208314B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92150"/>
            <a:ext cx="4614862" cy="346075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383088"/>
            <a:ext cx="5130800" cy="422910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Directions for this Template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Use the Slide Master to make universal changes to the presentation, including inserting your organization’s logo</a:t>
            </a:r>
          </a:p>
          <a:p>
            <a:pPr lvl="1">
              <a:buClr>
                <a:schemeClr val="bg1"/>
              </a:buClr>
              <a:buFont typeface="Arial" charset="0"/>
              <a:buChar char="‒"/>
            </a:pPr>
            <a:r>
              <a:rPr lang="en-US" dirty="0" smtClean="0">
                <a:solidFill>
                  <a:schemeClr val="bg1"/>
                </a:solidFill>
              </a:rPr>
              <a:t>“View” tab &gt; “Slide Master”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Replace placeholders (indicated by brackets [ ]) with information specific to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Delete any slides that are not relevant for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Font size should not be smaller than 22pt</a:t>
            </a:r>
          </a:p>
          <a:p>
            <a:pPr algn="r">
              <a:buClr>
                <a:schemeClr val="bg1"/>
              </a:buCl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Rev. April 2017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HSEEP</a:t>
            </a:r>
          </a:p>
          <a:p>
            <a:pPr>
              <a:buClr>
                <a:schemeClr val="bg1"/>
              </a:buClr>
            </a:pPr>
            <a:endParaRPr lang="en-US" dirty="0" smtClean="0">
              <a:solidFill>
                <a:schemeClr val="bg1"/>
              </a:solidFill>
            </a:endParaRPr>
          </a:p>
          <a:p>
            <a:pPr lvl="1">
              <a:buClr>
                <a:srgbClr val="999999"/>
              </a:buClr>
              <a:buFont typeface="Arial" charset="0"/>
              <a:buChar char="‒"/>
            </a:pPr>
            <a:endParaRPr lang="en-US" dirty="0" smtClean="0">
              <a:solidFill>
                <a:srgbClr val="999999"/>
              </a:solidFill>
            </a:endParaRP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CF7864-18CB-461F-9529-5EB078A576E3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1.1.1.2 </a:t>
            </a:r>
            <a:r>
              <a:rPr lang="en-US" sz="3200" dirty="0"/>
              <a:t>Strength: </a:t>
            </a:r>
          </a:p>
          <a:p>
            <a:r>
              <a:rPr lang="en-US" sz="3200" dirty="0"/>
              <a:t>Analysis: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6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Core Capability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1.1.1.3 </a:t>
            </a:r>
            <a:r>
              <a:rPr lang="en-US" sz="3200" dirty="0"/>
              <a:t>Strength: </a:t>
            </a:r>
          </a:p>
          <a:p>
            <a:r>
              <a:rPr lang="en-US" sz="3200" dirty="0"/>
              <a:t>Analysis: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5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1.1.1.4 Area for Improvement:</a:t>
            </a:r>
          </a:p>
          <a:p>
            <a:r>
              <a:rPr lang="en-US" sz="3200" dirty="0" smtClean="0"/>
              <a:t>Reference:</a:t>
            </a:r>
          </a:p>
          <a:p>
            <a:r>
              <a:rPr lang="en-US" sz="3200" dirty="0" smtClean="0"/>
              <a:t>Analysis: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68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Area for Improvement: </a:t>
            </a:r>
            <a:r>
              <a:rPr lang="en-US" dirty="0" smtClean="0">
                <a:solidFill>
                  <a:srgbClr val="0000FF"/>
                </a:solidFill>
              </a:rPr>
              <a:t>(list the area for improvement)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Corrective Action:</a:t>
            </a:r>
          </a:p>
          <a:p>
            <a:r>
              <a:rPr lang="en-US" sz="3200" dirty="0"/>
              <a:t>Agency/POC: </a:t>
            </a:r>
          </a:p>
          <a:p>
            <a:r>
              <a:rPr lang="en-US" sz="3200" dirty="0"/>
              <a:t>Email Address of POC:</a:t>
            </a:r>
          </a:p>
          <a:p>
            <a:r>
              <a:rPr lang="en-US" sz="3200" dirty="0"/>
              <a:t>Start Date/End Date: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2800" i="1" dirty="0" smtClean="0">
                <a:solidFill>
                  <a:srgbClr val="0000FF"/>
                </a:solidFill>
              </a:rPr>
              <a:t>[Note: This slide should follow every Area for Improvement Slide in order to develop an Improvement Plan]</a:t>
            </a:r>
            <a:endParaRPr lang="en-US" sz="28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71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Summarize Participant Feedback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9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Name </a:t>
            </a:r>
          </a:p>
          <a:p>
            <a:r>
              <a:rPr lang="en-US" sz="2400" dirty="0" smtClean="0"/>
              <a:t>Title</a:t>
            </a:r>
          </a:p>
          <a:p>
            <a:r>
              <a:rPr lang="en-US" sz="2400" dirty="0" smtClean="0"/>
              <a:t>Department/Agency</a:t>
            </a:r>
          </a:p>
          <a:p>
            <a:r>
              <a:rPr lang="en-US" sz="2400" dirty="0" smtClean="0"/>
              <a:t>Email</a:t>
            </a:r>
          </a:p>
          <a:p>
            <a:r>
              <a:rPr lang="en-US" sz="2400" dirty="0" smtClean="0"/>
              <a:t>Phone Number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400" dirty="0"/>
              <a:t>Name </a:t>
            </a:r>
          </a:p>
          <a:p>
            <a:r>
              <a:rPr lang="en-US" sz="2400" dirty="0"/>
              <a:t>Title</a:t>
            </a:r>
          </a:p>
          <a:p>
            <a:r>
              <a:rPr lang="en-US" sz="2400" dirty="0"/>
              <a:t>Department/Agency</a:t>
            </a:r>
          </a:p>
          <a:p>
            <a:r>
              <a:rPr lang="en-US" sz="2400" dirty="0"/>
              <a:t>Email</a:t>
            </a:r>
          </a:p>
          <a:p>
            <a:r>
              <a:rPr lang="en-US" sz="2400" dirty="0"/>
              <a:t>Phone Number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85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 and Thanks!</a:t>
            </a:r>
          </a:p>
        </p:txBody>
      </p:sp>
      <p:sp>
        <p:nvSpPr>
          <p:cNvPr id="2662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19A3C9-B01E-4F80-B80C-B4D481448C6C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048000" y="3048000"/>
            <a:ext cx="3962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Questions?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Residential Secondary School COVID -19 </a:t>
            </a:r>
            <a:r>
              <a:rPr lang="en-US" sz="3200" dirty="0" smtClean="0"/>
              <a:t>Self-Administered </a:t>
            </a:r>
            <a:r>
              <a:rPr lang="en-US" sz="3200" dirty="0" smtClean="0"/>
              <a:t>Tabletop Exercise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05000"/>
            <a:ext cx="6400800" cy="2819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3600" dirty="0" smtClean="0"/>
              <a:t>After Action Meeting</a:t>
            </a:r>
          </a:p>
          <a:p>
            <a:pPr algn="ctr"/>
            <a:r>
              <a:rPr lang="en-US" sz="3200" dirty="0" smtClean="0">
                <a:solidFill>
                  <a:srgbClr val="0000FF"/>
                </a:solidFill>
              </a:rPr>
              <a:t>[Date]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1447800"/>
            <a:ext cx="8229600" cy="0"/>
          </a:xfrm>
          <a:prstGeom prst="line">
            <a:avLst/>
          </a:prstGeom>
          <a:ln w="12700">
            <a:solidFill>
              <a:srgbClr val="002F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Administrative Items/Safety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Exits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Restrooms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Rally Point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Cell Phones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Name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Title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Jurisdiction/agency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FF13A9-1037-4D5A-A349-B944681F0EB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AAM/IPM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Review/edit the Draft AAR-IP to capture the outcome of the exercise.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Complete the Improvement Plan by developing Corrective Actions identifying Points of Contact and establishing timelines for each recommendation.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Capabilities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evaluated National Preparedness Goal (NPG) Response </a:t>
            </a:r>
            <a:r>
              <a:rPr lang="en-US" sz="3200" dirty="0" smtClean="0"/>
              <a:t>Mission </a:t>
            </a:r>
            <a:r>
              <a:rPr lang="en-US" sz="3200" dirty="0"/>
              <a:t>Area Core </a:t>
            </a:r>
            <a:r>
              <a:rPr lang="en-US" sz="3200" dirty="0" smtClean="0"/>
              <a:t>Capabilities/Public Health Preparedness Capabilities </a:t>
            </a:r>
            <a:r>
              <a:rPr lang="en-US" sz="3200" dirty="0"/>
              <a:t>chosen by the Exercise Planning Team consisted of the following</a:t>
            </a:r>
            <a:r>
              <a:rPr lang="en-US" sz="3200" dirty="0" smtClean="0"/>
              <a:t>:</a:t>
            </a:r>
          </a:p>
          <a:p>
            <a:pPr lvl="1"/>
            <a:r>
              <a:rPr lang="en-US" sz="2800" dirty="0" smtClean="0">
                <a:solidFill>
                  <a:srgbClr val="0000FF"/>
                </a:solidFill>
              </a:rPr>
              <a:t>[insert name of capability]</a:t>
            </a:r>
          </a:p>
          <a:p>
            <a:pPr lvl="1"/>
            <a:r>
              <a:rPr lang="en-US" sz="2800" dirty="0">
                <a:solidFill>
                  <a:srgbClr val="0000FF"/>
                </a:solidFill>
              </a:rPr>
              <a:t>[insert name of capability]</a:t>
            </a:r>
          </a:p>
          <a:p>
            <a:pPr lvl="1"/>
            <a:r>
              <a:rPr lang="en-US" sz="2800" dirty="0">
                <a:solidFill>
                  <a:srgbClr val="0000FF"/>
                </a:solidFill>
              </a:rPr>
              <a:t>[insert name of capability]</a:t>
            </a:r>
          </a:p>
          <a:p>
            <a:pPr marL="222250" lvl="1" indent="0"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10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30763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Objective 1:</a:t>
            </a:r>
            <a:r>
              <a:rPr lang="en-US" sz="2400" dirty="0"/>
              <a:t> Discuss procedures, capabilities and readiness of the whole community and recognize and respond to presentations by potential infectious disease patients. 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2:</a:t>
            </a:r>
            <a:r>
              <a:rPr lang="en-US" sz="2400" dirty="0"/>
              <a:t> Review and discuss plans, capabilities, and authorities for responding to a high-risk infectious disease for emergency. 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3:</a:t>
            </a:r>
            <a:r>
              <a:rPr lang="en-US" sz="2400" dirty="0"/>
              <a:t> Examine and demonstrate public notification procedures.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4:</a:t>
            </a:r>
            <a:r>
              <a:rPr lang="en-US" sz="2400" dirty="0"/>
              <a:t> Examine and demonstrate public notification and information sharing procedures to address messaging and coordination with stakeholders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70CAF-3A2D-4907-BDC5-76F44004D55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Major Strengths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>
              <a:defRPr/>
            </a:pPr>
            <a:r>
              <a:rPr lang="en-US" sz="3200" dirty="0" smtClean="0">
                <a:solidFill>
                  <a:srgbClr val="0000FF"/>
                </a:solidFill>
              </a:rPr>
              <a:t>List the major strengths observed during the exercise</a:t>
            </a:r>
            <a:endParaRPr lang="en-US" sz="3200" dirty="0">
              <a:solidFill>
                <a:srgbClr val="0000FF"/>
              </a:solidFill>
            </a:endParaRPr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45367D-A8C2-4CA5-86B4-31B0A987CBEE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Areas for Improvement</a:t>
            </a:r>
          </a:p>
        </p:txBody>
      </p:sp>
      <p:sp>
        <p:nvSpPr>
          <p:cNvPr id="9220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List the main areas for improvement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6CAF7E-D0A3-41F5-AC84-9DC223442F19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1.1.1.1 Strength: </a:t>
            </a:r>
          </a:p>
          <a:p>
            <a:r>
              <a:rPr lang="en-US" sz="3200" dirty="0" smtClean="0"/>
              <a:t>Analysis: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F8D939-C3EA-47F7-B531-7FD6E97D219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46C732-1F2F-431D-8F70-CC6274FC01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B3A307-38FE-4B47-B698-19C7CC306E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</TotalTime>
  <Words>415</Words>
  <Application>Microsoft Office PowerPoint</Application>
  <PresentationFormat>On-screen Show (4:3)</PresentationFormat>
  <Paragraphs>96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Webdings</vt:lpstr>
      <vt:lpstr>Wingdings</vt:lpstr>
      <vt:lpstr>Office Theme</vt:lpstr>
      <vt:lpstr>Directions for this Template</vt:lpstr>
      <vt:lpstr>Residential Secondary School COVID -19 Self-Administered Tabletop Exercise</vt:lpstr>
      <vt:lpstr>Welcome and Introductions</vt:lpstr>
      <vt:lpstr>Purpose of the AAM/IPM</vt:lpstr>
      <vt:lpstr>Core Capabilities </vt:lpstr>
      <vt:lpstr>Objectives</vt:lpstr>
      <vt:lpstr>Major Strengths</vt:lpstr>
      <vt:lpstr>Primary Areas for Improvement</vt:lpstr>
      <vt:lpstr>Name of Core Capability</vt:lpstr>
      <vt:lpstr>Name of Core Capability</vt:lpstr>
      <vt:lpstr>Name of Core Capability</vt:lpstr>
      <vt:lpstr>Insert Core Capability</vt:lpstr>
      <vt:lpstr>Area for Improvement: (list the area for improvement)</vt:lpstr>
      <vt:lpstr>Participant Feedback</vt:lpstr>
      <vt:lpstr>Points of Contact</vt:lpstr>
      <vt:lpstr>Conclusion and 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Briefing</dc:title>
  <dc:creator>HSEEP Support Team</dc:creator>
  <cp:keywords>HSEEP, Template, Exercise Briefing, Player, TTX, Conduct</cp:keywords>
  <cp:lastModifiedBy>VITA Program</cp:lastModifiedBy>
  <cp:revision>129</cp:revision>
  <dcterms:created xsi:type="dcterms:W3CDTF">2006-03-08T14:18:27Z</dcterms:created>
  <dcterms:modified xsi:type="dcterms:W3CDTF">2020-08-03T13:26:52Z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