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1" r:id="rId4"/>
  </p:sldMasterIdLst>
  <p:notesMasterIdLst>
    <p:notesMasterId r:id="rId35"/>
  </p:notesMasterIdLst>
  <p:handoutMasterIdLst>
    <p:handoutMasterId r:id="rId36"/>
  </p:handoutMasterIdLst>
  <p:sldIdLst>
    <p:sldId id="369" r:id="rId5"/>
    <p:sldId id="364" r:id="rId6"/>
    <p:sldId id="393" r:id="rId7"/>
    <p:sldId id="396" r:id="rId8"/>
    <p:sldId id="371" r:id="rId9"/>
    <p:sldId id="391" r:id="rId10"/>
    <p:sldId id="395" r:id="rId11"/>
    <p:sldId id="394" r:id="rId12"/>
    <p:sldId id="367" r:id="rId13"/>
    <p:sldId id="404" r:id="rId14"/>
    <p:sldId id="405" r:id="rId15"/>
    <p:sldId id="406" r:id="rId16"/>
    <p:sldId id="397" r:id="rId17"/>
    <p:sldId id="342" r:id="rId18"/>
    <p:sldId id="398" r:id="rId19"/>
    <p:sldId id="366" r:id="rId20"/>
    <p:sldId id="399" r:id="rId21"/>
    <p:sldId id="400" r:id="rId22"/>
    <p:sldId id="401" r:id="rId23"/>
    <p:sldId id="353" r:id="rId24"/>
    <p:sldId id="381" r:id="rId25"/>
    <p:sldId id="338" r:id="rId26"/>
    <p:sldId id="340" r:id="rId27"/>
    <p:sldId id="388" r:id="rId28"/>
    <p:sldId id="339" r:id="rId29"/>
    <p:sldId id="389" r:id="rId30"/>
    <p:sldId id="390" r:id="rId31"/>
    <p:sldId id="387" r:id="rId32"/>
    <p:sldId id="402" r:id="rId33"/>
    <p:sldId id="403" r:id="rId34"/>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80"/>
    <a:srgbClr val="333333"/>
    <a:srgbClr val="898989"/>
    <a:srgbClr val="003366"/>
    <a:srgbClr val="000063"/>
    <a:srgbClr val="F6B403"/>
    <a:srgbClr val="003399"/>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6" autoAdjust="0"/>
    <p:restoredTop sz="83969" autoAdjust="0"/>
  </p:normalViewPr>
  <p:slideViewPr>
    <p:cSldViewPr>
      <p:cViewPr varScale="1">
        <p:scale>
          <a:sx n="97" d="100"/>
          <a:sy n="97" d="100"/>
        </p:scale>
        <p:origin x="204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2472" y="-90"/>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162819" name="Rectangle 3"/>
          <p:cNvSpPr>
            <a:spLocks noGrp="1" noChangeArrowheads="1"/>
          </p:cNvSpPr>
          <p:nvPr>
            <p:ph type="dt" sz="quarter"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162820" name="Rectangle 4"/>
          <p:cNvSpPr>
            <a:spLocks noGrp="1" noChangeArrowheads="1"/>
          </p:cNvSpPr>
          <p:nvPr>
            <p:ph type="ftr" sz="quarter" idx="2"/>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162821" name="Rectangle 5"/>
          <p:cNvSpPr>
            <a:spLocks noGrp="1" noChangeArrowheads="1"/>
          </p:cNvSpPr>
          <p:nvPr>
            <p:ph type="sldNum" sz="quarter" idx="3"/>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85346C89-D363-4AE5-9E80-87755B95542C}" type="slidenum">
              <a:rPr lang="en-US"/>
              <a:pPr>
                <a:defRPr/>
              </a:pPr>
              <a:t>‹#›</a:t>
            </a:fld>
            <a:endParaRPr lang="en-US" dirty="0"/>
          </a:p>
        </p:txBody>
      </p:sp>
    </p:spTree>
    <p:extLst>
      <p:ext uri="{BB962C8B-B14F-4D97-AF65-F5344CB8AC3E}">
        <p14:creationId xmlns:p14="http://schemas.microsoft.com/office/powerpoint/2010/main" val="1091023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35843" name="Rectangle 3"/>
          <p:cNvSpPr>
            <a:spLocks noGrp="1" noChangeArrowheads="1"/>
          </p:cNvSpPr>
          <p:nvPr>
            <p:ph type="dt"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41988"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35847" name="Rectangle 7"/>
          <p:cNvSpPr>
            <a:spLocks noGrp="1" noChangeArrowheads="1"/>
          </p:cNvSpPr>
          <p:nvPr>
            <p:ph type="sldNum" sz="quarter" idx="5"/>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9702DEA0-4654-442B-8103-A73042D22AA8}" type="slidenum">
              <a:rPr lang="en-US"/>
              <a:pPr>
                <a:defRPr/>
              </a:pPr>
              <a:t>‹#›</a:t>
            </a:fld>
            <a:endParaRPr lang="en-US" dirty="0"/>
          </a:p>
        </p:txBody>
      </p:sp>
    </p:spTree>
    <p:extLst>
      <p:ext uri="{BB962C8B-B14F-4D97-AF65-F5344CB8AC3E}">
        <p14:creationId xmlns:p14="http://schemas.microsoft.com/office/powerpoint/2010/main" val="32886302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r>
              <a:rPr lang="en-US" b="1" dirty="0" smtClean="0"/>
              <a:t>Jurisdictions can modify and augment this briefing as needed.</a:t>
            </a:r>
          </a:p>
          <a:p>
            <a:endParaRPr lang="en-US" dirty="0" smtClean="0"/>
          </a:p>
        </p:txBody>
      </p:sp>
      <p:sp>
        <p:nvSpPr>
          <p:cNvPr id="43012" name="Slide Number Placeholder 3"/>
          <p:cNvSpPr>
            <a:spLocks noGrp="1"/>
          </p:cNvSpPr>
          <p:nvPr>
            <p:ph type="sldNum" sz="quarter" idx="5"/>
          </p:nvPr>
        </p:nvSpPr>
        <p:spPr>
          <a:noFill/>
        </p:spPr>
        <p:txBody>
          <a:bodyPr/>
          <a:lstStyle/>
          <a:p>
            <a:fld id="{528BECFD-D219-4A1F-A4CA-F5B47BB96347}"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Page one</a:t>
            </a:r>
            <a:r>
              <a:rPr lang="en-US" baseline="0" dirty="0" smtClean="0"/>
              <a:t> of the EEG shows the exercise objective, core capability, capability targets, and associated critical tasks. The exercise design team develops this information for use by the evaluators during the exercise.</a:t>
            </a:r>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26</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Page two </a:t>
            </a:r>
            <a:r>
              <a:rPr lang="en-US" baseline="0" dirty="0" smtClean="0"/>
              <a:t>of the EEG shows the capability targets and critical tasks. On this page, evaluators assign a target rating and fill in the observation notes and explanation of the target rating.  This page also includes a ratings key.  </a:t>
            </a:r>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27</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28</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endParaRPr lang="en-US" dirty="0" smtClean="0"/>
          </a:p>
        </p:txBody>
      </p:sp>
      <p:sp>
        <p:nvSpPr>
          <p:cNvPr id="54276" name="Slide Number Placeholder 3"/>
          <p:cNvSpPr>
            <a:spLocks noGrp="1"/>
          </p:cNvSpPr>
          <p:nvPr>
            <p:ph type="sldNum" sz="quarter" idx="5"/>
          </p:nvPr>
        </p:nvSpPr>
        <p:spPr>
          <a:noFill/>
        </p:spPr>
        <p:txBody>
          <a:bodyPr/>
          <a:lstStyle/>
          <a:p>
            <a:fld id="{26D14BC3-43A2-4A41-977B-E48A1A24DF78}" type="slidenum">
              <a:rPr lang="en-US" smtClean="0"/>
              <a:pPr/>
              <a:t>29</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0EAED1F-F7B5-4572-9FC7-3CD568C70DA5}" type="slidenum">
              <a:rPr lang="en-US" smtClean="0"/>
              <a:pPr/>
              <a:t>4</a:t>
            </a:fld>
            <a:endParaRPr lang="en-US" dirty="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Core capabilities are the distinct critical elements necessary to achieve the National Preparedness Goal. During the exercise design process, the Elected Officials and the Exercise Planning Team selected exercise objectives, and aligned each objective to core capabilities, as shown here.</a:t>
            </a:r>
            <a:r>
              <a:rPr lang="en-US" baseline="0" dirty="0" smtClean="0"/>
              <a:t> Evaluators will observe and document how exercise objectives and capabilities are met through capability targets and critical tasks based on the participating organizations plans, procedures, and corrective actions from past exercises and real-world events.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Core capabilities are the distinct critical elements necessary to achieve the National Preparedness Goal. During the exercise design process, the Elected Officials and the Exercise Planning Team selected exercise objectives, and aligned each objective to core capabilities, as shown here.</a:t>
            </a:r>
            <a:r>
              <a:rPr lang="en-US" baseline="0" dirty="0" smtClean="0"/>
              <a:t> Evaluators will observe and document how exercise objectives and capabilities are met through capability targets and critical tasks based on the participating organizations plans, procedures, and corrective actions from past exercises and real-world events.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Core capabilities are the distinct critical elements necessary to achieve the National Preparedness Goal. During the exercise design process, the Elected Officials and the Exercise Planning Team selected exercise objectives, and aligned each objective to core capabilities, as shown here.</a:t>
            </a:r>
            <a:r>
              <a:rPr lang="en-US" baseline="0" dirty="0" smtClean="0"/>
              <a:t> Evaluators will observe and document how exercise objectives and capabilities are met through capability targets and critical tasks based on the participating organizations plans, procedures, and corrective actions from past exercises and real-world events.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r>
              <a:rPr lang="en-US" dirty="0" smtClean="0"/>
              <a:t>Some jurisdictions use vests and hats, in addition to or in lieu of badges. Modify this slide accordingly.</a:t>
            </a:r>
          </a:p>
          <a:p>
            <a:endParaRPr lang="en-US" dirty="0" smtClean="0"/>
          </a:p>
        </p:txBody>
      </p:sp>
      <p:sp>
        <p:nvSpPr>
          <p:cNvPr id="50180" name="Slide Number Placeholder 3"/>
          <p:cNvSpPr>
            <a:spLocks noGrp="1"/>
          </p:cNvSpPr>
          <p:nvPr>
            <p:ph type="sldNum" sz="quarter" idx="5"/>
          </p:nvPr>
        </p:nvSpPr>
        <p:spPr>
          <a:noFill/>
        </p:spPr>
        <p:txBody>
          <a:bodyPr/>
          <a:lstStyle/>
          <a:p>
            <a:fld id="{F29E33EE-F063-4D3D-A914-BA8AE3F229D9}" type="slidenum">
              <a:rPr lang="en-US" smtClean="0"/>
              <a:pPr/>
              <a:t>18</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endParaRPr lang="en-US" dirty="0" smtClean="0"/>
          </a:p>
        </p:txBody>
      </p:sp>
      <p:sp>
        <p:nvSpPr>
          <p:cNvPr id="51204" name="Slide Number Placeholder 3"/>
          <p:cNvSpPr>
            <a:spLocks noGrp="1"/>
          </p:cNvSpPr>
          <p:nvPr>
            <p:ph type="sldNum" sz="quarter" idx="5"/>
          </p:nvPr>
        </p:nvSpPr>
        <p:spPr>
          <a:noFill/>
        </p:spPr>
        <p:txBody>
          <a:bodyPr/>
          <a:lstStyle/>
          <a:p>
            <a:fld id="{A5400B2A-C847-4D9B-AE95-7CA3EE94E18A}" type="slidenum">
              <a:rPr lang="en-US" smtClean="0"/>
              <a:pPr/>
              <a:t>20</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endParaRPr lang="en-US" dirty="0" smtClean="0"/>
          </a:p>
        </p:txBody>
      </p:sp>
      <p:sp>
        <p:nvSpPr>
          <p:cNvPr id="53252" name="Slide Number Placeholder 3"/>
          <p:cNvSpPr>
            <a:spLocks noGrp="1"/>
          </p:cNvSpPr>
          <p:nvPr>
            <p:ph type="sldNum" sz="quarter" idx="5"/>
          </p:nvPr>
        </p:nvSpPr>
        <p:spPr>
          <a:noFill/>
        </p:spPr>
        <p:txBody>
          <a:bodyPr/>
          <a:lstStyle/>
          <a:p>
            <a:fld id="{99D7A3A3-76B7-4C8F-A766-460EE21E0142}" type="slidenum">
              <a:rPr lang="en-US" smtClean="0"/>
              <a:pPr/>
              <a:t>22</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Arial" charset="0"/>
                <a:ea typeface="+mn-ea"/>
                <a:cs typeface="+mn-cs"/>
              </a:rPr>
              <a:t>Core capabilities</a:t>
            </a:r>
            <a:r>
              <a:rPr lang="en-US" sz="1200" b="1" i="1" kern="120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are distinct critical elements necessary for success and describe the efforts needed to achieve the mission (e.g. response) activities.  To assess both capacity and gaps, each core capability includes capability targets. </a:t>
            </a:r>
          </a:p>
          <a:p>
            <a:r>
              <a:rPr lang="en-US" sz="1200" kern="1200" dirty="0" smtClean="0">
                <a:solidFill>
                  <a:schemeClr val="tx1"/>
                </a:solidFill>
                <a:latin typeface="Arial" charset="0"/>
                <a:ea typeface="+mn-ea"/>
                <a:cs typeface="+mn-cs"/>
              </a:rPr>
              <a:t> </a:t>
            </a:r>
          </a:p>
          <a:p>
            <a:r>
              <a:rPr lang="en-US" sz="1200" b="1" kern="1200" dirty="0" smtClean="0">
                <a:solidFill>
                  <a:schemeClr val="tx1"/>
                </a:solidFill>
                <a:latin typeface="Arial" charset="0"/>
                <a:ea typeface="+mn-ea"/>
                <a:cs typeface="+mn-cs"/>
              </a:rPr>
              <a:t>Capability target(s)</a:t>
            </a:r>
            <a:r>
              <a:rPr lang="en-US" sz="1200" kern="1200" dirty="0" smtClean="0">
                <a:solidFill>
                  <a:schemeClr val="tx1"/>
                </a:solidFill>
                <a:latin typeface="Arial" charset="0"/>
                <a:ea typeface="+mn-ea"/>
                <a:cs typeface="+mn-cs"/>
              </a:rPr>
              <a:t> serves as the strategic target(s) for the performance and is typically written as a quantitative or qualitative statement.  </a:t>
            </a:r>
          </a:p>
          <a:p>
            <a:r>
              <a:rPr lang="en-US" sz="1200" kern="1200" dirty="0" smtClean="0">
                <a:solidFill>
                  <a:schemeClr val="tx1"/>
                </a:solidFill>
                <a:latin typeface="Arial" charset="0"/>
                <a:ea typeface="+mn-ea"/>
                <a:cs typeface="+mn-cs"/>
              </a:rPr>
              <a:t> </a:t>
            </a:r>
          </a:p>
          <a:p>
            <a:r>
              <a:rPr lang="en-US" sz="1200" b="1" kern="1200" dirty="0" smtClean="0">
                <a:solidFill>
                  <a:schemeClr val="tx1"/>
                </a:solidFill>
                <a:latin typeface="Arial" charset="0"/>
                <a:ea typeface="+mn-ea"/>
                <a:cs typeface="+mn-cs"/>
              </a:rPr>
              <a:t>Critical tasks</a:t>
            </a:r>
            <a:r>
              <a:rPr lang="en-US" sz="1200" kern="1200" dirty="0" smtClean="0">
                <a:solidFill>
                  <a:schemeClr val="tx1"/>
                </a:solidFill>
                <a:latin typeface="Arial" charset="0"/>
                <a:ea typeface="+mn-ea"/>
                <a:cs typeface="+mn-cs"/>
              </a:rPr>
              <a:t> identify the activities, resources, and responsibilities required to fulfill capability targets; in other words, “how” the capability target will be met.  Capability targets and critical tasks are based on operational plans, policies, and procedures to be exercised and tested during the exercise. </a:t>
            </a:r>
          </a:p>
          <a:p>
            <a:r>
              <a:rPr lang="en-US" sz="1200" kern="1200" dirty="0" smtClean="0">
                <a:solidFill>
                  <a:schemeClr val="tx1"/>
                </a:solidFill>
                <a:latin typeface="Arial" charset="0"/>
                <a:ea typeface="+mn-ea"/>
                <a:cs typeface="+mn-cs"/>
              </a:rPr>
              <a:t> </a:t>
            </a:r>
          </a:p>
          <a:p>
            <a:r>
              <a:rPr lang="en-US" sz="1200" b="1" kern="1200" dirty="0" smtClean="0">
                <a:solidFill>
                  <a:schemeClr val="tx1"/>
                </a:solidFill>
                <a:latin typeface="Arial" charset="0"/>
                <a:ea typeface="+mn-ea"/>
                <a:cs typeface="+mn-cs"/>
              </a:rPr>
              <a:t>Performance ratings </a:t>
            </a:r>
            <a:r>
              <a:rPr lang="en-US" sz="1200" kern="1200" dirty="0" smtClean="0">
                <a:solidFill>
                  <a:schemeClr val="tx1"/>
                </a:solidFill>
                <a:latin typeface="Arial" charset="0"/>
                <a:ea typeface="+mn-ea"/>
                <a:cs typeface="+mn-cs"/>
              </a:rPr>
              <a:t>are quantifiable and provide a clear measure how end-state expectations (capability targets) were met.  </a:t>
            </a:r>
          </a:p>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24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pic>
        <p:nvPicPr>
          <p:cNvPr id="4" name="Picture 5" descr="Your-Org-Logo"/>
          <p:cNvPicPr>
            <a:picLocks noChangeAspect="1" noChangeArrowheads="1"/>
          </p:cNvPicPr>
          <p:nvPr userDrawn="1"/>
        </p:nvPicPr>
        <p:blipFill>
          <a:blip r:embed="rId2" cstate="print"/>
          <a:srcRect/>
          <a:stretch>
            <a:fillRect/>
          </a:stretch>
        </p:blipFill>
        <p:spPr bwMode="auto">
          <a:xfrm>
            <a:off x="457200" y="5867400"/>
            <a:ext cx="2362200" cy="885825"/>
          </a:xfrm>
          <a:prstGeom prst="rect">
            <a:avLst/>
          </a:prstGeom>
          <a:noFill/>
          <a:ln w="9525">
            <a:noFill/>
            <a:miter lim="800000"/>
            <a:headEnd/>
            <a:tailEnd/>
          </a:ln>
        </p:spPr>
      </p:pic>
      <p:sp>
        <p:nvSpPr>
          <p:cNvPr id="13" name="Title 12"/>
          <p:cNvSpPr>
            <a:spLocks noGrp="1"/>
          </p:cNvSpPr>
          <p:nvPr>
            <p:ph type="title"/>
          </p:nvPr>
        </p:nvSpPr>
        <p:spPr>
          <a:xfrm>
            <a:off x="320040" y="356616"/>
            <a:ext cx="8229600" cy="704088"/>
          </a:xfrm>
        </p:spPr>
        <p:txBody>
          <a:bodyPr/>
          <a:lstStyle/>
          <a:p>
            <a:r>
              <a:rPr lang="en-US" dirty="0" smtClean="0"/>
              <a:t>Click to edit Master title style</a:t>
            </a:r>
            <a:endParaRPr lang="en-US" dirty="0"/>
          </a:p>
        </p:txBody>
      </p:sp>
      <p:sp>
        <p:nvSpPr>
          <p:cNvPr id="16" name="Text Placeholder 15"/>
          <p:cNvSpPr>
            <a:spLocks noGrp="1"/>
          </p:cNvSpPr>
          <p:nvPr>
            <p:ph type="body" sz="quarter" idx="11"/>
          </p:nvPr>
        </p:nvSpPr>
        <p:spPr>
          <a:xfrm>
            <a:off x="347472" y="1143000"/>
            <a:ext cx="8186928" cy="914400"/>
          </a:xfrm>
        </p:spPr>
        <p:txBody>
          <a:bodyPr/>
          <a:lstStyle>
            <a:lvl1pPr>
              <a:buNone/>
              <a:defRPr/>
            </a:lvl1pPr>
          </a:lstStyle>
          <a:p>
            <a:pPr lvl="0"/>
            <a:r>
              <a:rPr lang="en-US" dirty="0" smtClean="0"/>
              <a:t>Click to edit Master text styles</a:t>
            </a:r>
          </a:p>
        </p:txBody>
      </p:sp>
      <p:sp>
        <p:nvSpPr>
          <p:cNvPr id="5" name="Rectangle 4"/>
          <p:cNvSpPr>
            <a:spLocks noGrp="1" noChangeArrowheads="1"/>
          </p:cNvSpPr>
          <p:nvPr>
            <p:ph type="sldNum" sz="quarter" idx="12"/>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a:stretch>
            <a:fillRect/>
          </a:stretch>
        </p:blipFill>
        <p:spPr bwMode="auto">
          <a:xfrm>
            <a:off x="457200" y="5867400"/>
            <a:ext cx="2362200" cy="885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40" r:id="rId17"/>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solidFill>
                  <a:schemeClr val="bg1"/>
                </a:solidFill>
              </a:rPr>
              <a:t>Directions for this Template</a:t>
            </a:r>
          </a:p>
        </p:txBody>
      </p:sp>
      <p:sp>
        <p:nvSpPr>
          <p:cNvPr id="3075" name="Content Placeholder 2"/>
          <p:cNvSpPr>
            <a:spLocks noGrp="1"/>
          </p:cNvSpPr>
          <p:nvPr>
            <p:ph idx="1"/>
          </p:nvPr>
        </p:nvSpPr>
        <p:spPr>
          <a:xfrm>
            <a:off x="457200" y="1600200"/>
            <a:ext cx="8229600" cy="4038600"/>
          </a:xfrm>
        </p:spPr>
        <p:txBody>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a:t>
            </a:r>
            <a:r>
              <a:rPr lang="en-US" dirty="0" smtClean="0">
                <a:solidFill>
                  <a:schemeClr val="bg1"/>
                </a:solidFill>
              </a:rPr>
              <a:t>2017</a:t>
            </a:r>
            <a:endParaRPr lang="en-US" dirty="0" smtClean="0">
              <a:solidFill>
                <a:schemeClr val="bg1"/>
              </a:solidFill>
            </a:endParaRPr>
          </a:p>
          <a:p>
            <a:pPr>
              <a:buNone/>
            </a:pPr>
            <a:r>
              <a:rPr lang="en-US" dirty="0" smtClean="0">
                <a:solidFill>
                  <a:schemeClr val="bg1"/>
                </a:solidFill>
              </a:rPr>
              <a:t>HSEEP</a:t>
            </a:r>
            <a:endParaRPr lang="en-US" dirty="0" smtClean="0">
              <a:solidFill>
                <a:schemeClr val="bg1"/>
              </a:solidFill>
            </a:endParaRPr>
          </a:p>
          <a:p>
            <a:endParaRPr lang="en-US" dirty="0" smtClean="0"/>
          </a:p>
          <a:p>
            <a:pPr>
              <a:buClr>
                <a:schemeClr val="bg1"/>
              </a:buClr>
            </a:pPr>
            <a:endParaRPr lang="en-US" dirty="0" smtClean="0">
              <a:solidFill>
                <a:srgbClr val="999999"/>
              </a:solidFill>
            </a:endParaRPr>
          </a:p>
        </p:txBody>
      </p:sp>
      <p:sp>
        <p:nvSpPr>
          <p:cNvPr id="3076" name="Slide Number Placeholder 3"/>
          <p:cNvSpPr>
            <a:spLocks noGrp="1"/>
          </p:cNvSpPr>
          <p:nvPr>
            <p:ph type="sldNum" sz="quarter" idx="12"/>
          </p:nvPr>
        </p:nvSpPr>
        <p:spPr>
          <a:noFill/>
        </p:spPr>
        <p:txBody>
          <a:bodyPr/>
          <a:lstStyle/>
          <a:p>
            <a:fld id="{EA7B90F9-7C9C-48A8-A508-4C5EE73F8EE6}" type="slidenum">
              <a:rPr lang="en-US" smtClean="0"/>
              <a:pPr/>
              <a:t>1</a:t>
            </a:fld>
            <a:endParaRPr lang="en-US" dirty="0"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Scenario- Module 2</a:t>
            </a:r>
          </a:p>
        </p:txBody>
      </p:sp>
      <p:sp>
        <p:nvSpPr>
          <p:cNvPr id="12292" name="Content Placeholder 4"/>
          <p:cNvSpPr>
            <a:spLocks noGrp="1"/>
          </p:cNvSpPr>
          <p:nvPr>
            <p:ph idx="1"/>
          </p:nvPr>
        </p:nvSpPr>
        <p:spPr>
          <a:xfrm>
            <a:off x="427703" y="1295400"/>
            <a:ext cx="8229600" cy="4602163"/>
          </a:xfrm>
        </p:spPr>
        <p:txBody>
          <a:bodyPr>
            <a:normAutofit fontScale="77500" lnSpcReduction="20000"/>
          </a:bodyPr>
          <a:lstStyle/>
          <a:p>
            <a:r>
              <a:rPr lang="en-US" dirty="0"/>
              <a:t>Just over two weeks have passed since the staff member in the Geology department tested positive for COVID-19. University X leadership, in close partnership with the local health department, have worked diligently to perform contact tracing and monitoring. Only the spouse of the ill staff member has tested positive for COVID-19 and since he was a known contact, he had been in quarantine well before his illness started and did not spread COVID-19 to others. Like his spouse, his illness was mild and he has recovered. </a:t>
            </a:r>
          </a:p>
          <a:p>
            <a:r>
              <a:rPr lang="en-US" dirty="0"/>
              <a:t>No other instances of COVID-19-like illness have been reported among faculty or staff, despite extensive screening procedures that were enacted after the initial case was reported. </a:t>
            </a:r>
          </a:p>
          <a:p>
            <a:r>
              <a:rPr lang="en-US" dirty="0"/>
              <a:t>Students begin to return to campus and the surrounding community. Off campus students have been moving in over the past few weeks and campus residence halls conducted a staggered move-in over a two-week period to allow for additional social distancing. Orientation activities were conducted virtually prior to the arrival of students on campus in order to avoid large gatherings of students and orientation advisors. Students have been largely complaint with social distancing measures during move-in/prior to the start of classes, but the University X Office of Student Affairs has received multiple reports from concerned parents and community members that students have congregated in large numbers at private off-campus residences and on the outdoor patios of certain local restaurants.</a:t>
            </a:r>
          </a:p>
          <a:p>
            <a:pPr marL="0" indent="0">
              <a:buNone/>
            </a:pPr>
            <a:endParaRPr lang="en-US" dirty="0" smtClean="0">
              <a:solidFill>
                <a:schemeClr val="tx1"/>
              </a:solidFill>
            </a:endParaRPr>
          </a:p>
        </p:txBody>
      </p:sp>
      <p:sp>
        <p:nvSpPr>
          <p:cNvPr id="12291" name="Slide Number Placeholder 3"/>
          <p:cNvSpPr>
            <a:spLocks noGrp="1"/>
          </p:cNvSpPr>
          <p:nvPr>
            <p:ph type="sldNum" sz="quarter" idx="12"/>
          </p:nvPr>
        </p:nvSpPr>
        <p:spPr>
          <a:noFill/>
        </p:spPr>
        <p:txBody>
          <a:bodyPr/>
          <a:lstStyle/>
          <a:p>
            <a:fld id="{3C18E34B-F34D-4B79-8D66-F52CAD7C4643}" type="slidenum">
              <a:rPr lang="en-US" smtClean="0"/>
              <a:pPr/>
              <a:t>10</a:t>
            </a:fld>
            <a:endParaRPr lang="en-US" dirty="0" smtClean="0"/>
          </a:p>
        </p:txBody>
      </p:sp>
    </p:spTree>
    <p:extLst>
      <p:ext uri="{BB962C8B-B14F-4D97-AF65-F5344CB8AC3E}">
        <p14:creationId xmlns:p14="http://schemas.microsoft.com/office/powerpoint/2010/main" val="3781690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Scenario- Module 2</a:t>
            </a:r>
          </a:p>
        </p:txBody>
      </p:sp>
      <p:sp>
        <p:nvSpPr>
          <p:cNvPr id="12292" name="Content Placeholder 4"/>
          <p:cNvSpPr>
            <a:spLocks noGrp="1"/>
          </p:cNvSpPr>
          <p:nvPr>
            <p:ph idx="1"/>
          </p:nvPr>
        </p:nvSpPr>
        <p:spPr>
          <a:xfrm>
            <a:off x="457200" y="1524000"/>
            <a:ext cx="8229600" cy="4602163"/>
          </a:xfrm>
        </p:spPr>
        <p:txBody>
          <a:bodyPr>
            <a:normAutofit fontScale="70000" lnSpcReduction="20000"/>
          </a:bodyPr>
          <a:lstStyle/>
          <a:p>
            <a:r>
              <a:rPr lang="en-US" dirty="0" smtClean="0"/>
              <a:t>Classes </a:t>
            </a:r>
            <a:r>
              <a:rPr lang="en-US" dirty="0"/>
              <a:t>begin online and in-person one week after all students have returned to campus. Most students are compliant with established social distancing protocols, use of cloth face coverings, etc. and the semester is off to a smooth start overall.</a:t>
            </a:r>
          </a:p>
          <a:p>
            <a:r>
              <a:rPr lang="en-US" dirty="0"/>
              <a:t>On the fifth day of classes, a senior student studying world history reports to the student health center complaining of headaches, general malaise, and difficulty breathing. He is referred to the local hospital where he is tested for COVID-19. While waiting for respiratory swab to be taken, his nurse notices he has become lethargic and doctors perform a more extensive examination of the patient. Given his low oxygen saturations and underlying medical conditions, he is admitted for further workup. Six hours after he is admitted to the hospital, the laboratory reports he has tested positive for COVID-19.</a:t>
            </a:r>
          </a:p>
          <a:p>
            <a:r>
              <a:rPr lang="en-US" dirty="0"/>
              <a:t>The local health department is aware of the case because the case-patient was reported to the health department by hospital infection control staff and reaches out to the University health center during their case/contact investigation.</a:t>
            </a:r>
          </a:p>
          <a:p>
            <a:r>
              <a:rPr lang="en-US" dirty="0"/>
              <a:t>Initial information provided to the health department from the hospital indicates that the student is a 21 year old commuter student who resides off campus. He is enrolled in two courses this semester and he reported that in both classrooms, students practiced social distancing and wore masks. He is willing to ensure compliance with isolation requirements once he is discharged from the hospital, but refuses to name his potential contacts for fear of getting them in trouble.</a:t>
            </a:r>
          </a:p>
          <a:p>
            <a:pPr marL="0" indent="0">
              <a:buNone/>
            </a:pPr>
            <a:endParaRPr lang="en-US" dirty="0" smtClean="0">
              <a:solidFill>
                <a:schemeClr val="tx1"/>
              </a:solidFill>
            </a:endParaRPr>
          </a:p>
        </p:txBody>
      </p:sp>
      <p:sp>
        <p:nvSpPr>
          <p:cNvPr id="12291" name="Slide Number Placeholder 3"/>
          <p:cNvSpPr>
            <a:spLocks noGrp="1"/>
          </p:cNvSpPr>
          <p:nvPr>
            <p:ph type="sldNum" sz="quarter" idx="12"/>
          </p:nvPr>
        </p:nvSpPr>
        <p:spPr>
          <a:noFill/>
        </p:spPr>
        <p:txBody>
          <a:bodyPr/>
          <a:lstStyle/>
          <a:p>
            <a:fld id="{3C18E34B-F34D-4B79-8D66-F52CAD7C4643}" type="slidenum">
              <a:rPr lang="en-US" smtClean="0"/>
              <a:pPr/>
              <a:t>11</a:t>
            </a:fld>
            <a:endParaRPr lang="en-US" dirty="0" smtClean="0"/>
          </a:p>
        </p:txBody>
      </p:sp>
    </p:spTree>
    <p:extLst>
      <p:ext uri="{BB962C8B-B14F-4D97-AF65-F5344CB8AC3E}">
        <p14:creationId xmlns:p14="http://schemas.microsoft.com/office/powerpoint/2010/main" val="307901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Scenario- Module 3</a:t>
            </a:r>
          </a:p>
        </p:txBody>
      </p:sp>
      <p:sp>
        <p:nvSpPr>
          <p:cNvPr id="12292" name="Content Placeholder 4"/>
          <p:cNvSpPr>
            <a:spLocks noGrp="1"/>
          </p:cNvSpPr>
          <p:nvPr>
            <p:ph idx="1"/>
          </p:nvPr>
        </p:nvSpPr>
        <p:spPr>
          <a:xfrm>
            <a:off x="457200" y="1417638"/>
            <a:ext cx="8229600" cy="4602163"/>
          </a:xfrm>
        </p:spPr>
        <p:txBody>
          <a:bodyPr>
            <a:normAutofit/>
          </a:bodyPr>
          <a:lstStyle/>
          <a:p>
            <a:r>
              <a:rPr lang="en-US" dirty="0"/>
              <a:t>The two roommates who reside with the ill student are tested and found to be positive for COVID-19. Both are members of a local fraternity and report numerous contacts among students and members of the local town owing to their living off campus and working part-time jobs at local businesses that serve large numbers of the general public. It is estimated that about 100 students and 150 members of the general public have been exposed to COVID-19. </a:t>
            </a:r>
          </a:p>
          <a:p>
            <a:r>
              <a:rPr lang="en-US" dirty="0"/>
              <a:t>University staff work with the Provost’s Office, the Office of Student Affairs, and the fraternity to compile a list of students who have been exposed to the cases during classes and events held at the fraternity house.</a:t>
            </a:r>
          </a:p>
          <a:p>
            <a:pPr marL="0" indent="0">
              <a:buNone/>
            </a:pPr>
            <a:endParaRPr lang="en-US" dirty="0" smtClean="0">
              <a:solidFill>
                <a:schemeClr val="tx1"/>
              </a:solidFill>
            </a:endParaRPr>
          </a:p>
        </p:txBody>
      </p:sp>
      <p:sp>
        <p:nvSpPr>
          <p:cNvPr id="12291" name="Slide Number Placeholder 3"/>
          <p:cNvSpPr>
            <a:spLocks noGrp="1"/>
          </p:cNvSpPr>
          <p:nvPr>
            <p:ph type="sldNum" sz="quarter" idx="12"/>
          </p:nvPr>
        </p:nvSpPr>
        <p:spPr>
          <a:noFill/>
        </p:spPr>
        <p:txBody>
          <a:bodyPr/>
          <a:lstStyle/>
          <a:p>
            <a:fld id="{3C18E34B-F34D-4B79-8D66-F52CAD7C4643}" type="slidenum">
              <a:rPr lang="en-US" smtClean="0"/>
              <a:pPr/>
              <a:t>12</a:t>
            </a:fld>
            <a:endParaRPr lang="en-US" dirty="0" smtClean="0"/>
          </a:p>
        </p:txBody>
      </p:sp>
    </p:spTree>
    <p:extLst>
      <p:ext uri="{BB962C8B-B14F-4D97-AF65-F5344CB8AC3E}">
        <p14:creationId xmlns:p14="http://schemas.microsoft.com/office/powerpoint/2010/main" val="1017094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Participants</a:t>
            </a:r>
            <a:endParaRPr lang="en-US" dirty="0"/>
          </a:p>
        </p:txBody>
      </p:sp>
      <p:sp>
        <p:nvSpPr>
          <p:cNvPr id="3" name="Content Placeholder 2"/>
          <p:cNvSpPr>
            <a:spLocks noGrp="1"/>
          </p:cNvSpPr>
          <p:nvPr>
            <p:ph idx="1"/>
          </p:nvPr>
        </p:nvSpPr>
        <p:spPr/>
        <p:txBody>
          <a:bodyPr>
            <a:normAutofit/>
          </a:bodyPr>
          <a:lstStyle/>
          <a:p>
            <a:r>
              <a:rPr lang="en-US" sz="3200" dirty="0" smtClean="0">
                <a:solidFill>
                  <a:srgbClr val="0000FF"/>
                </a:solidFill>
              </a:rPr>
              <a:t>[List all exercise participants; identify those with limited extent of play (e.g. XXX hospital extent of play is 8 AM to 12 noon)]</a:t>
            </a:r>
            <a:endParaRPr lang="en-US" sz="3200" dirty="0">
              <a:solidFill>
                <a:srgbClr val="0000FF"/>
              </a:solidFill>
            </a:endParaRPr>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13</a:t>
            </a:fld>
            <a:endParaRPr lang="en-US" dirty="0"/>
          </a:p>
        </p:txBody>
      </p:sp>
    </p:spTree>
    <p:extLst>
      <p:ext uri="{BB962C8B-B14F-4D97-AF65-F5344CB8AC3E}">
        <p14:creationId xmlns:p14="http://schemas.microsoft.com/office/powerpoint/2010/main" val="3052064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8"/>
          <p:cNvSpPr>
            <a:spLocks noGrp="1" noChangeArrowheads="1"/>
          </p:cNvSpPr>
          <p:nvPr>
            <p:ph type="title"/>
          </p:nvPr>
        </p:nvSpPr>
        <p:spPr>
          <a:xfrm>
            <a:off x="457200" y="152400"/>
            <a:ext cx="8229600" cy="1143000"/>
          </a:xfrm>
        </p:spPr>
        <p:txBody>
          <a:bodyPr>
            <a:normAutofit fontScale="90000"/>
          </a:bodyPr>
          <a:lstStyle/>
          <a:p>
            <a:pPr eaLnBrk="1" hangingPunct="1"/>
            <a:r>
              <a:rPr lang="en-US" dirty="0" smtClean="0"/>
              <a:t>Exercise Assumptions &amp; Artificialities</a:t>
            </a:r>
          </a:p>
        </p:txBody>
      </p:sp>
      <p:sp>
        <p:nvSpPr>
          <p:cNvPr id="14340" name="Content Placeholder 4"/>
          <p:cNvSpPr>
            <a:spLocks noGrp="1"/>
          </p:cNvSpPr>
          <p:nvPr>
            <p:ph idx="1"/>
          </p:nvPr>
        </p:nvSpPr>
        <p:spPr>
          <a:xfrm>
            <a:off x="457200" y="1219200"/>
            <a:ext cx="8382000" cy="4389438"/>
          </a:xfrm>
        </p:spPr>
        <p:txBody>
          <a:bodyPr>
            <a:noAutofit/>
          </a:bodyPr>
          <a:lstStyle/>
          <a:p>
            <a:pPr marL="0" indent="0">
              <a:buNone/>
            </a:pPr>
            <a:r>
              <a:rPr lang="en-US" sz="1800" dirty="0"/>
              <a:t>In any exercise, assumptions and artificialities may be necessary to complete play in the time allotted and/or account for logistical limitations. Exercise participants should accept that assumptions and artificialities are inherent in any exercise, and should not allow these considerations to negatively impact their participation. During this exercise, the following apply</a:t>
            </a:r>
            <a:r>
              <a:rPr lang="en-US" sz="1800" dirty="0" smtClean="0"/>
              <a:t>:</a:t>
            </a:r>
          </a:p>
          <a:p>
            <a:pPr marL="0" indent="0">
              <a:buNone/>
            </a:pPr>
            <a:endParaRPr lang="en-US" sz="1800" dirty="0"/>
          </a:p>
          <a:p>
            <a:pPr lvl="0"/>
            <a:r>
              <a:rPr lang="en-US" sz="1800" dirty="0"/>
              <a:t>The exercise is conducted in a no-fault learning environment wherein capabilities, plans, systems, and processes will be evaluated.</a:t>
            </a:r>
          </a:p>
          <a:p>
            <a:pPr lvl="0"/>
            <a:r>
              <a:rPr lang="en-US" sz="1800" dirty="0"/>
              <a:t>The exercise scenario is plausible, and events occur as they are presented.</a:t>
            </a:r>
          </a:p>
          <a:p>
            <a:pPr lvl="0"/>
            <a:r>
              <a:rPr lang="en-US" sz="1800" dirty="0"/>
              <a:t>All players receive information at the same time.</a:t>
            </a:r>
          </a:p>
          <a:p>
            <a:pPr lvl="0"/>
            <a:r>
              <a:rPr lang="en-US" sz="1800" dirty="0"/>
              <a:t>Preparedness efforts across IHE’s may differ.</a:t>
            </a:r>
          </a:p>
          <a:p>
            <a:r>
              <a:rPr lang="en-US" sz="1800" dirty="0"/>
              <a:t>COVID-19 will still remain a Public Health concern until a vaccine is </a:t>
            </a:r>
            <a:r>
              <a:rPr lang="en-US" sz="1800" dirty="0" smtClean="0"/>
              <a:t>developed</a:t>
            </a:r>
          </a:p>
          <a:p>
            <a:r>
              <a:rPr lang="en-US" sz="1800" dirty="0" smtClean="0">
                <a:solidFill>
                  <a:srgbClr val="0000FF"/>
                </a:solidFill>
              </a:rPr>
              <a:t>[List others, as appropriate]</a:t>
            </a:r>
          </a:p>
        </p:txBody>
      </p:sp>
      <p:sp>
        <p:nvSpPr>
          <p:cNvPr id="14338" name="Rectangle 4"/>
          <p:cNvSpPr>
            <a:spLocks noGrp="1" noChangeArrowheads="1"/>
          </p:cNvSpPr>
          <p:nvPr>
            <p:ph type="sldNum" sz="quarter" idx="12"/>
          </p:nvPr>
        </p:nvSpPr>
        <p:spPr>
          <a:noFill/>
        </p:spPr>
        <p:txBody>
          <a:bodyPr/>
          <a:lstStyle/>
          <a:p>
            <a:fld id="{057BFCBE-B235-4AB7-A1E4-E939162A3F85}" type="slidenum">
              <a:rPr lang="en-US" smtClean="0"/>
              <a:pPr/>
              <a:t>14</a:t>
            </a:fld>
            <a:endParaRPr lang="en-US"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7"/>
          <p:cNvSpPr>
            <a:spLocks noGrp="1" noChangeArrowheads="1"/>
          </p:cNvSpPr>
          <p:nvPr>
            <p:ph type="title"/>
          </p:nvPr>
        </p:nvSpPr>
        <p:spPr/>
        <p:txBody>
          <a:bodyPr/>
          <a:lstStyle/>
          <a:p>
            <a:pPr eaLnBrk="1" hangingPunct="1"/>
            <a:r>
              <a:rPr lang="en-US" dirty="0" smtClean="0"/>
              <a:t>Exercise Play</a:t>
            </a:r>
          </a:p>
        </p:txBody>
      </p:sp>
      <p:sp>
        <p:nvSpPr>
          <p:cNvPr id="15364" name="Content Placeholder 4"/>
          <p:cNvSpPr>
            <a:spLocks noGrp="1"/>
          </p:cNvSpPr>
          <p:nvPr>
            <p:ph idx="1"/>
          </p:nvPr>
        </p:nvSpPr>
        <p:spPr/>
        <p:txBody>
          <a:bodyPr/>
          <a:lstStyle/>
          <a:p>
            <a:pPr>
              <a:spcBef>
                <a:spcPts val="675"/>
              </a:spcBef>
            </a:pPr>
            <a:r>
              <a:rPr lang="en-US" sz="3200" dirty="0" smtClean="0">
                <a:solidFill>
                  <a:srgbClr val="0000FF"/>
                </a:solidFill>
              </a:rPr>
              <a:t>[Start and anticipated end timelines]</a:t>
            </a:r>
          </a:p>
          <a:p>
            <a:pPr>
              <a:spcBef>
                <a:spcPts val="675"/>
              </a:spcBef>
            </a:pPr>
            <a:r>
              <a:rPr lang="en-US" sz="3200" dirty="0" smtClean="0">
                <a:solidFill>
                  <a:srgbClr val="0000FF"/>
                </a:solidFill>
              </a:rPr>
              <a:t>[Venue sites]</a:t>
            </a:r>
          </a:p>
          <a:p>
            <a:pPr>
              <a:spcBef>
                <a:spcPts val="675"/>
              </a:spcBef>
            </a:pPr>
            <a:r>
              <a:rPr lang="en-US" sz="3200" dirty="0" smtClean="0">
                <a:solidFill>
                  <a:srgbClr val="0000FF"/>
                </a:solidFill>
              </a:rPr>
              <a:t>[Play will be restricted to the scenario details]</a:t>
            </a:r>
          </a:p>
          <a:p>
            <a:pPr>
              <a:spcBef>
                <a:spcPts val="675"/>
              </a:spcBef>
            </a:pPr>
            <a:r>
              <a:rPr lang="en-US" sz="3200" dirty="0" smtClean="0">
                <a:solidFill>
                  <a:schemeClr val="tx1"/>
                </a:solidFill>
              </a:rPr>
              <a:t>The facilitator will guide participants through exercise discussion and will control the time and discussion details</a:t>
            </a:r>
          </a:p>
          <a:p>
            <a:endParaRPr lang="en-US" dirty="0" smtClean="0"/>
          </a:p>
        </p:txBody>
      </p:sp>
      <p:sp>
        <p:nvSpPr>
          <p:cNvPr id="15362" name="Rectangle 4"/>
          <p:cNvSpPr>
            <a:spLocks noGrp="1" noChangeArrowheads="1"/>
          </p:cNvSpPr>
          <p:nvPr>
            <p:ph type="sldNum" sz="quarter" idx="12"/>
          </p:nvPr>
        </p:nvSpPr>
        <p:spPr>
          <a:noFill/>
        </p:spPr>
        <p:txBody>
          <a:bodyPr/>
          <a:lstStyle/>
          <a:p>
            <a:fld id="{FE345297-4E8E-4131-A004-283E14212AB9}" type="slidenum">
              <a:rPr lang="en-US" smtClean="0"/>
              <a:pPr/>
              <a:t>15</a:t>
            </a:fld>
            <a:endParaRPr lang="en-US" dirty="0" smtClean="0"/>
          </a:p>
        </p:txBody>
      </p:sp>
    </p:spTree>
    <p:extLst>
      <p:ext uri="{BB962C8B-B14F-4D97-AF65-F5344CB8AC3E}">
        <p14:creationId xmlns:p14="http://schemas.microsoft.com/office/powerpoint/2010/main" val="243642822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52400"/>
            <a:ext cx="8229600" cy="1143000"/>
          </a:xfrm>
        </p:spPr>
        <p:txBody>
          <a:bodyPr/>
          <a:lstStyle/>
          <a:p>
            <a:r>
              <a:rPr lang="en-US" dirty="0" smtClean="0"/>
              <a:t>Exercise Schedule</a:t>
            </a:r>
          </a:p>
        </p:txBody>
      </p:sp>
      <p:sp>
        <p:nvSpPr>
          <p:cNvPr id="18436" name="Content Placeholder 4"/>
          <p:cNvSpPr>
            <a:spLocks noGrp="1"/>
          </p:cNvSpPr>
          <p:nvPr>
            <p:ph idx="1"/>
          </p:nvPr>
        </p:nvSpPr>
        <p:spPr>
          <a:xfrm>
            <a:off x="457200" y="1447800"/>
            <a:ext cx="8229600" cy="4648200"/>
          </a:xfrm>
        </p:spPr>
        <p:txBody>
          <a:bodyPr>
            <a:normAutofit/>
          </a:bodyPr>
          <a:lstStyle/>
          <a:p>
            <a:r>
              <a:rPr lang="en-US" sz="2800" dirty="0" smtClean="0">
                <a:solidFill>
                  <a:srgbClr val="0000FF"/>
                </a:solidFill>
              </a:rPr>
              <a:t>Evaluator briefing: [Date/time]</a:t>
            </a:r>
          </a:p>
          <a:p>
            <a:r>
              <a:rPr lang="en-US" sz="2800" dirty="0" smtClean="0">
                <a:solidFill>
                  <a:srgbClr val="0000FF"/>
                </a:solidFill>
              </a:rPr>
              <a:t>[Date]</a:t>
            </a:r>
          </a:p>
          <a:p>
            <a:pPr lvl="1"/>
            <a:r>
              <a:rPr lang="en-US" sz="2800" dirty="0" smtClean="0">
                <a:solidFill>
                  <a:srgbClr val="0000FF"/>
                </a:solidFill>
              </a:rPr>
              <a:t>Participant registration: [Time]</a:t>
            </a:r>
          </a:p>
          <a:p>
            <a:pPr lvl="1"/>
            <a:r>
              <a:rPr lang="en-US" sz="2800" dirty="0" smtClean="0">
                <a:solidFill>
                  <a:srgbClr val="0000FF"/>
                </a:solidFill>
              </a:rPr>
              <a:t>Player briefing: [Time]</a:t>
            </a:r>
          </a:p>
          <a:p>
            <a:pPr lvl="1"/>
            <a:r>
              <a:rPr lang="en-US" sz="2800" dirty="0" smtClean="0">
                <a:solidFill>
                  <a:srgbClr val="0000FF"/>
                </a:solidFill>
              </a:rPr>
              <a:t>Start of exercise (StartEx): [Time]</a:t>
            </a:r>
          </a:p>
          <a:p>
            <a:pPr lvl="1"/>
            <a:r>
              <a:rPr lang="en-US" sz="2800" dirty="0" smtClean="0">
                <a:solidFill>
                  <a:srgbClr val="0000FF"/>
                </a:solidFill>
              </a:rPr>
              <a:t>End of exercise (EndEx): [Time]</a:t>
            </a:r>
          </a:p>
          <a:p>
            <a:pPr lvl="1"/>
            <a:r>
              <a:rPr lang="en-US" sz="2800" dirty="0" smtClean="0">
                <a:solidFill>
                  <a:srgbClr val="0000FF"/>
                </a:solidFill>
              </a:rPr>
              <a:t>Hot Wash: Immediately after EndEx</a:t>
            </a:r>
          </a:p>
          <a:p>
            <a:r>
              <a:rPr lang="en-US" sz="2800" dirty="0" smtClean="0">
                <a:solidFill>
                  <a:srgbClr val="0000FF"/>
                </a:solidFill>
              </a:rPr>
              <a:t>[Date]</a:t>
            </a:r>
          </a:p>
          <a:p>
            <a:pPr lvl="1"/>
            <a:r>
              <a:rPr lang="en-US" sz="2800" dirty="0" smtClean="0">
                <a:solidFill>
                  <a:srgbClr val="0000FF"/>
                </a:solidFill>
              </a:rPr>
              <a:t>Evaluator debriefing: [Time]</a:t>
            </a:r>
          </a:p>
          <a:p>
            <a:endParaRPr lang="en-US" dirty="0" smtClean="0"/>
          </a:p>
        </p:txBody>
      </p:sp>
      <p:sp>
        <p:nvSpPr>
          <p:cNvPr id="18435" name="Slide Number Placeholder 3"/>
          <p:cNvSpPr>
            <a:spLocks noGrp="1"/>
          </p:cNvSpPr>
          <p:nvPr>
            <p:ph type="sldNum" sz="quarter" idx="12"/>
          </p:nvPr>
        </p:nvSpPr>
        <p:spPr>
          <a:noFill/>
        </p:spPr>
        <p:txBody>
          <a:bodyPr/>
          <a:lstStyle/>
          <a:p>
            <a:fld id="{4F6E46A7-0074-4773-A322-75660C87EDDA}" type="slidenum">
              <a:rPr lang="en-US" smtClean="0"/>
              <a:pPr/>
              <a:t>16</a:t>
            </a:fld>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Exercise Location and Area</a:t>
            </a:r>
          </a:p>
        </p:txBody>
      </p:sp>
      <p:sp>
        <p:nvSpPr>
          <p:cNvPr id="19460" name="Content Placeholder 4"/>
          <p:cNvSpPr>
            <a:spLocks noGrp="1"/>
          </p:cNvSpPr>
          <p:nvPr>
            <p:ph idx="1"/>
          </p:nvPr>
        </p:nvSpPr>
        <p:spPr/>
        <p:txBody>
          <a:bodyPr/>
          <a:lstStyle/>
          <a:p>
            <a:r>
              <a:rPr lang="en-US" sz="3200" dirty="0" smtClean="0">
                <a:solidFill>
                  <a:srgbClr val="0000FF"/>
                </a:solidFill>
              </a:rPr>
              <a:t>[List any maps or site layouts necessary for exercise discussion]</a:t>
            </a:r>
          </a:p>
          <a:p>
            <a:endParaRPr lang="en-US" dirty="0" smtClean="0"/>
          </a:p>
        </p:txBody>
      </p:sp>
      <p:sp>
        <p:nvSpPr>
          <p:cNvPr id="19459" name="Slide Number Placeholder 3"/>
          <p:cNvSpPr>
            <a:spLocks noGrp="1"/>
          </p:cNvSpPr>
          <p:nvPr>
            <p:ph type="sldNum" sz="quarter" idx="12"/>
          </p:nvPr>
        </p:nvSpPr>
        <p:spPr>
          <a:noFill/>
        </p:spPr>
        <p:txBody>
          <a:bodyPr/>
          <a:lstStyle/>
          <a:p>
            <a:fld id="{79E6AC54-EEA7-47BE-A043-444EF313E7AE}" type="slidenum">
              <a:rPr lang="en-US" smtClean="0"/>
              <a:pPr/>
              <a:t>17</a:t>
            </a:fld>
            <a:endParaRPr lang="en-US" dirty="0" smtClean="0"/>
          </a:p>
        </p:txBody>
      </p:sp>
    </p:spTree>
    <p:extLst>
      <p:ext uri="{BB962C8B-B14F-4D97-AF65-F5344CB8AC3E}">
        <p14:creationId xmlns:p14="http://schemas.microsoft.com/office/powerpoint/2010/main" val="201436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Exercise Identification</a:t>
            </a:r>
          </a:p>
        </p:txBody>
      </p:sp>
      <p:sp>
        <p:nvSpPr>
          <p:cNvPr id="21507" name="Content Placeholder 2"/>
          <p:cNvSpPr>
            <a:spLocks noGrp="1"/>
          </p:cNvSpPr>
          <p:nvPr>
            <p:ph idx="1"/>
          </p:nvPr>
        </p:nvSpPr>
        <p:spPr/>
        <p:txBody>
          <a:bodyPr/>
          <a:lstStyle/>
          <a:p>
            <a:pPr eaLnBrk="1" hangingPunct="1">
              <a:buFont typeface="Wingdings" pitchFamily="2" charset="2"/>
              <a:buNone/>
              <a:tabLst>
                <a:tab pos="3316288" algn="l"/>
              </a:tabLst>
            </a:pPr>
            <a:r>
              <a:rPr lang="en-US" sz="3200" dirty="0" smtClean="0">
                <a:solidFill>
                  <a:srgbClr val="0000FF"/>
                </a:solidFill>
              </a:rPr>
              <a:t>Evaluators	[color] badges</a:t>
            </a:r>
          </a:p>
          <a:p>
            <a:pPr>
              <a:buNone/>
              <a:tabLst>
                <a:tab pos="3316288" algn="l"/>
              </a:tabLst>
            </a:pPr>
            <a:r>
              <a:rPr lang="en-US" sz="3200" dirty="0" smtClean="0">
                <a:solidFill>
                  <a:srgbClr val="0000FF"/>
                </a:solidFill>
              </a:rPr>
              <a:t>Facilitators 	</a:t>
            </a:r>
            <a:r>
              <a:rPr lang="en-US" sz="3200" dirty="0">
                <a:solidFill>
                  <a:srgbClr val="0000FF"/>
                </a:solidFill>
              </a:rPr>
              <a:t>[color] badges</a:t>
            </a:r>
            <a:endParaRPr lang="en-US" sz="3200" dirty="0" smtClean="0">
              <a:solidFill>
                <a:srgbClr val="0000FF"/>
              </a:solidFill>
            </a:endParaRPr>
          </a:p>
          <a:p>
            <a:pPr eaLnBrk="1" hangingPunct="1">
              <a:buFont typeface="Wingdings" pitchFamily="2" charset="2"/>
              <a:buNone/>
              <a:tabLst>
                <a:tab pos="3316288" algn="l"/>
              </a:tabLst>
            </a:pPr>
            <a:r>
              <a:rPr lang="en-US" sz="3200" dirty="0" smtClean="0">
                <a:solidFill>
                  <a:srgbClr val="0000FF"/>
                </a:solidFill>
              </a:rPr>
              <a:t>Support staff	[color] badges</a:t>
            </a:r>
          </a:p>
          <a:p>
            <a:pPr eaLnBrk="1" hangingPunct="1">
              <a:buFont typeface="Wingdings" pitchFamily="2" charset="2"/>
              <a:buNone/>
              <a:tabLst>
                <a:tab pos="3316288" algn="l"/>
              </a:tabLst>
            </a:pPr>
            <a:r>
              <a:rPr lang="en-US" sz="3200" dirty="0" smtClean="0">
                <a:solidFill>
                  <a:srgbClr val="0000FF"/>
                </a:solidFill>
              </a:rPr>
              <a:t>Players	[color] badges</a:t>
            </a:r>
          </a:p>
          <a:p>
            <a:pPr eaLnBrk="1" hangingPunct="1">
              <a:buFont typeface="Wingdings" pitchFamily="2" charset="2"/>
              <a:buNone/>
              <a:tabLst>
                <a:tab pos="3316288" algn="l"/>
              </a:tabLst>
            </a:pPr>
            <a:r>
              <a:rPr lang="en-US" sz="3200" dirty="0" smtClean="0">
                <a:solidFill>
                  <a:srgbClr val="0000FF"/>
                </a:solidFill>
              </a:rPr>
              <a:t>Observers	[color] badges</a:t>
            </a:r>
          </a:p>
          <a:p>
            <a:pPr eaLnBrk="1" hangingPunct="1">
              <a:buFont typeface="Wingdings" pitchFamily="2" charset="2"/>
              <a:buNone/>
              <a:tabLst>
                <a:tab pos="3316288" algn="l"/>
              </a:tabLst>
            </a:pPr>
            <a:r>
              <a:rPr lang="en-US" sz="3200" dirty="0" smtClean="0">
                <a:solidFill>
                  <a:srgbClr val="0000FF"/>
                </a:solidFill>
              </a:rPr>
              <a:t>Media	[color] badges</a:t>
            </a:r>
          </a:p>
          <a:p>
            <a:pPr>
              <a:buFont typeface="Wingdings" pitchFamily="2" charset="2"/>
              <a:buNone/>
              <a:tabLst>
                <a:tab pos="3316288" algn="l"/>
              </a:tabLst>
            </a:pPr>
            <a:endParaRPr lang="en-US" dirty="0" smtClean="0"/>
          </a:p>
        </p:txBody>
      </p:sp>
      <p:sp>
        <p:nvSpPr>
          <p:cNvPr id="21508" name="Slide Number Placeholder 3"/>
          <p:cNvSpPr>
            <a:spLocks noGrp="1"/>
          </p:cNvSpPr>
          <p:nvPr>
            <p:ph type="sldNum" sz="quarter" idx="12"/>
          </p:nvPr>
        </p:nvSpPr>
        <p:spPr>
          <a:noFill/>
        </p:spPr>
        <p:txBody>
          <a:bodyPr/>
          <a:lstStyle/>
          <a:p>
            <a:fld id="{3C124AC5-9F3B-470E-A793-4A612C01E82E}" type="slidenum">
              <a:rPr lang="en-US" smtClean="0"/>
              <a:pPr/>
              <a:t>18</a:t>
            </a:fld>
            <a:endParaRPr lang="en-US" dirty="0" smtClean="0"/>
          </a:p>
        </p:txBody>
      </p:sp>
    </p:spTree>
    <p:extLst>
      <p:ext uri="{BB962C8B-B14F-4D97-AF65-F5344CB8AC3E}">
        <p14:creationId xmlns:p14="http://schemas.microsoft.com/office/powerpoint/2010/main" val="581909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7"/>
          <p:cNvSpPr>
            <a:spLocks noGrp="1" noChangeArrowheads="1"/>
          </p:cNvSpPr>
          <p:nvPr>
            <p:ph type="title"/>
          </p:nvPr>
        </p:nvSpPr>
        <p:spPr>
          <a:xfrm>
            <a:off x="457200" y="33631"/>
            <a:ext cx="8229600" cy="1143000"/>
          </a:xfrm>
        </p:spPr>
        <p:txBody>
          <a:bodyPr/>
          <a:lstStyle/>
          <a:p>
            <a:pPr eaLnBrk="1" hangingPunct="1"/>
            <a:r>
              <a:rPr lang="en-US" dirty="0" smtClean="0"/>
              <a:t>Documentation</a:t>
            </a:r>
          </a:p>
        </p:txBody>
      </p:sp>
      <p:sp>
        <p:nvSpPr>
          <p:cNvPr id="31748" name="Content Placeholder 4"/>
          <p:cNvSpPr>
            <a:spLocks noGrp="1"/>
          </p:cNvSpPr>
          <p:nvPr>
            <p:ph idx="1"/>
          </p:nvPr>
        </p:nvSpPr>
        <p:spPr>
          <a:xfrm>
            <a:off x="457200" y="1219200"/>
            <a:ext cx="8229600" cy="4525963"/>
          </a:xfrm>
        </p:spPr>
        <p:txBody>
          <a:bodyPr>
            <a:noAutofit/>
          </a:bodyPr>
          <a:lstStyle/>
          <a:p>
            <a:pPr eaLnBrk="1" hangingPunct="1">
              <a:spcBef>
                <a:spcPts val="675"/>
              </a:spcBef>
            </a:pPr>
            <a:r>
              <a:rPr lang="en-US" sz="2800" dirty="0" smtClean="0"/>
              <a:t>Facilitator/Evaluator Handbook </a:t>
            </a:r>
          </a:p>
          <a:p>
            <a:pPr lvl="1" eaLnBrk="1" hangingPunct="1">
              <a:spcBef>
                <a:spcPts val="675"/>
              </a:spcBef>
              <a:buFont typeface="Arial" charset="0"/>
              <a:buChar char="‒"/>
            </a:pPr>
            <a:r>
              <a:rPr lang="en-US" sz="2800" dirty="0" smtClean="0"/>
              <a:t>Exercise Evaluation Guides (EEGs)</a:t>
            </a:r>
          </a:p>
          <a:p>
            <a:pPr eaLnBrk="1" hangingPunct="1">
              <a:spcBef>
                <a:spcPts val="675"/>
              </a:spcBef>
            </a:pPr>
            <a:r>
              <a:rPr lang="en-US" sz="2800" dirty="0" smtClean="0"/>
              <a:t>Situation Manual</a:t>
            </a:r>
          </a:p>
          <a:p>
            <a:pPr lvl="1" eaLnBrk="1" hangingPunct="1">
              <a:spcBef>
                <a:spcPts val="675"/>
              </a:spcBef>
              <a:buFont typeface="Arial" charset="0"/>
              <a:buChar char="‒"/>
            </a:pPr>
            <a:r>
              <a:rPr lang="en-US" sz="2800" dirty="0" smtClean="0"/>
              <a:t> Exercise Objectives</a:t>
            </a:r>
          </a:p>
          <a:p>
            <a:pPr lvl="1" eaLnBrk="1" hangingPunct="1">
              <a:spcBef>
                <a:spcPts val="675"/>
              </a:spcBef>
              <a:buFont typeface="Arial" charset="0"/>
              <a:buChar char="‒"/>
            </a:pPr>
            <a:r>
              <a:rPr lang="en-US" sz="2800" dirty="0"/>
              <a:t> </a:t>
            </a:r>
            <a:r>
              <a:rPr lang="en-US" sz="2800" dirty="0" smtClean="0"/>
              <a:t>Rules of Exercise Play</a:t>
            </a:r>
          </a:p>
          <a:p>
            <a:pPr lvl="1" eaLnBrk="1" hangingPunct="1">
              <a:spcBef>
                <a:spcPts val="675"/>
              </a:spcBef>
              <a:buFont typeface="Arial" charset="0"/>
              <a:buChar char="‒"/>
            </a:pPr>
            <a:r>
              <a:rPr lang="en-US" sz="2800" dirty="0" smtClean="0"/>
              <a:t> Scenario</a:t>
            </a:r>
          </a:p>
          <a:p>
            <a:pPr lvl="1" eaLnBrk="1" hangingPunct="1">
              <a:spcBef>
                <a:spcPts val="675"/>
              </a:spcBef>
              <a:buFont typeface="Arial" charset="0"/>
              <a:buChar char="‒"/>
            </a:pPr>
            <a:r>
              <a:rPr lang="en-US" sz="2800" dirty="0" smtClean="0"/>
              <a:t> Discussion Questions</a:t>
            </a:r>
            <a:endParaRPr lang="en-US" sz="2800" dirty="0"/>
          </a:p>
          <a:p>
            <a:pPr>
              <a:spcBef>
                <a:spcPts val="675"/>
              </a:spcBef>
              <a:buFont typeface="Wingdings" charset="2"/>
              <a:buChar char="§"/>
            </a:pPr>
            <a:r>
              <a:rPr lang="en-US" sz="2800" dirty="0" smtClean="0"/>
              <a:t>Exercise Evaluation Guides </a:t>
            </a:r>
          </a:p>
          <a:p>
            <a:pPr>
              <a:spcBef>
                <a:spcPts val="675"/>
              </a:spcBef>
              <a:buFont typeface="Wingdings" charset="2"/>
              <a:buChar char="§"/>
            </a:pPr>
            <a:r>
              <a:rPr lang="en-US" sz="2800" dirty="0" smtClean="0"/>
              <a:t>Participant Feedback Form</a:t>
            </a:r>
          </a:p>
        </p:txBody>
      </p:sp>
      <p:sp>
        <p:nvSpPr>
          <p:cNvPr id="31746" name="Rectangle 4"/>
          <p:cNvSpPr>
            <a:spLocks noGrp="1" noChangeArrowheads="1"/>
          </p:cNvSpPr>
          <p:nvPr>
            <p:ph type="sldNum" sz="quarter" idx="12"/>
          </p:nvPr>
        </p:nvSpPr>
        <p:spPr>
          <a:noFill/>
        </p:spPr>
        <p:txBody>
          <a:bodyPr/>
          <a:lstStyle/>
          <a:p>
            <a:fld id="{93966CAF-0FEB-48B4-AD14-2A4294D79DFE}" type="slidenum">
              <a:rPr lang="en-US" smtClean="0"/>
              <a:pPr/>
              <a:t>19</a:t>
            </a:fld>
            <a:endParaRPr lang="en-US" dirty="0" smtClean="0"/>
          </a:p>
        </p:txBody>
      </p:sp>
    </p:spTree>
    <p:extLst>
      <p:ext uri="{BB962C8B-B14F-4D97-AF65-F5344CB8AC3E}">
        <p14:creationId xmlns:p14="http://schemas.microsoft.com/office/powerpoint/2010/main" val="379952427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normAutofit fontScale="90000"/>
          </a:bodyPr>
          <a:lstStyle/>
          <a:p>
            <a:r>
              <a:rPr lang="en-US" dirty="0" smtClean="0"/>
              <a:t>Institutes of Higher Education COVID 19 Self-Administered Tabletop Exercise </a:t>
            </a:r>
          </a:p>
        </p:txBody>
      </p:sp>
      <p:sp>
        <p:nvSpPr>
          <p:cNvPr id="4" name="Text Placeholder 3"/>
          <p:cNvSpPr>
            <a:spLocks noGrp="1"/>
          </p:cNvSpPr>
          <p:nvPr>
            <p:ph type="subTitle" idx="1"/>
          </p:nvPr>
        </p:nvSpPr>
        <p:spPr>
          <a:xfrm>
            <a:off x="1219200" y="2743200"/>
            <a:ext cx="6400800" cy="1371600"/>
          </a:xfrm>
        </p:spPr>
        <p:txBody>
          <a:bodyPr>
            <a:normAutofit/>
          </a:bodyPr>
          <a:lstStyle/>
          <a:p>
            <a:pPr algn="ctr"/>
            <a:r>
              <a:rPr lang="en-US" sz="3200" dirty="0" smtClean="0"/>
              <a:t>Evaluator Briefing</a:t>
            </a:r>
          </a:p>
          <a:p>
            <a:pPr algn="ctr"/>
            <a:r>
              <a:rPr lang="en-US" sz="3200" dirty="0" smtClean="0">
                <a:solidFill>
                  <a:srgbClr val="0000FF"/>
                </a:solidFill>
              </a:rPr>
              <a:t>[Date]</a:t>
            </a:r>
          </a:p>
          <a:p>
            <a:endParaRPr lang="en-US" dirty="0"/>
          </a:p>
        </p:txBody>
      </p:sp>
      <p:cxnSp>
        <p:nvCxnSpPr>
          <p:cNvPr id="7" name="Straight Connector 6"/>
          <p:cNvCxnSpPr/>
          <p:nvPr/>
        </p:nvCxnSpPr>
        <p:spPr>
          <a:xfrm>
            <a:off x="381000" y="15240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7"/>
          <p:cNvSpPr>
            <a:spLocks noGrp="1" noChangeArrowheads="1"/>
          </p:cNvSpPr>
          <p:nvPr>
            <p:ph type="title"/>
          </p:nvPr>
        </p:nvSpPr>
        <p:spPr/>
        <p:txBody>
          <a:bodyPr/>
          <a:lstStyle/>
          <a:p>
            <a:pPr eaLnBrk="1" hangingPunct="1"/>
            <a:r>
              <a:rPr lang="en-US" dirty="0" smtClean="0"/>
              <a:t>Administrative Details</a:t>
            </a:r>
          </a:p>
        </p:txBody>
      </p:sp>
      <p:sp>
        <p:nvSpPr>
          <p:cNvPr id="24580" name="Content Placeholder 4"/>
          <p:cNvSpPr>
            <a:spLocks noGrp="1"/>
          </p:cNvSpPr>
          <p:nvPr>
            <p:ph idx="1"/>
          </p:nvPr>
        </p:nvSpPr>
        <p:spPr>
          <a:xfrm>
            <a:off x="457200" y="1447800"/>
            <a:ext cx="8229600" cy="4525963"/>
          </a:xfrm>
        </p:spPr>
        <p:txBody>
          <a:bodyPr/>
          <a:lstStyle/>
          <a:p>
            <a:pPr eaLnBrk="1" hangingPunct="1"/>
            <a:r>
              <a:rPr lang="en-US" sz="3200" dirty="0" smtClean="0">
                <a:solidFill>
                  <a:srgbClr val="0000FF"/>
                </a:solidFill>
              </a:rPr>
              <a:t>[Restroom locations] </a:t>
            </a:r>
          </a:p>
          <a:p>
            <a:pPr eaLnBrk="1" hangingPunct="1"/>
            <a:r>
              <a:rPr lang="en-US" sz="3200" dirty="0" smtClean="0">
                <a:solidFill>
                  <a:srgbClr val="0000FF"/>
                </a:solidFill>
              </a:rPr>
              <a:t>[Food and water]</a:t>
            </a:r>
          </a:p>
          <a:p>
            <a:pPr eaLnBrk="1" hangingPunct="1">
              <a:lnSpc>
                <a:spcPct val="90000"/>
              </a:lnSpc>
            </a:pPr>
            <a:r>
              <a:rPr lang="en-US" sz="3200" dirty="0" smtClean="0">
                <a:solidFill>
                  <a:srgbClr val="0000FF"/>
                </a:solidFill>
              </a:rPr>
              <a:t>[Others as necessary]</a:t>
            </a:r>
          </a:p>
          <a:p>
            <a:pPr eaLnBrk="1" hangingPunct="1"/>
            <a:r>
              <a:rPr lang="en-US" sz="3200" dirty="0" smtClean="0"/>
              <a:t>After the Hot Wash, please return:</a:t>
            </a:r>
          </a:p>
          <a:p>
            <a:pPr lvl="1" eaLnBrk="1" hangingPunct="1">
              <a:buFont typeface="Arial" charset="0"/>
              <a:buChar char="‒"/>
            </a:pPr>
            <a:r>
              <a:rPr lang="en-US" sz="3200" dirty="0" smtClean="0"/>
              <a:t>All badges </a:t>
            </a:r>
          </a:p>
          <a:p>
            <a:pPr lvl="1" eaLnBrk="1" hangingPunct="1">
              <a:buFont typeface="Arial" charset="0"/>
              <a:buChar char="‒"/>
            </a:pPr>
            <a:r>
              <a:rPr lang="en-US" sz="3200" dirty="0" smtClean="0"/>
              <a:t>All documentation (EEGs and any notes/logs)</a:t>
            </a:r>
          </a:p>
          <a:p>
            <a:pPr lvl="1" eaLnBrk="1" hangingPunct="1">
              <a:buFont typeface="Arial" charset="0"/>
              <a:buChar char="‒"/>
            </a:pPr>
            <a:r>
              <a:rPr lang="en-US" sz="3200" dirty="0" smtClean="0"/>
              <a:t>Participant </a:t>
            </a:r>
            <a:r>
              <a:rPr lang="en-US" sz="3200" dirty="0"/>
              <a:t>F</a:t>
            </a:r>
            <a:r>
              <a:rPr lang="en-US" sz="3200" dirty="0" smtClean="0"/>
              <a:t>eedback </a:t>
            </a:r>
            <a:r>
              <a:rPr lang="en-US" sz="3200" dirty="0"/>
              <a:t>F</a:t>
            </a:r>
            <a:r>
              <a:rPr lang="en-US" sz="3200" dirty="0" smtClean="0"/>
              <a:t>orms</a:t>
            </a:r>
          </a:p>
          <a:p>
            <a:endParaRPr lang="en-US" dirty="0" smtClean="0"/>
          </a:p>
        </p:txBody>
      </p:sp>
      <p:sp>
        <p:nvSpPr>
          <p:cNvPr id="24578" name="Rectangle 4"/>
          <p:cNvSpPr>
            <a:spLocks noGrp="1" noChangeArrowheads="1"/>
          </p:cNvSpPr>
          <p:nvPr>
            <p:ph type="sldNum" sz="quarter" idx="12"/>
          </p:nvPr>
        </p:nvSpPr>
        <p:spPr>
          <a:noFill/>
        </p:spPr>
        <p:txBody>
          <a:bodyPr/>
          <a:lstStyle/>
          <a:p>
            <a:fld id="{DED372A8-01A2-4416-80DF-59BC3F50A5C9}" type="slidenum">
              <a:rPr lang="en-US" smtClean="0"/>
              <a:pPr/>
              <a:t>20</a:t>
            </a:fld>
            <a:endParaRPr lang="en-US"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Evaluation Overview</a:t>
            </a:r>
          </a:p>
        </p:txBody>
      </p:sp>
      <p:sp>
        <p:nvSpPr>
          <p:cNvPr id="34820" name="Content Placeholder 4"/>
          <p:cNvSpPr>
            <a:spLocks noGrp="1"/>
          </p:cNvSpPr>
          <p:nvPr>
            <p:ph idx="1"/>
          </p:nvPr>
        </p:nvSpPr>
        <p:spPr>
          <a:xfrm>
            <a:off x="457200" y="1447800"/>
            <a:ext cx="8229600" cy="4525963"/>
          </a:xfrm>
        </p:spPr>
        <p:txBody>
          <a:bodyPr/>
          <a:lstStyle/>
          <a:p>
            <a:r>
              <a:rPr lang="en-US" sz="2800" dirty="0" smtClean="0"/>
              <a:t>The goal of exercise evaluation is to assess an organization’s capabilities to accomplish a mission, function, or objective</a:t>
            </a:r>
          </a:p>
          <a:p>
            <a:r>
              <a:rPr lang="en-US" sz="2800" dirty="0" smtClean="0"/>
              <a:t>Evaluation is accomplished by: </a:t>
            </a:r>
          </a:p>
          <a:p>
            <a:pPr lvl="1">
              <a:buFont typeface="Arial" charset="0"/>
              <a:buChar char="‒"/>
            </a:pPr>
            <a:r>
              <a:rPr lang="en-US" sz="2800" dirty="0" smtClean="0"/>
              <a:t>Observing the event and collecting supporting data</a:t>
            </a:r>
          </a:p>
          <a:p>
            <a:pPr lvl="1">
              <a:buFont typeface="Arial" charset="0"/>
              <a:buChar char="‒"/>
            </a:pPr>
            <a:r>
              <a:rPr lang="en-US" sz="2800" dirty="0" smtClean="0"/>
              <a:t>Analyzing the data to compare performance against expected outcomes</a:t>
            </a:r>
          </a:p>
          <a:p>
            <a:pPr lvl="1">
              <a:buFont typeface="Arial" charset="0"/>
              <a:buChar char="‒"/>
            </a:pPr>
            <a:r>
              <a:rPr lang="en-US" sz="2800" dirty="0" smtClean="0"/>
              <a:t>Reporting exercise outcomes in the AAR</a:t>
            </a:r>
          </a:p>
          <a:p>
            <a:endParaRPr lang="en-US" dirty="0" smtClean="0"/>
          </a:p>
        </p:txBody>
      </p:sp>
      <p:sp>
        <p:nvSpPr>
          <p:cNvPr id="34819" name="Slide Number Placeholder 3"/>
          <p:cNvSpPr>
            <a:spLocks noGrp="1"/>
          </p:cNvSpPr>
          <p:nvPr>
            <p:ph type="sldNum" sz="quarter" idx="12"/>
          </p:nvPr>
        </p:nvSpPr>
        <p:spPr>
          <a:noFill/>
        </p:spPr>
        <p:txBody>
          <a:bodyPr/>
          <a:lstStyle/>
          <a:p>
            <a:fld id="{38995042-23BF-49F5-80CE-93C8F90FAB53}" type="slidenum">
              <a:rPr lang="en-US" smtClean="0"/>
              <a:pPr/>
              <a:t>21</a:t>
            </a:fld>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9"/>
          <p:cNvSpPr>
            <a:spLocks noGrp="1" noChangeArrowheads="1"/>
          </p:cNvSpPr>
          <p:nvPr>
            <p:ph type="title"/>
          </p:nvPr>
        </p:nvSpPr>
        <p:spPr/>
        <p:txBody>
          <a:bodyPr/>
          <a:lstStyle/>
          <a:p>
            <a:pPr eaLnBrk="1" hangingPunct="1"/>
            <a:r>
              <a:rPr lang="en-US" dirty="0" smtClean="0"/>
              <a:t>Evaluator Responsibilities</a:t>
            </a:r>
          </a:p>
        </p:txBody>
      </p:sp>
      <p:sp>
        <p:nvSpPr>
          <p:cNvPr id="36868" name="Content Placeholder 4"/>
          <p:cNvSpPr>
            <a:spLocks noGrp="1"/>
          </p:cNvSpPr>
          <p:nvPr>
            <p:ph idx="1"/>
          </p:nvPr>
        </p:nvSpPr>
        <p:spPr>
          <a:xfrm>
            <a:off x="457200" y="1371600"/>
            <a:ext cx="8305800" cy="4389438"/>
          </a:xfrm>
        </p:spPr>
        <p:txBody>
          <a:bodyPr>
            <a:noAutofit/>
          </a:bodyPr>
          <a:lstStyle/>
          <a:p>
            <a:pPr eaLnBrk="1" hangingPunct="1">
              <a:spcBef>
                <a:spcPts val="675"/>
              </a:spcBef>
            </a:pPr>
            <a:r>
              <a:rPr lang="en-US" sz="2400" dirty="0" smtClean="0"/>
              <a:t>Understand the exercise objectives, core capabilities, concept, and scenario</a:t>
            </a:r>
          </a:p>
          <a:p>
            <a:pPr eaLnBrk="1" hangingPunct="1">
              <a:spcBef>
                <a:spcPts val="675"/>
              </a:spcBef>
            </a:pPr>
            <a:r>
              <a:rPr lang="en-US" sz="2400" dirty="0" smtClean="0"/>
              <a:t>Be familiar with the plans, policies, and procedures for the function or organization being evaluated</a:t>
            </a:r>
          </a:p>
          <a:p>
            <a:pPr eaLnBrk="1" hangingPunct="1">
              <a:spcBef>
                <a:spcPts val="675"/>
              </a:spcBef>
            </a:pPr>
            <a:r>
              <a:rPr lang="en-US" sz="2400" dirty="0" smtClean="0"/>
              <a:t>Use EEGs to document performance relative to exercise objectives, core capabilities, capability targets, and critical tasks</a:t>
            </a:r>
          </a:p>
          <a:p>
            <a:pPr eaLnBrk="1" hangingPunct="1">
              <a:spcBef>
                <a:spcPts val="675"/>
              </a:spcBef>
            </a:pPr>
            <a:r>
              <a:rPr lang="en-US" sz="2400" dirty="0" smtClean="0"/>
              <a:t>Collect and submit all evaluation data, EEGs, and materials to the Lead Evaluator after the exercise</a:t>
            </a:r>
          </a:p>
          <a:p>
            <a:pPr eaLnBrk="1" hangingPunct="1">
              <a:spcBef>
                <a:spcPts val="675"/>
              </a:spcBef>
            </a:pPr>
            <a:r>
              <a:rPr lang="en-US" sz="2400" dirty="0" smtClean="0"/>
              <a:t>Additional information is listed in the C/E Handbook</a:t>
            </a:r>
          </a:p>
        </p:txBody>
      </p:sp>
      <p:sp>
        <p:nvSpPr>
          <p:cNvPr id="36866" name="Rectangle 4"/>
          <p:cNvSpPr>
            <a:spLocks noGrp="1" noChangeArrowheads="1"/>
          </p:cNvSpPr>
          <p:nvPr>
            <p:ph type="sldNum" sz="quarter" idx="12"/>
          </p:nvPr>
        </p:nvSpPr>
        <p:spPr>
          <a:noFill/>
        </p:spPr>
        <p:txBody>
          <a:bodyPr/>
          <a:lstStyle/>
          <a:p>
            <a:fld id="{FD115123-6E87-4307-841F-4A7A52FBBA06}" type="slidenum">
              <a:rPr lang="en-US" smtClean="0"/>
              <a:pPr/>
              <a:t>22</a:t>
            </a:fld>
            <a:endParaRPr lang="en-US"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8"/>
          <p:cNvSpPr>
            <a:spLocks noGrp="1" noChangeArrowheads="1"/>
          </p:cNvSpPr>
          <p:nvPr>
            <p:ph type="title"/>
          </p:nvPr>
        </p:nvSpPr>
        <p:spPr/>
        <p:txBody>
          <a:bodyPr/>
          <a:lstStyle/>
          <a:p>
            <a:pPr eaLnBrk="1" hangingPunct="1"/>
            <a:r>
              <a:rPr lang="en-US" dirty="0" smtClean="0"/>
              <a:t>Evaluator Guidelines</a:t>
            </a:r>
          </a:p>
        </p:txBody>
      </p:sp>
      <p:sp>
        <p:nvSpPr>
          <p:cNvPr id="37890" name="Rectangle 4"/>
          <p:cNvSpPr>
            <a:spLocks noGrp="1" noChangeArrowheads="1"/>
          </p:cNvSpPr>
          <p:nvPr>
            <p:ph type="sldNum" sz="quarter" idx="12"/>
          </p:nvPr>
        </p:nvSpPr>
        <p:spPr>
          <a:noFill/>
        </p:spPr>
        <p:txBody>
          <a:bodyPr/>
          <a:lstStyle/>
          <a:p>
            <a:fld id="{E810911A-F29A-44D9-9D70-AE94D5145D50}" type="slidenum">
              <a:rPr lang="en-US" smtClean="0"/>
              <a:pPr/>
              <a:t>23</a:t>
            </a:fld>
            <a:endParaRPr lang="en-US" dirty="0" smtClean="0"/>
          </a:p>
        </p:txBody>
      </p:sp>
      <p:sp>
        <p:nvSpPr>
          <p:cNvPr id="5" name="Content Placeholder 4"/>
          <p:cNvSpPr>
            <a:spLocks noGrp="1"/>
          </p:cNvSpPr>
          <p:nvPr>
            <p:ph idx="1"/>
          </p:nvPr>
        </p:nvSpPr>
        <p:spPr>
          <a:xfrm>
            <a:off x="457200" y="1371600"/>
            <a:ext cx="8229600" cy="4525963"/>
          </a:xfrm>
        </p:spPr>
        <p:txBody>
          <a:bodyPr>
            <a:normAutofit lnSpcReduction="10000"/>
          </a:bodyPr>
          <a:lstStyle/>
          <a:p>
            <a:r>
              <a:rPr lang="en-US" dirty="0" smtClean="0"/>
              <a:t>DO:</a:t>
            </a:r>
          </a:p>
          <a:p>
            <a:pPr lvl="1">
              <a:buFont typeface="Arial" charset="0"/>
              <a:buChar char="‒"/>
            </a:pPr>
            <a:r>
              <a:rPr lang="en-US" dirty="0" smtClean="0"/>
              <a:t>Observe and record player activities</a:t>
            </a:r>
          </a:p>
          <a:p>
            <a:pPr lvl="1">
              <a:buFont typeface="Arial" charset="0"/>
              <a:buChar char="‒"/>
            </a:pPr>
            <a:r>
              <a:rPr lang="en-US" dirty="0" smtClean="0"/>
              <a:t>Focus on critical tasks and capability targets</a:t>
            </a:r>
          </a:p>
          <a:p>
            <a:pPr lvl="1">
              <a:buFont typeface="Arial" charset="0"/>
              <a:buChar char="‒"/>
            </a:pPr>
            <a:r>
              <a:rPr lang="en-US" dirty="0" smtClean="0"/>
              <a:t>Assign EEG capability target ratings</a:t>
            </a:r>
          </a:p>
          <a:p>
            <a:pPr lvl="1">
              <a:buFont typeface="Arial" charset="0"/>
              <a:buChar char="‒"/>
            </a:pPr>
            <a:r>
              <a:rPr lang="en-US" dirty="0" smtClean="0"/>
              <a:t>Document strengths and areas for improvement</a:t>
            </a:r>
          </a:p>
          <a:p>
            <a:pPr lvl="1">
              <a:buFont typeface="Arial" charset="0"/>
              <a:buChar char="‒"/>
            </a:pPr>
            <a:r>
              <a:rPr lang="en-US" dirty="0" smtClean="0"/>
              <a:t>Complete your EEGs either during or immediately after the exercise</a:t>
            </a:r>
          </a:p>
          <a:p>
            <a:r>
              <a:rPr lang="en-US" dirty="0" smtClean="0"/>
              <a:t>DO NOT:</a:t>
            </a:r>
          </a:p>
          <a:p>
            <a:pPr lvl="1">
              <a:buFont typeface="Arial" charset="0"/>
              <a:buChar char="‒"/>
            </a:pPr>
            <a:r>
              <a:rPr lang="en-US" dirty="0" smtClean="0"/>
              <a:t>Leave your post at key times</a:t>
            </a:r>
          </a:p>
          <a:p>
            <a:pPr lvl="1">
              <a:buFont typeface="Arial" charset="0"/>
              <a:buChar char="‒"/>
            </a:pPr>
            <a:r>
              <a:rPr lang="en-US" dirty="0" smtClean="0"/>
              <a:t>Prompt players</a:t>
            </a:r>
          </a:p>
          <a:p>
            <a:pPr lvl="1">
              <a:buFont typeface="Arial" charset="0"/>
              <a:buChar char="‒"/>
            </a:pPr>
            <a:r>
              <a:rPr lang="en-US" dirty="0" smtClean="0"/>
              <a:t>Answer questions for players</a:t>
            </a:r>
          </a:p>
          <a:p>
            <a:pPr lvl="1">
              <a:buFont typeface="Arial" charset="0"/>
              <a:buChar char="‒"/>
            </a:pPr>
            <a:r>
              <a:rPr lang="en-US" dirty="0" smtClean="0"/>
              <a:t>Interfere with player actions</a:t>
            </a:r>
          </a:p>
          <a:p>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Requirements</a:t>
            </a:r>
            <a:endParaRPr lang="en-US" dirty="0"/>
          </a:p>
        </p:txBody>
      </p:sp>
      <p:sp>
        <p:nvSpPr>
          <p:cNvPr id="3" name="Content Placeholder 2"/>
          <p:cNvSpPr>
            <a:spLocks noGrp="1"/>
          </p:cNvSpPr>
          <p:nvPr>
            <p:ph idx="1"/>
          </p:nvPr>
        </p:nvSpPr>
        <p:spPr>
          <a:xfrm>
            <a:off x="457200" y="1447800"/>
            <a:ext cx="8229600" cy="4525963"/>
          </a:xfrm>
        </p:spPr>
        <p:txBody>
          <a:bodyPr/>
          <a:lstStyle/>
          <a:p>
            <a:pPr>
              <a:spcBef>
                <a:spcPts val="600"/>
              </a:spcBef>
            </a:pPr>
            <a:r>
              <a:rPr lang="en-US" sz="2800" dirty="0" smtClean="0"/>
              <a:t>Evaluation requirements specify what will be evaluated during the exercise and how exercise play will be assessed</a:t>
            </a:r>
          </a:p>
          <a:p>
            <a:pPr>
              <a:spcBef>
                <a:spcPts val="600"/>
              </a:spcBef>
            </a:pPr>
            <a:r>
              <a:rPr lang="en-US" sz="2800" dirty="0" smtClean="0"/>
              <a:t>Evaluation requirements are documented in the EEGs</a:t>
            </a:r>
          </a:p>
          <a:p>
            <a:pPr lvl="1">
              <a:spcBef>
                <a:spcPts val="600"/>
              </a:spcBef>
            </a:pPr>
            <a:r>
              <a:rPr lang="en-US" sz="2800" dirty="0" smtClean="0"/>
              <a:t>Core capabilities</a:t>
            </a:r>
          </a:p>
          <a:p>
            <a:pPr lvl="1">
              <a:spcBef>
                <a:spcPts val="600"/>
              </a:spcBef>
            </a:pPr>
            <a:r>
              <a:rPr lang="en-US" sz="2800" dirty="0" smtClean="0"/>
              <a:t>Capability targets</a:t>
            </a:r>
          </a:p>
          <a:p>
            <a:pPr lvl="1">
              <a:spcBef>
                <a:spcPts val="600"/>
              </a:spcBef>
            </a:pPr>
            <a:r>
              <a:rPr lang="en-US" sz="2800" dirty="0" smtClean="0"/>
              <a:t>Critical tasks</a:t>
            </a:r>
          </a:p>
          <a:p>
            <a:pPr>
              <a:spcBef>
                <a:spcPts val="600"/>
              </a:spcBef>
            </a:pPr>
            <a:r>
              <a:rPr lang="en-US" sz="2800" dirty="0" smtClean="0"/>
              <a:t>Performance ratings</a:t>
            </a:r>
          </a:p>
          <a:p>
            <a:pPr lvl="1">
              <a:spcBef>
                <a:spcPts val="600"/>
              </a:spcBef>
              <a:buNone/>
            </a:pPr>
            <a:endParaRPr lang="en-US" dirty="0" smtClean="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Exercise Evaluation Guides</a:t>
            </a:r>
            <a:endParaRPr lang="en-US" dirty="0"/>
          </a:p>
        </p:txBody>
      </p:sp>
      <p:sp>
        <p:nvSpPr>
          <p:cNvPr id="38916" name="Rectangle 10"/>
          <p:cNvSpPr>
            <a:spLocks noGrp="1" noChangeArrowheads="1"/>
          </p:cNvSpPr>
          <p:nvPr>
            <p:ph idx="1"/>
          </p:nvPr>
        </p:nvSpPr>
        <p:spPr>
          <a:xfrm>
            <a:off x="457200" y="1371600"/>
            <a:ext cx="8229600" cy="3962400"/>
          </a:xfrm>
        </p:spPr>
        <p:txBody>
          <a:bodyPr>
            <a:normAutofit/>
          </a:bodyPr>
          <a:lstStyle/>
          <a:p>
            <a:pPr eaLnBrk="1" hangingPunct="1"/>
            <a:r>
              <a:rPr lang="en-US" sz="3200" dirty="0" smtClean="0"/>
              <a:t>EEGs will be used to track evaluation of the objectives</a:t>
            </a:r>
          </a:p>
          <a:p>
            <a:pPr eaLnBrk="1" hangingPunct="1"/>
            <a:r>
              <a:rPr lang="en-US" sz="3200" dirty="0" smtClean="0"/>
              <a:t>Evaluation requirements selected for this exercise can be found on your EEGs. </a:t>
            </a:r>
          </a:p>
          <a:p>
            <a:pPr eaLnBrk="1" hangingPunct="1"/>
            <a:r>
              <a:rPr lang="en-US" sz="3200" dirty="0" smtClean="0"/>
              <a:t>Each EEG lists the objective, core capability, capability targets, and critical tasks. </a:t>
            </a:r>
          </a:p>
        </p:txBody>
      </p:sp>
      <p:sp>
        <p:nvSpPr>
          <p:cNvPr id="38914" name="Rectangle 4"/>
          <p:cNvSpPr>
            <a:spLocks noGrp="1" noChangeArrowheads="1"/>
          </p:cNvSpPr>
          <p:nvPr>
            <p:ph type="sldNum" sz="quarter" idx="12"/>
          </p:nvPr>
        </p:nvSpPr>
        <p:spPr>
          <a:noFill/>
        </p:spPr>
        <p:txBody>
          <a:bodyPr/>
          <a:lstStyle/>
          <a:p>
            <a:fld id="{7E28E522-4DCA-4834-AE5B-7FB436058C72}" type="slidenum">
              <a:rPr lang="en-US" smtClean="0"/>
              <a:pPr/>
              <a:t>25</a:t>
            </a:fld>
            <a:endParaRPr lang="en-US" dirty="0"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EEGs (cont’d)</a:t>
            </a:r>
            <a:endParaRPr lang="en-US" dirty="0"/>
          </a:p>
        </p:txBody>
      </p:sp>
      <p:pic>
        <p:nvPicPr>
          <p:cNvPr id="1026" name="Picture 2" descr="EEG page one shows the exercise objective, core capability, capability targets, and associated critical tasks."/>
          <p:cNvPicPr>
            <a:picLocks noGrp="1" noChangeAspect="1" noChangeArrowheads="1"/>
          </p:cNvPicPr>
          <p:nvPr>
            <p:ph idx="1"/>
          </p:nvPr>
        </p:nvPicPr>
        <p:blipFill>
          <a:blip r:embed="rId3" cstate="print"/>
          <a:srcRect/>
          <a:stretch>
            <a:fillRect/>
          </a:stretch>
        </p:blipFill>
        <p:spPr bwMode="auto">
          <a:xfrm>
            <a:off x="228600" y="1249362"/>
            <a:ext cx="8610599" cy="4618038"/>
          </a:xfrm>
          <a:prstGeom prst="rect">
            <a:avLst/>
          </a:prstGeom>
          <a:noFill/>
          <a:ln w="9525">
            <a:solidFill>
              <a:schemeClr val="tx1"/>
            </a:solidFill>
            <a:miter lim="800000"/>
            <a:headEnd/>
            <a:tailEnd/>
          </a:ln>
        </p:spPr>
      </p:pic>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EEGs (cont’d)</a:t>
            </a:r>
            <a:endParaRPr lang="en-US" dirty="0"/>
          </a:p>
        </p:txBody>
      </p:sp>
      <p:pic>
        <p:nvPicPr>
          <p:cNvPr id="2050" name="Picture 2" descr="Page two of the EEG shows the capability targets and critical tasks. On this page, evaluators assign a target rating and fill in the observation notes and explanation of the target rating.  This page also includes a ratings key.  &#10;"/>
          <p:cNvPicPr>
            <a:picLocks noGrp="1" noChangeAspect="1" noChangeArrowheads="1"/>
          </p:cNvPicPr>
          <p:nvPr>
            <p:ph idx="1"/>
          </p:nvPr>
        </p:nvPicPr>
        <p:blipFill>
          <a:blip r:embed="rId3" cstate="print"/>
          <a:srcRect/>
          <a:stretch>
            <a:fillRect/>
          </a:stretch>
        </p:blipFill>
        <p:spPr bwMode="auto">
          <a:xfrm>
            <a:off x="304800" y="1249680"/>
            <a:ext cx="8534400" cy="4617720"/>
          </a:xfrm>
          <a:prstGeom prst="rect">
            <a:avLst/>
          </a:prstGeom>
          <a:noFill/>
          <a:ln w="9525">
            <a:solidFill>
              <a:schemeClr val="tx1"/>
            </a:solidFill>
            <a:miter lim="800000"/>
            <a:headEnd/>
            <a:tailEnd/>
          </a:ln>
        </p:spPr>
      </p:pic>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Capability Target Ratings</a:t>
            </a:r>
            <a:endParaRPr lang="en-US" dirty="0"/>
          </a:p>
        </p:txBody>
      </p:sp>
      <p:sp>
        <p:nvSpPr>
          <p:cNvPr id="3" name="Content Placeholder 2"/>
          <p:cNvSpPr>
            <a:spLocks noGrp="1"/>
          </p:cNvSpPr>
          <p:nvPr>
            <p:ph idx="1"/>
          </p:nvPr>
        </p:nvSpPr>
        <p:spPr/>
        <p:txBody>
          <a:bodyPr/>
          <a:lstStyle/>
          <a:p>
            <a:r>
              <a:rPr lang="en-US" dirty="0" smtClean="0"/>
              <a:t>Evaluators assign ratings for each capability target listed on the EEG</a:t>
            </a:r>
          </a:p>
          <a:p>
            <a:r>
              <a:rPr lang="en-US" dirty="0" smtClean="0"/>
              <a:t>Review notes and observations relating to EEG critical tasks, and assign one of four ratings for the capability target:</a:t>
            </a:r>
          </a:p>
          <a:p>
            <a:pPr lvl="1">
              <a:buFont typeface="Arial" charset="0"/>
              <a:buChar char="‒"/>
            </a:pPr>
            <a:r>
              <a:rPr lang="en-US" dirty="0" smtClean="0"/>
              <a:t>Performed without Challenges (P)</a:t>
            </a:r>
          </a:p>
          <a:p>
            <a:pPr lvl="1">
              <a:buFont typeface="Arial" charset="0"/>
              <a:buChar char="‒"/>
            </a:pPr>
            <a:r>
              <a:rPr lang="en-US" dirty="0" smtClean="0"/>
              <a:t>Performed with some Challenges (S)</a:t>
            </a:r>
          </a:p>
          <a:p>
            <a:pPr lvl="1">
              <a:buFont typeface="Arial" charset="0"/>
              <a:buChar char="‒"/>
            </a:pPr>
            <a:r>
              <a:rPr lang="en-US" dirty="0" smtClean="0"/>
              <a:t>Performed with Major Challenges (M)</a:t>
            </a:r>
          </a:p>
          <a:p>
            <a:pPr lvl="1">
              <a:buFont typeface="Arial" charset="0"/>
              <a:buChar char="‒"/>
            </a:pPr>
            <a:r>
              <a:rPr lang="en-US" dirty="0" smtClean="0"/>
              <a:t>Unable to be Performed (U)</a:t>
            </a:r>
          </a:p>
          <a:p>
            <a:r>
              <a:rPr lang="en-US" dirty="0" smtClean="0"/>
              <a:t>Consult the ratings definitions page in the EEG to determine the correct rating for the capability target</a:t>
            </a:r>
          </a:p>
          <a:p>
            <a:pPr lvl="1">
              <a:buFont typeface="Arial" charset="0"/>
              <a:buChar char="‒"/>
            </a:pP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7"/>
          <p:cNvSpPr>
            <a:spLocks noGrp="1" noChangeArrowheads="1"/>
          </p:cNvSpPr>
          <p:nvPr>
            <p:ph type="title"/>
          </p:nvPr>
        </p:nvSpPr>
        <p:spPr/>
        <p:txBody>
          <a:bodyPr/>
          <a:lstStyle/>
          <a:p>
            <a:pPr eaLnBrk="1" hangingPunct="1"/>
            <a:r>
              <a:rPr lang="en-US" dirty="0" smtClean="0"/>
              <a:t>Final Reminders</a:t>
            </a:r>
          </a:p>
        </p:txBody>
      </p:sp>
      <p:sp>
        <p:nvSpPr>
          <p:cNvPr id="39940" name="Content Placeholder 4"/>
          <p:cNvSpPr>
            <a:spLocks noGrp="1"/>
          </p:cNvSpPr>
          <p:nvPr>
            <p:ph idx="1"/>
          </p:nvPr>
        </p:nvSpPr>
        <p:spPr>
          <a:xfrm>
            <a:off x="457200" y="1371600"/>
            <a:ext cx="8229600" cy="4525963"/>
          </a:xfrm>
        </p:spPr>
        <p:txBody>
          <a:bodyPr/>
          <a:lstStyle/>
          <a:p>
            <a:pPr eaLnBrk="1" hangingPunct="1"/>
            <a:r>
              <a:rPr lang="en-US" sz="3200" dirty="0" smtClean="0"/>
              <a:t>Know your roles and responsibilities</a:t>
            </a:r>
          </a:p>
          <a:p>
            <a:pPr eaLnBrk="1" hangingPunct="1"/>
            <a:r>
              <a:rPr lang="en-US" sz="3200" dirty="0" smtClean="0"/>
              <a:t>Review plans and procedures being exercised</a:t>
            </a:r>
          </a:p>
          <a:p>
            <a:pPr eaLnBrk="1" hangingPunct="1"/>
            <a:r>
              <a:rPr lang="en-US" sz="3200" dirty="0" smtClean="0"/>
              <a:t>Understand the scenario</a:t>
            </a:r>
          </a:p>
          <a:p>
            <a:pPr eaLnBrk="1" hangingPunct="1"/>
            <a:r>
              <a:rPr lang="en-US" sz="3200" dirty="0" smtClean="0"/>
              <a:t>Do not prompt or interfere with players</a:t>
            </a:r>
          </a:p>
          <a:p>
            <a:pPr eaLnBrk="1" hangingPunct="1"/>
            <a:r>
              <a:rPr lang="en-US" sz="3200" dirty="0" smtClean="0"/>
              <a:t>Contact the Exercise Director or Lead Evaluator with any problems or questions</a:t>
            </a:r>
          </a:p>
          <a:p>
            <a:pPr eaLnBrk="1" hangingPunct="1"/>
            <a:r>
              <a:rPr lang="en-US" sz="3200" dirty="0" smtClean="0"/>
              <a:t>Review all exercise documents</a:t>
            </a:r>
          </a:p>
          <a:p>
            <a:endParaRPr lang="en-US" dirty="0" smtClean="0"/>
          </a:p>
        </p:txBody>
      </p:sp>
      <p:sp>
        <p:nvSpPr>
          <p:cNvPr id="39938" name="Rectangle 4"/>
          <p:cNvSpPr>
            <a:spLocks noGrp="1" noChangeArrowheads="1"/>
          </p:cNvSpPr>
          <p:nvPr>
            <p:ph type="sldNum" sz="quarter" idx="12"/>
          </p:nvPr>
        </p:nvSpPr>
        <p:spPr>
          <a:noFill/>
        </p:spPr>
        <p:txBody>
          <a:bodyPr/>
          <a:lstStyle/>
          <a:p>
            <a:fld id="{A3B49EFF-FF28-4724-9F58-F6DF59335DB9}" type="slidenum">
              <a:rPr lang="en-US" smtClean="0"/>
              <a:pPr/>
              <a:t>29</a:t>
            </a:fld>
            <a:endParaRPr lang="en-US" dirty="0" smtClean="0"/>
          </a:p>
        </p:txBody>
      </p:sp>
    </p:spTree>
    <p:extLst>
      <p:ext uri="{BB962C8B-B14F-4D97-AF65-F5344CB8AC3E}">
        <p14:creationId xmlns:p14="http://schemas.microsoft.com/office/powerpoint/2010/main" val="229001766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Introductions</a:t>
            </a:r>
            <a:endParaRPr lang="en-US" dirty="0"/>
          </a:p>
        </p:txBody>
      </p:sp>
      <p:sp>
        <p:nvSpPr>
          <p:cNvPr id="3" name="Content Placeholder 2"/>
          <p:cNvSpPr>
            <a:spLocks noGrp="1"/>
          </p:cNvSpPr>
          <p:nvPr>
            <p:ph idx="1"/>
          </p:nvPr>
        </p:nvSpPr>
        <p:spPr/>
        <p:txBody>
          <a:bodyPr/>
          <a:lstStyle/>
          <a:p>
            <a:r>
              <a:rPr lang="en-US" sz="3200" dirty="0" smtClean="0"/>
              <a:t>Name</a:t>
            </a:r>
          </a:p>
          <a:p>
            <a:r>
              <a:rPr lang="en-US" sz="3200" dirty="0" smtClean="0"/>
              <a:t>Organization</a:t>
            </a:r>
          </a:p>
          <a:p>
            <a:endParaRPr lang="en-US" dirty="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itle 3"/>
          <p:cNvSpPr>
            <a:spLocks noGrp="1"/>
          </p:cNvSpPr>
          <p:nvPr>
            <p:ph type="title"/>
          </p:nvPr>
        </p:nvSpPr>
        <p:spPr>
          <a:xfrm>
            <a:off x="609600" y="2590800"/>
            <a:ext cx="8229600" cy="1143000"/>
          </a:xfrm>
        </p:spPr>
        <p:txBody>
          <a:bodyPr/>
          <a:lstStyle/>
          <a:p>
            <a:pPr algn="ctr"/>
            <a:r>
              <a:rPr lang="en-US" dirty="0" smtClean="0"/>
              <a:t>Questions?</a:t>
            </a:r>
          </a:p>
        </p:txBody>
      </p:sp>
      <p:sp>
        <p:nvSpPr>
          <p:cNvPr id="40962" name="Rectangle 4"/>
          <p:cNvSpPr>
            <a:spLocks noGrp="1" noChangeArrowheads="1"/>
          </p:cNvSpPr>
          <p:nvPr>
            <p:ph type="sldNum" sz="quarter" idx="12"/>
          </p:nvPr>
        </p:nvSpPr>
        <p:spPr>
          <a:noFill/>
        </p:spPr>
        <p:txBody>
          <a:bodyPr/>
          <a:lstStyle/>
          <a:p>
            <a:fld id="{7F9170BD-ADA9-4F5F-A647-5B76F68F177C}" type="slidenum">
              <a:rPr lang="en-US" smtClean="0"/>
              <a:pPr/>
              <a:t>30</a:t>
            </a:fld>
            <a:endParaRPr lang="en-US" dirty="0" smtClean="0"/>
          </a:p>
        </p:txBody>
      </p:sp>
    </p:spTree>
    <p:extLst>
      <p:ext uri="{BB962C8B-B14F-4D97-AF65-F5344CB8AC3E}">
        <p14:creationId xmlns:p14="http://schemas.microsoft.com/office/powerpoint/2010/main" val="250429846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Grp="1" noChangeArrowheads="1"/>
          </p:cNvSpPr>
          <p:nvPr>
            <p:ph type="title"/>
          </p:nvPr>
        </p:nvSpPr>
        <p:spPr/>
        <p:txBody>
          <a:bodyPr/>
          <a:lstStyle/>
          <a:p>
            <a:pPr eaLnBrk="1" hangingPunct="1"/>
            <a:r>
              <a:rPr lang="en-US" dirty="0" smtClean="0"/>
              <a:t>Meeting Agenda</a:t>
            </a:r>
          </a:p>
        </p:txBody>
      </p:sp>
      <p:sp>
        <p:nvSpPr>
          <p:cNvPr id="6148" name="Content Placeholder 4"/>
          <p:cNvSpPr>
            <a:spLocks noGrp="1"/>
          </p:cNvSpPr>
          <p:nvPr>
            <p:ph idx="1"/>
          </p:nvPr>
        </p:nvSpPr>
        <p:spPr/>
        <p:txBody>
          <a:bodyPr/>
          <a:lstStyle/>
          <a:p>
            <a:r>
              <a:rPr lang="en-US" sz="3200" dirty="0" smtClean="0">
                <a:solidFill>
                  <a:srgbClr val="0000FF"/>
                </a:solidFill>
              </a:rPr>
              <a:t>[Time] [List meeting agenda items]</a:t>
            </a:r>
          </a:p>
          <a:p>
            <a:endParaRPr lang="en-US" dirty="0" smtClean="0"/>
          </a:p>
        </p:txBody>
      </p:sp>
      <p:sp>
        <p:nvSpPr>
          <p:cNvPr id="6146" name="Rectangle 4"/>
          <p:cNvSpPr>
            <a:spLocks noGrp="1" noChangeArrowheads="1"/>
          </p:cNvSpPr>
          <p:nvPr>
            <p:ph type="sldNum" sz="quarter" idx="12"/>
          </p:nvPr>
        </p:nvSpPr>
        <p:spPr>
          <a:noFill/>
        </p:spPr>
        <p:txBody>
          <a:bodyPr/>
          <a:lstStyle/>
          <a:p>
            <a:fld id="{C81023DB-D54D-4436-8D02-FF10FB6AAE1D}" type="slidenum">
              <a:rPr lang="en-US" smtClean="0"/>
              <a:pPr/>
              <a:t>4</a:t>
            </a:fld>
            <a:endParaRPr lang="en-US" dirty="0" smtClean="0"/>
          </a:p>
        </p:txBody>
      </p:sp>
    </p:spTree>
    <p:extLst>
      <p:ext uri="{BB962C8B-B14F-4D97-AF65-F5344CB8AC3E}">
        <p14:creationId xmlns:p14="http://schemas.microsoft.com/office/powerpoint/2010/main" val="1863836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Exercise Overview</a:t>
            </a:r>
          </a:p>
        </p:txBody>
      </p:sp>
      <p:sp>
        <p:nvSpPr>
          <p:cNvPr id="9219" name="Content Placeholder 3"/>
          <p:cNvSpPr>
            <a:spLocks noGrp="1"/>
          </p:cNvSpPr>
          <p:nvPr>
            <p:ph idx="1"/>
          </p:nvPr>
        </p:nvSpPr>
        <p:spPr>
          <a:xfrm>
            <a:off x="457200" y="1447800"/>
            <a:ext cx="8229600" cy="4525963"/>
          </a:xfrm>
        </p:spPr>
        <p:txBody>
          <a:bodyPr>
            <a:normAutofit lnSpcReduction="10000"/>
          </a:bodyPr>
          <a:lstStyle/>
          <a:p>
            <a:r>
              <a:rPr lang="en-US" sz="2800" dirty="0"/>
              <a:t>This exercise will provide participants with an opportunity to evaluate current response concepts, plans, and capabilities for a response to an infectious disease in </a:t>
            </a:r>
            <a:r>
              <a:rPr lang="en-US" sz="2800" dirty="0" smtClean="0">
                <a:solidFill>
                  <a:srgbClr val="0000FF"/>
                </a:solidFill>
              </a:rPr>
              <a:t>[Institute of Higher Education]</a:t>
            </a:r>
            <a:r>
              <a:rPr lang="en-US" sz="2800" dirty="0" smtClean="0"/>
              <a:t>. </a:t>
            </a:r>
          </a:p>
          <a:p>
            <a:r>
              <a:rPr lang="en-US" sz="2800" dirty="0" smtClean="0"/>
              <a:t>The </a:t>
            </a:r>
            <a:r>
              <a:rPr lang="en-US" sz="2800" dirty="0"/>
              <a:t>goal is for participants to validate coordination and communications capabilities for all-hazard incidents, verify policies and procedures for responding to infectious disease outbreaks, and to identify the overall strengths and weaknesses of emergency plans.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and Core Capabilities</a:t>
            </a:r>
            <a:endParaRPr lang="en-US" dirty="0"/>
          </a:p>
        </p:txBody>
      </p:sp>
      <p:sp>
        <p:nvSpPr>
          <p:cNvPr id="3" name="Content Placeholder 2"/>
          <p:cNvSpPr>
            <a:spLocks noGrp="1"/>
          </p:cNvSpPr>
          <p:nvPr>
            <p:ph idx="1"/>
          </p:nvPr>
        </p:nvSpPr>
        <p:spPr/>
        <p:txBody>
          <a:bodyPr>
            <a:normAutofit/>
          </a:bodyPr>
          <a:lstStyle/>
          <a:p>
            <a:r>
              <a:rPr lang="en-US" sz="2800" dirty="0" smtClean="0">
                <a:solidFill>
                  <a:schemeClr val="tx1"/>
                </a:solidFill>
              </a:rPr>
              <a:t>The Objectives for this exercise were matched to both FEMA Core Capabilities and the CDC Public Health Preparedness Capabilities. </a:t>
            </a:r>
          </a:p>
          <a:p>
            <a:r>
              <a:rPr lang="en-US" sz="2800" dirty="0" smtClean="0">
                <a:solidFill>
                  <a:schemeClr val="tx1"/>
                </a:solidFill>
              </a:rPr>
              <a:t>The Exercise Director and key stakeholders will determine which capabilities are to be observed during the exercise.</a:t>
            </a:r>
          </a:p>
          <a:p>
            <a:r>
              <a:rPr lang="en-US" sz="2800" dirty="0" smtClean="0">
                <a:solidFill>
                  <a:schemeClr val="tx1"/>
                </a:solidFill>
              </a:rPr>
              <a:t>The exercise may have capabilities from both FEMA and the CDC.  </a:t>
            </a:r>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and Core Capabilities</a:t>
            </a:r>
            <a:endParaRPr lang="en-US" dirty="0"/>
          </a:p>
        </p:txBody>
      </p:sp>
      <p:sp>
        <p:nvSpPr>
          <p:cNvPr id="3" name="Content Placeholder 2"/>
          <p:cNvSpPr>
            <a:spLocks noGrp="1"/>
          </p:cNvSpPr>
          <p:nvPr>
            <p:ph idx="1"/>
          </p:nvPr>
        </p:nvSpPr>
        <p:spPr>
          <a:xfrm>
            <a:off x="457200" y="1417638"/>
            <a:ext cx="8229600" cy="4525963"/>
          </a:xfrm>
        </p:spPr>
        <p:txBody>
          <a:bodyPr>
            <a:normAutofit/>
          </a:bodyPr>
          <a:lstStyle/>
          <a:p>
            <a:r>
              <a:rPr lang="en-US" sz="2800" b="1" dirty="0"/>
              <a:t>Objective 1:</a:t>
            </a:r>
            <a:r>
              <a:rPr lang="en-US" sz="2800" dirty="0"/>
              <a:t> </a:t>
            </a:r>
            <a:r>
              <a:rPr lang="en-US" sz="2800" dirty="0" smtClean="0"/>
              <a:t>Examine the ability of IHE to conduct repopulation of campuses.</a:t>
            </a:r>
          </a:p>
          <a:p>
            <a:pPr lvl="1"/>
            <a:r>
              <a:rPr lang="en-US" sz="2800" dirty="0" smtClean="0">
                <a:solidFill>
                  <a:srgbClr val="0000FF"/>
                </a:solidFill>
              </a:rPr>
              <a:t>Aligns to</a:t>
            </a:r>
          </a:p>
          <a:p>
            <a:pPr lvl="1"/>
            <a:endParaRPr lang="en-US" sz="2800" dirty="0">
              <a:solidFill>
                <a:srgbClr val="0000FF"/>
              </a:solidFill>
            </a:endParaRPr>
          </a:p>
          <a:p>
            <a:pPr lvl="1"/>
            <a:endParaRPr lang="en-US" sz="2800" dirty="0" smtClean="0">
              <a:solidFill>
                <a:srgbClr val="0000FF"/>
              </a:solidFill>
            </a:endParaRPr>
          </a:p>
          <a:p>
            <a:r>
              <a:rPr lang="en-US" sz="2800" b="1" dirty="0" smtClean="0"/>
              <a:t>Objective </a:t>
            </a:r>
            <a:r>
              <a:rPr lang="en-US" sz="2800" b="1" dirty="0"/>
              <a:t>2:</a:t>
            </a:r>
            <a:r>
              <a:rPr lang="en-US" sz="2800" dirty="0"/>
              <a:t> </a:t>
            </a:r>
            <a:r>
              <a:rPr lang="en-US" sz="2800" dirty="0" smtClean="0"/>
              <a:t>Discuss the monitoring of health conditions to detect COVID-19 infection in the campus environment. </a:t>
            </a:r>
          </a:p>
          <a:p>
            <a:pPr lvl="1"/>
            <a:r>
              <a:rPr lang="en-US" sz="2800" dirty="0" smtClean="0">
                <a:solidFill>
                  <a:srgbClr val="0000FF"/>
                </a:solidFill>
              </a:rPr>
              <a:t>Aligns to </a:t>
            </a:r>
            <a:endParaRPr lang="en-US" sz="2800" dirty="0">
              <a:solidFill>
                <a:srgbClr val="0000FF"/>
              </a:solidFill>
            </a:endParaRPr>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7</a:t>
            </a:fld>
            <a:endParaRPr lang="en-US" dirty="0"/>
          </a:p>
        </p:txBody>
      </p:sp>
    </p:spTree>
    <p:extLst>
      <p:ext uri="{BB962C8B-B14F-4D97-AF65-F5344CB8AC3E}">
        <p14:creationId xmlns:p14="http://schemas.microsoft.com/office/powerpoint/2010/main" val="222677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and Core Capabilities</a:t>
            </a:r>
            <a:endParaRPr lang="en-US" dirty="0"/>
          </a:p>
        </p:txBody>
      </p:sp>
      <p:sp>
        <p:nvSpPr>
          <p:cNvPr id="3" name="Content Placeholder 2"/>
          <p:cNvSpPr>
            <a:spLocks noGrp="1"/>
          </p:cNvSpPr>
          <p:nvPr>
            <p:ph idx="1"/>
          </p:nvPr>
        </p:nvSpPr>
        <p:spPr/>
        <p:txBody>
          <a:bodyPr>
            <a:normAutofit/>
          </a:bodyPr>
          <a:lstStyle/>
          <a:p>
            <a:r>
              <a:rPr lang="en-US" sz="2800" b="1" dirty="0">
                <a:solidFill>
                  <a:schemeClr val="tx1"/>
                </a:solidFill>
              </a:rPr>
              <a:t>Objective 3:</a:t>
            </a:r>
            <a:r>
              <a:rPr lang="en-US" sz="2800" dirty="0">
                <a:solidFill>
                  <a:schemeClr val="tx1"/>
                </a:solidFill>
              </a:rPr>
              <a:t> Assess the ability of IHE to perform containment to prevent spread of the COVID-19 when detected</a:t>
            </a:r>
            <a:r>
              <a:rPr lang="en-US" sz="2800" dirty="0" smtClean="0">
                <a:solidFill>
                  <a:schemeClr val="tx1"/>
                </a:solidFill>
              </a:rPr>
              <a:t>.</a:t>
            </a:r>
          </a:p>
          <a:p>
            <a:pPr lvl="1"/>
            <a:r>
              <a:rPr lang="en-US" sz="2800" dirty="0">
                <a:solidFill>
                  <a:srgbClr val="0000FF"/>
                </a:solidFill>
              </a:rPr>
              <a:t>Aligns to </a:t>
            </a:r>
          </a:p>
          <a:p>
            <a:endParaRPr lang="en-US" sz="2800" dirty="0">
              <a:solidFill>
                <a:schemeClr val="tx1"/>
              </a:solidFill>
            </a:endParaRPr>
          </a:p>
          <a:p>
            <a:r>
              <a:rPr lang="en-US" sz="2800" b="1" dirty="0">
                <a:solidFill>
                  <a:schemeClr val="tx1"/>
                </a:solidFill>
              </a:rPr>
              <a:t>Objective 4:</a:t>
            </a:r>
            <a:r>
              <a:rPr lang="en-US" sz="2800" dirty="0">
                <a:solidFill>
                  <a:schemeClr val="tx1"/>
                </a:solidFill>
              </a:rPr>
              <a:t> Discuss the considerations for shutdown if necessitated by severe conditions in accordance with public health guidance</a:t>
            </a:r>
            <a:r>
              <a:rPr lang="en-US" sz="2800" dirty="0" smtClean="0">
                <a:solidFill>
                  <a:schemeClr val="tx1"/>
                </a:solidFill>
              </a:rPr>
              <a:t>.</a:t>
            </a:r>
          </a:p>
          <a:p>
            <a:pPr lvl="1"/>
            <a:r>
              <a:rPr lang="en-US" sz="2800" dirty="0">
                <a:solidFill>
                  <a:srgbClr val="0000FF"/>
                </a:solidFill>
              </a:rPr>
              <a:t>Aligns to </a:t>
            </a:r>
          </a:p>
          <a:p>
            <a:endParaRPr lang="en-US" sz="2800" dirty="0">
              <a:solidFill>
                <a:schemeClr val="tx1"/>
              </a:solidFill>
            </a:endParaRPr>
          </a:p>
          <a:p>
            <a:endParaRPr lang="en-US" sz="2800" dirty="0" smtClean="0">
              <a:solidFill>
                <a:srgbClr val="0000FF"/>
              </a:solidFill>
            </a:endParaRPr>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8</a:t>
            </a:fld>
            <a:endParaRPr lang="en-US" dirty="0"/>
          </a:p>
        </p:txBody>
      </p:sp>
    </p:spTree>
    <p:extLst>
      <p:ext uri="{BB962C8B-B14F-4D97-AF65-F5344CB8AC3E}">
        <p14:creationId xmlns:p14="http://schemas.microsoft.com/office/powerpoint/2010/main" val="3768699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Scenario- Module 1</a:t>
            </a:r>
          </a:p>
        </p:txBody>
      </p:sp>
      <p:sp>
        <p:nvSpPr>
          <p:cNvPr id="12292" name="Content Placeholder 4"/>
          <p:cNvSpPr>
            <a:spLocks noGrp="1"/>
          </p:cNvSpPr>
          <p:nvPr>
            <p:ph idx="1"/>
          </p:nvPr>
        </p:nvSpPr>
        <p:spPr>
          <a:xfrm>
            <a:off x="457200" y="1524000"/>
            <a:ext cx="8229600" cy="4602163"/>
          </a:xfrm>
        </p:spPr>
        <p:txBody>
          <a:bodyPr>
            <a:normAutofit fontScale="77500" lnSpcReduction="20000"/>
          </a:bodyPr>
          <a:lstStyle/>
          <a:p>
            <a:r>
              <a:rPr lang="en-US" dirty="0"/>
              <a:t>Faculty return to campus in late July, approximately two weeks before students are expected to return to campus and begin classes. An administrative assistant for the Geology department returns to work along with other faculty members. On her fourth day back at work, she develops a fever and cough shortly after returning from her lunch break and is sent home according to newly revised campus student/employee health protocols for those with COVID-19-like illness. </a:t>
            </a:r>
          </a:p>
          <a:p>
            <a:r>
              <a:rPr lang="en-US" dirty="0"/>
              <a:t>After visiting her doctor and being tested, it is determined the employee is positive for COVID-19. Her illness is mild and she is able to recover at home while in isolation. The employee reports her illness and positive lab result to her department supervisor who immediately reports her diagnosis to University X leadership.</a:t>
            </a:r>
          </a:p>
          <a:p>
            <a:r>
              <a:rPr lang="en-US" dirty="0"/>
              <a:t>The ill staff member is cooperative when asked to report where she had been during her infectious period (when she was possibly able to transmit COVID-19 to others), and consents to health department investigators sharing her diagnosis with her possible contacts in an attempt to identify others who might have been exposed, enroll them into contact monitoring, and reduce the risk of any contacts who become ill from spreading COVID-19. As faculty members had only just begun to report for work, it is determined the case-patient likely exposed only 10-12 faculty and staff members within her department. </a:t>
            </a:r>
          </a:p>
          <a:p>
            <a:pPr marL="0" indent="0">
              <a:buNone/>
            </a:pPr>
            <a:endParaRPr lang="en-US" dirty="0" smtClean="0">
              <a:solidFill>
                <a:schemeClr val="tx1"/>
              </a:solidFill>
            </a:endParaRPr>
          </a:p>
        </p:txBody>
      </p:sp>
      <p:sp>
        <p:nvSpPr>
          <p:cNvPr id="12291" name="Slide Number Placeholder 3"/>
          <p:cNvSpPr>
            <a:spLocks noGrp="1"/>
          </p:cNvSpPr>
          <p:nvPr>
            <p:ph type="sldNum" sz="quarter" idx="12"/>
          </p:nvPr>
        </p:nvSpPr>
        <p:spPr>
          <a:noFill/>
        </p:spPr>
        <p:txBody>
          <a:bodyPr/>
          <a:lstStyle/>
          <a:p>
            <a:fld id="{3C18E34B-F34D-4B79-8D66-F52CAD7C4643}" type="slidenum">
              <a:rPr lang="en-US" smtClean="0"/>
              <a:pPr/>
              <a:t>9</a:t>
            </a:fld>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F153BE4-FD06-44C2-8781-F63DFDA2219D}">
  <ds:schemaRefs>
    <ds:schemaRef ds:uri="http://schemas.microsoft.com/sharepoint/v3/contenttype/forms"/>
  </ds:schemaRefs>
</ds:datastoreItem>
</file>

<file path=customXml/itemProps2.xml><?xml version="1.0" encoding="utf-8"?>
<ds:datastoreItem xmlns:ds="http://schemas.openxmlformats.org/officeDocument/2006/customXml" ds:itemID="{C6F85DCF-467B-468C-BA1D-0F3CBEF1A4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5DA8553-C5C1-48D2-93A1-EDD4DB45EC00}">
  <ds:schemaRefs>
    <ds:schemaRef ds:uri="http://purl.org/dc/elements/1.1/"/>
    <ds:schemaRef ds:uri="http://schemas.openxmlformats.org/package/2006/metadata/core-properties"/>
    <ds:schemaRef ds:uri="http://purl.org/dc/terms/"/>
    <ds:schemaRef ds:uri="http://purl.org/dc/dcmitype/"/>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3600</TotalTime>
  <Words>2498</Words>
  <Application>Microsoft Office PowerPoint</Application>
  <PresentationFormat>On-screen Show (4:3)</PresentationFormat>
  <Paragraphs>214</Paragraphs>
  <Slides>30</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Times New Roman</vt:lpstr>
      <vt:lpstr>Wingdings</vt:lpstr>
      <vt:lpstr>Office Theme</vt:lpstr>
      <vt:lpstr>Directions for this Template</vt:lpstr>
      <vt:lpstr>Institutes of Higher Education COVID 19 Self-Administered Tabletop Exercise </vt:lpstr>
      <vt:lpstr>Welcome and Introductions</vt:lpstr>
      <vt:lpstr>Meeting Agenda</vt:lpstr>
      <vt:lpstr>Exercise Overview</vt:lpstr>
      <vt:lpstr>Objectives and Core Capabilities</vt:lpstr>
      <vt:lpstr>Objectives and Core Capabilities</vt:lpstr>
      <vt:lpstr>Objectives and Core Capabilities</vt:lpstr>
      <vt:lpstr>Scenario- Module 1</vt:lpstr>
      <vt:lpstr>Scenario- Module 2</vt:lpstr>
      <vt:lpstr>Scenario- Module 2</vt:lpstr>
      <vt:lpstr>Scenario- Module 3</vt:lpstr>
      <vt:lpstr>Exercise Participants</vt:lpstr>
      <vt:lpstr>Exercise Assumptions &amp; Artificialities</vt:lpstr>
      <vt:lpstr>Exercise Play</vt:lpstr>
      <vt:lpstr>Exercise Schedule</vt:lpstr>
      <vt:lpstr>Exercise Location and Area</vt:lpstr>
      <vt:lpstr>Exercise Identification</vt:lpstr>
      <vt:lpstr>Documentation</vt:lpstr>
      <vt:lpstr>Administrative Details</vt:lpstr>
      <vt:lpstr>Evaluation Overview</vt:lpstr>
      <vt:lpstr>Evaluator Responsibilities</vt:lpstr>
      <vt:lpstr>Evaluator Guidelines</vt:lpstr>
      <vt:lpstr>Evaluation Requirements</vt:lpstr>
      <vt:lpstr>Exercise Evaluation Guides</vt:lpstr>
      <vt:lpstr>EEGs (cont’d)</vt:lpstr>
      <vt:lpstr>EEGs (cont’d)</vt:lpstr>
      <vt:lpstr>Capability Target Ratings</vt:lpstr>
      <vt:lpstr>Final Reminders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Controller/Evaluator Briefing Template</dc:title>
  <dc:creator>HSEEP Support Team</dc:creator>
  <cp:keywords>HSEEP, Template, Controller/Evaluator, C/E, Briefing, Conduct</cp:keywords>
  <cp:lastModifiedBy>VITA Program</cp:lastModifiedBy>
  <cp:revision>186</cp:revision>
  <dcterms:created xsi:type="dcterms:W3CDTF">2006-03-08T14:18:27Z</dcterms:created>
  <dcterms:modified xsi:type="dcterms:W3CDTF">2020-07-01T11:38:03Z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