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Medium" panose="02000000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FBBD28-8D2B-44B1-B9FF-BDC65669B07E}">
  <a:tblStyle styleId="{BAFBBD28-8D2B-44B1-B9FF-BDC65669B0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4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2e6236f2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2e6236f2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2e6236f24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2e6236f24_0_13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92e6236f24_0_138:notes"/>
          <p:cNvSpPr txBox="1">
            <a:spLocks noGrp="1"/>
          </p:cNvSpPr>
          <p:nvPr>
            <p:ph type="sldNum" idx="12"/>
          </p:nvPr>
        </p:nvSpPr>
        <p:spPr>
          <a:xfrm>
            <a:off x="3884614" y="8685213"/>
            <a:ext cx="2971800" cy="4587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d89a06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fd89a0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31cadbb1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31cadbb1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2e6236f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2e6236f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2e6236f24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2e6236f24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924792"/>
            <a:ext cx="7886700" cy="644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704109"/>
            <a:ext cx="7886700" cy="29286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42900" algn="l" rtl="0">
              <a:lnSpc>
                <a:spcPct val="90000"/>
              </a:lnSpc>
              <a:spcBef>
                <a:spcPts val="375"/>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23850" algn="l" rtl="0">
              <a:lnSpc>
                <a:spcPct val="90000"/>
              </a:lnSpc>
              <a:spcBef>
                <a:spcPts val="375"/>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375"/>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375"/>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fda.gov/medical-devices/coronavirus-disease-2019-covid-19-emergency-use-authorizations-medical-devices/vitro-diagnostics-eua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if-you-are-sick/isolation.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dc.gov/coronavirus/2019-ncov/hcp/infection-control.html" TargetMode="External"/><Relationship Id="rId5" Type="http://schemas.openxmlformats.org/officeDocument/2006/relationships/hyperlink" Target="https://www.vdh.virginia.gov/content/uploads/sites/182/2020/04/Home-IsolationQuarantine-Release-Graphic_FINAL.pdf" TargetMode="External"/><Relationship Id="rId4" Type="http://schemas.openxmlformats.org/officeDocument/2006/relationships/hyperlink" Target="https://www.cdc.gov/coronavirus/2019-ncov/if-you-are-sick/quarantin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dh.virginia.gov/coronavirus/prevention-tip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vdh.virginia.gov/content/uploads/sites/182/2020/04/Home-IsolationQuarantine-Release-Graphic_FINAL.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lab/resources/antigen-tests-guidelines.html#:~:text=CDC%20recommends%20that%20laboratory%20and,the%20previous%207%E2%80%9310%20day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vdh.virginia.gov/coronavirus/covid-19-tes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Interpreting Covid-19 Antigen Test Results</a:t>
            </a:r>
            <a:endParaRPr/>
          </a:p>
        </p:txBody>
      </p:sp>
      <p:sp>
        <p:nvSpPr>
          <p:cNvPr id="58" name="Google Shape;5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t>Shaina Bernard, PharmD</a:t>
            </a: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64" name="Google Shape;6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 sz="2200" b="1">
                <a:solidFill>
                  <a:srgbClr val="000000"/>
                </a:solidFill>
              </a:rPr>
              <a:t>Infectious disease diagnostics are complex, and the following factors should be taken into consideration:</a:t>
            </a:r>
            <a:endParaRPr sz="2200" b="1">
              <a:solidFill>
                <a:srgbClr val="000000"/>
              </a:solidFill>
            </a:endParaRPr>
          </a:p>
          <a:p>
            <a:pPr marL="457200" lvl="0" indent="-361950" algn="l" rtl="0">
              <a:lnSpc>
                <a:spcPct val="90000"/>
              </a:lnSpc>
              <a:spcBef>
                <a:spcPts val="750"/>
              </a:spcBef>
              <a:spcAft>
                <a:spcPts val="0"/>
              </a:spcAft>
              <a:buClr>
                <a:srgbClr val="000000"/>
              </a:buClr>
              <a:buSzPts val="2100"/>
              <a:buChar char="●"/>
            </a:pPr>
            <a:r>
              <a:rPr lang="en" sz="2100">
                <a:solidFill>
                  <a:schemeClr val="dk1"/>
                </a:solidFill>
              </a:rPr>
              <a:t>Clinical and epidemiological context of the person who has been tested</a:t>
            </a:r>
            <a:endParaRPr sz="2100">
              <a:solidFill>
                <a:schemeClr val="dk1"/>
              </a:solidFill>
            </a:endParaRPr>
          </a:p>
          <a:p>
            <a:pPr marL="914400" lvl="1" indent="-361950" algn="l" rtl="0">
              <a:lnSpc>
                <a:spcPct val="90000"/>
              </a:lnSpc>
              <a:spcBef>
                <a:spcPts val="0"/>
              </a:spcBef>
              <a:spcAft>
                <a:spcPts val="0"/>
              </a:spcAft>
              <a:buClr>
                <a:schemeClr val="dk1"/>
              </a:buClr>
              <a:buSzPts val="2100"/>
              <a:buChar char="○"/>
            </a:pPr>
            <a:r>
              <a:rPr lang="en" sz="2100">
                <a:solidFill>
                  <a:schemeClr val="dk1"/>
                </a:solidFill>
              </a:rPr>
              <a:t>Why was the test performed?</a:t>
            </a:r>
            <a:endParaRPr sz="2100">
              <a:solidFill>
                <a:schemeClr val="dk1"/>
              </a:solidFill>
            </a:endParaRPr>
          </a:p>
          <a:p>
            <a:pPr marL="457200" lvl="0" indent="-361950" algn="l" rtl="0">
              <a:lnSpc>
                <a:spcPct val="90000"/>
              </a:lnSpc>
              <a:spcBef>
                <a:spcPts val="0"/>
              </a:spcBef>
              <a:spcAft>
                <a:spcPts val="0"/>
              </a:spcAft>
              <a:buClr>
                <a:srgbClr val="000000"/>
              </a:buClr>
              <a:buSzPts val="2100"/>
              <a:buChar char="●"/>
            </a:pPr>
            <a:r>
              <a:rPr lang="en" sz="2100">
                <a:solidFill>
                  <a:srgbClr val="000000"/>
                </a:solidFill>
              </a:rPr>
              <a:t>Performance characteristics of the test (e.g. sensitivity, specificity)</a:t>
            </a:r>
            <a:endParaRPr sz="2100">
              <a:solidFill>
                <a:srgbClr val="000000"/>
              </a:solidFill>
            </a:endParaRPr>
          </a:p>
          <a:p>
            <a:pPr marL="914400" lvl="1" indent="-361950" algn="l" rtl="0">
              <a:lnSpc>
                <a:spcPct val="90000"/>
              </a:lnSpc>
              <a:spcBef>
                <a:spcPts val="0"/>
              </a:spcBef>
              <a:spcAft>
                <a:spcPts val="0"/>
              </a:spcAft>
              <a:buClr>
                <a:srgbClr val="000000"/>
              </a:buClr>
              <a:buSzPts val="2100"/>
              <a:buChar char="○"/>
            </a:pPr>
            <a:r>
              <a:rPr lang="en" sz="2100">
                <a:solidFill>
                  <a:srgbClr val="000000"/>
                </a:solidFill>
              </a:rPr>
              <a:t>What test was performed?</a:t>
            </a:r>
            <a:endParaRPr sz="2100">
              <a:solidFill>
                <a:srgbClr val="000000"/>
              </a:solidFill>
            </a:endParaRPr>
          </a:p>
          <a:p>
            <a:pPr marL="457200" lvl="0" indent="-361950" algn="l" rtl="0">
              <a:lnSpc>
                <a:spcPct val="90000"/>
              </a:lnSpc>
              <a:spcBef>
                <a:spcPts val="0"/>
              </a:spcBef>
              <a:spcAft>
                <a:spcPts val="0"/>
              </a:spcAft>
              <a:buClr>
                <a:srgbClr val="000000"/>
              </a:buClr>
              <a:buSzPts val="2100"/>
              <a:buChar char="●"/>
            </a:pPr>
            <a:r>
              <a:rPr lang="en" sz="2100">
                <a:solidFill>
                  <a:srgbClr val="000000"/>
                </a:solidFill>
              </a:rPr>
              <a:t>Prevalence of COVID-19 in that particular community </a:t>
            </a:r>
            <a:endParaRPr sz="2100">
              <a:solidFill>
                <a:srgbClr val="000000"/>
              </a:solidFill>
            </a:endParaRPr>
          </a:p>
          <a:p>
            <a:pPr marL="914400" lvl="1" indent="-361950" algn="l" rtl="0">
              <a:lnSpc>
                <a:spcPct val="90000"/>
              </a:lnSpc>
              <a:spcBef>
                <a:spcPts val="0"/>
              </a:spcBef>
              <a:spcAft>
                <a:spcPts val="0"/>
              </a:spcAft>
              <a:buClr>
                <a:srgbClr val="000000"/>
              </a:buClr>
              <a:buSzPts val="2100"/>
              <a:buChar char="○"/>
            </a:pPr>
            <a:r>
              <a:rPr lang="en" sz="2100">
                <a:solidFill>
                  <a:srgbClr val="000000"/>
                </a:solidFill>
              </a:rPr>
              <a:t>What is the positivity rate over the previous 7–10 days?</a:t>
            </a:r>
            <a:endParaRPr sz="2100">
              <a:solidFill>
                <a:srgbClr val="000000"/>
              </a:solidFill>
            </a:endParaRPr>
          </a:p>
          <a:p>
            <a:pPr marL="914400" lvl="0" indent="0" algn="l" rtl="0">
              <a:lnSpc>
                <a:spcPct val="90000"/>
              </a:lnSpc>
              <a:spcBef>
                <a:spcPts val="750"/>
              </a:spcBef>
              <a:spcAft>
                <a:spcPts val="0"/>
              </a:spcAft>
              <a:buNone/>
            </a:pPr>
            <a:endParaRPr sz="2100">
              <a:solidFill>
                <a:srgbClr val="000000"/>
              </a:solidFill>
            </a:endParaRPr>
          </a:p>
          <a:p>
            <a:pPr marL="0" lvl="0" indent="0" algn="l" rtl="0">
              <a:lnSpc>
                <a:spcPct val="90000"/>
              </a:lnSpc>
              <a:spcBef>
                <a:spcPts val="750"/>
              </a:spcBef>
              <a:spcAft>
                <a:spcPts val="0"/>
              </a:spcAft>
              <a:buNone/>
            </a:pP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95663" y="432917"/>
            <a:ext cx="7886700" cy="644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000000"/>
                </a:solidFill>
              </a:rPr>
              <a:t>Why was the test performed?</a:t>
            </a:r>
            <a:endParaRPr>
              <a:solidFill>
                <a:srgbClr val="000000"/>
              </a:solidFill>
            </a:endParaRPr>
          </a:p>
        </p:txBody>
      </p:sp>
      <p:grpSp>
        <p:nvGrpSpPr>
          <p:cNvPr id="71" name="Google Shape;71;p16"/>
          <p:cNvGrpSpPr/>
          <p:nvPr/>
        </p:nvGrpSpPr>
        <p:grpSpPr>
          <a:xfrm>
            <a:off x="509055" y="3619557"/>
            <a:ext cx="8059910" cy="1097296"/>
            <a:chOff x="1593028" y="2322568"/>
            <a:chExt cx="5957947" cy="643500"/>
          </a:xfrm>
        </p:grpSpPr>
        <p:sp>
          <p:nvSpPr>
            <p:cNvPr id="72" name="Google Shape;72;p16"/>
            <p:cNvSpPr/>
            <p:nvPr/>
          </p:nvSpPr>
          <p:spPr>
            <a:xfrm>
              <a:off x="3728375" y="2322568"/>
              <a:ext cx="3822600" cy="643500"/>
            </a:xfrm>
            <a:prstGeom prst="rect">
              <a:avLst/>
            </a:prstGeom>
            <a:solidFill>
              <a:srgbClr val="EEEEE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flipH="1">
              <a:off x="1593028" y="2322582"/>
              <a:ext cx="2534400" cy="642600"/>
            </a:xfrm>
            <a:prstGeom prst="rect">
              <a:avLst/>
            </a:prstGeom>
            <a:solidFill>
              <a:srgbClr val="07376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rot="-5400000">
              <a:off x="3501574" y="1934671"/>
              <a:ext cx="643356" cy="1419149"/>
            </a:xfrm>
            <a:prstGeom prst="flowChartOffpageConnector">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1681426" y="2399959"/>
              <a:ext cx="27063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Surveillance</a:t>
              </a:r>
              <a:endParaRPr sz="15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200" i="1">
                  <a:solidFill>
                    <a:srgbClr val="FFFFFF"/>
                  </a:solidFill>
                  <a:latin typeface="Roboto Medium"/>
                  <a:ea typeface="Roboto Medium"/>
                  <a:cs typeface="Roboto Medium"/>
                  <a:sym typeface="Roboto Medium"/>
                </a:rPr>
                <a:t>Purpose: To monitor for a community- or population-level infection and disease, or to characterize the incidence and prevalence of disease</a:t>
              </a:r>
              <a:endParaRPr sz="1200" i="1">
                <a:solidFill>
                  <a:srgbClr val="FFFFFF"/>
                </a:solidFill>
                <a:latin typeface="Roboto Medium"/>
                <a:ea typeface="Roboto Medium"/>
                <a:cs typeface="Roboto Medium"/>
                <a:sym typeface="Roboto Medium"/>
              </a:endParaRPr>
            </a:p>
          </p:txBody>
        </p:sp>
        <p:sp>
          <p:nvSpPr>
            <p:cNvPr id="76" name="Google Shape;76;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3D3D3D"/>
                </a:buClr>
                <a:buSzPts val="1200"/>
                <a:buFont typeface="Roboto"/>
                <a:buChar char="●"/>
              </a:pPr>
              <a:r>
                <a:rPr lang="en" sz="1200">
                  <a:solidFill>
                    <a:srgbClr val="3D3D3D"/>
                  </a:solidFill>
                  <a:latin typeface="Roboto"/>
                  <a:ea typeface="Roboto"/>
                  <a:cs typeface="Roboto"/>
                  <a:sym typeface="Roboto"/>
                </a:rPr>
                <a:t>Randomly select and sample a percentage of all persons in a city on a rolling basis to assess local infection rates and trends.</a:t>
              </a:r>
              <a:endParaRPr sz="1200">
                <a:solidFill>
                  <a:srgbClr val="3D3D3D"/>
                </a:solidFill>
                <a:latin typeface="Roboto"/>
                <a:ea typeface="Roboto"/>
                <a:cs typeface="Roboto"/>
                <a:sym typeface="Roboto"/>
              </a:endParaRPr>
            </a:p>
            <a:p>
              <a:pPr marL="457200" lvl="0" indent="-304800" algn="l" rtl="0">
                <a:lnSpc>
                  <a:spcPct val="115000"/>
                </a:lnSpc>
                <a:spcBef>
                  <a:spcPts val="0"/>
                </a:spcBef>
                <a:spcAft>
                  <a:spcPts val="0"/>
                </a:spcAft>
                <a:buClr>
                  <a:srgbClr val="3D3D3D"/>
                </a:buClr>
                <a:buSzPts val="1200"/>
                <a:buFont typeface="Roboto"/>
                <a:buChar char="●"/>
              </a:pPr>
              <a:r>
                <a:rPr lang="en" sz="1200">
                  <a:solidFill>
                    <a:srgbClr val="3D3D3D"/>
                  </a:solidFill>
                  <a:latin typeface="Roboto"/>
                  <a:ea typeface="Roboto"/>
                  <a:cs typeface="Roboto"/>
                  <a:sym typeface="Roboto"/>
                </a:rPr>
                <a:t>Performed on de-identified specimens, and thus results are not linked to individuals.</a:t>
              </a:r>
              <a:endParaRPr sz="1200">
                <a:solidFill>
                  <a:srgbClr val="3D3D3D"/>
                </a:solidFill>
                <a:latin typeface="Roboto"/>
                <a:ea typeface="Roboto"/>
                <a:cs typeface="Roboto"/>
                <a:sym typeface="Roboto"/>
              </a:endParaRPr>
            </a:p>
          </p:txBody>
        </p:sp>
      </p:grpSp>
      <p:grpSp>
        <p:nvGrpSpPr>
          <p:cNvPr id="77" name="Google Shape;77;p16"/>
          <p:cNvGrpSpPr/>
          <p:nvPr/>
        </p:nvGrpSpPr>
        <p:grpSpPr>
          <a:xfrm>
            <a:off x="509065" y="2571754"/>
            <a:ext cx="8059910" cy="967824"/>
            <a:chOff x="1593028" y="2322568"/>
            <a:chExt cx="5957947" cy="643500"/>
          </a:xfrm>
        </p:grpSpPr>
        <p:sp>
          <p:nvSpPr>
            <p:cNvPr id="78" name="Google Shape;78;p16"/>
            <p:cNvSpPr/>
            <p:nvPr/>
          </p:nvSpPr>
          <p:spPr>
            <a:xfrm>
              <a:off x="3728375" y="2322568"/>
              <a:ext cx="3822600" cy="643500"/>
            </a:xfrm>
            <a:prstGeom prst="rect">
              <a:avLst/>
            </a:prstGeom>
            <a:solidFill>
              <a:srgbClr val="EEEEE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flipH="1">
              <a:off x="1593028" y="2322582"/>
              <a:ext cx="2534400" cy="642600"/>
            </a:xfrm>
            <a:prstGeom prst="rect">
              <a:avLst/>
            </a:prstGeom>
            <a:solidFill>
              <a:srgbClr val="07376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rot="-5400000">
              <a:off x="3501574" y="1934671"/>
              <a:ext cx="643356" cy="1419149"/>
            </a:xfrm>
            <a:prstGeom prst="flowChartOffpageConnector">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1681427" y="2399959"/>
              <a:ext cx="26019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Screening Testing</a:t>
              </a:r>
              <a:endParaRPr sz="15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200" i="1">
                  <a:solidFill>
                    <a:srgbClr val="FFFFFF"/>
                  </a:solidFill>
                  <a:latin typeface="Roboto Medium"/>
                  <a:ea typeface="Roboto Medium"/>
                  <a:cs typeface="Roboto Medium"/>
                  <a:sym typeface="Roboto Medium"/>
                </a:rPr>
                <a:t>Purpose: To identify persons who may be contagious so that measures can be taken to prevent further transmission</a:t>
              </a:r>
              <a:endParaRPr sz="1200" i="1">
                <a:solidFill>
                  <a:srgbClr val="FFFFFF"/>
                </a:solidFill>
                <a:latin typeface="Roboto Medium"/>
                <a:ea typeface="Roboto Medium"/>
                <a:cs typeface="Roboto Medium"/>
                <a:sym typeface="Roboto Medium"/>
              </a:endParaRPr>
            </a:p>
          </p:txBody>
        </p:sp>
        <p:sp>
          <p:nvSpPr>
            <p:cNvPr id="82" name="Google Shape;82;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3D3D3D"/>
                </a:buClr>
                <a:buSzPts val="1200"/>
                <a:buFont typeface="Roboto"/>
                <a:buChar char="●"/>
              </a:pPr>
              <a:r>
                <a:rPr lang="en" sz="1200">
                  <a:solidFill>
                    <a:srgbClr val="3D3D3D"/>
                  </a:solidFill>
                  <a:latin typeface="Roboto"/>
                  <a:ea typeface="Roboto"/>
                  <a:cs typeface="Roboto"/>
                  <a:sym typeface="Roboto"/>
                </a:rPr>
                <a:t>Testing in congregate settings, such as a long-term care facility or a correctional facility, a workplace testing its employees, or a school testing its students, faculty, and staff</a:t>
              </a:r>
              <a:endParaRPr sz="1200">
                <a:solidFill>
                  <a:srgbClr val="3D3D3D"/>
                </a:solidFill>
                <a:latin typeface="Roboto"/>
                <a:ea typeface="Roboto"/>
                <a:cs typeface="Roboto"/>
                <a:sym typeface="Roboto"/>
              </a:endParaRPr>
            </a:p>
          </p:txBody>
        </p:sp>
      </p:grpSp>
      <p:grpSp>
        <p:nvGrpSpPr>
          <p:cNvPr id="83" name="Google Shape;83;p16"/>
          <p:cNvGrpSpPr/>
          <p:nvPr/>
        </p:nvGrpSpPr>
        <p:grpSpPr>
          <a:xfrm>
            <a:off x="509065" y="1511454"/>
            <a:ext cx="8059910" cy="967824"/>
            <a:chOff x="1593028" y="2322568"/>
            <a:chExt cx="5957947" cy="643500"/>
          </a:xfrm>
        </p:grpSpPr>
        <p:sp>
          <p:nvSpPr>
            <p:cNvPr id="84" name="Google Shape;84;p16"/>
            <p:cNvSpPr/>
            <p:nvPr/>
          </p:nvSpPr>
          <p:spPr>
            <a:xfrm>
              <a:off x="3728375" y="2322568"/>
              <a:ext cx="3822600" cy="643500"/>
            </a:xfrm>
            <a:prstGeom prst="rect">
              <a:avLst/>
            </a:prstGeom>
            <a:solidFill>
              <a:srgbClr val="EEEEE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flipH="1">
              <a:off x="1593028" y="2322582"/>
              <a:ext cx="2534400" cy="642600"/>
            </a:xfrm>
            <a:prstGeom prst="rect">
              <a:avLst/>
            </a:prstGeom>
            <a:solidFill>
              <a:srgbClr val="07376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rot="-5400000">
              <a:off x="3501574" y="1934671"/>
              <a:ext cx="643356" cy="1419149"/>
            </a:xfrm>
            <a:prstGeom prst="flowChartOffpageConnector">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1681427" y="2399959"/>
              <a:ext cx="2601900" cy="495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Diagnostic Testing</a:t>
              </a:r>
              <a:endParaRPr sz="15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200" i="1">
                  <a:solidFill>
                    <a:srgbClr val="FFFFFF"/>
                  </a:solidFill>
                  <a:latin typeface="Roboto Medium"/>
                  <a:ea typeface="Roboto Medium"/>
                  <a:cs typeface="Roboto Medium"/>
                  <a:sym typeface="Roboto Medium"/>
                </a:rPr>
                <a:t>Purpose: To identify current infection in individuals</a:t>
              </a:r>
              <a:endParaRPr sz="1200" i="1">
                <a:solidFill>
                  <a:srgbClr val="FFFFFF"/>
                </a:solidFill>
                <a:latin typeface="Roboto Medium"/>
                <a:ea typeface="Roboto Medium"/>
                <a:cs typeface="Roboto Medium"/>
                <a:sym typeface="Roboto Medium"/>
              </a:endParaRPr>
            </a:p>
          </p:txBody>
        </p:sp>
        <p:sp>
          <p:nvSpPr>
            <p:cNvPr id="88" name="Google Shape;88;p1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3D3D3D"/>
                </a:buClr>
                <a:buSzPts val="1200"/>
                <a:buFont typeface="Roboto"/>
                <a:buChar char="●"/>
              </a:pPr>
              <a:r>
                <a:rPr lang="en" sz="1200">
                  <a:solidFill>
                    <a:srgbClr val="3D3D3D"/>
                  </a:solidFill>
                  <a:latin typeface="Roboto"/>
                  <a:ea typeface="Roboto"/>
                  <a:cs typeface="Roboto"/>
                  <a:sym typeface="Roboto"/>
                </a:rPr>
                <a:t>Person has signs or symptoms consistent with COVID-19  </a:t>
              </a:r>
              <a:endParaRPr sz="1200">
                <a:solidFill>
                  <a:srgbClr val="3D3D3D"/>
                </a:solidFill>
                <a:latin typeface="Roboto"/>
                <a:ea typeface="Roboto"/>
                <a:cs typeface="Roboto"/>
                <a:sym typeface="Roboto"/>
              </a:endParaRPr>
            </a:p>
            <a:p>
              <a:pPr marL="457200" lvl="0" indent="-304800" algn="l" rtl="0">
                <a:lnSpc>
                  <a:spcPct val="115000"/>
                </a:lnSpc>
                <a:spcBef>
                  <a:spcPts val="0"/>
                </a:spcBef>
                <a:spcAft>
                  <a:spcPts val="0"/>
                </a:spcAft>
                <a:buClr>
                  <a:srgbClr val="3D3D3D"/>
                </a:buClr>
                <a:buSzPts val="1200"/>
                <a:buFont typeface="Roboto"/>
                <a:buChar char="●"/>
              </a:pPr>
              <a:r>
                <a:rPr lang="en" sz="1200">
                  <a:solidFill>
                    <a:srgbClr val="3D3D3D"/>
                  </a:solidFill>
                  <a:latin typeface="Roboto"/>
                  <a:ea typeface="Roboto"/>
                  <a:cs typeface="Roboto"/>
                  <a:sym typeface="Roboto"/>
                </a:rPr>
                <a:t>Person is asymptomatic but has recent known or suspected exposure to SARS-CoV-2</a:t>
              </a:r>
              <a:endParaRPr sz="1200">
                <a:solidFill>
                  <a:srgbClr val="3D3D3D"/>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type of test was performed?</a:t>
            </a:r>
            <a:endParaRPr/>
          </a:p>
        </p:txBody>
      </p:sp>
      <p:sp>
        <p:nvSpPr>
          <p:cNvPr id="94" name="Google Shape;94;p17"/>
          <p:cNvSpPr/>
          <p:nvPr/>
        </p:nvSpPr>
        <p:spPr>
          <a:xfrm>
            <a:off x="3255275" y="1063763"/>
            <a:ext cx="2202600" cy="3921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Viral Diagnostic Tests</a:t>
            </a:r>
            <a:endParaRPr>
              <a:solidFill>
                <a:srgbClr val="FFFFFF"/>
              </a:solidFill>
            </a:endParaRPr>
          </a:p>
        </p:txBody>
      </p:sp>
      <p:sp>
        <p:nvSpPr>
          <p:cNvPr id="95" name="Google Shape;95;p17"/>
          <p:cNvSpPr/>
          <p:nvPr/>
        </p:nvSpPr>
        <p:spPr>
          <a:xfrm>
            <a:off x="1447275" y="1763047"/>
            <a:ext cx="18519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Molecular </a:t>
            </a:r>
            <a:endParaRPr/>
          </a:p>
        </p:txBody>
      </p:sp>
      <p:sp>
        <p:nvSpPr>
          <p:cNvPr id="96" name="Google Shape;96;p17"/>
          <p:cNvSpPr/>
          <p:nvPr/>
        </p:nvSpPr>
        <p:spPr>
          <a:xfrm>
            <a:off x="5530375" y="1769969"/>
            <a:ext cx="18033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Antigen</a:t>
            </a:r>
            <a:endParaRPr/>
          </a:p>
        </p:txBody>
      </p:sp>
      <p:sp>
        <p:nvSpPr>
          <p:cNvPr id="97" name="Google Shape;97;p17"/>
          <p:cNvSpPr/>
          <p:nvPr/>
        </p:nvSpPr>
        <p:spPr>
          <a:xfrm>
            <a:off x="728925" y="2310225"/>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Detects SARS-CoV-2 RNA</a:t>
            </a:r>
            <a:endParaRPr/>
          </a:p>
        </p:txBody>
      </p:sp>
      <p:sp>
        <p:nvSpPr>
          <p:cNvPr id="98" name="Google Shape;98;p17"/>
          <p:cNvSpPr/>
          <p:nvPr/>
        </p:nvSpPr>
        <p:spPr>
          <a:xfrm>
            <a:off x="4787725" y="2297475"/>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Detects SARS-CoV-2 antigens</a:t>
            </a:r>
            <a:endParaRPr/>
          </a:p>
        </p:txBody>
      </p:sp>
      <p:cxnSp>
        <p:nvCxnSpPr>
          <p:cNvPr id="99" name="Google Shape;99;p17"/>
          <p:cNvCxnSpPr>
            <a:stCxn id="94" idx="2"/>
            <a:endCxn id="95" idx="0"/>
          </p:cNvCxnSpPr>
          <p:nvPr/>
        </p:nvCxnSpPr>
        <p:spPr>
          <a:xfrm rot="5400000">
            <a:off x="3211325" y="617813"/>
            <a:ext cx="307200" cy="1983300"/>
          </a:xfrm>
          <a:prstGeom prst="bentConnector3">
            <a:avLst>
              <a:gd name="adj1" fmla="val 49997"/>
            </a:avLst>
          </a:prstGeom>
          <a:noFill/>
          <a:ln w="9525" cap="flat" cmpd="sng">
            <a:solidFill>
              <a:schemeClr val="dk2"/>
            </a:solidFill>
            <a:prstDash val="solid"/>
            <a:round/>
            <a:headEnd type="none" w="med" len="med"/>
            <a:tailEnd type="triangle" w="med" len="med"/>
          </a:ln>
        </p:spPr>
      </p:cxnSp>
      <p:cxnSp>
        <p:nvCxnSpPr>
          <p:cNvPr id="100" name="Google Shape;100;p17"/>
          <p:cNvCxnSpPr>
            <a:stCxn id="94" idx="2"/>
            <a:endCxn id="96" idx="0"/>
          </p:cNvCxnSpPr>
          <p:nvPr/>
        </p:nvCxnSpPr>
        <p:spPr>
          <a:xfrm rot="-5400000" flipH="1">
            <a:off x="5237225" y="575213"/>
            <a:ext cx="314100" cy="2075400"/>
          </a:xfrm>
          <a:prstGeom prst="bentConnector3">
            <a:avLst>
              <a:gd name="adj1" fmla="val 50001"/>
            </a:avLst>
          </a:prstGeom>
          <a:noFill/>
          <a:ln w="9525" cap="flat" cmpd="sng">
            <a:solidFill>
              <a:schemeClr val="dk2"/>
            </a:solidFill>
            <a:prstDash val="solid"/>
            <a:round/>
            <a:headEnd type="none" w="med" len="med"/>
            <a:tailEnd type="triangle" w="med" len="med"/>
          </a:ln>
        </p:spPr>
      </p:cxnSp>
      <p:sp>
        <p:nvSpPr>
          <p:cNvPr id="101" name="Google Shape;101;p17"/>
          <p:cNvSpPr/>
          <p:nvPr/>
        </p:nvSpPr>
        <p:spPr>
          <a:xfrm>
            <a:off x="424125" y="4583625"/>
            <a:ext cx="8106300" cy="240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More information on specific test performance (sensitivity, specificity) can be found on </a:t>
            </a:r>
            <a:r>
              <a:rPr lang="en" u="sng">
                <a:hlinkClick r:id="rId3"/>
              </a:rPr>
              <a:t>FDA website </a:t>
            </a:r>
            <a:endParaRPr/>
          </a:p>
        </p:txBody>
      </p:sp>
      <p:sp>
        <p:nvSpPr>
          <p:cNvPr id="102" name="Google Shape;102;p17"/>
          <p:cNvSpPr/>
          <p:nvPr/>
        </p:nvSpPr>
        <p:spPr>
          <a:xfrm>
            <a:off x="728925" y="3780525"/>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High sensitivity and specificity</a:t>
            </a:r>
            <a:endParaRPr/>
          </a:p>
        </p:txBody>
      </p:sp>
      <p:sp>
        <p:nvSpPr>
          <p:cNvPr id="103" name="Google Shape;103;p17"/>
          <p:cNvSpPr/>
          <p:nvPr/>
        </p:nvSpPr>
        <p:spPr>
          <a:xfrm>
            <a:off x="4787725" y="3825175"/>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Moderate sensitivity, high specificity</a:t>
            </a:r>
            <a:endParaRPr/>
          </a:p>
        </p:txBody>
      </p:sp>
      <p:sp>
        <p:nvSpPr>
          <p:cNvPr id="104" name="Google Shape;104;p17"/>
          <p:cNvSpPr/>
          <p:nvPr/>
        </p:nvSpPr>
        <p:spPr>
          <a:xfrm>
            <a:off x="728925" y="2749625"/>
            <a:ext cx="3288600" cy="39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Turn around time ranges from 15 minutes to &gt; 2 days</a:t>
            </a:r>
            <a:endParaRPr/>
          </a:p>
        </p:txBody>
      </p:sp>
      <p:sp>
        <p:nvSpPr>
          <p:cNvPr id="105" name="Google Shape;105;p17"/>
          <p:cNvSpPr/>
          <p:nvPr/>
        </p:nvSpPr>
        <p:spPr>
          <a:xfrm>
            <a:off x="4787725" y="2762225"/>
            <a:ext cx="3288600" cy="39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Turn around time approximately 15 minutes</a:t>
            </a:r>
            <a:endParaRPr/>
          </a:p>
        </p:txBody>
      </p:sp>
      <p:sp>
        <p:nvSpPr>
          <p:cNvPr id="106" name="Google Shape;106;p17"/>
          <p:cNvSpPr/>
          <p:nvPr/>
        </p:nvSpPr>
        <p:spPr>
          <a:xfrm>
            <a:off x="728925" y="3341125"/>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Moderate cost</a:t>
            </a:r>
            <a:endParaRPr/>
          </a:p>
        </p:txBody>
      </p:sp>
      <p:sp>
        <p:nvSpPr>
          <p:cNvPr id="107" name="Google Shape;107;p17"/>
          <p:cNvSpPr/>
          <p:nvPr/>
        </p:nvSpPr>
        <p:spPr>
          <a:xfrm>
            <a:off x="4787725" y="3363413"/>
            <a:ext cx="3288600" cy="24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Low cost</a:t>
            </a:r>
            <a:endParaRPr/>
          </a:p>
        </p:txBody>
      </p:sp>
      <p:cxnSp>
        <p:nvCxnSpPr>
          <p:cNvPr id="108" name="Google Shape;108;p17"/>
          <p:cNvCxnSpPr>
            <a:stCxn id="95" idx="2"/>
            <a:endCxn id="97" idx="0"/>
          </p:cNvCxnSpPr>
          <p:nvPr/>
        </p:nvCxnSpPr>
        <p:spPr>
          <a:xfrm>
            <a:off x="2373225" y="2003047"/>
            <a:ext cx="0" cy="307200"/>
          </a:xfrm>
          <a:prstGeom prst="straightConnector1">
            <a:avLst/>
          </a:prstGeom>
          <a:noFill/>
          <a:ln w="9525" cap="flat" cmpd="sng">
            <a:solidFill>
              <a:schemeClr val="dk2"/>
            </a:solidFill>
            <a:prstDash val="solid"/>
            <a:round/>
            <a:headEnd type="none" w="med" len="med"/>
            <a:tailEnd type="none" w="med" len="med"/>
          </a:ln>
        </p:spPr>
      </p:cxnSp>
      <p:cxnSp>
        <p:nvCxnSpPr>
          <p:cNvPr id="109" name="Google Shape;109;p17"/>
          <p:cNvCxnSpPr>
            <a:stCxn id="97" idx="2"/>
            <a:endCxn id="104" idx="0"/>
          </p:cNvCxnSpPr>
          <p:nvPr/>
        </p:nvCxnSpPr>
        <p:spPr>
          <a:xfrm>
            <a:off x="2373225" y="2550225"/>
            <a:ext cx="0" cy="199500"/>
          </a:xfrm>
          <a:prstGeom prst="straightConnector1">
            <a:avLst/>
          </a:prstGeom>
          <a:noFill/>
          <a:ln w="9525" cap="flat" cmpd="sng">
            <a:solidFill>
              <a:schemeClr val="dk2"/>
            </a:solidFill>
            <a:prstDash val="solid"/>
            <a:round/>
            <a:headEnd type="none" w="med" len="med"/>
            <a:tailEnd type="none" w="med" len="med"/>
          </a:ln>
        </p:spPr>
      </p:cxnSp>
      <p:cxnSp>
        <p:nvCxnSpPr>
          <p:cNvPr id="110" name="Google Shape;110;p17"/>
          <p:cNvCxnSpPr>
            <a:endCxn id="104" idx="2"/>
          </p:cNvCxnSpPr>
          <p:nvPr/>
        </p:nvCxnSpPr>
        <p:spPr>
          <a:xfrm rot="10800000">
            <a:off x="2373225" y="3141725"/>
            <a:ext cx="0" cy="1995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17"/>
          <p:cNvCxnSpPr>
            <a:stCxn id="106" idx="2"/>
            <a:endCxn id="102" idx="0"/>
          </p:cNvCxnSpPr>
          <p:nvPr/>
        </p:nvCxnSpPr>
        <p:spPr>
          <a:xfrm>
            <a:off x="2373225" y="3581125"/>
            <a:ext cx="0" cy="199500"/>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112;p17"/>
          <p:cNvCxnSpPr>
            <a:stCxn id="96" idx="2"/>
            <a:endCxn id="98" idx="0"/>
          </p:cNvCxnSpPr>
          <p:nvPr/>
        </p:nvCxnSpPr>
        <p:spPr>
          <a:xfrm>
            <a:off x="6432025" y="2009969"/>
            <a:ext cx="0" cy="287400"/>
          </a:xfrm>
          <a:prstGeom prst="straightConnector1">
            <a:avLst/>
          </a:prstGeom>
          <a:noFill/>
          <a:ln w="9525" cap="flat" cmpd="sng">
            <a:solidFill>
              <a:schemeClr val="dk2"/>
            </a:solidFill>
            <a:prstDash val="solid"/>
            <a:round/>
            <a:headEnd type="none" w="med" len="med"/>
            <a:tailEnd type="none" w="med" len="med"/>
          </a:ln>
        </p:spPr>
      </p:cxnSp>
      <p:cxnSp>
        <p:nvCxnSpPr>
          <p:cNvPr id="113" name="Google Shape;113;p17"/>
          <p:cNvCxnSpPr>
            <a:endCxn id="105" idx="0"/>
          </p:cNvCxnSpPr>
          <p:nvPr/>
        </p:nvCxnSpPr>
        <p:spPr>
          <a:xfrm>
            <a:off x="6432025" y="2537525"/>
            <a:ext cx="0" cy="2247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p17"/>
          <p:cNvCxnSpPr>
            <a:endCxn id="107" idx="0"/>
          </p:cNvCxnSpPr>
          <p:nvPr/>
        </p:nvCxnSpPr>
        <p:spPr>
          <a:xfrm>
            <a:off x="6432025" y="3154313"/>
            <a:ext cx="0" cy="209100"/>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115;p17"/>
          <p:cNvCxnSpPr>
            <a:stCxn id="107" idx="2"/>
            <a:endCxn id="103" idx="0"/>
          </p:cNvCxnSpPr>
          <p:nvPr/>
        </p:nvCxnSpPr>
        <p:spPr>
          <a:xfrm>
            <a:off x="6432025" y="3603413"/>
            <a:ext cx="0" cy="221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Interpreting Antigen Test Results </a:t>
            </a:r>
            <a:endParaRPr b="1"/>
          </a:p>
        </p:txBody>
      </p:sp>
      <p:graphicFrame>
        <p:nvGraphicFramePr>
          <p:cNvPr id="121" name="Google Shape;121;p18"/>
          <p:cNvGraphicFramePr/>
          <p:nvPr/>
        </p:nvGraphicFramePr>
        <p:xfrm>
          <a:off x="311700" y="1284725"/>
          <a:ext cx="8230250" cy="3273130"/>
        </p:xfrm>
        <a:graphic>
          <a:graphicData uri="http://schemas.openxmlformats.org/drawingml/2006/table">
            <a:tbl>
              <a:tblPr>
                <a:noFill/>
                <a:tableStyleId>{BAFBBD28-8D2B-44B1-B9FF-BDC65669B07E}</a:tableStyleId>
              </a:tblPr>
              <a:tblGrid>
                <a:gridCol w="2007550">
                  <a:extLst>
                    <a:ext uri="{9D8B030D-6E8A-4147-A177-3AD203B41FA5}">
                      <a16:colId xmlns:a16="http://schemas.microsoft.com/office/drawing/2014/main" val="20000"/>
                    </a:ext>
                  </a:extLst>
                </a:gridCol>
                <a:gridCol w="6222700">
                  <a:extLst>
                    <a:ext uri="{9D8B030D-6E8A-4147-A177-3AD203B41FA5}">
                      <a16:colId xmlns:a16="http://schemas.microsoft.com/office/drawing/2014/main" val="20001"/>
                    </a:ext>
                  </a:extLst>
                </a:gridCol>
              </a:tblGrid>
              <a:tr h="372025">
                <a:tc>
                  <a:txBody>
                    <a:bodyPr/>
                    <a:lstStyle/>
                    <a:p>
                      <a:pPr marL="0" lvl="0" indent="0" algn="ctr" rtl="0">
                        <a:spcBef>
                          <a:spcPts val="0"/>
                        </a:spcBef>
                        <a:spcAft>
                          <a:spcPts val="0"/>
                        </a:spcAft>
                        <a:buNone/>
                      </a:pPr>
                      <a:r>
                        <a:rPr lang="en" sz="1700" b="1">
                          <a:solidFill>
                            <a:srgbClr val="FFFFFF"/>
                          </a:solidFill>
                        </a:rPr>
                        <a:t>Clinical Context</a:t>
                      </a:r>
                      <a:endParaRPr sz="1700" b="1">
                        <a:solidFill>
                          <a:srgbClr val="FFFFFF"/>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 sz="1700" b="1">
                          <a:solidFill>
                            <a:srgbClr val="FFFFFF"/>
                          </a:solidFill>
                        </a:rPr>
                        <a:t>Antigen Test Positive</a:t>
                      </a:r>
                      <a:endParaRPr sz="1700" b="1">
                        <a:solidFill>
                          <a:srgbClr val="FFFFFF"/>
                        </a:solidFill>
                      </a:endParaRPr>
                    </a:p>
                  </a:txBody>
                  <a:tcPr marL="91425" marR="91425" marT="91425" marB="91425">
                    <a:solidFill>
                      <a:srgbClr val="073763"/>
                    </a:solidFill>
                  </a:tcPr>
                </a:tc>
                <a:extLst>
                  <a:ext uri="{0D108BD9-81ED-4DB2-BD59-A6C34878D82A}">
                    <a16:rowId xmlns:a16="http://schemas.microsoft.com/office/drawing/2014/main" val="10000"/>
                  </a:ext>
                </a:extLst>
              </a:tr>
              <a:tr h="1415600">
                <a:tc rowSpan="2">
                  <a:txBody>
                    <a:bodyPr/>
                    <a:lstStyle/>
                    <a:p>
                      <a:pPr marL="0" lvl="0" indent="0" algn="ctr" rtl="0">
                        <a:spcBef>
                          <a:spcPts val="0"/>
                        </a:spcBef>
                        <a:spcAft>
                          <a:spcPts val="0"/>
                        </a:spcAft>
                        <a:buNone/>
                      </a:pPr>
                      <a:r>
                        <a:rPr lang="en" sz="1700" b="1">
                          <a:solidFill>
                            <a:srgbClr val="FFFFFF"/>
                          </a:solidFill>
                        </a:rPr>
                        <a:t>Symptomatic </a:t>
                      </a:r>
                      <a:endParaRPr sz="1700" b="1">
                        <a:solidFill>
                          <a:srgbClr val="FFFFFF"/>
                        </a:solidFill>
                      </a:endParaRPr>
                    </a:p>
                    <a:p>
                      <a:pPr marL="0" lvl="0" indent="0" algn="ctr" rtl="0">
                        <a:spcBef>
                          <a:spcPts val="0"/>
                        </a:spcBef>
                        <a:spcAft>
                          <a:spcPts val="0"/>
                        </a:spcAft>
                        <a:buNone/>
                      </a:pPr>
                      <a:r>
                        <a:rPr lang="en" sz="1700" b="1">
                          <a:solidFill>
                            <a:srgbClr val="FFFFFF"/>
                          </a:solidFill>
                        </a:rPr>
                        <a:t>OR</a:t>
                      </a:r>
                      <a:endParaRPr sz="1700" b="1">
                        <a:solidFill>
                          <a:srgbClr val="FFFFFF"/>
                        </a:solidFill>
                      </a:endParaRPr>
                    </a:p>
                    <a:p>
                      <a:pPr marL="0" lvl="0" indent="0" algn="ctr" rtl="0">
                        <a:spcBef>
                          <a:spcPts val="0"/>
                        </a:spcBef>
                        <a:spcAft>
                          <a:spcPts val="0"/>
                        </a:spcAft>
                        <a:buNone/>
                      </a:pPr>
                      <a:r>
                        <a:rPr lang="en" sz="1700" b="1">
                          <a:solidFill>
                            <a:srgbClr val="FFFFFF"/>
                          </a:solidFill>
                        </a:rPr>
                        <a:t>Asymptomatic Close Contact</a:t>
                      </a:r>
                      <a:endParaRPr sz="1700" b="1">
                        <a:solidFill>
                          <a:srgbClr val="FFFFFF"/>
                        </a:solidFill>
                      </a:endParaRPr>
                    </a:p>
                  </a:txBody>
                  <a:tcPr marL="91425" marR="91425" marT="91425" marB="91425">
                    <a:solidFill>
                      <a:srgbClr val="073763"/>
                    </a:solidFill>
                  </a:tcPr>
                </a:tc>
                <a:tc rowSpan="2">
                  <a:txBody>
                    <a:bodyPr/>
                    <a:lstStyle/>
                    <a:p>
                      <a:pPr marL="457200" lvl="0" indent="-336550" algn="l" rtl="0">
                        <a:spcBef>
                          <a:spcPts val="0"/>
                        </a:spcBef>
                        <a:spcAft>
                          <a:spcPts val="0"/>
                        </a:spcAft>
                        <a:buSzPts val="1700"/>
                        <a:buChar char="●"/>
                      </a:pPr>
                      <a:r>
                        <a:rPr lang="en" sz="1700"/>
                        <a:t>Indicates current infection; false positives can occur, especially in low prevalence populations</a:t>
                      </a:r>
                      <a:endParaRPr sz="1700"/>
                    </a:p>
                    <a:p>
                      <a:pPr marL="457200" lvl="0" indent="-336550" algn="l" rtl="0">
                        <a:spcBef>
                          <a:spcPts val="0"/>
                        </a:spcBef>
                        <a:spcAft>
                          <a:spcPts val="0"/>
                        </a:spcAft>
                        <a:buSzPts val="1700"/>
                        <a:buChar char="●"/>
                      </a:pPr>
                      <a:r>
                        <a:rPr lang="en" sz="1700"/>
                        <a:t>Patient should </a:t>
                      </a:r>
                      <a:r>
                        <a:rPr lang="en" sz="1700" u="sng">
                          <a:solidFill>
                            <a:schemeClr val="hlink"/>
                          </a:solidFill>
                          <a:hlinkClick r:id="rId3"/>
                        </a:rPr>
                        <a:t>self-isolate</a:t>
                      </a:r>
                      <a:r>
                        <a:rPr lang="en" sz="1700"/>
                        <a:t> and close contacts should </a:t>
                      </a:r>
                      <a:r>
                        <a:rPr lang="en" sz="1700" u="sng">
                          <a:solidFill>
                            <a:schemeClr val="hlink"/>
                          </a:solidFill>
                          <a:hlinkClick r:id="rId4"/>
                        </a:rPr>
                        <a:t>self-quarantine</a:t>
                      </a:r>
                      <a:r>
                        <a:rPr lang="en" sz="1700"/>
                        <a:t> </a:t>
                      </a:r>
                      <a:r>
                        <a:rPr lang="en" sz="1700" u="sng">
                          <a:solidFill>
                            <a:schemeClr val="hlink"/>
                          </a:solidFill>
                          <a:hlinkClick r:id="rId5"/>
                        </a:rPr>
                        <a:t>until no longer infectious</a:t>
                      </a:r>
                      <a:endParaRPr sz="1700"/>
                    </a:p>
                    <a:p>
                      <a:pPr marL="457200" lvl="0" indent="-336550" algn="l" rtl="0">
                        <a:spcBef>
                          <a:spcPts val="0"/>
                        </a:spcBef>
                        <a:spcAft>
                          <a:spcPts val="0"/>
                        </a:spcAft>
                        <a:buSzPts val="1700"/>
                        <a:buChar char="●"/>
                      </a:pPr>
                      <a:r>
                        <a:rPr lang="en" sz="1700"/>
                        <a:t>If admitted to a healthcare facility, use </a:t>
                      </a:r>
                      <a:r>
                        <a:rPr lang="en" sz="1700" u="sng">
                          <a:solidFill>
                            <a:schemeClr val="hlink"/>
                          </a:solidFill>
                          <a:hlinkClick r:id="rId6"/>
                        </a:rPr>
                        <a:t>transmission-based precautions </a:t>
                      </a:r>
                      <a:endParaRPr sz="1700"/>
                    </a:p>
                    <a:p>
                      <a:pPr marL="457200" lvl="0" indent="-336550" algn="l" rtl="0">
                        <a:spcBef>
                          <a:spcPts val="0"/>
                        </a:spcBef>
                        <a:spcAft>
                          <a:spcPts val="0"/>
                        </a:spcAft>
                        <a:buSzPts val="1700"/>
                        <a:buChar char="●"/>
                      </a:pPr>
                      <a:r>
                        <a:rPr lang="en" sz="1700"/>
                        <a:t>Follow situation-specific patient management (e.g., delay major surgeries, if possible, symptom management)</a:t>
                      </a:r>
                      <a:endParaRPr sz="1700"/>
                    </a:p>
                    <a:p>
                      <a:pPr marL="0" lvl="0" indent="0" algn="l" rtl="0">
                        <a:spcBef>
                          <a:spcPts val="0"/>
                        </a:spcBef>
                        <a:spcAft>
                          <a:spcPts val="0"/>
                        </a:spcAft>
                        <a:buNone/>
                      </a:pPr>
                      <a:endParaRPr sz="1700"/>
                    </a:p>
                  </a:txBody>
                  <a:tcPr marL="91425" marR="91425" marT="91425" marB="91425"/>
                </a:tc>
                <a:extLst>
                  <a:ext uri="{0D108BD9-81ED-4DB2-BD59-A6C34878D82A}">
                    <a16:rowId xmlns:a16="http://schemas.microsoft.com/office/drawing/2014/main" val="10001"/>
                  </a:ext>
                </a:extLst>
              </a:tr>
              <a:tr h="14156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Interpreting Antigen Test Results </a:t>
            </a:r>
            <a:endParaRPr b="1"/>
          </a:p>
        </p:txBody>
      </p:sp>
      <p:graphicFrame>
        <p:nvGraphicFramePr>
          <p:cNvPr id="127" name="Google Shape;127;p19"/>
          <p:cNvGraphicFramePr/>
          <p:nvPr/>
        </p:nvGraphicFramePr>
        <p:xfrm>
          <a:off x="311700" y="1017725"/>
          <a:ext cx="3000000" cy="3000000"/>
        </p:xfrm>
        <a:graphic>
          <a:graphicData uri="http://schemas.openxmlformats.org/drawingml/2006/table">
            <a:tbl>
              <a:tblPr>
                <a:noFill/>
                <a:tableStyleId>{BAFBBD28-8D2B-44B1-B9FF-BDC65669B07E}</a:tableStyleId>
              </a:tblPr>
              <a:tblGrid>
                <a:gridCol w="1545150">
                  <a:extLst>
                    <a:ext uri="{9D8B030D-6E8A-4147-A177-3AD203B41FA5}">
                      <a16:colId xmlns:a16="http://schemas.microsoft.com/office/drawing/2014/main" val="20000"/>
                    </a:ext>
                  </a:extLst>
                </a:gridCol>
                <a:gridCol w="6868900">
                  <a:extLst>
                    <a:ext uri="{9D8B030D-6E8A-4147-A177-3AD203B41FA5}">
                      <a16:colId xmlns:a16="http://schemas.microsoft.com/office/drawing/2014/main" val="20001"/>
                    </a:ext>
                  </a:extLst>
                </a:gridCol>
              </a:tblGrid>
              <a:tr h="372025">
                <a:tc>
                  <a:txBody>
                    <a:bodyPr/>
                    <a:lstStyle/>
                    <a:p>
                      <a:pPr marL="0" lvl="0" indent="0" algn="ctr" rtl="0">
                        <a:spcBef>
                          <a:spcPts val="0"/>
                        </a:spcBef>
                        <a:spcAft>
                          <a:spcPts val="0"/>
                        </a:spcAft>
                        <a:buNone/>
                      </a:pPr>
                      <a:r>
                        <a:rPr lang="en" b="1">
                          <a:solidFill>
                            <a:srgbClr val="FFFFFF"/>
                          </a:solidFill>
                        </a:rPr>
                        <a:t>Clinical Context</a:t>
                      </a:r>
                      <a:endParaRPr b="1">
                        <a:solidFill>
                          <a:srgbClr val="FFFFFF"/>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 b="1">
                          <a:solidFill>
                            <a:srgbClr val="FFFFFF"/>
                          </a:solidFill>
                        </a:rPr>
                        <a:t>Antigen Test Negative</a:t>
                      </a:r>
                      <a:endParaRPr b="1">
                        <a:solidFill>
                          <a:srgbClr val="FFFFFF"/>
                        </a:solidFill>
                      </a:endParaRPr>
                    </a:p>
                  </a:txBody>
                  <a:tcPr marL="91425" marR="91425" marT="91425" marB="91425">
                    <a:solidFill>
                      <a:srgbClr val="073763"/>
                    </a:solidFill>
                  </a:tcPr>
                </a:tc>
                <a:extLst>
                  <a:ext uri="{0D108BD9-81ED-4DB2-BD59-A6C34878D82A}">
                    <a16:rowId xmlns:a16="http://schemas.microsoft.com/office/drawing/2014/main" val="10000"/>
                  </a:ext>
                </a:extLst>
              </a:tr>
              <a:tr h="1415600">
                <a:tc>
                  <a:txBody>
                    <a:bodyPr/>
                    <a:lstStyle/>
                    <a:p>
                      <a:pPr marL="0" lvl="0" indent="0" algn="ctr" rtl="0">
                        <a:spcBef>
                          <a:spcPts val="0"/>
                        </a:spcBef>
                        <a:spcAft>
                          <a:spcPts val="0"/>
                        </a:spcAft>
                        <a:buNone/>
                      </a:pPr>
                      <a:r>
                        <a:rPr lang="en" b="1">
                          <a:solidFill>
                            <a:srgbClr val="FFFFFF"/>
                          </a:solidFill>
                        </a:rPr>
                        <a:t>Symptomatic</a:t>
                      </a:r>
                      <a:endParaRPr b="1">
                        <a:solidFill>
                          <a:srgbClr val="FFFFFF"/>
                        </a:solidFill>
                      </a:endParaRPr>
                    </a:p>
                  </a:txBody>
                  <a:tcPr marL="91425" marR="91425" marT="91425" marB="91425">
                    <a:solidFill>
                      <a:srgbClr val="073763"/>
                    </a:solidFill>
                  </a:tcPr>
                </a:tc>
                <a:tc>
                  <a:txBody>
                    <a:bodyPr/>
                    <a:lstStyle/>
                    <a:p>
                      <a:pPr marL="457200" lvl="0" indent="-317500" algn="l" rtl="0">
                        <a:spcBef>
                          <a:spcPts val="0"/>
                        </a:spcBef>
                        <a:spcAft>
                          <a:spcPts val="0"/>
                        </a:spcAft>
                        <a:buSzPts val="1400"/>
                        <a:buChar char="●"/>
                      </a:pPr>
                      <a:r>
                        <a:rPr lang="en"/>
                        <a:t>Indicates no antigens were detected; however, amount of antigen in a sample decreases as duration of illness increases, particularly 5 days after onset of illness.</a:t>
                      </a:r>
                      <a:endParaRPr/>
                    </a:p>
                    <a:p>
                      <a:pPr marL="457200" lvl="0" indent="-317500" algn="l" rtl="0">
                        <a:spcBef>
                          <a:spcPts val="0"/>
                        </a:spcBef>
                        <a:spcAft>
                          <a:spcPts val="0"/>
                        </a:spcAft>
                        <a:buSzPts val="1400"/>
                        <a:buChar char="●"/>
                      </a:pPr>
                      <a:r>
                        <a:rPr lang="en"/>
                        <a:t>Repeat testing with a molecular test, especially in situations where an alternative diagnosis has not been identified, should be performed.  If molecular testing is not available, clinical discretion can be used in whether to recommend the patient isolate.</a:t>
                      </a:r>
                      <a:endParaRPr/>
                    </a:p>
                    <a:p>
                      <a:pPr marL="457200" lvl="0" indent="-317500" algn="l" rtl="0">
                        <a:spcBef>
                          <a:spcPts val="0"/>
                        </a:spcBef>
                        <a:spcAft>
                          <a:spcPts val="0"/>
                        </a:spcAft>
                        <a:buSzPts val="1400"/>
                        <a:buChar char="●"/>
                      </a:pPr>
                      <a:r>
                        <a:rPr lang="en"/>
                        <a:t>Recommend self-isolation based on exposure and symptoms</a:t>
                      </a:r>
                      <a:endParaRPr/>
                    </a:p>
                    <a:p>
                      <a:pPr marL="457200" lvl="0" indent="-317500" algn="l" rtl="0">
                        <a:spcBef>
                          <a:spcPts val="0"/>
                        </a:spcBef>
                        <a:spcAft>
                          <a:spcPts val="0"/>
                        </a:spcAft>
                        <a:buSzPts val="1400"/>
                        <a:buChar char="●"/>
                      </a:pPr>
                      <a:r>
                        <a:rPr lang="en"/>
                        <a:t>Advise patient to follow </a:t>
                      </a:r>
                      <a:r>
                        <a:rPr lang="en" u="sng">
                          <a:solidFill>
                            <a:schemeClr val="hlink"/>
                          </a:solidFill>
                          <a:hlinkClick r:id="rId3"/>
                        </a:rPr>
                        <a:t>protective measures</a:t>
                      </a:r>
                      <a:r>
                        <a:rPr lang="en"/>
                        <a:t> in place in the community</a:t>
                      </a:r>
                      <a:endParaRPr/>
                    </a:p>
                  </a:txBody>
                  <a:tcPr marL="91425" marR="91425" marT="91425" marB="91425"/>
                </a:tc>
                <a:extLst>
                  <a:ext uri="{0D108BD9-81ED-4DB2-BD59-A6C34878D82A}">
                    <a16:rowId xmlns:a16="http://schemas.microsoft.com/office/drawing/2014/main" val="10001"/>
                  </a:ext>
                </a:extLst>
              </a:tr>
              <a:tr h="1415600">
                <a:tc>
                  <a:txBody>
                    <a:bodyPr/>
                    <a:lstStyle/>
                    <a:p>
                      <a:pPr marL="0" lvl="0" indent="0" algn="ctr" rtl="0">
                        <a:spcBef>
                          <a:spcPts val="0"/>
                        </a:spcBef>
                        <a:spcAft>
                          <a:spcPts val="0"/>
                        </a:spcAft>
                        <a:buNone/>
                      </a:pPr>
                      <a:r>
                        <a:rPr lang="en" b="1">
                          <a:solidFill>
                            <a:srgbClr val="FFFFFF"/>
                          </a:solidFill>
                        </a:rPr>
                        <a:t>Asymptomatic Close Contact</a:t>
                      </a:r>
                      <a:endParaRPr b="1">
                        <a:solidFill>
                          <a:srgbClr val="FFFFFF"/>
                        </a:solidFill>
                      </a:endParaRPr>
                    </a:p>
                  </a:txBody>
                  <a:tcPr marL="91425" marR="91425" marT="91425" marB="91425">
                    <a:solidFill>
                      <a:srgbClr val="073763"/>
                    </a:solidFill>
                  </a:tcPr>
                </a:tc>
                <a:tc>
                  <a:txBody>
                    <a:bodyPr/>
                    <a:lstStyle/>
                    <a:p>
                      <a:pPr marL="457200" lvl="0" indent="-317500" algn="l" rtl="0">
                        <a:spcBef>
                          <a:spcPts val="0"/>
                        </a:spcBef>
                        <a:spcAft>
                          <a:spcPts val="0"/>
                        </a:spcAft>
                        <a:buSzPts val="1400"/>
                        <a:buChar char="●"/>
                      </a:pPr>
                      <a:r>
                        <a:rPr lang="en"/>
                        <a:t>Indicates no antigens were detected</a:t>
                      </a:r>
                      <a:endParaRPr/>
                    </a:p>
                    <a:p>
                      <a:pPr marL="457200" lvl="0" indent="-317500" algn="l" rtl="0">
                        <a:spcBef>
                          <a:spcPts val="0"/>
                        </a:spcBef>
                        <a:spcAft>
                          <a:spcPts val="0"/>
                        </a:spcAft>
                        <a:buSzPts val="1400"/>
                        <a:buChar char="●"/>
                      </a:pPr>
                      <a:r>
                        <a:rPr lang="en"/>
                        <a:t>Negative test does not rule out the potential for future infection</a:t>
                      </a:r>
                      <a:endParaRPr/>
                    </a:p>
                    <a:p>
                      <a:pPr marL="457200" lvl="0" indent="-317500" algn="l" rtl="0">
                        <a:spcBef>
                          <a:spcPts val="0"/>
                        </a:spcBef>
                        <a:spcAft>
                          <a:spcPts val="0"/>
                        </a:spcAft>
                        <a:buSzPts val="1400"/>
                        <a:buChar char="●"/>
                      </a:pPr>
                      <a:r>
                        <a:rPr lang="en"/>
                        <a:t>Patient should remain in quarantine for 14 days after the last date of exposure </a:t>
                      </a:r>
                      <a:r>
                        <a:rPr lang="en" u="sng">
                          <a:solidFill>
                            <a:schemeClr val="hlink"/>
                          </a:solidFill>
                          <a:hlinkClick r:id="rId4"/>
                        </a:rPr>
                        <a:t>until indicated</a:t>
                      </a:r>
                      <a:endParaRPr/>
                    </a:p>
                    <a:p>
                      <a:pPr marL="457200" lvl="0" indent="-317500" algn="l" rtl="0">
                        <a:spcBef>
                          <a:spcPts val="0"/>
                        </a:spcBef>
                        <a:spcAft>
                          <a:spcPts val="0"/>
                        </a:spcAft>
                        <a:buSzPts val="1400"/>
                        <a:buChar char="●"/>
                      </a:pPr>
                      <a:r>
                        <a:rPr lang="en"/>
                        <a:t>False negatives can occur; consider repeat testing with a molecular test, if necessary for patient management</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33" name="Google Shape;133;p20"/>
          <p:cNvSpPr txBox="1">
            <a:spLocks noGrp="1"/>
          </p:cNvSpPr>
          <p:nvPr>
            <p:ph type="body" idx="1"/>
          </p:nvPr>
        </p:nvSpPr>
        <p:spPr>
          <a:xfrm>
            <a:off x="311700" y="1152475"/>
            <a:ext cx="3848100" cy="34164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dk1"/>
                </a:solidFill>
              </a:rPr>
              <a:t>CDC</a:t>
            </a:r>
            <a:endParaRPr sz="2800" b="1">
              <a:solidFill>
                <a:schemeClr val="dk1"/>
              </a:solidFill>
            </a:endParaRPr>
          </a:p>
          <a:p>
            <a:pPr marL="0" lvl="0" indent="0" algn="ctr" rtl="0">
              <a:spcBef>
                <a:spcPts val="1600"/>
              </a:spcBef>
              <a:spcAft>
                <a:spcPts val="0"/>
              </a:spcAft>
              <a:buNone/>
            </a:pPr>
            <a:endParaRPr sz="1900">
              <a:solidFill>
                <a:schemeClr val="dk1"/>
              </a:solidFill>
            </a:endParaRPr>
          </a:p>
          <a:p>
            <a:pPr marL="0" lvl="0" indent="0" algn="ctr" rtl="0">
              <a:spcBef>
                <a:spcPts val="1600"/>
              </a:spcBef>
              <a:spcAft>
                <a:spcPts val="0"/>
              </a:spcAft>
              <a:buNone/>
            </a:pPr>
            <a:r>
              <a:rPr lang="en" sz="2200" u="sng">
                <a:solidFill>
                  <a:srgbClr val="00000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Interim Guidance for Rapid Antigen Testing</a:t>
            </a:r>
            <a:endParaRPr sz="2200">
              <a:solidFill>
                <a:srgbClr val="000000"/>
              </a:solidFill>
            </a:endParaRPr>
          </a:p>
          <a:p>
            <a:pPr marL="0" lvl="0" indent="0" algn="l" rtl="0">
              <a:spcBef>
                <a:spcPts val="1600"/>
              </a:spcBef>
              <a:spcAft>
                <a:spcPts val="0"/>
              </a:spcAft>
              <a:buNone/>
            </a:pPr>
            <a:endParaRPr sz="2800">
              <a:solidFill>
                <a:schemeClr val="dk1"/>
              </a:solidFill>
            </a:endParaRPr>
          </a:p>
          <a:p>
            <a:pPr marL="0" lvl="0" indent="0" algn="l" rtl="0">
              <a:spcBef>
                <a:spcPts val="1600"/>
              </a:spcBef>
              <a:spcAft>
                <a:spcPts val="1600"/>
              </a:spcAft>
              <a:buNone/>
            </a:pPr>
            <a:endParaRPr sz="2800">
              <a:solidFill>
                <a:schemeClr val="dk1"/>
              </a:solidFill>
            </a:endParaRPr>
          </a:p>
        </p:txBody>
      </p:sp>
      <p:sp>
        <p:nvSpPr>
          <p:cNvPr id="134" name="Google Shape;134;p20"/>
          <p:cNvSpPr txBox="1">
            <a:spLocks noGrp="1"/>
          </p:cNvSpPr>
          <p:nvPr>
            <p:ph type="body" idx="1"/>
          </p:nvPr>
        </p:nvSpPr>
        <p:spPr>
          <a:xfrm>
            <a:off x="4848750" y="1152475"/>
            <a:ext cx="3709800" cy="34164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dk1"/>
                </a:solidFill>
              </a:rPr>
              <a:t>VDH</a:t>
            </a:r>
            <a:endParaRPr sz="2800" b="1">
              <a:solidFill>
                <a:schemeClr val="dk1"/>
              </a:solidFill>
            </a:endParaRPr>
          </a:p>
          <a:p>
            <a:pPr marL="0" lvl="0" indent="0" algn="l" rtl="0">
              <a:spcBef>
                <a:spcPts val="1600"/>
              </a:spcBef>
              <a:spcAft>
                <a:spcPts val="0"/>
              </a:spcAft>
              <a:buNone/>
            </a:pPr>
            <a:endParaRPr sz="2800">
              <a:solidFill>
                <a:schemeClr val="dk1"/>
              </a:solidFill>
            </a:endParaRPr>
          </a:p>
          <a:p>
            <a:pPr marL="0" lvl="0" indent="0" algn="ctr" rtl="0">
              <a:spcBef>
                <a:spcPts val="1600"/>
              </a:spcBef>
              <a:spcAft>
                <a:spcPts val="1600"/>
              </a:spcAft>
              <a:buNone/>
            </a:pPr>
            <a:r>
              <a:rPr lang="en" sz="2200" u="sng">
                <a:solidFill>
                  <a:srgbClr val="00000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COVID-19 Testing</a:t>
            </a:r>
            <a:endParaRPr sz="220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526</Words>
  <Application>Microsoft Office PowerPoint</Application>
  <PresentationFormat>On-screen Show (16:9)</PresentationFormat>
  <Paragraphs>66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Roboto Medium</vt:lpstr>
      <vt:lpstr>Arial</vt:lpstr>
      <vt:lpstr>Calibri</vt:lpstr>
      <vt:lpstr>Roboto</vt:lpstr>
      <vt:lpstr>Simple Light</vt:lpstr>
      <vt:lpstr>Interpreting Covid-19 Antigen Test Results</vt:lpstr>
      <vt:lpstr>Overview</vt:lpstr>
      <vt:lpstr>Why was the test performed?</vt:lpstr>
      <vt:lpstr>What type of test was performed?</vt:lpstr>
      <vt:lpstr>Interpreting Antigen Test Results </vt:lpstr>
      <vt:lpstr>Interpreting Antigen Test Results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Covid-19 Antigen Test Results</dc:title>
  <dc:creator>Bernard, Shaina (VDH)</dc:creator>
  <cp:lastModifiedBy>VITA Program</cp:lastModifiedBy>
  <cp:revision>1</cp:revision>
  <dcterms:modified xsi:type="dcterms:W3CDTF">2020-08-28T13:14:46Z</dcterms:modified>
</cp:coreProperties>
</file>