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74" r:id="rId4"/>
  </p:sldMasterIdLst>
  <p:notesMasterIdLst>
    <p:notesMasterId r:id="rId32"/>
  </p:notesMasterIdLst>
  <p:handoutMasterIdLst>
    <p:handoutMasterId r:id="rId33"/>
  </p:handoutMasterIdLst>
  <p:sldIdLst>
    <p:sldId id="379" r:id="rId5"/>
    <p:sldId id="384" r:id="rId6"/>
    <p:sldId id="391" r:id="rId7"/>
    <p:sldId id="392" r:id="rId8"/>
    <p:sldId id="345" r:id="rId9"/>
    <p:sldId id="381" r:id="rId10"/>
    <p:sldId id="393" r:id="rId11"/>
    <p:sldId id="383" r:id="rId12"/>
    <p:sldId id="401" r:id="rId13"/>
    <p:sldId id="371" r:id="rId14"/>
    <p:sldId id="370" r:id="rId15"/>
    <p:sldId id="394" r:id="rId16"/>
    <p:sldId id="395" r:id="rId17"/>
    <p:sldId id="398" r:id="rId18"/>
    <p:sldId id="347" r:id="rId19"/>
    <p:sldId id="409" r:id="rId20"/>
    <p:sldId id="349" r:id="rId21"/>
    <p:sldId id="385" r:id="rId22"/>
    <p:sldId id="412" r:id="rId23"/>
    <p:sldId id="408" r:id="rId24"/>
    <p:sldId id="411" r:id="rId25"/>
    <p:sldId id="377" r:id="rId26"/>
    <p:sldId id="404" r:id="rId27"/>
    <p:sldId id="406" r:id="rId28"/>
    <p:sldId id="407" r:id="rId29"/>
    <p:sldId id="396" r:id="rId30"/>
    <p:sldId id="397" r:id="rId31"/>
  </p:sldIdLst>
  <p:sldSz cx="9144000" cy="6858000" type="screen4x3"/>
  <p:notesSz cx="6997700" cy="92837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F80"/>
    <a:srgbClr val="003366"/>
    <a:srgbClr val="333333"/>
    <a:srgbClr val="000063"/>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79" autoAdjust="0"/>
    <p:restoredTop sz="87000" autoAdjust="0"/>
  </p:normalViewPr>
  <p:slideViewPr>
    <p:cSldViewPr>
      <p:cViewPr varScale="1">
        <p:scale>
          <a:sx n="89" d="100"/>
          <a:sy n="89" d="100"/>
        </p:scale>
        <p:origin x="213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2818" name="Rectangle 2"/>
          <p:cNvSpPr>
            <a:spLocks noGrp="1" noChangeArrowheads="1"/>
          </p:cNvSpPr>
          <p:nvPr>
            <p:ph type="hdr" sz="quarter"/>
          </p:nvPr>
        </p:nvSpPr>
        <p:spPr bwMode="auto">
          <a:xfrm>
            <a:off x="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defTabSz="930275">
              <a:defRPr sz="1200"/>
            </a:lvl1pPr>
          </a:lstStyle>
          <a:p>
            <a:pPr>
              <a:defRPr/>
            </a:pPr>
            <a:endParaRPr lang="en-US" dirty="0"/>
          </a:p>
        </p:txBody>
      </p:sp>
      <p:sp>
        <p:nvSpPr>
          <p:cNvPr id="162819" name="Rectangle 3"/>
          <p:cNvSpPr>
            <a:spLocks noGrp="1" noChangeArrowheads="1"/>
          </p:cNvSpPr>
          <p:nvPr>
            <p:ph type="dt" sz="quarter" idx="1"/>
          </p:nvPr>
        </p:nvSpPr>
        <p:spPr bwMode="auto">
          <a:xfrm>
            <a:off x="396240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algn="r" defTabSz="930275">
              <a:defRPr sz="1200"/>
            </a:lvl1pPr>
          </a:lstStyle>
          <a:p>
            <a:pPr>
              <a:defRPr/>
            </a:pPr>
            <a:endParaRPr lang="en-US" dirty="0"/>
          </a:p>
        </p:txBody>
      </p:sp>
      <p:sp>
        <p:nvSpPr>
          <p:cNvPr id="162820" name="Rectangle 4"/>
          <p:cNvSpPr>
            <a:spLocks noGrp="1" noChangeArrowheads="1"/>
          </p:cNvSpPr>
          <p:nvPr>
            <p:ph type="ftr" sz="quarter" idx="2"/>
          </p:nvPr>
        </p:nvSpPr>
        <p:spPr bwMode="auto">
          <a:xfrm>
            <a:off x="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defTabSz="930275">
              <a:defRPr sz="1200"/>
            </a:lvl1pPr>
          </a:lstStyle>
          <a:p>
            <a:pPr>
              <a:defRPr/>
            </a:pPr>
            <a:endParaRPr lang="en-US" dirty="0"/>
          </a:p>
        </p:txBody>
      </p:sp>
      <p:sp>
        <p:nvSpPr>
          <p:cNvPr id="162821" name="Rectangle 5"/>
          <p:cNvSpPr>
            <a:spLocks noGrp="1" noChangeArrowheads="1"/>
          </p:cNvSpPr>
          <p:nvPr>
            <p:ph type="sldNum" sz="quarter" idx="3"/>
          </p:nvPr>
        </p:nvSpPr>
        <p:spPr bwMode="auto">
          <a:xfrm>
            <a:off x="396240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algn="r" defTabSz="930275">
              <a:defRPr sz="1200"/>
            </a:lvl1pPr>
          </a:lstStyle>
          <a:p>
            <a:pPr>
              <a:defRPr/>
            </a:pPr>
            <a:fld id="{C5D40E73-B5EA-40DB-9472-D44928AED9CB}" type="slidenum">
              <a:rPr lang="en-US"/>
              <a:pPr>
                <a:defRPr/>
              </a:pPr>
              <a:t>‹#›</a:t>
            </a:fld>
            <a:endParaRPr lang="en-US" dirty="0"/>
          </a:p>
        </p:txBody>
      </p:sp>
    </p:spTree>
    <p:extLst>
      <p:ext uri="{BB962C8B-B14F-4D97-AF65-F5344CB8AC3E}">
        <p14:creationId xmlns:p14="http://schemas.microsoft.com/office/powerpoint/2010/main" val="13638526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defTabSz="930275">
              <a:defRPr sz="1200"/>
            </a:lvl1pPr>
          </a:lstStyle>
          <a:p>
            <a:pPr>
              <a:defRPr/>
            </a:pPr>
            <a:endParaRPr lang="en-US" dirty="0"/>
          </a:p>
        </p:txBody>
      </p:sp>
      <p:sp>
        <p:nvSpPr>
          <p:cNvPr id="35843" name="Rectangle 3"/>
          <p:cNvSpPr>
            <a:spLocks noGrp="1" noChangeArrowheads="1"/>
          </p:cNvSpPr>
          <p:nvPr>
            <p:ph type="dt" idx="1"/>
          </p:nvPr>
        </p:nvSpPr>
        <p:spPr bwMode="auto">
          <a:xfrm>
            <a:off x="396240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algn="r" defTabSz="930275">
              <a:defRPr sz="1200"/>
            </a:lvl1pPr>
          </a:lstStyle>
          <a:p>
            <a:pPr>
              <a:defRPr/>
            </a:pPr>
            <a:endParaRPr lang="en-US" dirty="0"/>
          </a:p>
        </p:txBody>
      </p:sp>
      <p:sp>
        <p:nvSpPr>
          <p:cNvPr id="27652" name="Rectangle 4"/>
          <p:cNvSpPr>
            <a:spLocks noGrp="1" noRot="1" noChangeAspect="1" noChangeArrowheads="1" noTextEdit="1"/>
          </p:cNvSpPr>
          <p:nvPr>
            <p:ph type="sldImg" idx="2"/>
          </p:nvPr>
        </p:nvSpPr>
        <p:spPr bwMode="auto">
          <a:xfrm>
            <a:off x="1177925" y="695325"/>
            <a:ext cx="4641850" cy="3481388"/>
          </a:xfrm>
          <a:prstGeom prst="rect">
            <a:avLst/>
          </a:prstGeom>
          <a:noFill/>
          <a:ln w="9525">
            <a:solidFill>
              <a:srgbClr val="000000"/>
            </a:solidFill>
            <a:miter lim="800000"/>
            <a:headEnd/>
            <a:tailEnd/>
          </a:ln>
        </p:spPr>
      </p:sp>
      <p:sp>
        <p:nvSpPr>
          <p:cNvPr id="35845" name="Rectangle 5"/>
          <p:cNvSpPr>
            <a:spLocks noGrp="1" noChangeArrowheads="1"/>
          </p:cNvSpPr>
          <p:nvPr>
            <p:ph type="body" sz="quarter" idx="3"/>
          </p:nvPr>
        </p:nvSpPr>
        <p:spPr bwMode="auto">
          <a:xfrm>
            <a:off x="700088" y="4410075"/>
            <a:ext cx="5597525" cy="4178300"/>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5846" name="Rectangle 6"/>
          <p:cNvSpPr>
            <a:spLocks noGrp="1" noChangeArrowheads="1"/>
          </p:cNvSpPr>
          <p:nvPr>
            <p:ph type="ftr" sz="quarter" idx="4"/>
          </p:nvPr>
        </p:nvSpPr>
        <p:spPr bwMode="auto">
          <a:xfrm>
            <a:off x="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defTabSz="930275">
              <a:defRPr sz="1200"/>
            </a:lvl1pPr>
          </a:lstStyle>
          <a:p>
            <a:pPr>
              <a:defRPr/>
            </a:pPr>
            <a:endParaRPr lang="en-US" dirty="0"/>
          </a:p>
        </p:txBody>
      </p:sp>
      <p:sp>
        <p:nvSpPr>
          <p:cNvPr id="35847" name="Rectangle 7"/>
          <p:cNvSpPr>
            <a:spLocks noGrp="1" noChangeArrowheads="1"/>
          </p:cNvSpPr>
          <p:nvPr>
            <p:ph type="sldNum" sz="quarter" idx="5"/>
          </p:nvPr>
        </p:nvSpPr>
        <p:spPr bwMode="auto">
          <a:xfrm>
            <a:off x="396240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algn="r" defTabSz="930275">
              <a:defRPr sz="1200"/>
            </a:lvl1pPr>
          </a:lstStyle>
          <a:p>
            <a:pPr>
              <a:defRPr/>
            </a:pPr>
            <a:fld id="{B95F7A35-4070-4D7D-B2E6-35D866B628B3}" type="slidenum">
              <a:rPr lang="en-US"/>
              <a:pPr>
                <a:defRPr/>
              </a:pPr>
              <a:t>‹#›</a:t>
            </a:fld>
            <a:endParaRPr lang="en-US" dirty="0"/>
          </a:p>
        </p:txBody>
      </p:sp>
    </p:spTree>
    <p:extLst>
      <p:ext uri="{BB962C8B-B14F-4D97-AF65-F5344CB8AC3E}">
        <p14:creationId xmlns:p14="http://schemas.microsoft.com/office/powerpoint/2010/main" val="1781541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r>
              <a:rPr lang="en-US" b="1" dirty="0" smtClean="0"/>
              <a:t>Organizations can modify and augment this briefing as needed.</a:t>
            </a:r>
          </a:p>
          <a:p>
            <a:endParaRPr lang="en-US" dirty="0" smtClean="0"/>
          </a:p>
        </p:txBody>
      </p:sp>
      <p:sp>
        <p:nvSpPr>
          <p:cNvPr id="28676" name="Slide Number Placeholder 3"/>
          <p:cNvSpPr>
            <a:spLocks noGrp="1"/>
          </p:cNvSpPr>
          <p:nvPr>
            <p:ph type="sldNum" sz="quarter" idx="5"/>
          </p:nvPr>
        </p:nvSpPr>
        <p:spPr>
          <a:noFill/>
        </p:spPr>
        <p:txBody>
          <a:bodyPr/>
          <a:lstStyle/>
          <a:p>
            <a:fld id="{B5D36FC3-A185-462C-B134-618937AEA322}" type="slidenum">
              <a:rPr lang="en-US" smtClean="0"/>
              <a:pPr/>
              <a:t>1</a:t>
            </a:fld>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E67126D-E807-4B85-B2E7-8A02550CD00C}" type="slidenum">
              <a:rPr lang="en-US" smtClean="0"/>
              <a:pPr/>
              <a:t>18</a:t>
            </a:fld>
            <a:endParaRPr lang="en-US" dirty="0" smtClean="0"/>
          </a:p>
        </p:txBody>
      </p:sp>
      <p:sp>
        <p:nvSpPr>
          <p:cNvPr id="33795" name="Rectangle 2"/>
          <p:cNvSpPr>
            <a:spLocks noGrp="1" noRot="1" noChangeAspect="1" noChangeArrowheads="1" noTextEdit="1"/>
          </p:cNvSpPr>
          <p:nvPr>
            <p:ph type="sldImg"/>
          </p:nvPr>
        </p:nvSpPr>
        <p:spPr>
          <a:xfrm>
            <a:off x="1192213" y="692150"/>
            <a:ext cx="4614862" cy="3460750"/>
          </a:xfrm>
          <a:ln/>
        </p:spPr>
      </p:sp>
      <p:sp>
        <p:nvSpPr>
          <p:cNvPr id="3379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E67126D-E807-4B85-B2E7-8A02550CD00C}" type="slidenum">
              <a:rPr lang="en-US" smtClean="0"/>
              <a:pPr/>
              <a:t>19</a:t>
            </a:fld>
            <a:endParaRPr lang="en-US" dirty="0" smtClean="0"/>
          </a:p>
        </p:txBody>
      </p:sp>
      <p:sp>
        <p:nvSpPr>
          <p:cNvPr id="33795" name="Rectangle 2"/>
          <p:cNvSpPr>
            <a:spLocks noGrp="1" noRot="1" noChangeAspect="1" noChangeArrowheads="1" noTextEdit="1"/>
          </p:cNvSpPr>
          <p:nvPr>
            <p:ph type="sldImg"/>
          </p:nvPr>
        </p:nvSpPr>
        <p:spPr>
          <a:xfrm>
            <a:off x="1192213" y="692150"/>
            <a:ext cx="4614862" cy="3460750"/>
          </a:xfrm>
          <a:ln/>
        </p:spPr>
      </p:sp>
      <p:sp>
        <p:nvSpPr>
          <p:cNvPr id="3379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12685126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E67126D-E807-4B85-B2E7-8A02550CD00C}" type="slidenum">
              <a:rPr lang="en-US" smtClean="0"/>
              <a:pPr/>
              <a:t>20</a:t>
            </a:fld>
            <a:endParaRPr lang="en-US" dirty="0" smtClean="0"/>
          </a:p>
        </p:txBody>
      </p:sp>
      <p:sp>
        <p:nvSpPr>
          <p:cNvPr id="33795" name="Rectangle 2"/>
          <p:cNvSpPr>
            <a:spLocks noGrp="1" noRot="1" noChangeAspect="1" noChangeArrowheads="1" noTextEdit="1"/>
          </p:cNvSpPr>
          <p:nvPr>
            <p:ph type="sldImg"/>
          </p:nvPr>
        </p:nvSpPr>
        <p:spPr>
          <a:xfrm>
            <a:off x="1192213" y="692150"/>
            <a:ext cx="4614862" cy="3460750"/>
          </a:xfrm>
          <a:ln/>
        </p:spPr>
      </p:sp>
      <p:sp>
        <p:nvSpPr>
          <p:cNvPr id="3379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23263968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E67126D-E807-4B85-B2E7-8A02550CD00C}" type="slidenum">
              <a:rPr lang="en-US" smtClean="0"/>
              <a:pPr/>
              <a:t>21</a:t>
            </a:fld>
            <a:endParaRPr lang="en-US" dirty="0" smtClean="0"/>
          </a:p>
        </p:txBody>
      </p:sp>
      <p:sp>
        <p:nvSpPr>
          <p:cNvPr id="33795" name="Rectangle 2"/>
          <p:cNvSpPr>
            <a:spLocks noGrp="1" noRot="1" noChangeAspect="1" noChangeArrowheads="1" noTextEdit="1"/>
          </p:cNvSpPr>
          <p:nvPr>
            <p:ph type="sldImg"/>
          </p:nvPr>
        </p:nvSpPr>
        <p:spPr>
          <a:xfrm>
            <a:off x="1192213" y="692150"/>
            <a:ext cx="4614862" cy="3460750"/>
          </a:xfrm>
          <a:ln/>
        </p:spPr>
      </p:sp>
      <p:sp>
        <p:nvSpPr>
          <p:cNvPr id="3379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31595393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E67126D-E807-4B85-B2E7-8A02550CD00C}" type="slidenum">
              <a:rPr lang="en-US" smtClean="0"/>
              <a:pPr/>
              <a:t>23</a:t>
            </a:fld>
            <a:endParaRPr lang="en-US" dirty="0" smtClean="0"/>
          </a:p>
        </p:txBody>
      </p:sp>
      <p:sp>
        <p:nvSpPr>
          <p:cNvPr id="33795" name="Rectangle 2"/>
          <p:cNvSpPr>
            <a:spLocks noGrp="1" noRot="1" noChangeAspect="1" noChangeArrowheads="1" noTextEdit="1"/>
          </p:cNvSpPr>
          <p:nvPr>
            <p:ph type="sldImg"/>
          </p:nvPr>
        </p:nvSpPr>
        <p:spPr>
          <a:xfrm>
            <a:off x="1192213" y="692150"/>
            <a:ext cx="4614862" cy="3460750"/>
          </a:xfrm>
          <a:ln/>
        </p:spPr>
      </p:sp>
      <p:sp>
        <p:nvSpPr>
          <p:cNvPr id="3379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18049926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E67126D-E807-4B85-B2E7-8A02550CD00C}" type="slidenum">
              <a:rPr lang="en-US" smtClean="0"/>
              <a:pPr/>
              <a:t>24</a:t>
            </a:fld>
            <a:endParaRPr lang="en-US" dirty="0" smtClean="0"/>
          </a:p>
        </p:txBody>
      </p:sp>
      <p:sp>
        <p:nvSpPr>
          <p:cNvPr id="33795" name="Rectangle 2"/>
          <p:cNvSpPr>
            <a:spLocks noGrp="1" noRot="1" noChangeAspect="1" noChangeArrowheads="1" noTextEdit="1"/>
          </p:cNvSpPr>
          <p:nvPr>
            <p:ph type="sldImg"/>
          </p:nvPr>
        </p:nvSpPr>
        <p:spPr>
          <a:xfrm>
            <a:off x="1192213" y="692150"/>
            <a:ext cx="4614862" cy="3460750"/>
          </a:xfrm>
          <a:ln/>
        </p:spPr>
      </p:sp>
      <p:sp>
        <p:nvSpPr>
          <p:cNvPr id="3379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24004047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E352552A-88FF-4DDF-A220-4E90208314BD}" type="slidenum">
              <a:rPr lang="en-US" smtClean="0"/>
              <a:pPr/>
              <a:t>27</a:t>
            </a:fld>
            <a:endParaRPr lang="en-US" dirty="0" smtClean="0"/>
          </a:p>
        </p:txBody>
      </p:sp>
      <p:sp>
        <p:nvSpPr>
          <p:cNvPr id="38915" name="Rectangle 2"/>
          <p:cNvSpPr>
            <a:spLocks noGrp="1" noRot="1" noChangeAspect="1" noChangeArrowheads="1" noTextEdit="1"/>
          </p:cNvSpPr>
          <p:nvPr>
            <p:ph type="sldImg"/>
          </p:nvPr>
        </p:nvSpPr>
        <p:spPr>
          <a:xfrm>
            <a:off x="1192213" y="692150"/>
            <a:ext cx="4614862" cy="3460750"/>
          </a:xfrm>
          <a:ln/>
        </p:spPr>
      </p:sp>
      <p:sp>
        <p:nvSpPr>
          <p:cNvPr id="3891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30311" rtl="0" eaLnBrk="1" fontAlgn="auto" latinLnBrk="0" hangingPunct="1">
              <a:lnSpc>
                <a:spcPct val="100000"/>
              </a:lnSpc>
              <a:spcBef>
                <a:spcPts val="0"/>
              </a:spcBef>
              <a:spcAft>
                <a:spcPts val="0"/>
              </a:spcAft>
              <a:buClrTx/>
              <a:buSzTx/>
              <a:buFontTx/>
              <a:buNone/>
              <a:tabLst/>
              <a:defRPr/>
            </a:pPr>
            <a:r>
              <a:rPr lang="en-US" smtClean="0"/>
              <a:t>Go around</a:t>
            </a:r>
            <a:r>
              <a:rPr lang="en-US" baseline="0" smtClean="0"/>
              <a:t> the room and have everyone introduce themselves</a:t>
            </a:r>
            <a:endParaRPr lang="en-US" smtClean="0"/>
          </a:p>
          <a:p>
            <a:pPr defTabSz="930311" eaLnBrk="1" fontAlgn="auto" hangingPunct="1">
              <a:spcBef>
                <a:spcPts val="0"/>
              </a:spcBef>
              <a:spcAft>
                <a:spcPts val="0"/>
              </a:spcAft>
              <a:defRPr/>
            </a:pPr>
            <a:endParaRPr lang="en-US" dirty="0" smtClean="0"/>
          </a:p>
        </p:txBody>
      </p:sp>
      <p:sp>
        <p:nvSpPr>
          <p:cNvPr id="4" name="Slide Number Placeholder 3"/>
          <p:cNvSpPr>
            <a:spLocks noGrp="1"/>
          </p:cNvSpPr>
          <p:nvPr>
            <p:ph type="sldNum" sz="quarter" idx="10"/>
          </p:nvPr>
        </p:nvSpPr>
        <p:spPr/>
        <p:txBody>
          <a:bodyPr/>
          <a:lstStyle/>
          <a:p>
            <a:fld id="{5FC84FED-3F94-4C44-A9A4-BE018A5079C7}"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696913"/>
            <a:ext cx="4641850" cy="34813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206E46E-8460-BB4D-8322-0D8B6B94E8A9}" type="slidenum">
              <a:rPr lang="en-US" smtClean="0"/>
              <a:t>4</a:t>
            </a:fld>
            <a:endParaRPr lang="en-US" dirty="0"/>
          </a:p>
        </p:txBody>
      </p:sp>
    </p:spTree>
    <p:extLst>
      <p:ext uri="{BB962C8B-B14F-4D97-AF65-F5344CB8AC3E}">
        <p14:creationId xmlns:p14="http://schemas.microsoft.com/office/powerpoint/2010/main" val="2750914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4788C58B-5C2E-457E-886C-CA343624856C}" type="slidenum">
              <a:rPr lang="en-US" smtClean="0"/>
              <a:pPr/>
              <a:t>5</a:t>
            </a:fld>
            <a:endParaRPr lang="en-US" dirty="0" smtClean="0"/>
          </a:p>
        </p:txBody>
      </p:sp>
      <p:sp>
        <p:nvSpPr>
          <p:cNvPr id="32771" name="Rectangle 2"/>
          <p:cNvSpPr>
            <a:spLocks noGrp="1" noRot="1" noChangeAspect="1" noChangeArrowheads="1" noTextEdit="1"/>
          </p:cNvSpPr>
          <p:nvPr>
            <p:ph type="sldImg"/>
          </p:nvPr>
        </p:nvSpPr>
        <p:spPr>
          <a:xfrm>
            <a:off x="1192213" y="692150"/>
            <a:ext cx="4614862" cy="3460750"/>
          </a:xfrm>
          <a:ln/>
        </p:spPr>
      </p:sp>
      <p:sp>
        <p:nvSpPr>
          <p:cNvPr id="32772"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defRPr/>
            </a:pPr>
            <a:endParaRPr lang="en-US" dirty="0"/>
          </a:p>
        </p:txBody>
      </p:sp>
      <p:sp>
        <p:nvSpPr>
          <p:cNvPr id="30724" name="Slide Number Placeholder 3"/>
          <p:cNvSpPr>
            <a:spLocks noGrp="1"/>
          </p:cNvSpPr>
          <p:nvPr>
            <p:ph type="sldNum" sz="quarter" idx="5"/>
          </p:nvPr>
        </p:nvSpPr>
        <p:spPr>
          <a:noFill/>
        </p:spPr>
        <p:txBody>
          <a:bodyPr/>
          <a:lstStyle/>
          <a:p>
            <a:fld id="{7630EB52-EACC-4E8F-A846-2E5A47C5A66F}" type="slidenum">
              <a:rPr lang="en-US" smtClean="0"/>
              <a:pPr/>
              <a:t>6</a:t>
            </a:fld>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AE9A1185-FB67-44F5-8F65-06534C7A4001}" type="slidenum">
              <a:rPr lang="en-US" smtClean="0"/>
              <a:pPr/>
              <a:t>13</a:t>
            </a:fld>
            <a:endParaRPr lang="en-US" dirty="0" smtClean="0"/>
          </a:p>
        </p:txBody>
      </p:sp>
      <p:sp>
        <p:nvSpPr>
          <p:cNvPr id="31747" name="Rectangle 2"/>
          <p:cNvSpPr>
            <a:spLocks noGrp="1" noRot="1" noChangeAspect="1" noChangeArrowheads="1" noTextEdit="1"/>
          </p:cNvSpPr>
          <p:nvPr>
            <p:ph type="sldImg"/>
          </p:nvPr>
        </p:nvSpPr>
        <p:spPr>
          <a:xfrm>
            <a:off x="1192213" y="692150"/>
            <a:ext cx="4614862" cy="3460750"/>
          </a:xfrm>
          <a:ln/>
        </p:spPr>
      </p:sp>
      <p:sp>
        <p:nvSpPr>
          <p:cNvPr id="31748"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E67126D-E807-4B85-B2E7-8A02550CD00C}" type="slidenum">
              <a:rPr lang="en-US" smtClean="0"/>
              <a:pPr/>
              <a:t>15</a:t>
            </a:fld>
            <a:endParaRPr lang="en-US" dirty="0" smtClean="0"/>
          </a:p>
        </p:txBody>
      </p:sp>
      <p:sp>
        <p:nvSpPr>
          <p:cNvPr id="33795" name="Rectangle 2"/>
          <p:cNvSpPr>
            <a:spLocks noGrp="1" noRot="1" noChangeAspect="1" noChangeArrowheads="1" noTextEdit="1"/>
          </p:cNvSpPr>
          <p:nvPr>
            <p:ph type="sldImg"/>
          </p:nvPr>
        </p:nvSpPr>
        <p:spPr>
          <a:xfrm>
            <a:off x="1192213" y="692150"/>
            <a:ext cx="4614862" cy="3460750"/>
          </a:xfrm>
          <a:ln/>
        </p:spPr>
      </p:sp>
      <p:sp>
        <p:nvSpPr>
          <p:cNvPr id="3379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E67126D-E807-4B85-B2E7-8A02550CD00C}" type="slidenum">
              <a:rPr lang="en-US" smtClean="0"/>
              <a:pPr/>
              <a:t>16</a:t>
            </a:fld>
            <a:endParaRPr lang="en-US" dirty="0" smtClean="0"/>
          </a:p>
        </p:txBody>
      </p:sp>
      <p:sp>
        <p:nvSpPr>
          <p:cNvPr id="33795" name="Rectangle 2"/>
          <p:cNvSpPr>
            <a:spLocks noGrp="1" noRot="1" noChangeAspect="1" noChangeArrowheads="1" noTextEdit="1"/>
          </p:cNvSpPr>
          <p:nvPr>
            <p:ph type="sldImg"/>
          </p:nvPr>
        </p:nvSpPr>
        <p:spPr>
          <a:xfrm>
            <a:off x="1192213" y="692150"/>
            <a:ext cx="4614862" cy="3460750"/>
          </a:xfrm>
          <a:ln/>
        </p:spPr>
      </p:sp>
      <p:sp>
        <p:nvSpPr>
          <p:cNvPr id="3379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3487474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11C0D904-5C2C-4C19-B6FC-EB97AD0F796F}" type="slidenum">
              <a:rPr lang="en-US" smtClean="0"/>
              <a:pPr/>
              <a:t>17</a:t>
            </a:fld>
            <a:endParaRPr lang="en-US" dirty="0" smtClean="0"/>
          </a:p>
        </p:txBody>
      </p:sp>
      <p:sp>
        <p:nvSpPr>
          <p:cNvPr id="35843" name="Rectangle 2"/>
          <p:cNvSpPr>
            <a:spLocks noGrp="1" noRot="1" noChangeAspect="1" noChangeArrowheads="1" noTextEdit="1"/>
          </p:cNvSpPr>
          <p:nvPr>
            <p:ph type="sldImg"/>
          </p:nvPr>
        </p:nvSpPr>
        <p:spPr>
          <a:xfrm>
            <a:off x="1192213" y="692150"/>
            <a:ext cx="4614862" cy="3460750"/>
          </a:xfrm>
          <a:ln/>
        </p:spPr>
      </p:sp>
      <p:sp>
        <p:nvSpPr>
          <p:cNvPr id="35844"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040" y="228600"/>
            <a:ext cx="7772400" cy="1143000"/>
          </a:xfrm>
        </p:spPr>
        <p:txBody>
          <a:bodyPr>
            <a:normAutofit/>
          </a:bodyPr>
          <a:lstStyle>
            <a:lvl1pPr algn="l">
              <a:defRPr sz="4200">
                <a:solidFill>
                  <a:srgbClr val="002F80"/>
                </a:solidFill>
                <a:latin typeface="Times New Roman" pitchFamily="18" charset="0"/>
                <a:cs typeface="Times New Roman" pitchFamily="18" charset="0"/>
              </a:defRPr>
            </a:lvl1pPr>
          </a:lstStyle>
          <a:p>
            <a:r>
              <a:rPr lang="en-US" smtClean="0"/>
              <a:t>Click to edit Master title style</a:t>
            </a:r>
            <a:endParaRPr lang="en-US"/>
          </a:p>
        </p:txBody>
      </p:sp>
      <p:sp>
        <p:nvSpPr>
          <p:cNvPr id="3" name="Subtitle 2"/>
          <p:cNvSpPr>
            <a:spLocks noGrp="1"/>
          </p:cNvSpPr>
          <p:nvPr>
            <p:ph type="subTitle" idx="1"/>
          </p:nvPr>
        </p:nvSpPr>
        <p:spPr>
          <a:xfrm>
            <a:off x="320040" y="1371600"/>
            <a:ext cx="6400800" cy="1371600"/>
          </a:xfrm>
        </p:spPr>
        <p:txBody>
          <a:bodyPr>
            <a:normAutofit/>
          </a:bodyPr>
          <a:lstStyle>
            <a:lvl1pPr marL="0" indent="0" algn="l">
              <a:buNone/>
              <a:defRPr sz="2500">
                <a:solidFill>
                  <a:srgbClr val="333333"/>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fld id="{5DFF13A9-1037-4D5A-A349-B944681F0EB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a:solidFill>
                  <a:schemeClr val="tx1">
                    <a:tint val="75000"/>
                  </a:schemeClr>
                </a:solidFill>
                <a:latin typeface="Arial" pitchFamily="34" charset="0"/>
                <a:cs typeface="Arial" pitchFamily="34" charset="0"/>
              </a:defRPr>
            </a:lvl1pPr>
          </a:lstStyle>
          <a:p>
            <a:fld id="{5DFF13A9-1037-4D5A-A349-B944681F0EB5}" type="slidenum">
              <a:rPr lang="en-US" smtClean="0"/>
              <a:pPr/>
              <a:t>‹#›</a:t>
            </a:fld>
            <a:endParaRPr lang="en-US" dirty="0"/>
          </a:p>
        </p:txBody>
      </p:sp>
      <p:pic>
        <p:nvPicPr>
          <p:cNvPr id="5" name="Picture 5" descr="Your-Org-Logo"/>
          <p:cNvPicPr>
            <a:picLocks noChangeAspect="1" noChangeArrowheads="1"/>
          </p:cNvPicPr>
          <p:nvPr userDrawn="1"/>
        </p:nvPicPr>
        <p:blipFill>
          <a:blip r:embed="rId12" cstate="email">
            <a:extLst>
              <a:ext uri="{28A0092B-C50C-407E-A947-70E740481C1C}">
                <a14:useLocalDpi xmlns:a14="http://schemas.microsoft.com/office/drawing/2010/main"/>
              </a:ext>
            </a:extLst>
          </a:blip>
          <a:srcRect/>
          <a:stretch>
            <a:fillRect/>
          </a:stretch>
        </p:blipFill>
        <p:spPr bwMode="auto">
          <a:xfrm>
            <a:off x="457200" y="5867400"/>
            <a:ext cx="2362200"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Lst>
  <p:hf hdr="0" ftr="0" dt="0"/>
  <p:txStyles>
    <p:titleStyle>
      <a:lvl1pPr algn="l" defTabSz="914400" rtl="0" eaLnBrk="1" latinLnBrk="0" hangingPunct="1">
        <a:spcBef>
          <a:spcPct val="0"/>
        </a:spcBef>
        <a:buNone/>
        <a:defRPr sz="4200" kern="1200">
          <a:solidFill>
            <a:srgbClr val="002F80"/>
          </a:solidFill>
          <a:latin typeface="Times New Roman" pitchFamily="18" charset="0"/>
          <a:ea typeface="+mj-ea"/>
          <a:cs typeface="Times New Roman" pitchFamily="18" charset="0"/>
        </a:defRPr>
      </a:lvl1pPr>
    </p:titleStyle>
    <p:bodyStyle>
      <a:lvl1pPr marL="2349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1pPr>
      <a:lvl2pPr marL="457200" indent="-234950" algn="l" defTabSz="914400" rtl="0" eaLnBrk="1" latinLnBrk="0" hangingPunct="1">
        <a:spcBef>
          <a:spcPct val="20000"/>
        </a:spcBef>
        <a:buFont typeface="Arial" pitchFamily="34" charset="0"/>
        <a:buChar char="–"/>
        <a:defRPr sz="2200" kern="1200">
          <a:solidFill>
            <a:srgbClr val="333333"/>
          </a:solidFill>
          <a:latin typeface="Arial" pitchFamily="34" charset="0"/>
          <a:ea typeface="+mn-ea"/>
          <a:cs typeface="Arial" pitchFamily="34" charset="0"/>
        </a:defRPr>
      </a:lvl2pPr>
      <a:lvl3pPr marL="6921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3pPr>
      <a:lvl4pPr marL="914400" indent="-234950" algn="l" defTabSz="914400" rtl="0" eaLnBrk="1" latinLnBrk="0" hangingPunct="1">
        <a:spcBef>
          <a:spcPct val="20000"/>
        </a:spcBef>
        <a:buFont typeface="Arial" pitchFamily="34" charset="0"/>
        <a:buChar char="–"/>
        <a:defRPr sz="2000" kern="1200">
          <a:solidFill>
            <a:srgbClr val="333333"/>
          </a:solidFill>
          <a:latin typeface="Arial" pitchFamily="34" charset="0"/>
          <a:ea typeface="+mn-ea"/>
          <a:cs typeface="Arial" pitchFamily="34" charset="0"/>
        </a:defRPr>
      </a:lvl4pPr>
      <a:lvl5pPr marL="1149350" indent="-234950" algn="l" defTabSz="914400" rtl="0" eaLnBrk="1" latinLnBrk="0" hangingPunct="1">
        <a:spcBef>
          <a:spcPct val="20000"/>
        </a:spcBef>
        <a:buFont typeface="Wingdings" pitchFamily="2" charset="2"/>
        <a:buChar char="§"/>
        <a:defRPr sz="2000" kern="1200">
          <a:solidFill>
            <a:srgbClr val="333333"/>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F80"/>
        </a:solid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smtClean="0">
                <a:solidFill>
                  <a:schemeClr val="bg1"/>
                </a:solidFill>
              </a:rPr>
              <a:t>Directions for this Template</a:t>
            </a:r>
          </a:p>
        </p:txBody>
      </p:sp>
      <p:sp>
        <p:nvSpPr>
          <p:cNvPr id="3075" name="Content Placeholder 2"/>
          <p:cNvSpPr>
            <a:spLocks noGrp="1"/>
          </p:cNvSpPr>
          <p:nvPr>
            <p:ph idx="1"/>
          </p:nvPr>
        </p:nvSpPr>
        <p:spPr bwMode="auto">
          <a:xfrm>
            <a:off x="457200" y="1600200"/>
            <a:ext cx="8229600" cy="4525963"/>
          </a:xfrm>
          <a:noFill/>
          <a:ln>
            <a:miter lim="800000"/>
            <a:headEnd/>
            <a:tailEnd/>
          </a:ln>
        </p:spPr>
        <p:txBody>
          <a:bodyPr vert="horz" wrap="square" lIns="91440" tIns="45720" rIns="91440" bIns="45720" numCol="1" anchor="t" anchorCtr="0" compatLnSpc="1">
            <a:prstTxWarp prst="textNoShape">
              <a:avLst/>
            </a:prstTxWarp>
          </a:bodyPr>
          <a:lstStyle/>
          <a:p>
            <a:pPr>
              <a:buClr>
                <a:schemeClr val="bg1"/>
              </a:buClr>
            </a:pPr>
            <a:r>
              <a:rPr lang="en-US" dirty="0" smtClean="0">
                <a:solidFill>
                  <a:schemeClr val="bg1"/>
                </a:solidFill>
              </a:rPr>
              <a:t>Use the Slide Master to make universal changes to the presentation, including inserting your organization’s logo</a:t>
            </a:r>
          </a:p>
          <a:p>
            <a:pPr lvl="1">
              <a:buClr>
                <a:schemeClr val="bg1"/>
              </a:buClr>
              <a:buFont typeface="Arial" charset="0"/>
              <a:buChar char="‒"/>
            </a:pPr>
            <a:r>
              <a:rPr lang="en-US" dirty="0" smtClean="0">
                <a:solidFill>
                  <a:schemeClr val="bg1"/>
                </a:solidFill>
              </a:rPr>
              <a:t>“View” tab &gt; “Slide Master”</a:t>
            </a:r>
          </a:p>
          <a:p>
            <a:pPr>
              <a:buClr>
                <a:schemeClr val="bg1"/>
              </a:buClr>
            </a:pPr>
            <a:r>
              <a:rPr lang="en-US" dirty="0" smtClean="0">
                <a:solidFill>
                  <a:schemeClr val="bg1"/>
                </a:solidFill>
              </a:rPr>
              <a:t>Replace placeholders (indicated by brackets [ ]) with information specific to your exercise</a:t>
            </a:r>
          </a:p>
          <a:p>
            <a:pPr>
              <a:buClr>
                <a:schemeClr val="bg1"/>
              </a:buClr>
            </a:pPr>
            <a:r>
              <a:rPr lang="en-US" dirty="0" smtClean="0">
                <a:solidFill>
                  <a:schemeClr val="bg1"/>
                </a:solidFill>
              </a:rPr>
              <a:t>Delete any slides that are not relevant for your exercise</a:t>
            </a:r>
          </a:p>
          <a:p>
            <a:pPr>
              <a:buClr>
                <a:schemeClr val="bg1"/>
              </a:buClr>
            </a:pPr>
            <a:r>
              <a:rPr lang="en-US" dirty="0" smtClean="0">
                <a:solidFill>
                  <a:schemeClr val="bg1"/>
                </a:solidFill>
              </a:rPr>
              <a:t>Font size should not be smaller than 22pt</a:t>
            </a:r>
          </a:p>
          <a:p>
            <a:pPr algn="r">
              <a:buClr>
                <a:schemeClr val="bg1"/>
              </a:buClr>
              <a:buNone/>
            </a:pPr>
            <a:endParaRPr lang="en-US" dirty="0" smtClean="0">
              <a:solidFill>
                <a:schemeClr val="bg1"/>
              </a:solidFill>
            </a:endParaRPr>
          </a:p>
          <a:p>
            <a:pPr>
              <a:buNone/>
            </a:pPr>
            <a:r>
              <a:rPr lang="en-US" dirty="0" smtClean="0">
                <a:solidFill>
                  <a:schemeClr val="bg1"/>
                </a:solidFill>
              </a:rPr>
              <a:t>Rev. April 2017</a:t>
            </a:r>
          </a:p>
          <a:p>
            <a:pPr>
              <a:buNone/>
            </a:pPr>
            <a:r>
              <a:rPr lang="en-US" dirty="0" smtClean="0">
                <a:solidFill>
                  <a:schemeClr val="bg1"/>
                </a:solidFill>
              </a:rPr>
              <a:t>HSEEP</a:t>
            </a:r>
          </a:p>
          <a:p>
            <a:pPr>
              <a:buClr>
                <a:schemeClr val="bg1"/>
              </a:buClr>
            </a:pPr>
            <a:endParaRPr lang="en-US" dirty="0" smtClean="0">
              <a:solidFill>
                <a:schemeClr val="bg1"/>
              </a:solidFill>
            </a:endParaRPr>
          </a:p>
          <a:p>
            <a:pPr lvl="1">
              <a:buClr>
                <a:srgbClr val="999999"/>
              </a:buClr>
              <a:buFont typeface="Arial" charset="0"/>
              <a:buChar char="‒"/>
            </a:pPr>
            <a:endParaRPr lang="en-US" dirty="0" smtClean="0">
              <a:solidFill>
                <a:srgbClr val="999999"/>
              </a:solidFill>
            </a:endParaRPr>
          </a:p>
        </p:txBody>
      </p:sp>
      <p:sp>
        <p:nvSpPr>
          <p:cNvPr id="3076" name="Slide Number Placeholder 3"/>
          <p:cNvSpPr>
            <a:spLocks noGrp="1"/>
          </p:cNvSpPr>
          <p:nvPr>
            <p:ph type="sldNum" sz="quarter" idx="12"/>
          </p:nvPr>
        </p:nvSpPr>
        <p:spPr>
          <a:noFill/>
        </p:spPr>
        <p:txBody>
          <a:bodyPr/>
          <a:lstStyle/>
          <a:p>
            <a:fld id="{F1CF7864-18CB-461F-9529-5EB078A576E3}" type="slidenum">
              <a:rPr lang="en-US" smtClean="0"/>
              <a:pPr/>
              <a:t>1</a:t>
            </a:fld>
            <a:endParaRPr lang="en-US" dirty="0" smtClean="0"/>
          </a:p>
        </p:txBody>
      </p:sp>
    </p:spTree>
  </p:cSld>
  <p:clrMapOvr>
    <a:masterClrMapping/>
  </p:clrMapOvr>
  <p:transition advTm="800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74638"/>
            <a:ext cx="8382000" cy="1143000"/>
          </a:xfrm>
        </p:spPr>
        <p:txBody>
          <a:bodyPr>
            <a:normAutofit/>
          </a:bodyPr>
          <a:lstStyle/>
          <a:p>
            <a:r>
              <a:rPr lang="en-US" dirty="0" smtClean="0"/>
              <a:t>Participant Roles and Responsibilities</a:t>
            </a:r>
          </a:p>
        </p:txBody>
      </p:sp>
      <p:sp>
        <p:nvSpPr>
          <p:cNvPr id="5" name="Content Placeholder 4"/>
          <p:cNvSpPr>
            <a:spLocks noGrp="1"/>
          </p:cNvSpPr>
          <p:nvPr>
            <p:ph idx="1"/>
          </p:nvPr>
        </p:nvSpPr>
        <p:spPr/>
        <p:txBody>
          <a:bodyPr>
            <a:normAutofit fontScale="77500" lnSpcReduction="20000"/>
          </a:bodyPr>
          <a:lstStyle/>
          <a:p>
            <a:pPr marL="0" indent="0">
              <a:buNone/>
              <a:defRPr/>
            </a:pPr>
            <a:endParaRPr lang="en-US" dirty="0" smtClean="0"/>
          </a:p>
          <a:p>
            <a:pPr lvl="0"/>
            <a:r>
              <a:rPr lang="en-US" b="1" dirty="0"/>
              <a:t>Players:</a:t>
            </a:r>
            <a:r>
              <a:rPr lang="en-US" dirty="0"/>
              <a:t> Players are personnel who have an active role in discussing or performing their regular roles and responsibilities during the exercise. Players discuss or initiate actions in response to the simulated emergency.</a:t>
            </a:r>
          </a:p>
          <a:p>
            <a:pPr lvl="0"/>
            <a:r>
              <a:rPr lang="en-US" b="1" dirty="0"/>
              <a:t>Observers:</a:t>
            </a:r>
            <a:r>
              <a:rPr lang="en-US" dirty="0"/>
              <a:t> Observers do not directly participate in the exercise. However, they may support the development of player responses to the situation during the discussion by asking relevant questions or providing subject matter expertise.</a:t>
            </a:r>
          </a:p>
          <a:p>
            <a:pPr lvl="0"/>
            <a:r>
              <a:rPr lang="en-US" b="1" dirty="0"/>
              <a:t>Facilitators:</a:t>
            </a:r>
            <a:r>
              <a:rPr lang="en-US" dirty="0"/>
              <a:t> Facilitators provide situation updates and moderate discussions. They also provide additional information or resolve questions as required. Key Exercise Planning Team members also may assist with facilitation as subject matter experts (SMEs) during the exercise.</a:t>
            </a:r>
          </a:p>
          <a:p>
            <a:pPr lvl="0"/>
            <a:r>
              <a:rPr lang="en-US" b="1" dirty="0"/>
              <a:t>Evaluators:</a:t>
            </a:r>
            <a:r>
              <a:rPr lang="en-US" dirty="0"/>
              <a:t> Evaluators are assigned to observe and document certain objectives during the exercise. Their primary role is to document player discussions, including how and if those discussions conform to plans, polices, and procedures.</a:t>
            </a:r>
          </a:p>
          <a:p>
            <a:pPr marL="0" indent="0">
              <a:buNone/>
              <a:defRPr/>
            </a:pPr>
            <a:endParaRPr lang="en-US" dirty="0"/>
          </a:p>
        </p:txBody>
      </p:sp>
      <p:sp>
        <p:nvSpPr>
          <p:cNvPr id="10243" name="Slide Number Placeholder 3"/>
          <p:cNvSpPr>
            <a:spLocks noGrp="1"/>
          </p:cNvSpPr>
          <p:nvPr>
            <p:ph type="sldNum" sz="quarter" idx="12"/>
          </p:nvPr>
        </p:nvSpPr>
        <p:spPr>
          <a:noFill/>
        </p:spPr>
        <p:txBody>
          <a:bodyPr/>
          <a:lstStyle/>
          <a:p>
            <a:fld id="{AE45367D-A8C2-4CA5-86B4-31B0A987CBEE}" type="slidenum">
              <a:rPr lang="en-US" smtClean="0"/>
              <a:pPr/>
              <a:t>10</a:t>
            </a:fld>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smtClean="0"/>
              <a:t>Exercise Structure</a:t>
            </a:r>
          </a:p>
        </p:txBody>
      </p:sp>
      <p:sp>
        <p:nvSpPr>
          <p:cNvPr id="9220" name="Content Placeholder 4"/>
          <p:cNvSpPr>
            <a:spLocks noGrp="1"/>
          </p:cNvSpPr>
          <p:nvPr>
            <p:ph idx="1"/>
          </p:nvPr>
        </p:nvSpPr>
        <p:spPr bwMode="auto">
          <a:xfrm>
            <a:off x="457200" y="1447800"/>
            <a:ext cx="8229600" cy="4525963"/>
          </a:xfrm>
          <a:noFill/>
          <a:ln>
            <a:miter lim="800000"/>
            <a:headEnd/>
            <a:tailEnd/>
          </a:ln>
        </p:spPr>
        <p:txBody>
          <a:bodyPr vert="horz" wrap="square" lIns="91440" tIns="45720" rIns="91440" bIns="45720" numCol="1" anchor="t" anchorCtr="0" compatLnSpc="1">
            <a:prstTxWarp prst="textNoShape">
              <a:avLst/>
            </a:prstTxWarp>
            <a:normAutofit/>
          </a:bodyPr>
          <a:lstStyle/>
          <a:p>
            <a:pPr lvl="0"/>
            <a:r>
              <a:rPr lang="en-US" dirty="0"/>
              <a:t>Module 1: COVID Positive Student </a:t>
            </a:r>
          </a:p>
          <a:p>
            <a:pPr lvl="0"/>
            <a:r>
              <a:rPr lang="en-US" dirty="0"/>
              <a:t>Module 2: Community Impacts</a:t>
            </a:r>
            <a:endParaRPr lang="en-US" dirty="0" smtClean="0"/>
          </a:p>
          <a:p>
            <a:pPr lvl="0"/>
            <a:r>
              <a:rPr lang="en-US" dirty="0" smtClean="0"/>
              <a:t>Module </a:t>
            </a:r>
            <a:r>
              <a:rPr lang="en-US" dirty="0"/>
              <a:t>3: Special Circumstances in the COVID Environment</a:t>
            </a:r>
            <a:endParaRPr lang="en-US" dirty="0" smtClean="0"/>
          </a:p>
          <a:p>
            <a:pPr marL="0" lvl="0" indent="0">
              <a:buNone/>
            </a:pPr>
            <a:endParaRPr lang="en-US" sz="2600" dirty="0" smtClean="0"/>
          </a:p>
          <a:p>
            <a:r>
              <a:rPr lang="en-US" sz="2000" dirty="0" smtClean="0"/>
              <a:t>After </a:t>
            </a:r>
            <a:r>
              <a:rPr lang="en-US" sz="2000" dirty="0"/>
              <a:t>the updates, participants review the situation and engage a functional group discussion of appropriate response issues. </a:t>
            </a:r>
            <a:endParaRPr lang="en-US" sz="2000" dirty="0" smtClean="0"/>
          </a:p>
          <a:p>
            <a:endParaRPr lang="en-US" dirty="0" smtClean="0"/>
          </a:p>
        </p:txBody>
      </p:sp>
      <p:sp>
        <p:nvSpPr>
          <p:cNvPr id="9219" name="Slide Number Placeholder 3"/>
          <p:cNvSpPr>
            <a:spLocks noGrp="1"/>
          </p:cNvSpPr>
          <p:nvPr>
            <p:ph type="sldNum" sz="quarter" idx="12"/>
          </p:nvPr>
        </p:nvSpPr>
        <p:spPr>
          <a:noFill/>
        </p:spPr>
        <p:txBody>
          <a:bodyPr/>
          <a:lstStyle/>
          <a:p>
            <a:fld id="{C56CAF7E-D0A3-41F5-AC84-9DC223442F19}" type="slidenum">
              <a:rPr lang="en-US" smtClean="0"/>
              <a:pPr/>
              <a:t>11</a:t>
            </a:fld>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r>
              <a:rPr lang="en-US" dirty="0" smtClean="0"/>
              <a:t>Exercise Guidelines</a:t>
            </a:r>
          </a:p>
        </p:txBody>
      </p:sp>
      <p:sp>
        <p:nvSpPr>
          <p:cNvPr id="11268" name="Content Placeholder 4"/>
          <p:cNvSpPr>
            <a:spLocks noGrp="1"/>
          </p:cNvSpPr>
          <p:nvPr>
            <p:ph idx="1"/>
          </p:nvPr>
        </p:nvSpPr>
        <p:spPr bwMode="auto">
          <a:xfrm>
            <a:off x="457200" y="1524000"/>
            <a:ext cx="8229600" cy="4525963"/>
          </a:xfrm>
          <a:noFill/>
          <a:ln>
            <a:miter lim="800000"/>
            <a:headEnd/>
            <a:tailEnd/>
          </a:ln>
        </p:spPr>
        <p:txBody>
          <a:bodyPr vert="horz" wrap="square" lIns="91440" tIns="45720" rIns="91440" bIns="45720" numCol="1" anchor="t" anchorCtr="0" compatLnSpc="1">
            <a:prstTxWarp prst="textNoShape">
              <a:avLst/>
            </a:prstTxWarp>
            <a:normAutofit fontScale="92500"/>
          </a:bodyPr>
          <a:lstStyle/>
          <a:p>
            <a:pPr lvl="0"/>
            <a:r>
              <a:rPr lang="en-US" dirty="0"/>
              <a:t>This exercise will be held in an open, low-stress, no-fault environment. Varying viewpoints, even disagreements, are expected. </a:t>
            </a:r>
          </a:p>
          <a:p>
            <a:pPr lvl="0"/>
            <a:r>
              <a:rPr lang="en-US" dirty="0"/>
              <a:t>Respond to the scenario using your knowledge of current plans and capabilities (i.e., you may use only existing assets) and insights derived from your planning and training.</a:t>
            </a:r>
          </a:p>
          <a:p>
            <a:pPr lvl="0"/>
            <a:r>
              <a:rPr lang="en-US" dirty="0"/>
              <a:t>Decisions are not precedent setting and may not reflect your organization’s final position on a given issue. This exercise is an opportunity to discuss and present multiple options and possible solutions.</a:t>
            </a:r>
          </a:p>
          <a:p>
            <a:pPr lvl="0"/>
            <a:r>
              <a:rPr lang="en-US" dirty="0"/>
              <a:t>Issue identification is not as valuable as suggestions and recommended actions that could improve prevention, protection, mitigation, response, and recovery efforts. Problem-solving efforts should be the focus.</a:t>
            </a:r>
          </a:p>
          <a:p>
            <a:pPr marL="0" indent="0">
              <a:buNone/>
            </a:pPr>
            <a:endParaRPr lang="en-US" dirty="0" smtClean="0"/>
          </a:p>
        </p:txBody>
      </p:sp>
      <p:sp>
        <p:nvSpPr>
          <p:cNvPr id="11266" name="Rectangle 4"/>
          <p:cNvSpPr>
            <a:spLocks noGrp="1" noChangeArrowheads="1"/>
          </p:cNvSpPr>
          <p:nvPr>
            <p:ph type="sldNum" sz="quarter" idx="12"/>
          </p:nvPr>
        </p:nvSpPr>
        <p:spPr>
          <a:noFill/>
        </p:spPr>
        <p:txBody>
          <a:bodyPr/>
          <a:lstStyle/>
          <a:p>
            <a:fld id="{CBD74676-4C2D-406C-87D5-0087A1C2C912}" type="slidenum">
              <a:rPr lang="en-US" smtClean="0"/>
              <a:pPr/>
              <a:t>12</a:t>
            </a:fld>
            <a:endParaRPr lang="en-US" dirty="0" smtClean="0"/>
          </a:p>
        </p:txBody>
      </p:sp>
    </p:spTree>
    <p:extLst>
      <p:ext uri="{BB962C8B-B14F-4D97-AF65-F5344CB8AC3E}">
        <p14:creationId xmlns:p14="http://schemas.microsoft.com/office/powerpoint/2010/main" val="1078668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4"/>
          <p:cNvSpPr>
            <a:spLocks noGrp="1" noChangeArrowheads="1"/>
          </p:cNvSpPr>
          <p:nvPr>
            <p:ph type="title"/>
          </p:nvPr>
        </p:nvSpPr>
        <p:spPr/>
        <p:txBody>
          <a:bodyPr/>
          <a:lstStyle/>
          <a:p>
            <a:pPr eaLnBrk="1" hangingPunct="1"/>
            <a:r>
              <a:rPr lang="en-US" dirty="0" smtClean="0"/>
              <a:t>Assumptions and Artificialities</a:t>
            </a:r>
          </a:p>
        </p:txBody>
      </p:sp>
      <p:sp>
        <p:nvSpPr>
          <p:cNvPr id="12292"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lvl="0"/>
            <a:r>
              <a:rPr lang="en-US" dirty="0"/>
              <a:t>The exercise is conducted in a no-fault learning environment wherein capabilities, plans, systems, and processes will be evaluated.</a:t>
            </a:r>
          </a:p>
          <a:p>
            <a:pPr lvl="0"/>
            <a:r>
              <a:rPr lang="en-US" dirty="0"/>
              <a:t>The exercise scenario is plausible, and events occur as they are presented.</a:t>
            </a:r>
          </a:p>
          <a:p>
            <a:pPr lvl="0"/>
            <a:r>
              <a:rPr lang="en-US" dirty="0"/>
              <a:t>All players receive information at the same time.</a:t>
            </a:r>
          </a:p>
          <a:p>
            <a:pPr lvl="0"/>
            <a:r>
              <a:rPr lang="en-US" dirty="0"/>
              <a:t>Preparedness efforts across IHE’s may differ.</a:t>
            </a:r>
          </a:p>
          <a:p>
            <a:r>
              <a:rPr lang="en-US" dirty="0"/>
              <a:t>COVID-19 will still remain a Public Health concern until a vaccine is developed</a:t>
            </a:r>
            <a:endParaRPr lang="en-US" dirty="0" smtClean="0"/>
          </a:p>
        </p:txBody>
      </p:sp>
      <p:sp>
        <p:nvSpPr>
          <p:cNvPr id="12290" name="Rectangle 4"/>
          <p:cNvSpPr>
            <a:spLocks noGrp="1" noChangeArrowheads="1"/>
          </p:cNvSpPr>
          <p:nvPr>
            <p:ph type="sldNum" sz="quarter" idx="12"/>
          </p:nvPr>
        </p:nvSpPr>
        <p:spPr>
          <a:noFill/>
        </p:spPr>
        <p:txBody>
          <a:bodyPr/>
          <a:lstStyle/>
          <a:p>
            <a:fld id="{99DD8B12-B93C-45E8-88F3-568831135647}" type="slidenum">
              <a:rPr lang="en-US" smtClean="0"/>
              <a:pPr/>
              <a:t>13</a:t>
            </a:fld>
            <a:endParaRPr lang="en-US" dirty="0" smtClean="0"/>
          </a:p>
        </p:txBody>
      </p:sp>
    </p:spTree>
    <p:extLst>
      <p:ext uri="{BB962C8B-B14F-4D97-AF65-F5344CB8AC3E}">
        <p14:creationId xmlns:p14="http://schemas.microsoft.com/office/powerpoint/2010/main" val="2545692555"/>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K-12 COVID 19 Primer</a:t>
            </a:r>
            <a:endParaRPr lang="en-US" dirty="0"/>
          </a:p>
        </p:txBody>
      </p:sp>
      <p:sp>
        <p:nvSpPr>
          <p:cNvPr id="3" name="Content Placeholder 2"/>
          <p:cNvSpPr>
            <a:spLocks noGrp="1"/>
          </p:cNvSpPr>
          <p:nvPr>
            <p:ph idx="1"/>
          </p:nvPr>
        </p:nvSpPr>
        <p:spPr/>
        <p:txBody>
          <a:bodyPr/>
          <a:lstStyle/>
          <a:p>
            <a:pPr marL="0" indent="0">
              <a:buNone/>
            </a:pPr>
            <a:r>
              <a:rPr lang="en-US" dirty="0"/>
              <a:t>As the COVID-19 outbreak continues across the United States, </a:t>
            </a:r>
            <a:r>
              <a:rPr lang="en-US" dirty="0" smtClean="0"/>
              <a:t>School </a:t>
            </a:r>
            <a:r>
              <a:rPr lang="en-US" dirty="0"/>
              <a:t>X has been planning throughout the Spring and early Summer for the return to campus of students, faculty, and staff to begin the Fall semester. </a:t>
            </a:r>
          </a:p>
          <a:p>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14</a:t>
            </a:fld>
            <a:endParaRPr lang="en-US" dirty="0"/>
          </a:p>
        </p:txBody>
      </p:sp>
    </p:spTree>
    <p:extLst>
      <p:ext uri="{BB962C8B-B14F-4D97-AF65-F5344CB8AC3E}">
        <p14:creationId xmlns:p14="http://schemas.microsoft.com/office/powerpoint/2010/main" val="23740904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p:txBody>
          <a:bodyPr>
            <a:normAutofit/>
          </a:bodyPr>
          <a:lstStyle/>
          <a:p>
            <a:pPr eaLnBrk="1" hangingPunct="1"/>
            <a:r>
              <a:rPr lang="en-US" dirty="0" smtClean="0"/>
              <a:t>Module 1: </a:t>
            </a:r>
            <a:r>
              <a:rPr lang="en-US" dirty="0" smtClean="0"/>
              <a:t>Faculty and Staff Return</a:t>
            </a:r>
            <a:endParaRPr lang="en-US" dirty="0" smtClean="0"/>
          </a:p>
        </p:txBody>
      </p:sp>
      <p:sp>
        <p:nvSpPr>
          <p:cNvPr id="14338" name="Rectangle 4"/>
          <p:cNvSpPr>
            <a:spLocks noGrp="1" noChangeArrowheads="1"/>
          </p:cNvSpPr>
          <p:nvPr>
            <p:ph type="sldNum" sz="quarter" idx="12"/>
          </p:nvPr>
        </p:nvSpPr>
        <p:spPr>
          <a:noFill/>
        </p:spPr>
        <p:txBody>
          <a:bodyPr/>
          <a:lstStyle/>
          <a:p>
            <a:fld id="{6A59DFE2-48F6-47AB-85F6-726FB1D3AB73}" type="slidenum">
              <a:rPr lang="en-US" smtClean="0"/>
              <a:pPr/>
              <a:t>15</a:t>
            </a:fld>
            <a:endParaRPr lang="en-US" dirty="0" smtClean="0"/>
          </a:p>
        </p:txBody>
      </p:sp>
      <p:sp>
        <p:nvSpPr>
          <p:cNvPr id="4" name="Content Placeholder 5"/>
          <p:cNvSpPr>
            <a:spLocks noGrp="1"/>
          </p:cNvSpPr>
          <p:nvPr>
            <p:ph idx="1"/>
          </p:nvPr>
        </p:nvSpPr>
        <p:spPr bwMode="auto">
          <a:xfrm>
            <a:off x="381000" y="1412876"/>
            <a:ext cx="8534400" cy="4419600"/>
          </a:xfrm>
          <a:noFill/>
          <a:ln>
            <a:miter lim="800000"/>
            <a:headEnd/>
            <a:tailEnd/>
          </a:ln>
        </p:spPr>
        <p:txBody>
          <a:bodyPr vert="horz" wrap="square" lIns="91440" tIns="45720" rIns="91440" bIns="45720" numCol="1" anchor="t" anchorCtr="0" compatLnSpc="1">
            <a:prstTxWarp prst="textNoShape">
              <a:avLst/>
            </a:prstTxWarp>
            <a:normAutofit fontScale="70000" lnSpcReduction="20000"/>
          </a:bodyPr>
          <a:lstStyle/>
          <a:p>
            <a:r>
              <a:rPr lang="en-US" dirty="0"/>
              <a:t>Faculty begin preparations for the return of students in late July, approximately two weeks before students are expected to return to campus and begin classes. Since classes were moved online in Spring 2020, faculty and staff who reside on campus have practiced considerable social distancing and those who live off campus have been encouraged to visit campus as little as possible to reduce the risk of transmitting COVID-19. An administrative assistant for the Dean of Student’s Office returns to work along with other faculty members. On her fourth day back at work, she develops a fever and cough shortly after returning from her lunch break and is sent home according to newly revised campus student/employee health protocols for those with COVID-19-like illness. </a:t>
            </a:r>
          </a:p>
          <a:p>
            <a:r>
              <a:rPr lang="en-US" dirty="0"/>
              <a:t>After visiting her doctor and being tested, it is determined the employee is positive for COVID-19. Her illness is mild and she is able to recover at home while in isolation. The employee reports her illness and positive lab result to her department supervisor who immediately reports her diagnosis to school leadership.</a:t>
            </a:r>
          </a:p>
          <a:p>
            <a:r>
              <a:rPr lang="en-US" dirty="0"/>
              <a:t>The ill staff member is cooperative when asked to report where she had been during her infectious period (when she was possibly able to transmit COVID-19 to others), and consents to health department investigators sharing her diagnosis with her possible contacts in an attempt to identify others who might have been exposed, enroll them into contact monitoring, and reduce the risk of any contacts who become ill from spreading COVID-19. As faculty and staff had only just begun to return to work fully and practiced enhanced precautions, it is determined the case-patient likely exposed only 10-12 faculty and staff members at the school. </a:t>
            </a:r>
          </a:p>
          <a:p>
            <a:pPr marL="0" indent="0">
              <a:buNone/>
            </a:pPr>
            <a:endParaRPr lang="en-US" dirty="0" smtClean="0"/>
          </a:p>
        </p:txBody>
      </p:sp>
      <p:sp>
        <p:nvSpPr>
          <p:cNvPr id="5" name="Subtitle 2"/>
          <p:cNvSpPr txBox="1">
            <a:spLocks/>
          </p:cNvSpPr>
          <p:nvPr/>
        </p:nvSpPr>
        <p:spPr>
          <a:xfrm>
            <a:off x="457200" y="1371600"/>
            <a:ext cx="6400800" cy="612775"/>
          </a:xfrm>
          <a:prstGeom prst="rect">
            <a:avLst/>
          </a:prstGeom>
        </p:spPr>
        <p:txBody>
          <a:bodyPr/>
          <a:lstStyle/>
          <a:p>
            <a:pPr marL="228600" indent="-228600" eaLnBrk="0" hangingPunct="0">
              <a:spcBef>
                <a:spcPct val="20000"/>
              </a:spcBef>
              <a:buClr>
                <a:srgbClr val="333333"/>
              </a:buClr>
              <a:defRPr/>
            </a:pPr>
            <a:endParaRPr lang="en-US" sz="2200" kern="0" dirty="0">
              <a:solidFill>
                <a:srgbClr val="0000FF"/>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p:txBody>
          <a:bodyPr>
            <a:normAutofit/>
          </a:bodyPr>
          <a:lstStyle/>
          <a:p>
            <a:pPr eaLnBrk="1" hangingPunct="1"/>
            <a:r>
              <a:rPr lang="en-US" dirty="0" smtClean="0"/>
              <a:t>Module </a:t>
            </a:r>
            <a:r>
              <a:rPr lang="en-US" dirty="0"/>
              <a:t>1</a:t>
            </a:r>
            <a:r>
              <a:rPr lang="en-US" dirty="0" smtClean="0"/>
              <a:t>: Questions</a:t>
            </a:r>
            <a:endParaRPr lang="en-US" sz="3100" dirty="0" smtClean="0"/>
          </a:p>
        </p:txBody>
      </p:sp>
      <p:sp>
        <p:nvSpPr>
          <p:cNvPr id="14338" name="Rectangle 4"/>
          <p:cNvSpPr>
            <a:spLocks noGrp="1" noChangeArrowheads="1"/>
          </p:cNvSpPr>
          <p:nvPr>
            <p:ph type="sldNum" sz="quarter" idx="12"/>
          </p:nvPr>
        </p:nvSpPr>
        <p:spPr>
          <a:noFill/>
        </p:spPr>
        <p:txBody>
          <a:bodyPr/>
          <a:lstStyle/>
          <a:p>
            <a:fld id="{6A59DFE2-48F6-47AB-85F6-726FB1D3AB73}" type="slidenum">
              <a:rPr lang="en-US" smtClean="0"/>
              <a:pPr/>
              <a:t>16</a:t>
            </a:fld>
            <a:endParaRPr lang="en-US" dirty="0" smtClean="0"/>
          </a:p>
        </p:txBody>
      </p:sp>
      <p:sp>
        <p:nvSpPr>
          <p:cNvPr id="5" name="Content Placeholder 5"/>
          <p:cNvSpPr>
            <a:spLocks noGrp="1"/>
          </p:cNvSpPr>
          <p:nvPr>
            <p:ph idx="1"/>
          </p:nvPr>
        </p:nvSpPr>
        <p:spPr bwMode="auto">
          <a:xfrm>
            <a:off x="228600" y="1420150"/>
            <a:ext cx="8572500" cy="4343400"/>
          </a:xfrm>
          <a:noFill/>
          <a:ln>
            <a:miter lim="800000"/>
            <a:headEnd/>
            <a:tailEnd/>
          </a:ln>
        </p:spPr>
        <p:txBody>
          <a:bodyPr vert="horz" wrap="square" lIns="91440" tIns="45720" rIns="91440" bIns="45720" numCol="1" anchor="t" anchorCtr="0" compatLnSpc="1">
            <a:prstTxWarp prst="textNoShape">
              <a:avLst/>
            </a:prstTxWarp>
            <a:normAutofit fontScale="77500" lnSpcReduction="20000"/>
          </a:bodyPr>
          <a:lstStyle/>
          <a:p>
            <a:pPr marL="0" marR="0" indent="0">
              <a:spcBef>
                <a:spcPts val="0"/>
              </a:spcBef>
              <a:spcAft>
                <a:spcPts val="800"/>
              </a:spcAft>
              <a:buNone/>
            </a:pPr>
            <a:r>
              <a:rPr lang="en-US" sz="2400" dirty="0">
                <a:ea typeface="Calibri" panose="020F0502020204030204" pitchFamily="34" charset="0"/>
              </a:rPr>
              <a:t>Based on the information provided, participate in the </a:t>
            </a:r>
            <a:r>
              <a:rPr lang="en-US" sz="2400" dirty="0" smtClean="0">
                <a:ea typeface="Calibri" panose="020F0502020204030204" pitchFamily="34" charset="0"/>
              </a:rPr>
              <a:t>discussion </a:t>
            </a:r>
            <a:r>
              <a:rPr lang="en-US" sz="2400" dirty="0">
                <a:ea typeface="Calibri" panose="020F0502020204030204" pitchFamily="34" charset="0"/>
              </a:rPr>
              <a:t>concerning the issues raised in Module </a:t>
            </a:r>
            <a:r>
              <a:rPr lang="en-US" sz="2400" dirty="0" smtClean="0">
                <a:ea typeface="Calibri" panose="020F0502020204030204" pitchFamily="34" charset="0"/>
              </a:rPr>
              <a:t>1</a:t>
            </a:r>
          </a:p>
          <a:p>
            <a:pPr marL="0" lvl="0" indent="0">
              <a:buNone/>
            </a:pPr>
            <a:r>
              <a:rPr lang="en-US" dirty="0" smtClean="0"/>
              <a:t>1) Given </a:t>
            </a:r>
            <a:r>
              <a:rPr lang="en-US" dirty="0"/>
              <a:t>that a staff member has tested positive, what are the next steps/protocols that should be followed by Dogwood Academy?</a:t>
            </a:r>
          </a:p>
          <a:p>
            <a:pPr marL="0" lvl="0" indent="0">
              <a:buNone/>
            </a:pPr>
            <a:r>
              <a:rPr lang="en-US" dirty="0" smtClean="0"/>
              <a:t>2) When </a:t>
            </a:r>
            <a:r>
              <a:rPr lang="en-US" dirty="0"/>
              <a:t>should the local health department be notified about the case? Who will make the notification and what information about the staff member’s illness can be shared with the health department? Who will be the primary person/entity responsible for communicating/liaising with the health department?</a:t>
            </a:r>
          </a:p>
          <a:p>
            <a:pPr marL="0" lvl="0" indent="0">
              <a:buNone/>
            </a:pPr>
            <a:r>
              <a:rPr lang="en-US" dirty="0" smtClean="0"/>
              <a:t>3) What </a:t>
            </a:r>
            <a:r>
              <a:rPr lang="en-US" dirty="0"/>
              <a:t>information can be shared by the school when talking with the health department? What information can the health department share with the school?</a:t>
            </a:r>
          </a:p>
          <a:p>
            <a:pPr marL="0" lvl="0" indent="0">
              <a:buNone/>
            </a:pPr>
            <a:r>
              <a:rPr lang="en-US" dirty="0" smtClean="0"/>
              <a:t>4) How </a:t>
            </a:r>
            <a:r>
              <a:rPr lang="en-US" dirty="0"/>
              <a:t>will staff from the school and local health department staff work together to perform contact tracing (exposure notification and monitoring of contacts)?</a:t>
            </a:r>
          </a:p>
          <a:p>
            <a:pPr marL="0" lvl="0" indent="0">
              <a:buNone/>
            </a:pPr>
            <a:r>
              <a:rPr lang="en-US" dirty="0" smtClean="0"/>
              <a:t>5) What </a:t>
            </a:r>
            <a:r>
              <a:rPr lang="en-US" dirty="0"/>
              <a:t>information about the staff member’s illness can be shared with the school community during case investigation/contact tracing activities in order to achieve the goal of transparency that Dogwood Academy seeks to maintain about COVID-19 cases?</a:t>
            </a:r>
          </a:p>
          <a:p>
            <a:pPr marL="0" marR="0" indent="0">
              <a:spcBef>
                <a:spcPts val="0"/>
              </a:spcBef>
              <a:spcAft>
                <a:spcPts val="800"/>
              </a:spcAft>
              <a:buNone/>
            </a:pPr>
            <a:endParaRPr lang="en-US" sz="2400" dirty="0">
              <a:ea typeface="Calibri" panose="020F0502020204030204" pitchFamily="34" charset="0"/>
            </a:endParaRPr>
          </a:p>
        </p:txBody>
      </p:sp>
    </p:spTree>
    <p:extLst>
      <p:ext uri="{BB962C8B-B14F-4D97-AF65-F5344CB8AC3E}">
        <p14:creationId xmlns:p14="http://schemas.microsoft.com/office/powerpoint/2010/main" val="3093795139"/>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457200" y="2362200"/>
            <a:ext cx="8229600" cy="1143000"/>
          </a:xfrm>
        </p:spPr>
        <p:txBody>
          <a:bodyPr/>
          <a:lstStyle/>
          <a:p>
            <a:pPr eaLnBrk="1" hangingPunct="1"/>
            <a:r>
              <a:rPr lang="en-US" dirty="0" smtClean="0"/>
              <a:t>Module 1: Discussion</a:t>
            </a:r>
          </a:p>
        </p:txBody>
      </p:sp>
      <p:sp>
        <p:nvSpPr>
          <p:cNvPr id="17410" name="Rectangle 4"/>
          <p:cNvSpPr>
            <a:spLocks noGrp="1" noChangeArrowheads="1"/>
          </p:cNvSpPr>
          <p:nvPr>
            <p:ph type="sldNum" sz="quarter" idx="12"/>
          </p:nvPr>
        </p:nvSpPr>
        <p:spPr>
          <a:noFill/>
        </p:spPr>
        <p:txBody>
          <a:bodyPr/>
          <a:lstStyle/>
          <a:p>
            <a:fld id="{E9C7F105-3705-4762-88B4-D4ED40184C44}" type="slidenum">
              <a:rPr lang="en-US" smtClean="0"/>
              <a:pPr/>
              <a:t>17</a:t>
            </a:fld>
            <a:endParaRPr lang="en-US" dirty="0" smtClean="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p:txBody>
          <a:bodyPr>
            <a:normAutofit fontScale="90000"/>
          </a:bodyPr>
          <a:lstStyle/>
          <a:p>
            <a:pPr eaLnBrk="1" hangingPunct="1"/>
            <a:r>
              <a:rPr lang="en-US" dirty="0" smtClean="0"/>
              <a:t>Module </a:t>
            </a:r>
            <a:r>
              <a:rPr lang="en-US" dirty="0" smtClean="0"/>
              <a:t>2:Students Return and Classes Resume at Dogwood Academy; a Student Becomes Ill</a:t>
            </a:r>
            <a:endParaRPr lang="en-US" sz="3100" dirty="0" smtClean="0"/>
          </a:p>
        </p:txBody>
      </p:sp>
      <p:sp>
        <p:nvSpPr>
          <p:cNvPr id="14338" name="Rectangle 4"/>
          <p:cNvSpPr>
            <a:spLocks noGrp="1" noChangeArrowheads="1"/>
          </p:cNvSpPr>
          <p:nvPr>
            <p:ph type="sldNum" sz="quarter" idx="12"/>
          </p:nvPr>
        </p:nvSpPr>
        <p:spPr>
          <a:noFill/>
        </p:spPr>
        <p:txBody>
          <a:bodyPr/>
          <a:lstStyle/>
          <a:p>
            <a:fld id="{6A59DFE2-48F6-47AB-85F6-726FB1D3AB73}" type="slidenum">
              <a:rPr lang="en-US" smtClean="0"/>
              <a:pPr/>
              <a:t>18</a:t>
            </a:fld>
            <a:endParaRPr lang="en-US" dirty="0" smtClean="0"/>
          </a:p>
        </p:txBody>
      </p:sp>
      <p:sp>
        <p:nvSpPr>
          <p:cNvPr id="5" name="Content Placeholder 5"/>
          <p:cNvSpPr>
            <a:spLocks noGrp="1"/>
          </p:cNvSpPr>
          <p:nvPr>
            <p:ph idx="1"/>
          </p:nvPr>
        </p:nvSpPr>
        <p:spPr bwMode="auto">
          <a:xfrm>
            <a:off x="342900" y="1981200"/>
            <a:ext cx="8458200" cy="4343400"/>
          </a:xfrm>
          <a:noFill/>
          <a:ln>
            <a:miter lim="800000"/>
            <a:headEnd/>
            <a:tailEnd/>
          </a:ln>
        </p:spPr>
        <p:txBody>
          <a:bodyPr vert="horz" wrap="square" lIns="91440" tIns="45720" rIns="91440" bIns="45720" numCol="1" anchor="t" anchorCtr="0" compatLnSpc="1">
            <a:prstTxWarp prst="textNoShape">
              <a:avLst/>
            </a:prstTxWarp>
            <a:normAutofit fontScale="77500" lnSpcReduction="20000"/>
          </a:bodyPr>
          <a:lstStyle/>
          <a:p>
            <a:r>
              <a:rPr lang="en-US" dirty="0"/>
              <a:t>Just over two weeks have passed since the staff member tested positive for COVID-19. School leadership, in close partnership with the local health department, have worked diligently to perform contact tracing and monitoring. Only the spouse of the ill staff member has tested positive for COVID-19 and since he was a known contact, he had been in quarantine well before his illness started and did not spread COVID-19 to others. Like his spouse, his illness was mild and he has recovered. </a:t>
            </a:r>
          </a:p>
          <a:p>
            <a:r>
              <a:rPr lang="en-US" dirty="0"/>
              <a:t>No other instances of COVID-19-like illness have been reported among faculty or staff, despite extensive screening procedures that were enacted after the initial case was reported. </a:t>
            </a:r>
          </a:p>
          <a:p>
            <a:r>
              <a:rPr lang="en-US" dirty="0"/>
              <a:t>Students begin to return to campus in mid-August through a staggered move-in process to allow for additional social distancing. Orientation and advising activities were conducted virtually prior to the arrival of students on campus in order to avoid large gatherings of students and faculty. Classes begin online and in-person via a hybrid educational model three days after all students have returned to campus. Most students are compliant with established social distancing protocols, use of cloth face coverings, etc. and the semester is off to a smooth start overall.</a:t>
            </a:r>
          </a:p>
          <a:p>
            <a:pPr marL="0" indent="0">
              <a:buNone/>
            </a:pPr>
            <a:endParaRPr lang="en-US" dirty="0" smtClean="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p:txBody>
          <a:bodyPr>
            <a:normAutofit fontScale="90000"/>
          </a:bodyPr>
          <a:lstStyle/>
          <a:p>
            <a:pPr eaLnBrk="1" hangingPunct="1"/>
            <a:r>
              <a:rPr lang="en-US" dirty="0" smtClean="0"/>
              <a:t>Module </a:t>
            </a:r>
            <a:r>
              <a:rPr lang="en-US" dirty="0" smtClean="0"/>
              <a:t>2:Students Return and Classes Resume at Dogwood Academy; a Student Becomes Ill</a:t>
            </a:r>
            <a:endParaRPr lang="en-US" sz="3100" dirty="0" smtClean="0"/>
          </a:p>
        </p:txBody>
      </p:sp>
      <p:sp>
        <p:nvSpPr>
          <p:cNvPr id="14338" name="Rectangle 4"/>
          <p:cNvSpPr>
            <a:spLocks noGrp="1" noChangeArrowheads="1"/>
          </p:cNvSpPr>
          <p:nvPr>
            <p:ph type="sldNum" sz="quarter" idx="12"/>
          </p:nvPr>
        </p:nvSpPr>
        <p:spPr>
          <a:noFill/>
        </p:spPr>
        <p:txBody>
          <a:bodyPr/>
          <a:lstStyle/>
          <a:p>
            <a:fld id="{6A59DFE2-48F6-47AB-85F6-726FB1D3AB73}" type="slidenum">
              <a:rPr lang="en-US" smtClean="0"/>
              <a:pPr/>
              <a:t>19</a:t>
            </a:fld>
            <a:endParaRPr lang="en-US" dirty="0" smtClean="0"/>
          </a:p>
        </p:txBody>
      </p:sp>
      <p:sp>
        <p:nvSpPr>
          <p:cNvPr id="5" name="Content Placeholder 5"/>
          <p:cNvSpPr>
            <a:spLocks noGrp="1"/>
          </p:cNvSpPr>
          <p:nvPr>
            <p:ph idx="1"/>
          </p:nvPr>
        </p:nvSpPr>
        <p:spPr bwMode="auto">
          <a:xfrm>
            <a:off x="342900" y="1828800"/>
            <a:ext cx="8458200" cy="4343400"/>
          </a:xfrm>
          <a:noFill/>
          <a:ln>
            <a:miter lim="800000"/>
            <a:headEnd/>
            <a:tailEnd/>
          </a:ln>
        </p:spPr>
        <p:txBody>
          <a:bodyPr vert="horz" wrap="square" lIns="91440" tIns="45720" rIns="91440" bIns="45720" numCol="1" anchor="t" anchorCtr="0" compatLnSpc="1">
            <a:prstTxWarp prst="textNoShape">
              <a:avLst/>
            </a:prstTxWarp>
            <a:normAutofit fontScale="77500" lnSpcReduction="20000"/>
          </a:bodyPr>
          <a:lstStyle/>
          <a:p>
            <a:r>
              <a:rPr lang="en-US" dirty="0"/>
              <a:t>On the fifth day of classes, a senior student reports to the student health center complaining of headaches, general malaise, and difficulty breathing. He is referred to the local hospital where he is tested for COVID-19. While waiting for respiratory swab to be taken, his nurse notices he has become lethargic and doctors perform a more extensive examination of the patient. Given his low oxygen saturations and underlying medical conditions, he is admitted for further workup. Six hours after he is admitted to the hospital, the laboratory reports he has tested positive for COVID-19.</a:t>
            </a:r>
          </a:p>
          <a:p>
            <a:r>
              <a:rPr lang="en-US" dirty="0"/>
              <a:t>The local health department is aware of the case because the case-patient was reported to the health department by hospital infection control staff and a health department investigator reaches out to the school to conduct a case/contact investigation.</a:t>
            </a:r>
          </a:p>
          <a:p>
            <a:r>
              <a:rPr lang="en-US" dirty="0"/>
              <a:t>Initial information provided to the health department from the hospital indicates that the student is a 17 year old day student who resides off campus. He is enrolled in two in-person courses this semester and he reported that in both classrooms, students practiced social distancing and wore masks. He is willing to ensure compliance with isolation requirements once he is discharged from the hospital, but refuses to name his potential contacts for fear of getting them in trouble.</a:t>
            </a:r>
          </a:p>
          <a:p>
            <a:pPr marL="0" indent="0">
              <a:buNone/>
            </a:pPr>
            <a:endParaRPr lang="en-US" dirty="0" smtClean="0"/>
          </a:p>
        </p:txBody>
      </p:sp>
    </p:spTree>
    <p:extLst>
      <p:ext uri="{BB962C8B-B14F-4D97-AF65-F5344CB8AC3E}">
        <p14:creationId xmlns:p14="http://schemas.microsoft.com/office/powerpoint/2010/main" val="40761951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Residential Secondary Schools COVID </a:t>
            </a:r>
            <a:r>
              <a:rPr lang="en-US" dirty="0" smtClean="0"/>
              <a:t>19 Tabletop Exercise</a:t>
            </a:r>
            <a:endParaRPr lang="en-US" dirty="0"/>
          </a:p>
        </p:txBody>
      </p:sp>
      <p:sp>
        <p:nvSpPr>
          <p:cNvPr id="3" name="Subtitle 2"/>
          <p:cNvSpPr>
            <a:spLocks noGrp="1"/>
          </p:cNvSpPr>
          <p:nvPr>
            <p:ph type="subTitle" idx="1"/>
          </p:nvPr>
        </p:nvSpPr>
        <p:spPr>
          <a:xfrm>
            <a:off x="1295400" y="2895600"/>
            <a:ext cx="6400800" cy="1371600"/>
          </a:xfrm>
        </p:spPr>
        <p:txBody>
          <a:bodyPr>
            <a:normAutofit/>
          </a:bodyPr>
          <a:lstStyle/>
          <a:p>
            <a:pPr algn="ctr"/>
            <a:r>
              <a:rPr lang="en-US" sz="3200" dirty="0" smtClean="0"/>
              <a:t>Exercise Briefing</a:t>
            </a:r>
          </a:p>
          <a:p>
            <a:pPr algn="ctr"/>
            <a:r>
              <a:rPr lang="en-US" sz="3200" dirty="0" smtClean="0">
                <a:solidFill>
                  <a:srgbClr val="0000FF"/>
                </a:solidFill>
              </a:rPr>
              <a:t>[Date]</a:t>
            </a:r>
            <a:endParaRPr lang="en-US" sz="3200" dirty="0">
              <a:solidFill>
                <a:srgbClr val="0000FF"/>
              </a:solidFill>
            </a:endParaRPr>
          </a:p>
        </p:txBody>
      </p:sp>
      <p:cxnSp>
        <p:nvCxnSpPr>
          <p:cNvPr id="4" name="Straight Connector 3"/>
          <p:cNvCxnSpPr/>
          <p:nvPr/>
        </p:nvCxnSpPr>
        <p:spPr>
          <a:xfrm>
            <a:off x="381000" y="1447800"/>
            <a:ext cx="8229600" cy="0"/>
          </a:xfrm>
          <a:prstGeom prst="line">
            <a:avLst/>
          </a:prstGeom>
          <a:ln w="12700">
            <a:solidFill>
              <a:srgbClr val="002F8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p:txBody>
          <a:bodyPr>
            <a:normAutofit/>
          </a:bodyPr>
          <a:lstStyle/>
          <a:p>
            <a:pPr eaLnBrk="1" hangingPunct="1"/>
            <a:r>
              <a:rPr lang="en-US" dirty="0" smtClean="0"/>
              <a:t>Module 2: Questions</a:t>
            </a:r>
            <a:endParaRPr lang="en-US" sz="3100" dirty="0" smtClean="0"/>
          </a:p>
        </p:txBody>
      </p:sp>
      <p:sp>
        <p:nvSpPr>
          <p:cNvPr id="14338" name="Rectangle 4"/>
          <p:cNvSpPr>
            <a:spLocks noGrp="1" noChangeArrowheads="1"/>
          </p:cNvSpPr>
          <p:nvPr>
            <p:ph type="sldNum" sz="quarter" idx="12"/>
          </p:nvPr>
        </p:nvSpPr>
        <p:spPr>
          <a:noFill/>
        </p:spPr>
        <p:txBody>
          <a:bodyPr/>
          <a:lstStyle/>
          <a:p>
            <a:fld id="{6A59DFE2-48F6-47AB-85F6-726FB1D3AB73}" type="slidenum">
              <a:rPr lang="en-US" smtClean="0"/>
              <a:pPr/>
              <a:t>20</a:t>
            </a:fld>
            <a:endParaRPr lang="en-US" dirty="0" smtClean="0"/>
          </a:p>
        </p:txBody>
      </p:sp>
      <p:sp>
        <p:nvSpPr>
          <p:cNvPr id="5" name="Content Placeholder 5"/>
          <p:cNvSpPr>
            <a:spLocks noGrp="1"/>
          </p:cNvSpPr>
          <p:nvPr>
            <p:ph idx="1"/>
          </p:nvPr>
        </p:nvSpPr>
        <p:spPr bwMode="auto">
          <a:xfrm>
            <a:off x="228600" y="1219200"/>
            <a:ext cx="8458200" cy="4343400"/>
          </a:xfrm>
          <a:noFill/>
          <a:ln>
            <a:miter lim="800000"/>
            <a:headEnd/>
            <a:tailEnd/>
          </a:ln>
        </p:spPr>
        <p:txBody>
          <a:bodyPr vert="horz" wrap="square" lIns="91440" tIns="45720" rIns="91440" bIns="45720" numCol="1" anchor="t" anchorCtr="0" compatLnSpc="1">
            <a:prstTxWarp prst="textNoShape">
              <a:avLst/>
            </a:prstTxWarp>
            <a:normAutofit fontScale="92500" lnSpcReduction="20000"/>
          </a:bodyPr>
          <a:lstStyle/>
          <a:p>
            <a:pPr marL="0" marR="0" indent="0">
              <a:spcBef>
                <a:spcPts val="0"/>
              </a:spcBef>
              <a:spcAft>
                <a:spcPts val="800"/>
              </a:spcAft>
              <a:buNone/>
            </a:pPr>
            <a:r>
              <a:rPr lang="en-US" sz="2400" dirty="0" smtClean="0">
                <a:latin typeface="Times New Roman" panose="02020603050405020304" pitchFamily="18" charset="0"/>
                <a:ea typeface="Calibri" panose="020F0502020204030204" pitchFamily="34" charset="0"/>
                <a:cs typeface="Times New Roman" panose="02020603050405020304" pitchFamily="18" charset="0"/>
              </a:rPr>
              <a:t>Based </a:t>
            </a:r>
            <a:r>
              <a:rPr lang="en-US" sz="2400" dirty="0">
                <a:latin typeface="Times New Roman" panose="02020603050405020304" pitchFamily="18" charset="0"/>
                <a:ea typeface="Calibri" panose="020F0502020204030204" pitchFamily="34" charset="0"/>
                <a:cs typeface="Times New Roman" panose="02020603050405020304" pitchFamily="18" charset="0"/>
              </a:rPr>
              <a:t>on the information provided, participate in the discussion concerning the issues raised in Module 2. </a:t>
            </a:r>
            <a:endParaRPr lang="en-US" sz="2400" dirty="0" smtClean="0">
              <a:latin typeface="Times New Roman" panose="02020603050405020304" pitchFamily="18" charset="0"/>
              <a:ea typeface="Calibri" panose="020F0502020204030204" pitchFamily="34" charset="0"/>
              <a:cs typeface="Times New Roman" panose="02020603050405020304" pitchFamily="18" charset="0"/>
            </a:endParaRPr>
          </a:p>
          <a:p>
            <a:pPr marL="0" lvl="0" indent="0">
              <a:buNone/>
            </a:pPr>
            <a:r>
              <a:rPr lang="en-US" dirty="0" smtClean="0"/>
              <a:t>1) Given </a:t>
            </a:r>
            <a:r>
              <a:rPr lang="en-US" dirty="0"/>
              <a:t>that a student has now tested positive, what are the next steps/protocols that should be followed by the school?</a:t>
            </a:r>
          </a:p>
          <a:p>
            <a:pPr marL="0" lvl="0" indent="0">
              <a:buNone/>
            </a:pPr>
            <a:r>
              <a:rPr lang="en-US" dirty="0" smtClean="0"/>
              <a:t>2) Who </a:t>
            </a:r>
            <a:r>
              <a:rPr lang="en-US" dirty="0"/>
              <a:t>will be the primary person/entity responsible for communicating/liaising with the health department? How do school policies and state/federal statutes (such as FERPA) affect the ability to share information they may have about the student or his contacts with the health department? </a:t>
            </a:r>
          </a:p>
          <a:p>
            <a:pPr marL="0" lvl="0" indent="0">
              <a:buNone/>
            </a:pPr>
            <a:r>
              <a:rPr lang="en-US" dirty="0" smtClean="0"/>
              <a:t>3) How </a:t>
            </a:r>
            <a:r>
              <a:rPr lang="en-US" dirty="0"/>
              <a:t>does the student’s refusal to name contacts impact the process of identifying close contacts? </a:t>
            </a:r>
          </a:p>
          <a:p>
            <a:pPr marL="0" lvl="0" indent="0">
              <a:buNone/>
            </a:pPr>
            <a:r>
              <a:rPr lang="en-US" dirty="0" smtClean="0"/>
              <a:t>4) What </a:t>
            </a:r>
            <a:r>
              <a:rPr lang="en-US" dirty="0"/>
              <a:t>information about the student’s illness can be shared with the school community in order to achieve the goal of transparency that Dogwood Academy seeks to maintain about COVID-19 cases in the school community? </a:t>
            </a:r>
          </a:p>
          <a:p>
            <a:pPr marL="0" marR="0" indent="0">
              <a:spcBef>
                <a:spcPts val="0"/>
              </a:spcBef>
              <a:spcAft>
                <a:spcPts val="800"/>
              </a:spcAft>
              <a:buNone/>
            </a:pP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04808603"/>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p:txBody>
          <a:bodyPr>
            <a:normAutofit/>
          </a:bodyPr>
          <a:lstStyle/>
          <a:p>
            <a:pPr eaLnBrk="1" hangingPunct="1"/>
            <a:r>
              <a:rPr lang="en-US" dirty="0" smtClean="0"/>
              <a:t>Module 2: Questions</a:t>
            </a:r>
            <a:endParaRPr lang="en-US" sz="3100" dirty="0" smtClean="0"/>
          </a:p>
        </p:txBody>
      </p:sp>
      <p:sp>
        <p:nvSpPr>
          <p:cNvPr id="14338" name="Rectangle 4"/>
          <p:cNvSpPr>
            <a:spLocks noGrp="1" noChangeArrowheads="1"/>
          </p:cNvSpPr>
          <p:nvPr>
            <p:ph type="sldNum" sz="quarter" idx="12"/>
          </p:nvPr>
        </p:nvSpPr>
        <p:spPr>
          <a:noFill/>
        </p:spPr>
        <p:txBody>
          <a:bodyPr/>
          <a:lstStyle/>
          <a:p>
            <a:fld id="{6A59DFE2-48F6-47AB-85F6-726FB1D3AB73}" type="slidenum">
              <a:rPr lang="en-US" smtClean="0"/>
              <a:pPr/>
              <a:t>21</a:t>
            </a:fld>
            <a:endParaRPr lang="en-US" dirty="0" smtClean="0"/>
          </a:p>
        </p:txBody>
      </p:sp>
      <p:sp>
        <p:nvSpPr>
          <p:cNvPr id="5" name="Content Placeholder 5"/>
          <p:cNvSpPr>
            <a:spLocks noGrp="1"/>
          </p:cNvSpPr>
          <p:nvPr>
            <p:ph idx="1"/>
          </p:nvPr>
        </p:nvSpPr>
        <p:spPr bwMode="auto">
          <a:xfrm>
            <a:off x="228600" y="1219200"/>
            <a:ext cx="8458200" cy="4343400"/>
          </a:xfrm>
          <a:noFill/>
          <a:ln>
            <a:miter lim="800000"/>
            <a:headEnd/>
            <a:tailEnd/>
          </a:ln>
        </p:spPr>
        <p:txBody>
          <a:bodyPr vert="horz" wrap="square" lIns="91440" tIns="45720" rIns="91440" bIns="45720" numCol="1" anchor="t" anchorCtr="0" compatLnSpc="1">
            <a:prstTxWarp prst="textNoShape">
              <a:avLst/>
            </a:prstTxWarp>
            <a:normAutofit/>
          </a:bodyPr>
          <a:lstStyle/>
          <a:p>
            <a:pPr marL="0" marR="0" indent="0">
              <a:spcBef>
                <a:spcPts val="0"/>
              </a:spcBef>
              <a:spcAft>
                <a:spcPts val="800"/>
              </a:spcAft>
              <a:buNone/>
            </a:pPr>
            <a:r>
              <a:rPr lang="en-US" sz="2400" dirty="0" smtClean="0">
                <a:latin typeface="Times New Roman" panose="02020603050405020304" pitchFamily="18" charset="0"/>
                <a:ea typeface="Calibri" panose="020F0502020204030204" pitchFamily="34" charset="0"/>
                <a:cs typeface="Times New Roman" panose="02020603050405020304" pitchFamily="18" charset="0"/>
              </a:rPr>
              <a:t>Based </a:t>
            </a:r>
            <a:r>
              <a:rPr lang="en-US" sz="2400" dirty="0">
                <a:latin typeface="Times New Roman" panose="02020603050405020304" pitchFamily="18" charset="0"/>
                <a:ea typeface="Calibri" panose="020F0502020204030204" pitchFamily="34" charset="0"/>
                <a:cs typeface="Times New Roman" panose="02020603050405020304" pitchFamily="18" charset="0"/>
              </a:rPr>
              <a:t>on the information provided, participate in the discussion concerning the issues raised in Module 2. </a:t>
            </a:r>
          </a:p>
          <a:p>
            <a:pPr marL="0" lvl="0" indent="0">
              <a:buNone/>
            </a:pPr>
            <a:r>
              <a:rPr lang="en-US" dirty="0" smtClean="0"/>
              <a:t>5) Who </a:t>
            </a:r>
            <a:r>
              <a:rPr lang="en-US" dirty="0"/>
              <a:t>will be in charge of identifying and monitoring contacts of the case? Will the school take the lead, the local health department, or will the task be shared?</a:t>
            </a:r>
          </a:p>
          <a:p>
            <a:pPr marL="0" lvl="0" indent="0">
              <a:buNone/>
            </a:pPr>
            <a:r>
              <a:rPr lang="en-US" dirty="0" smtClean="0"/>
              <a:t>6) Where </a:t>
            </a:r>
            <a:r>
              <a:rPr lang="en-US" dirty="0"/>
              <a:t>will contacts of the case be able to receive medical evaluation/testing and who will pay for those services?</a:t>
            </a:r>
          </a:p>
          <a:p>
            <a:pPr marL="0" lvl="0" indent="0">
              <a:buNone/>
            </a:pPr>
            <a:r>
              <a:rPr lang="en-US" dirty="0" smtClean="0"/>
              <a:t>7) How </a:t>
            </a:r>
            <a:r>
              <a:rPr lang="en-US" dirty="0"/>
              <a:t>will information about contacts under monitoring (including those who develop symptoms, test results for those who are tested, etc.) be communicated between the local health department and school staff?</a:t>
            </a:r>
          </a:p>
          <a:p>
            <a:endParaRPr lang="en-US" dirty="0" smtClean="0"/>
          </a:p>
        </p:txBody>
      </p:sp>
    </p:spTree>
    <p:extLst>
      <p:ext uri="{BB962C8B-B14F-4D97-AF65-F5344CB8AC3E}">
        <p14:creationId xmlns:p14="http://schemas.microsoft.com/office/powerpoint/2010/main" val="2086126825"/>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2286000"/>
            <a:ext cx="8229600" cy="1143000"/>
          </a:xfrm>
        </p:spPr>
        <p:txBody>
          <a:bodyPr/>
          <a:lstStyle/>
          <a:p>
            <a:r>
              <a:rPr lang="en-US" dirty="0" smtClean="0"/>
              <a:t>Module 2: Discussion</a:t>
            </a:r>
          </a:p>
        </p:txBody>
      </p:sp>
      <p:sp>
        <p:nvSpPr>
          <p:cNvPr id="21507" name="Slide Number Placeholder 3"/>
          <p:cNvSpPr>
            <a:spLocks noGrp="1"/>
          </p:cNvSpPr>
          <p:nvPr>
            <p:ph type="sldNum" sz="quarter" idx="12"/>
          </p:nvPr>
        </p:nvSpPr>
        <p:spPr>
          <a:noFill/>
        </p:spPr>
        <p:txBody>
          <a:bodyPr/>
          <a:lstStyle/>
          <a:p>
            <a:fld id="{77A3A94C-17A0-4497-BBE5-D2D6872106FD}" type="slidenum">
              <a:rPr lang="en-US" smtClean="0"/>
              <a:pPr/>
              <a:t>22</a:t>
            </a:fld>
            <a:endParaRPr lang="en-US"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p:txBody>
          <a:bodyPr>
            <a:normAutofit fontScale="90000"/>
          </a:bodyPr>
          <a:lstStyle/>
          <a:p>
            <a:r>
              <a:rPr lang="en-US" dirty="0" smtClean="0"/>
              <a:t>Module 3: Additional Cases Reported, Contact Tracing Intensifies</a:t>
            </a:r>
            <a:endParaRPr lang="en-US" sz="3100" dirty="0" smtClean="0"/>
          </a:p>
        </p:txBody>
      </p:sp>
      <p:sp>
        <p:nvSpPr>
          <p:cNvPr id="14338" name="Rectangle 4"/>
          <p:cNvSpPr>
            <a:spLocks noGrp="1" noChangeArrowheads="1"/>
          </p:cNvSpPr>
          <p:nvPr>
            <p:ph type="sldNum" sz="quarter" idx="12"/>
          </p:nvPr>
        </p:nvSpPr>
        <p:spPr>
          <a:noFill/>
        </p:spPr>
        <p:txBody>
          <a:bodyPr/>
          <a:lstStyle/>
          <a:p>
            <a:fld id="{6A59DFE2-48F6-47AB-85F6-726FB1D3AB73}" type="slidenum">
              <a:rPr lang="en-US" smtClean="0"/>
              <a:pPr/>
              <a:t>23</a:t>
            </a:fld>
            <a:endParaRPr lang="en-US" dirty="0" smtClean="0"/>
          </a:p>
        </p:txBody>
      </p:sp>
      <p:sp>
        <p:nvSpPr>
          <p:cNvPr id="5" name="Content Placeholder 5"/>
          <p:cNvSpPr>
            <a:spLocks noGrp="1"/>
          </p:cNvSpPr>
          <p:nvPr>
            <p:ph idx="1"/>
          </p:nvPr>
        </p:nvSpPr>
        <p:spPr bwMode="auto">
          <a:xfrm>
            <a:off x="342900" y="1600200"/>
            <a:ext cx="8458200" cy="4343400"/>
          </a:xfrm>
          <a:noFill/>
          <a:ln>
            <a:miter lim="800000"/>
            <a:headEnd/>
            <a:tailEnd/>
          </a:ln>
        </p:spPr>
        <p:txBody>
          <a:bodyPr vert="horz" wrap="square" lIns="91440" tIns="45720" rIns="91440" bIns="45720" numCol="1" anchor="t" anchorCtr="0" compatLnSpc="1">
            <a:prstTxWarp prst="textNoShape">
              <a:avLst/>
            </a:prstTxWarp>
          </a:bodyPr>
          <a:lstStyle/>
          <a:p>
            <a:pPr marL="0" indent="0">
              <a:buNone/>
            </a:pPr>
            <a:r>
              <a:rPr lang="en-US" dirty="0"/>
              <a:t>Two close friends of the ill student who often eat lunch with him are tested and found to be positive for COVID-19. Both live on campus and report numerous contacts among students and staff members. Further, upon interviewing the two newly ill students, it is discovered they were only marginally compliant with policies requiring social distancing and the use of cloth face coverings. They also report having taken two trips into town with the index case on the weekend where all three students visited multiple shops and restaurants. It is estimated that about 100 students and 25 faculty and staff may have been exposed to COVID-19 and an unknown amount of local residents may have been exposed when the students were in town. </a:t>
            </a:r>
          </a:p>
          <a:p>
            <a:pPr marL="0" indent="0">
              <a:buNone/>
            </a:pPr>
            <a:endParaRPr lang="en-US" b="1" dirty="0"/>
          </a:p>
        </p:txBody>
      </p:sp>
    </p:spTree>
    <p:extLst>
      <p:ext uri="{BB962C8B-B14F-4D97-AF65-F5344CB8AC3E}">
        <p14:creationId xmlns:p14="http://schemas.microsoft.com/office/powerpoint/2010/main" val="958186175"/>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p:txBody>
          <a:bodyPr>
            <a:normAutofit/>
          </a:bodyPr>
          <a:lstStyle/>
          <a:p>
            <a:r>
              <a:rPr lang="en-US" dirty="0" smtClean="0"/>
              <a:t>Module 3: Questions</a:t>
            </a:r>
            <a:endParaRPr lang="en-US" sz="3100" dirty="0" smtClean="0"/>
          </a:p>
        </p:txBody>
      </p:sp>
      <p:sp>
        <p:nvSpPr>
          <p:cNvPr id="14338" name="Rectangle 4"/>
          <p:cNvSpPr>
            <a:spLocks noGrp="1" noChangeArrowheads="1"/>
          </p:cNvSpPr>
          <p:nvPr>
            <p:ph type="sldNum" sz="quarter" idx="12"/>
          </p:nvPr>
        </p:nvSpPr>
        <p:spPr>
          <a:noFill/>
        </p:spPr>
        <p:txBody>
          <a:bodyPr/>
          <a:lstStyle/>
          <a:p>
            <a:fld id="{6A59DFE2-48F6-47AB-85F6-726FB1D3AB73}" type="slidenum">
              <a:rPr lang="en-US" smtClean="0"/>
              <a:pPr/>
              <a:t>24</a:t>
            </a:fld>
            <a:endParaRPr lang="en-US" dirty="0" smtClean="0"/>
          </a:p>
        </p:txBody>
      </p:sp>
      <p:sp>
        <p:nvSpPr>
          <p:cNvPr id="5" name="Content Placeholder 5"/>
          <p:cNvSpPr>
            <a:spLocks noGrp="1"/>
          </p:cNvSpPr>
          <p:nvPr>
            <p:ph idx="1"/>
          </p:nvPr>
        </p:nvSpPr>
        <p:spPr bwMode="auto">
          <a:xfrm>
            <a:off x="342900" y="1430198"/>
            <a:ext cx="8458200" cy="4343400"/>
          </a:xfrm>
          <a:noFill/>
          <a:ln>
            <a:miter lim="800000"/>
            <a:headEnd/>
            <a:tailEnd/>
          </a:ln>
        </p:spPr>
        <p:txBody>
          <a:bodyPr vert="horz" wrap="square" lIns="91440" tIns="45720" rIns="91440" bIns="45720" numCol="1" anchor="t" anchorCtr="0" compatLnSpc="1">
            <a:prstTxWarp prst="textNoShape">
              <a:avLst/>
            </a:prstTxWarp>
            <a:normAutofit fontScale="92500" lnSpcReduction="20000"/>
          </a:bodyPr>
          <a:lstStyle/>
          <a:p>
            <a:pPr marL="0" indent="0">
              <a:spcBef>
                <a:spcPts val="1200"/>
              </a:spcBef>
              <a:spcAft>
                <a:spcPts val="800"/>
              </a:spcAft>
              <a:buNone/>
            </a:pPr>
            <a:r>
              <a:rPr lang="en-US" sz="1800" dirty="0">
                <a:latin typeface="Times New Roman" panose="02020603050405020304" pitchFamily="18" charset="0"/>
                <a:ea typeface="Calibri" panose="020F0502020204030204" pitchFamily="34" charset="0"/>
                <a:cs typeface="Times New Roman" panose="02020603050405020304" pitchFamily="18" charset="0"/>
              </a:rPr>
              <a:t>Based on the information provided, participate in the discussion concerning the issues raised in Module 2. </a:t>
            </a:r>
            <a:endParaRPr lang="en-US" sz="1800" dirty="0" smtClean="0">
              <a:latin typeface="Times New Roman" panose="02020603050405020304" pitchFamily="18" charset="0"/>
              <a:ea typeface="Calibri" panose="020F0502020204030204" pitchFamily="34" charset="0"/>
              <a:cs typeface="Times New Roman" panose="02020603050405020304" pitchFamily="18" charset="0"/>
            </a:endParaRPr>
          </a:p>
          <a:p>
            <a:pPr marL="0" lvl="0" indent="0">
              <a:buNone/>
            </a:pPr>
            <a:r>
              <a:rPr lang="en-US" dirty="0" smtClean="0"/>
              <a:t>1) Who </a:t>
            </a:r>
            <a:r>
              <a:rPr lang="en-US" dirty="0"/>
              <a:t>is responsible for notifying students who have been identified as exposed and enrolling them into monitoring?</a:t>
            </a:r>
          </a:p>
          <a:p>
            <a:pPr marL="0" lvl="0" indent="0">
              <a:buNone/>
            </a:pPr>
            <a:r>
              <a:rPr lang="en-US" dirty="0" smtClean="0"/>
              <a:t>2) How </a:t>
            </a:r>
            <a:r>
              <a:rPr lang="en-US" dirty="0"/>
              <a:t>will members of the general public be notified about their exposure?</a:t>
            </a:r>
          </a:p>
          <a:p>
            <a:pPr marL="0" lvl="0" indent="0">
              <a:buNone/>
            </a:pPr>
            <a:r>
              <a:rPr lang="en-US" dirty="0" smtClean="0"/>
              <a:t>3) Who </a:t>
            </a:r>
            <a:r>
              <a:rPr lang="en-US" dirty="0"/>
              <a:t>will conduct contact monitoring on students, staff and members of the general public and how will information collected during this process be organized?</a:t>
            </a:r>
          </a:p>
          <a:p>
            <a:pPr marL="0" lvl="0" indent="0">
              <a:buNone/>
            </a:pPr>
            <a:r>
              <a:rPr lang="en-US" dirty="0" smtClean="0"/>
              <a:t>4) Who </a:t>
            </a:r>
            <a:r>
              <a:rPr lang="en-US" dirty="0"/>
              <a:t>will perform medical evaluation and testing for those contacts who become ill?</a:t>
            </a:r>
          </a:p>
          <a:p>
            <a:pPr marL="0" lvl="0" indent="0">
              <a:buNone/>
            </a:pPr>
            <a:r>
              <a:rPr lang="en-US" dirty="0" smtClean="0"/>
              <a:t>5) How </a:t>
            </a:r>
            <a:r>
              <a:rPr lang="en-US" dirty="0"/>
              <a:t>will test results (negative or positive) and release from monitoring/requests for isolation be communicated?</a:t>
            </a:r>
          </a:p>
          <a:p>
            <a:pPr marL="0" lvl="0" indent="0">
              <a:buNone/>
            </a:pPr>
            <a:r>
              <a:rPr lang="en-US" dirty="0" smtClean="0"/>
              <a:t>6) What </a:t>
            </a:r>
            <a:r>
              <a:rPr lang="en-US" dirty="0"/>
              <a:t>considerations will the school need to make about residency and continued learning at this point?</a:t>
            </a:r>
          </a:p>
          <a:p>
            <a:pPr marL="0" indent="0">
              <a:spcBef>
                <a:spcPts val="1200"/>
              </a:spcBef>
              <a:spcAft>
                <a:spcPts val="800"/>
              </a:spcAft>
              <a:buNone/>
            </a:pPr>
            <a:endParaRPr lang="en-US" sz="2800" b="1" dirty="0">
              <a:solidFill>
                <a:srgbClr val="003366"/>
              </a:solidFill>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5582090"/>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2286000"/>
            <a:ext cx="8229600" cy="1143000"/>
          </a:xfrm>
        </p:spPr>
        <p:txBody>
          <a:bodyPr/>
          <a:lstStyle/>
          <a:p>
            <a:r>
              <a:rPr lang="en-US" dirty="0" smtClean="0"/>
              <a:t>Module 3: Discussion</a:t>
            </a:r>
          </a:p>
        </p:txBody>
      </p:sp>
      <p:sp>
        <p:nvSpPr>
          <p:cNvPr id="21507" name="Slide Number Placeholder 3"/>
          <p:cNvSpPr>
            <a:spLocks noGrp="1"/>
          </p:cNvSpPr>
          <p:nvPr>
            <p:ph type="sldNum" sz="quarter" idx="12"/>
          </p:nvPr>
        </p:nvSpPr>
        <p:spPr>
          <a:noFill/>
        </p:spPr>
        <p:txBody>
          <a:bodyPr/>
          <a:lstStyle/>
          <a:p>
            <a:fld id="{77A3A94C-17A0-4497-BBE5-D2D6872106FD}" type="slidenum">
              <a:rPr lang="en-US" smtClean="0"/>
              <a:pPr/>
              <a:t>25</a:t>
            </a:fld>
            <a:endParaRPr lang="en-US" dirty="0" smtClean="0"/>
          </a:p>
        </p:txBody>
      </p:sp>
    </p:spTree>
    <p:extLst>
      <p:ext uri="{BB962C8B-B14F-4D97-AF65-F5344CB8AC3E}">
        <p14:creationId xmlns:p14="http://schemas.microsoft.com/office/powerpoint/2010/main" val="21213501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Hot Wash</a:t>
            </a:r>
            <a:endParaRPr lang="en-US" dirty="0"/>
          </a:p>
        </p:txBody>
      </p:sp>
      <p:sp>
        <p:nvSpPr>
          <p:cNvPr id="3" name="Content Placeholder 2"/>
          <p:cNvSpPr>
            <a:spLocks noGrp="1"/>
          </p:cNvSpPr>
          <p:nvPr>
            <p:ph idx="1"/>
          </p:nvPr>
        </p:nvSpPr>
        <p:spPr/>
        <p:txBody>
          <a:bodyPr>
            <a:normAutofit/>
          </a:bodyPr>
          <a:lstStyle/>
          <a:p>
            <a:r>
              <a:rPr lang="en-US" sz="3200" dirty="0"/>
              <a:t>T</a:t>
            </a:r>
            <a:r>
              <a:rPr lang="en-US" sz="3200" dirty="0" smtClean="0"/>
              <a:t>hree things that well went during the exercise</a:t>
            </a:r>
          </a:p>
          <a:p>
            <a:r>
              <a:rPr lang="en-US" sz="3200" dirty="0"/>
              <a:t>T</a:t>
            </a:r>
            <a:r>
              <a:rPr lang="en-US" sz="3200" dirty="0" smtClean="0"/>
              <a:t>hree areas for improvement identified during the exercise</a:t>
            </a:r>
          </a:p>
          <a:p>
            <a:r>
              <a:rPr lang="en-US" sz="3200" dirty="0" smtClean="0"/>
              <a:t>Identify positives and areas for improvement regarding exercise design and delivery</a:t>
            </a:r>
            <a:endParaRPr lang="en-US" sz="3200"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26</a:t>
            </a:fld>
            <a:endParaRPr lang="en-US" dirty="0"/>
          </a:p>
        </p:txBody>
      </p:sp>
    </p:spTree>
    <p:extLst>
      <p:ext uri="{BB962C8B-B14F-4D97-AF65-F5344CB8AC3E}">
        <p14:creationId xmlns:p14="http://schemas.microsoft.com/office/powerpoint/2010/main" val="14774876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a:xfrm>
            <a:off x="457200" y="2667000"/>
            <a:ext cx="8229600" cy="1143000"/>
          </a:xfrm>
        </p:spPr>
        <p:txBody>
          <a:bodyPr/>
          <a:lstStyle/>
          <a:p>
            <a:pPr algn="ctr" eaLnBrk="1" hangingPunct="1"/>
            <a:r>
              <a:rPr lang="en-US" dirty="0" smtClean="0"/>
              <a:t>Thank You</a:t>
            </a:r>
          </a:p>
        </p:txBody>
      </p:sp>
      <p:sp>
        <p:nvSpPr>
          <p:cNvPr id="26626" name="Rectangle 4"/>
          <p:cNvSpPr>
            <a:spLocks noGrp="1" noChangeArrowheads="1"/>
          </p:cNvSpPr>
          <p:nvPr>
            <p:ph type="sldNum" sz="quarter" idx="12"/>
          </p:nvPr>
        </p:nvSpPr>
        <p:spPr>
          <a:noFill/>
        </p:spPr>
        <p:txBody>
          <a:bodyPr/>
          <a:lstStyle/>
          <a:p>
            <a:fld id="{EA19A3C9-B01E-4F80-B80C-B4D481448C6C}" type="slidenum">
              <a:rPr lang="en-US" smtClean="0"/>
              <a:pPr/>
              <a:t>27</a:t>
            </a:fld>
            <a:endParaRPr lang="en-US" dirty="0" smtClean="0"/>
          </a:p>
        </p:txBody>
      </p:sp>
    </p:spTree>
    <p:extLst>
      <p:ext uri="{BB962C8B-B14F-4D97-AF65-F5344CB8AC3E}">
        <p14:creationId xmlns:p14="http://schemas.microsoft.com/office/powerpoint/2010/main" val="1958046484"/>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Welcome and Overview</a:t>
            </a:r>
            <a:endParaRPr lang="en-US" dirty="0"/>
          </a:p>
        </p:txBody>
      </p:sp>
      <p:sp>
        <p:nvSpPr>
          <p:cNvPr id="4" name="Content Placeholder 3"/>
          <p:cNvSpPr>
            <a:spLocks noGrp="1"/>
          </p:cNvSpPr>
          <p:nvPr>
            <p:ph idx="1"/>
          </p:nvPr>
        </p:nvSpPr>
        <p:spPr/>
        <p:txBody>
          <a:bodyPr/>
          <a:lstStyle/>
          <a:p>
            <a:r>
              <a:rPr lang="en-US" sz="2800" dirty="0" smtClean="0"/>
              <a:t>[Name]</a:t>
            </a:r>
          </a:p>
          <a:p>
            <a:r>
              <a:rPr lang="en-US" sz="2800" dirty="0" smtClean="0"/>
              <a:t>[Title (e.g., Exercise Director or Lead Planner)]</a:t>
            </a:r>
          </a:p>
          <a:p>
            <a:r>
              <a:rPr lang="en-US" sz="2800" dirty="0" smtClean="0"/>
              <a:t>[Organization]</a:t>
            </a:r>
          </a:p>
          <a:p>
            <a:pPr eaLnBrk="0" fontAlgn="base" hangingPunct="0"/>
            <a:r>
              <a:rPr lang="en-US" sz="2800" dirty="0"/>
              <a:t>Administrative Items/Safety</a:t>
            </a:r>
          </a:p>
          <a:p>
            <a:pPr lvl="1" eaLnBrk="0" fontAlgn="base" hangingPunct="0"/>
            <a:r>
              <a:rPr lang="en-US" sz="2800" dirty="0"/>
              <a:t>Exits</a:t>
            </a:r>
          </a:p>
          <a:p>
            <a:pPr lvl="1" eaLnBrk="0" fontAlgn="base" hangingPunct="0"/>
            <a:r>
              <a:rPr lang="en-US" sz="2800" dirty="0"/>
              <a:t>Restrooms</a:t>
            </a:r>
          </a:p>
          <a:p>
            <a:pPr lvl="1" eaLnBrk="0" fontAlgn="base" hangingPunct="0"/>
            <a:r>
              <a:rPr lang="en-US" sz="2800" dirty="0"/>
              <a:t>Rally Point</a:t>
            </a:r>
          </a:p>
          <a:p>
            <a:pPr lvl="1" eaLnBrk="0" fontAlgn="base" hangingPunct="0"/>
            <a:r>
              <a:rPr lang="en-US" sz="2800" dirty="0"/>
              <a:t>Cell Phones</a:t>
            </a:r>
            <a:endParaRPr lang="en-US" sz="2800" dirty="0">
              <a:solidFill>
                <a:schemeClr val="tx1"/>
              </a:solidFill>
            </a:endParaRPr>
          </a:p>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DFF13A9-1037-4D5A-A349-B944681F0EB5}" type="slidenum">
              <a:rPr lang="en-US" smtClean="0"/>
              <a:pPr/>
              <a:t>3</a:t>
            </a:fld>
            <a:endParaRPr lang="en-US" dirty="0"/>
          </a:p>
        </p:txBody>
      </p:sp>
    </p:spTree>
    <p:extLst>
      <p:ext uri="{BB962C8B-B14F-4D97-AF65-F5344CB8AC3E}">
        <p14:creationId xmlns:p14="http://schemas.microsoft.com/office/powerpoint/2010/main" val="255477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3"/>
            <a:ext cx="8229600" cy="1143000"/>
          </a:xfrm>
        </p:spPr>
        <p:txBody>
          <a:bodyPr/>
          <a:lstStyle/>
          <a:p>
            <a:r>
              <a:rPr lang="en-US" dirty="0" smtClean="0"/>
              <a:t>Operational Security</a:t>
            </a:r>
            <a:endParaRPr lang="en-US" dirty="0"/>
          </a:p>
        </p:txBody>
      </p:sp>
      <p:sp>
        <p:nvSpPr>
          <p:cNvPr id="3" name="Content Placeholder 2"/>
          <p:cNvSpPr>
            <a:spLocks noGrp="1"/>
          </p:cNvSpPr>
          <p:nvPr>
            <p:ph idx="1"/>
          </p:nvPr>
        </p:nvSpPr>
        <p:spPr>
          <a:xfrm>
            <a:off x="457200" y="1304697"/>
            <a:ext cx="8229600" cy="4495800"/>
          </a:xfrm>
        </p:spPr>
        <p:txBody>
          <a:bodyPr/>
          <a:lstStyle/>
          <a:p>
            <a:r>
              <a:rPr lang="en-US" sz="3200" dirty="0"/>
              <a:t>This briefing contains exercise and operational material that must be safeguarded.</a:t>
            </a:r>
          </a:p>
          <a:p>
            <a:r>
              <a:rPr lang="en-US" sz="3200" dirty="0"/>
              <a:t>The materials in this briefing are categorized as </a:t>
            </a:r>
            <a:r>
              <a:rPr lang="en-US" sz="3200" dirty="0" smtClean="0"/>
              <a:t>For Official Use Only.</a:t>
            </a:r>
            <a:endParaRPr lang="en-US" sz="3200" dirty="0"/>
          </a:p>
          <a:p>
            <a:endParaRPr lang="en-US" dirty="0"/>
          </a:p>
        </p:txBody>
      </p:sp>
    </p:spTree>
    <p:extLst>
      <p:ext uri="{BB962C8B-B14F-4D97-AF65-F5344CB8AC3E}">
        <p14:creationId xmlns:p14="http://schemas.microsoft.com/office/powerpoint/2010/main" val="2576362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pPr eaLnBrk="1" hangingPunct="1"/>
            <a:r>
              <a:rPr lang="en-US" dirty="0" smtClean="0"/>
              <a:t>Exercise Schedule</a:t>
            </a:r>
          </a:p>
        </p:txBody>
      </p:sp>
      <p:sp>
        <p:nvSpPr>
          <p:cNvPr id="13316" name="Rectangle 3"/>
          <p:cNvSpPr>
            <a:spLocks noGrp="1" noChangeArrowheads="1"/>
          </p:cNvSpPr>
          <p:nvPr>
            <p:ph idx="1"/>
          </p:nvPr>
        </p:nvSpPr>
        <p:spPr bwMode="auto">
          <a:xfrm>
            <a:off x="457200" y="1447800"/>
            <a:ext cx="8229600" cy="4038600"/>
          </a:xfrm>
          <a:noFill/>
          <a:ln>
            <a:miter lim="800000"/>
            <a:headEnd/>
            <a:tailEnd/>
          </a:ln>
        </p:spPr>
        <p:txBody>
          <a:bodyPr vert="horz" wrap="square" lIns="91440" tIns="45720" rIns="91440" bIns="45720" numCol="1" anchor="t" anchorCtr="0" compatLnSpc="1">
            <a:prstTxWarp prst="textNoShape">
              <a:avLst/>
            </a:prstTxWarp>
            <a:normAutofit fontScale="85000" lnSpcReduction="10000"/>
          </a:bodyPr>
          <a:lstStyle/>
          <a:p>
            <a:pPr marL="0" indent="0">
              <a:buFontTx/>
              <a:buNone/>
            </a:pPr>
            <a:r>
              <a:rPr lang="en-US" sz="2400" dirty="0" smtClean="0"/>
              <a:t>Registration						</a:t>
            </a:r>
            <a:r>
              <a:rPr lang="en-US" sz="2400" dirty="0" smtClean="0">
                <a:solidFill>
                  <a:srgbClr val="0000FF"/>
                </a:solidFill>
              </a:rPr>
              <a:t>[Time]</a:t>
            </a:r>
          </a:p>
          <a:p>
            <a:pPr marL="0" indent="0">
              <a:buFontTx/>
              <a:buNone/>
            </a:pPr>
            <a:r>
              <a:rPr lang="en-US" sz="2400" dirty="0" smtClean="0">
                <a:solidFill>
                  <a:srgbClr val="000000"/>
                </a:solidFill>
              </a:rPr>
              <a:t>Welcome and Overview of Objectives</a:t>
            </a:r>
            <a:r>
              <a:rPr lang="en-US" sz="2400" dirty="0" smtClean="0">
                <a:solidFill>
                  <a:srgbClr val="0000FF"/>
                </a:solidFill>
              </a:rPr>
              <a:t>		             [Time]</a:t>
            </a:r>
          </a:p>
          <a:p>
            <a:pPr marL="0" indent="0">
              <a:buFontTx/>
              <a:buNone/>
            </a:pPr>
            <a:r>
              <a:rPr lang="en-US" sz="2400" dirty="0" smtClean="0">
                <a:solidFill>
                  <a:srgbClr val="000000"/>
                </a:solidFill>
              </a:rPr>
              <a:t>Module 1: Faculty and Staff Return           </a:t>
            </a:r>
            <a:r>
              <a:rPr lang="en-US" sz="2400" dirty="0" smtClean="0">
                <a:solidFill>
                  <a:srgbClr val="0000FF"/>
                </a:solidFill>
              </a:rPr>
              <a:t>	             [Time]</a:t>
            </a:r>
          </a:p>
          <a:p>
            <a:pPr marL="0" indent="0">
              <a:buFontTx/>
              <a:buNone/>
            </a:pPr>
            <a:r>
              <a:rPr lang="en-US" sz="2400" dirty="0" smtClean="0">
                <a:solidFill>
                  <a:srgbClr val="000000"/>
                </a:solidFill>
              </a:rPr>
              <a:t>Break	</a:t>
            </a:r>
            <a:r>
              <a:rPr lang="en-US" sz="2400" dirty="0" smtClean="0">
                <a:solidFill>
                  <a:srgbClr val="0000FF"/>
                </a:solidFill>
              </a:rPr>
              <a:t>						[Time]</a:t>
            </a:r>
          </a:p>
          <a:p>
            <a:pPr marL="0" indent="0">
              <a:buFontTx/>
              <a:buNone/>
            </a:pPr>
            <a:r>
              <a:rPr lang="en-US" sz="2400" dirty="0" smtClean="0">
                <a:solidFill>
                  <a:srgbClr val="000000"/>
                </a:solidFill>
              </a:rPr>
              <a:t>Module 2: Students Return and Classes Resume </a:t>
            </a:r>
          </a:p>
          <a:p>
            <a:pPr marL="0" indent="0">
              <a:buFontTx/>
              <a:buNone/>
            </a:pPr>
            <a:r>
              <a:rPr lang="en-US" sz="2400" dirty="0">
                <a:solidFill>
                  <a:srgbClr val="000000"/>
                </a:solidFill>
              </a:rPr>
              <a:t> </a:t>
            </a:r>
            <a:r>
              <a:rPr lang="en-US" sz="2400" dirty="0" smtClean="0">
                <a:solidFill>
                  <a:srgbClr val="000000"/>
                </a:solidFill>
              </a:rPr>
              <a:t>                at University X</a:t>
            </a:r>
            <a:r>
              <a:rPr lang="en-US" sz="2400" dirty="0" smtClean="0">
                <a:solidFill>
                  <a:schemeClr val="tx1"/>
                </a:solidFill>
              </a:rPr>
              <a:t>, a student Becomes ill</a:t>
            </a:r>
            <a:r>
              <a:rPr lang="en-US" sz="2400" dirty="0" smtClean="0">
                <a:solidFill>
                  <a:srgbClr val="0000FF"/>
                </a:solidFill>
              </a:rPr>
              <a:t>               [Time]</a:t>
            </a:r>
          </a:p>
          <a:p>
            <a:pPr marL="0" indent="0">
              <a:buFontTx/>
              <a:buNone/>
            </a:pPr>
            <a:r>
              <a:rPr lang="en-US" sz="2400" dirty="0" smtClean="0">
                <a:solidFill>
                  <a:srgbClr val="000000"/>
                </a:solidFill>
              </a:rPr>
              <a:t>Lunch	</a:t>
            </a:r>
          </a:p>
          <a:p>
            <a:pPr marL="0" indent="0">
              <a:buFontTx/>
              <a:buNone/>
            </a:pPr>
            <a:r>
              <a:rPr lang="en-US" sz="2400" dirty="0" smtClean="0">
                <a:solidFill>
                  <a:srgbClr val="000000"/>
                </a:solidFill>
              </a:rPr>
              <a:t>Module 3: Additional Cases Reported, Contact </a:t>
            </a:r>
          </a:p>
          <a:p>
            <a:pPr marL="0" indent="0">
              <a:buFontTx/>
              <a:buNone/>
            </a:pPr>
            <a:r>
              <a:rPr lang="en-US" sz="2400" dirty="0">
                <a:solidFill>
                  <a:srgbClr val="000000"/>
                </a:solidFill>
              </a:rPr>
              <a:t> </a:t>
            </a:r>
            <a:r>
              <a:rPr lang="en-US" sz="2400" dirty="0" smtClean="0">
                <a:solidFill>
                  <a:srgbClr val="000000"/>
                </a:solidFill>
              </a:rPr>
              <a:t>               Tracing Intensifies</a:t>
            </a:r>
            <a:r>
              <a:rPr lang="en-US" sz="2400" dirty="0" smtClean="0">
                <a:solidFill>
                  <a:srgbClr val="0000FF"/>
                </a:solidFill>
              </a:rPr>
              <a:t>			</a:t>
            </a:r>
            <a:r>
              <a:rPr lang="en-US" sz="2400" dirty="0">
                <a:solidFill>
                  <a:srgbClr val="0000FF"/>
                </a:solidFill>
              </a:rPr>
              <a:t> </a:t>
            </a:r>
            <a:r>
              <a:rPr lang="en-US" sz="2400" dirty="0" smtClean="0">
                <a:solidFill>
                  <a:srgbClr val="0000FF"/>
                </a:solidFill>
              </a:rPr>
              <a:t>            [Time]</a:t>
            </a:r>
          </a:p>
          <a:p>
            <a:pPr marL="0" indent="0">
              <a:buFontTx/>
              <a:buNone/>
            </a:pPr>
            <a:r>
              <a:rPr lang="en-US" sz="2400" dirty="0" smtClean="0">
                <a:solidFill>
                  <a:srgbClr val="000000"/>
                </a:solidFill>
              </a:rPr>
              <a:t>Hot Wash</a:t>
            </a:r>
            <a:r>
              <a:rPr lang="en-US" sz="2400" dirty="0" smtClean="0">
                <a:solidFill>
                  <a:srgbClr val="0000FF"/>
                </a:solidFill>
              </a:rPr>
              <a:t>						[Time]</a:t>
            </a:r>
          </a:p>
          <a:p>
            <a:pPr marL="0" indent="0">
              <a:buFontTx/>
              <a:buNone/>
            </a:pPr>
            <a:r>
              <a:rPr lang="en-US" sz="2400" dirty="0" smtClean="0">
                <a:solidFill>
                  <a:schemeClr val="tx1"/>
                </a:solidFill>
              </a:rPr>
              <a:t>Closing Comments</a:t>
            </a:r>
            <a:r>
              <a:rPr lang="en-US" sz="2400" dirty="0" smtClean="0">
                <a:solidFill>
                  <a:srgbClr val="0000FF"/>
                </a:solidFill>
              </a:rPr>
              <a:t>					[Time]</a:t>
            </a:r>
          </a:p>
        </p:txBody>
      </p:sp>
      <p:sp>
        <p:nvSpPr>
          <p:cNvPr id="13314" name="Rectangle 4"/>
          <p:cNvSpPr>
            <a:spLocks noGrp="1" noChangeArrowheads="1"/>
          </p:cNvSpPr>
          <p:nvPr>
            <p:ph type="sldNum" sz="quarter" idx="12"/>
          </p:nvPr>
        </p:nvSpPr>
        <p:spPr>
          <a:noFill/>
        </p:spPr>
        <p:txBody>
          <a:bodyPr/>
          <a:lstStyle/>
          <a:p>
            <a:fld id="{5B41EEE2-B8F9-46F7-9DCB-37A0C9DE03DC}" type="slidenum">
              <a:rPr lang="en-US" smtClean="0"/>
              <a:pPr/>
              <a:t>5</a:t>
            </a:fld>
            <a:endParaRPr lang="en-US" dirty="0" smtClean="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smtClean="0"/>
              <a:t>Exercise Overview</a:t>
            </a:r>
          </a:p>
        </p:txBody>
      </p:sp>
      <p:sp>
        <p:nvSpPr>
          <p:cNvPr id="8195" name="Content Placeholder 3"/>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z="3200" dirty="0" smtClean="0"/>
              <a:t>Exercise scope:</a:t>
            </a:r>
          </a:p>
          <a:p>
            <a:pPr lvl="1"/>
            <a:r>
              <a:rPr lang="en-US" sz="3200" dirty="0" smtClean="0"/>
              <a:t>Exercise Type: Tabletop Exercise</a:t>
            </a:r>
          </a:p>
          <a:p>
            <a:pPr lvl="1"/>
            <a:r>
              <a:rPr lang="en-US" sz="3200" dirty="0" smtClean="0">
                <a:solidFill>
                  <a:srgbClr val="0000FF"/>
                </a:solidFill>
              </a:rPr>
              <a:t>Duration: </a:t>
            </a:r>
          </a:p>
          <a:p>
            <a:pPr lvl="1"/>
            <a:r>
              <a:rPr lang="en-US" sz="3200" dirty="0" smtClean="0">
                <a:solidFill>
                  <a:srgbClr val="0000FF"/>
                </a:solidFill>
              </a:rPr>
              <a:t>Location: </a:t>
            </a:r>
          </a:p>
          <a:p>
            <a:pPr lvl="1"/>
            <a:r>
              <a:rPr lang="en-US" sz="3200" dirty="0" smtClean="0">
                <a:solidFill>
                  <a:srgbClr val="0000FF"/>
                </a:solidFill>
              </a:rPr>
              <a:t>Exercise Parameters: </a:t>
            </a:r>
          </a:p>
          <a:p>
            <a:r>
              <a:rPr lang="en-US" sz="3200" dirty="0" smtClean="0"/>
              <a:t>Mission area(s): Response</a:t>
            </a:r>
          </a:p>
          <a:p>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5914" y="43656"/>
            <a:ext cx="8370887" cy="1050925"/>
          </a:xfrm>
        </p:spPr>
        <p:txBody>
          <a:bodyPr/>
          <a:lstStyle/>
          <a:p>
            <a:r>
              <a:rPr lang="en-US" dirty="0" smtClean="0"/>
              <a:t>Exercise Purpose </a:t>
            </a:r>
            <a:endParaRPr lang="en-US" dirty="0"/>
          </a:p>
        </p:txBody>
      </p:sp>
      <p:sp>
        <p:nvSpPr>
          <p:cNvPr id="3" name="Content Placeholder 2"/>
          <p:cNvSpPr>
            <a:spLocks noGrp="1"/>
          </p:cNvSpPr>
          <p:nvPr>
            <p:ph idx="1"/>
          </p:nvPr>
        </p:nvSpPr>
        <p:spPr>
          <a:xfrm>
            <a:off x="315913" y="1417640"/>
            <a:ext cx="8370887" cy="4525963"/>
          </a:xfrm>
        </p:spPr>
        <p:txBody>
          <a:bodyPr/>
          <a:lstStyle/>
          <a:p>
            <a:pPr marL="0" indent="0">
              <a:buNone/>
            </a:pPr>
            <a:r>
              <a:rPr lang="en-US" sz="2800" dirty="0">
                <a:solidFill>
                  <a:srgbClr val="0000FF"/>
                </a:solidFill>
              </a:rPr>
              <a:t>This exercise is designed for </a:t>
            </a:r>
            <a:r>
              <a:rPr lang="en-US" sz="2800" dirty="0" smtClean="0">
                <a:solidFill>
                  <a:srgbClr val="0000FF"/>
                </a:solidFill>
              </a:rPr>
              <a:t>Residential Secondary </a:t>
            </a:r>
            <a:r>
              <a:rPr lang="en-US" sz="2800" dirty="0" smtClean="0">
                <a:solidFill>
                  <a:srgbClr val="0000FF"/>
                </a:solidFill>
              </a:rPr>
              <a:t>schools </a:t>
            </a:r>
            <a:r>
              <a:rPr lang="en-US" sz="2800" dirty="0">
                <a:solidFill>
                  <a:srgbClr val="0000FF"/>
                </a:solidFill>
              </a:rPr>
              <a:t>to test the repopulation of campuses during the COVID 19 pandemic. </a:t>
            </a:r>
          </a:p>
          <a:p>
            <a:pPr marL="0" indent="0">
              <a:buNone/>
            </a:pPr>
            <a:endParaRPr lang="en-US" sz="2800" dirty="0">
              <a:solidFill>
                <a:srgbClr val="0000FF"/>
              </a:solidFill>
            </a:endParaRPr>
          </a:p>
        </p:txBody>
      </p:sp>
      <p:sp>
        <p:nvSpPr>
          <p:cNvPr id="4" name="Slide Number Placeholder 3"/>
          <p:cNvSpPr>
            <a:spLocks noGrp="1"/>
          </p:cNvSpPr>
          <p:nvPr>
            <p:ph type="sldNum" sz="quarter" idx="4294967295"/>
          </p:nvPr>
        </p:nvSpPr>
        <p:spPr>
          <a:xfrm>
            <a:off x="7010400" y="6356352"/>
            <a:ext cx="2133600" cy="365125"/>
          </a:xfrm>
        </p:spPr>
        <p:txBody>
          <a:bodyPr/>
          <a:lstStyle/>
          <a:p>
            <a:fld id="{D91893E1-D9FB-B147-9A5A-83FE4F0B8550}" type="slidenum">
              <a:rPr lang="en-US" smtClean="0"/>
              <a:t>7</a:t>
            </a:fld>
            <a:endParaRPr lang="en-US" dirty="0"/>
          </a:p>
        </p:txBody>
      </p:sp>
    </p:spTree>
    <p:extLst>
      <p:ext uri="{BB962C8B-B14F-4D97-AF65-F5344CB8AC3E}">
        <p14:creationId xmlns:p14="http://schemas.microsoft.com/office/powerpoint/2010/main" val="2909623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Objectives and Core Capabilities</a:t>
            </a:r>
            <a:endParaRPr lang="en-US" dirty="0"/>
          </a:p>
        </p:txBody>
      </p:sp>
      <p:sp>
        <p:nvSpPr>
          <p:cNvPr id="3" name="Content Placeholder 2"/>
          <p:cNvSpPr>
            <a:spLocks noGrp="1"/>
          </p:cNvSpPr>
          <p:nvPr>
            <p:ph idx="1"/>
          </p:nvPr>
        </p:nvSpPr>
        <p:spPr>
          <a:xfrm>
            <a:off x="457200" y="1219200"/>
            <a:ext cx="8534400" cy="4906963"/>
          </a:xfrm>
        </p:spPr>
        <p:txBody>
          <a:bodyPr>
            <a:normAutofit/>
          </a:bodyPr>
          <a:lstStyle/>
          <a:p>
            <a:r>
              <a:rPr lang="en-US" sz="2800" b="1" dirty="0"/>
              <a:t>Objective </a:t>
            </a:r>
            <a:r>
              <a:rPr lang="en-US" sz="2800" b="1" dirty="0" smtClean="0"/>
              <a:t>1: </a:t>
            </a:r>
            <a:r>
              <a:rPr lang="en-US" dirty="0" smtClean="0"/>
              <a:t>Participants </a:t>
            </a:r>
            <a:r>
              <a:rPr lang="en-US" dirty="0"/>
              <a:t>will discuss existing plans and identify planning gaps as they relate to managing a positive COVID-19 case within the school district. </a:t>
            </a:r>
            <a:endParaRPr lang="en-US" dirty="0" smtClean="0"/>
          </a:p>
          <a:p>
            <a:pPr lvl="1"/>
            <a:r>
              <a:rPr lang="en-US" i="1" dirty="0" smtClean="0"/>
              <a:t>Aligns </a:t>
            </a:r>
            <a:r>
              <a:rPr lang="en-US" i="1" dirty="0"/>
              <a:t>to Planning </a:t>
            </a:r>
            <a:endParaRPr lang="en-US" sz="2800" dirty="0">
              <a:solidFill>
                <a:srgbClr val="0000FF"/>
              </a:solidFill>
            </a:endParaRPr>
          </a:p>
          <a:p>
            <a:pPr lvl="1"/>
            <a:endParaRPr lang="en-US" sz="2800" dirty="0">
              <a:solidFill>
                <a:srgbClr val="0000FF"/>
              </a:solidFill>
            </a:endParaRPr>
          </a:p>
          <a:p>
            <a:r>
              <a:rPr lang="en-US" sz="2800" b="1" dirty="0"/>
              <a:t>Objective </a:t>
            </a:r>
            <a:r>
              <a:rPr lang="en-US" sz="2800" b="1" dirty="0" smtClean="0"/>
              <a:t>2: </a:t>
            </a:r>
            <a:r>
              <a:rPr lang="en-US" dirty="0" smtClean="0"/>
              <a:t>Participants </a:t>
            </a:r>
            <a:r>
              <a:rPr lang="en-US" dirty="0"/>
              <a:t>will identify strategies for managing communications that build confidence while properly informing and protecting the students, employees, and their families. </a:t>
            </a:r>
            <a:endParaRPr lang="en-US" dirty="0" smtClean="0"/>
          </a:p>
          <a:p>
            <a:pPr lvl="1"/>
            <a:r>
              <a:rPr lang="en-US" i="1" dirty="0" smtClean="0"/>
              <a:t>Aligns </a:t>
            </a:r>
            <a:r>
              <a:rPr lang="en-US" i="1" dirty="0"/>
              <a:t>to Public Information and Warning </a:t>
            </a:r>
            <a:endParaRPr lang="en-US" dirty="0">
              <a:solidFill>
                <a:srgbClr val="0000FF"/>
              </a:solidFill>
            </a:endParaRPr>
          </a:p>
        </p:txBody>
      </p:sp>
      <p:sp>
        <p:nvSpPr>
          <p:cNvPr id="4" name="Slide Number Placeholder 3"/>
          <p:cNvSpPr>
            <a:spLocks noGrp="1"/>
          </p:cNvSpPr>
          <p:nvPr>
            <p:ph type="sldNum" sz="quarter" idx="12"/>
          </p:nvPr>
        </p:nvSpPr>
        <p:spPr/>
        <p:txBody>
          <a:bodyPr/>
          <a:lstStyle/>
          <a:p>
            <a:pPr>
              <a:defRPr/>
            </a:pPr>
            <a:fld id="{57F70CAF-3A2D-4907-BDC5-76F44004D553}" type="slidenum">
              <a:rPr lang="en-US" smtClean="0"/>
              <a:pPr>
                <a:defRPr/>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Objectives and Core Capabilities</a:t>
            </a:r>
            <a:endParaRPr lang="en-US" dirty="0"/>
          </a:p>
        </p:txBody>
      </p:sp>
      <p:sp>
        <p:nvSpPr>
          <p:cNvPr id="3" name="Content Placeholder 2"/>
          <p:cNvSpPr>
            <a:spLocks noGrp="1"/>
          </p:cNvSpPr>
          <p:nvPr>
            <p:ph idx="1"/>
          </p:nvPr>
        </p:nvSpPr>
        <p:spPr>
          <a:xfrm>
            <a:off x="457200" y="1219200"/>
            <a:ext cx="8534400" cy="4906963"/>
          </a:xfrm>
        </p:spPr>
        <p:txBody>
          <a:bodyPr>
            <a:normAutofit/>
          </a:bodyPr>
          <a:lstStyle/>
          <a:p>
            <a:pPr>
              <a:buFont typeface="Arial" panose="020B0604020202020204" pitchFamily="34" charset="0"/>
              <a:buChar char="•"/>
            </a:pPr>
            <a:r>
              <a:rPr lang="en-US" sz="2800" b="1" dirty="0">
                <a:solidFill>
                  <a:schemeClr val="tx1"/>
                </a:solidFill>
              </a:rPr>
              <a:t>Objective </a:t>
            </a:r>
            <a:r>
              <a:rPr lang="en-US" sz="2800" b="1" dirty="0" smtClean="0">
                <a:solidFill>
                  <a:schemeClr val="tx1"/>
                </a:solidFill>
              </a:rPr>
              <a:t>3: </a:t>
            </a:r>
            <a:r>
              <a:rPr lang="en-US" dirty="0" smtClean="0"/>
              <a:t>Participants </a:t>
            </a:r>
            <a:r>
              <a:rPr lang="en-US" dirty="0"/>
              <a:t>will discuss mitigation and protection measures that can be put into place to protect students and employees supporting the continuity of learning. </a:t>
            </a:r>
            <a:r>
              <a:rPr lang="en-US" dirty="0" smtClean="0"/>
              <a:t>  </a:t>
            </a:r>
          </a:p>
          <a:p>
            <a:pPr marL="222250" lvl="1" indent="0">
              <a:buNone/>
            </a:pPr>
            <a:r>
              <a:rPr lang="en-US" i="1" dirty="0"/>
              <a:t>-</a:t>
            </a:r>
            <a:r>
              <a:rPr lang="en-US" i="1" dirty="0" smtClean="0"/>
              <a:t>Aligns </a:t>
            </a:r>
            <a:r>
              <a:rPr lang="en-US" i="1" dirty="0"/>
              <a:t>to Physical Protective </a:t>
            </a:r>
            <a:r>
              <a:rPr lang="en-US" i="1" dirty="0" smtClean="0"/>
              <a:t>Measures</a:t>
            </a:r>
          </a:p>
          <a:p>
            <a:pPr marL="222250" lvl="1" indent="0">
              <a:buNone/>
            </a:pPr>
            <a:endParaRPr lang="en-US" sz="2800" dirty="0">
              <a:solidFill>
                <a:schemeClr val="tx1"/>
              </a:solidFill>
            </a:endParaRPr>
          </a:p>
          <a:p>
            <a:r>
              <a:rPr lang="en-US" sz="2800" b="1" dirty="0">
                <a:solidFill>
                  <a:schemeClr val="tx1"/>
                </a:solidFill>
              </a:rPr>
              <a:t>Objective 4</a:t>
            </a:r>
            <a:r>
              <a:rPr lang="en-US" sz="2800" b="1" dirty="0" smtClean="0">
                <a:solidFill>
                  <a:schemeClr val="tx1"/>
                </a:solidFill>
              </a:rPr>
              <a:t>: </a:t>
            </a:r>
            <a:r>
              <a:rPr lang="en-US" dirty="0"/>
              <a:t>Participants will identify and discuss plans and procedures that protect the health and safety of students and employees and can be implemented while supporting continuity of learning. </a:t>
            </a:r>
            <a:endParaRPr lang="en-US" dirty="0" smtClean="0"/>
          </a:p>
          <a:p>
            <a:pPr lvl="1"/>
            <a:r>
              <a:rPr lang="en-US" i="1" dirty="0" smtClean="0"/>
              <a:t>Aligns </a:t>
            </a:r>
            <a:r>
              <a:rPr lang="en-US" i="1" dirty="0"/>
              <a:t>to Environmental Response/Health and Safety</a:t>
            </a:r>
            <a:endParaRPr lang="en-US" dirty="0">
              <a:solidFill>
                <a:srgbClr val="0000FF"/>
              </a:solidFill>
            </a:endParaRPr>
          </a:p>
        </p:txBody>
      </p:sp>
      <p:sp>
        <p:nvSpPr>
          <p:cNvPr id="4" name="Slide Number Placeholder 3"/>
          <p:cNvSpPr>
            <a:spLocks noGrp="1"/>
          </p:cNvSpPr>
          <p:nvPr>
            <p:ph type="sldNum" sz="quarter" idx="12"/>
          </p:nvPr>
        </p:nvSpPr>
        <p:spPr/>
        <p:txBody>
          <a:bodyPr/>
          <a:lstStyle/>
          <a:p>
            <a:pPr>
              <a:defRPr/>
            </a:pPr>
            <a:fld id="{57F70CAF-3A2D-4907-BDC5-76F44004D553}" type="slidenum">
              <a:rPr lang="en-US" smtClean="0"/>
              <a:pPr>
                <a:defRPr/>
              </a:pPr>
              <a:t>9</a:t>
            </a:fld>
            <a:endParaRPr lang="en-US" dirty="0"/>
          </a:p>
        </p:txBody>
      </p:sp>
    </p:spTree>
    <p:extLst>
      <p:ext uri="{BB962C8B-B14F-4D97-AF65-F5344CB8AC3E}">
        <p14:creationId xmlns:p14="http://schemas.microsoft.com/office/powerpoint/2010/main" val="39321580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134846B34AE7F479F149FA167C949BE" ma:contentTypeVersion="0" ma:contentTypeDescription="Create a new document." ma:contentTypeScope="" ma:versionID="bed22beb008dccb59db764c9d24dbdfa">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7B3A307-38FE-4B47-B698-19C7CC306E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C746C732-1F2F-431D-8F70-CC6274FC0123}">
  <ds:schemaRefs>
    <ds:schemaRef ds:uri="http://schemas.microsoft.com/sharepoint/v3/contenttype/forms"/>
  </ds:schemaRefs>
</ds:datastoreItem>
</file>

<file path=customXml/itemProps3.xml><?xml version="1.0" encoding="utf-8"?>
<ds:datastoreItem xmlns:ds="http://schemas.openxmlformats.org/officeDocument/2006/customXml" ds:itemID="{94F8D939-C3EA-47F7-B531-7FD6E97D219F}">
  <ds:schemaRefs>
    <ds:schemaRef ds:uri="http://schemas.openxmlformats.org/package/2006/metadata/core-properties"/>
    <ds:schemaRef ds:uri="http://schemas.microsoft.com/office/2006/documentManagement/types"/>
    <ds:schemaRef ds:uri="http://schemas.microsoft.com/office/2006/metadata/properties"/>
    <ds:schemaRef ds:uri="http://purl.org/dc/dcmitype/"/>
    <ds:schemaRef ds:uri="http://purl.org/dc/terms/"/>
    <ds:schemaRef ds:uri="http://schemas.microsoft.com/office/infopath/2007/PartnerControl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3138</TotalTime>
  <Words>2459</Words>
  <Application>Microsoft Office PowerPoint</Application>
  <PresentationFormat>On-screen Show (4:3)</PresentationFormat>
  <Paragraphs>172</Paragraphs>
  <Slides>27</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Times New Roman</vt:lpstr>
      <vt:lpstr>Wingdings</vt:lpstr>
      <vt:lpstr>Office Theme</vt:lpstr>
      <vt:lpstr>Directions for this Template</vt:lpstr>
      <vt:lpstr>Residential Secondary Schools COVID 19 Tabletop Exercise</vt:lpstr>
      <vt:lpstr>Welcome and Overview</vt:lpstr>
      <vt:lpstr>Operational Security</vt:lpstr>
      <vt:lpstr>Exercise Schedule</vt:lpstr>
      <vt:lpstr>Exercise Overview</vt:lpstr>
      <vt:lpstr>Exercise Purpose </vt:lpstr>
      <vt:lpstr>Objectives and Core Capabilities</vt:lpstr>
      <vt:lpstr>Objectives and Core Capabilities</vt:lpstr>
      <vt:lpstr>Participant Roles and Responsibilities</vt:lpstr>
      <vt:lpstr>Exercise Structure</vt:lpstr>
      <vt:lpstr>Exercise Guidelines</vt:lpstr>
      <vt:lpstr>Assumptions and Artificialities</vt:lpstr>
      <vt:lpstr>K-12 COVID 19 Primer</vt:lpstr>
      <vt:lpstr>Module 1: Faculty and Staff Return</vt:lpstr>
      <vt:lpstr>Module 1: Questions</vt:lpstr>
      <vt:lpstr>Module 1: Discussion</vt:lpstr>
      <vt:lpstr>Module 2:Students Return and Classes Resume at Dogwood Academy; a Student Becomes Ill</vt:lpstr>
      <vt:lpstr>Module 2:Students Return and Classes Resume at Dogwood Academy; a Student Becomes Ill</vt:lpstr>
      <vt:lpstr>Module 2: Questions</vt:lpstr>
      <vt:lpstr>Module 2: Questions</vt:lpstr>
      <vt:lpstr>Module 2: Discussion</vt:lpstr>
      <vt:lpstr>Module 3: Additional Cases Reported, Contact Tracing Intensifies</vt:lpstr>
      <vt:lpstr>Module 3: Questions</vt:lpstr>
      <vt:lpstr>Module 3: Discussion</vt:lpstr>
      <vt:lpstr>Hot Wash</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Briefing</dc:title>
  <dc:creator>HSEEP Support Team</dc:creator>
  <cp:keywords>HSEEP, Template, Exercise Briefing, Player, TTX, Conduct</cp:keywords>
  <cp:lastModifiedBy>VITA Program</cp:lastModifiedBy>
  <cp:revision>137</cp:revision>
  <dcterms:created xsi:type="dcterms:W3CDTF">2006-03-08T14:18:27Z</dcterms:created>
  <dcterms:modified xsi:type="dcterms:W3CDTF">2020-08-03T13:27:17Z</dcterms:modified>
  <cp:category>Template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0x0101002134846B34AE7F479F149FA167C949BE</vt:lpwstr>
  </property>
</Properties>
</file>