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vVak2jWr2I7X/cFo2rSe9RS/l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ecd541a0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g8ecd541a0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8ecd541a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8ecd541a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ed7ac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8bed7ac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ed7ac1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8bed7ac1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31a79be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531a79be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ecd541a0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8ecd541a0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8bed7ac13e_2_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g8bed7ac13e_2_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Trebuchet MS"/>
              <a:buNone/>
              <a:defRPr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8bed7ac13e_2_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8bed7ac13e_2_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g8bed7ac13e_2_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8bed7ac13e_2_20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8bed7ac13e_2_20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8bed7ac13e_2_20"/>
          <p:cNvSpPr txBox="1">
            <a:spLocks noGrp="1"/>
          </p:cNvSpPr>
          <p:nvPr>
            <p:ph type="body" idx="1"/>
          </p:nvPr>
        </p:nvSpPr>
        <p:spPr>
          <a:xfrm>
            <a:off x="435894" y="1635372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g8bed7ac13e_2_20"/>
          <p:cNvSpPr txBox="1">
            <a:spLocks noGrp="1"/>
          </p:cNvSpPr>
          <p:nvPr>
            <p:ph type="dt" idx="10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8bed7ac13e_2_20"/>
          <p:cNvSpPr txBox="1">
            <a:spLocks noGrp="1"/>
          </p:cNvSpPr>
          <p:nvPr>
            <p:ph type="ftr" idx="11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8bed7ac13e_2_20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8bed7ac13e_2_27"/>
          <p:cNvSpPr/>
          <p:nvPr/>
        </p:nvSpPr>
        <p:spPr>
          <a:xfrm>
            <a:off x="334486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8bed7ac13e_2_27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8bed7ac13e_2_27"/>
          <p:cNvSpPr txBox="1">
            <a:spLocks noGrp="1"/>
          </p:cNvSpPr>
          <p:nvPr>
            <p:ph type="body" idx="1"/>
          </p:nvPr>
        </p:nvSpPr>
        <p:spPr>
          <a:xfrm>
            <a:off x="435895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g8bed7ac13e_2_27"/>
          <p:cNvSpPr txBox="1">
            <a:spLocks noGrp="1"/>
          </p:cNvSpPr>
          <p:nvPr>
            <p:ph type="body" idx="2"/>
          </p:nvPr>
        </p:nvSpPr>
        <p:spPr>
          <a:xfrm>
            <a:off x="4641313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g8bed7ac13e_2_27"/>
          <p:cNvSpPr txBox="1">
            <a:spLocks noGrp="1"/>
          </p:cNvSpPr>
          <p:nvPr>
            <p:ph type="dt" idx="10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g8bed7ac13e_2_27"/>
          <p:cNvSpPr txBox="1">
            <a:spLocks noGrp="1"/>
          </p:cNvSpPr>
          <p:nvPr>
            <p:ph type="ftr" idx="11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8bed7ac13e_2_27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bed7ac13e_2_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g8bed7ac13e_2_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4D4D4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dhweb.vdh.virginia.gov/nursing/directives-guidelin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flu/season/faq-flu-season-2020-2021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311708" y="134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/>
              <a:t>Vaccination Update</a:t>
            </a:r>
            <a:endParaRPr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311700" y="2224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smtClean="0"/>
              <a:t>Partners Call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smtClean="0"/>
              <a:t>August 14, </a:t>
            </a:r>
            <a:r>
              <a:rPr lang="en-US" dirty="0"/>
              <a:t>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</a:pPr>
            <a:endParaRPr sz="1400" b="1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8ecd541a05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25" y="179825"/>
            <a:ext cx="8927325" cy="41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8ecd541a05_0_18"/>
          <p:cNvSpPr txBox="1"/>
          <p:nvPr/>
        </p:nvSpPr>
        <p:spPr>
          <a:xfrm>
            <a:off x="3297750" y="4372075"/>
            <a:ext cx="2791200" cy="320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First COVID-19 Case in Virginia</a:t>
            </a: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" name="Google Shape;42;g8ecd541a05_0_18"/>
          <p:cNvCxnSpPr/>
          <p:nvPr/>
        </p:nvCxnSpPr>
        <p:spPr>
          <a:xfrm rot="10800000">
            <a:off x="3407675" y="3525175"/>
            <a:ext cx="13800" cy="84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8ecd541a0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0" y="83850"/>
            <a:ext cx="8972774" cy="41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8ecd541a05_0_7"/>
          <p:cNvSpPr txBox="1"/>
          <p:nvPr/>
        </p:nvSpPr>
        <p:spPr>
          <a:xfrm>
            <a:off x="3352900" y="4289800"/>
            <a:ext cx="2640300" cy="34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First COVID-19 Case in Virginia</a:t>
            </a: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9" name="Google Shape;49;g8ecd541a05_0_7"/>
          <p:cNvCxnSpPr/>
          <p:nvPr/>
        </p:nvCxnSpPr>
        <p:spPr>
          <a:xfrm rot="10800000">
            <a:off x="3346000" y="3432375"/>
            <a:ext cx="6900" cy="85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bed7ac13e_0_0"/>
          <p:cNvSpPr txBox="1">
            <a:spLocks noGrp="1"/>
          </p:cNvSpPr>
          <p:nvPr>
            <p:ph type="title"/>
          </p:nvPr>
        </p:nvSpPr>
        <p:spPr>
          <a:xfrm>
            <a:off x="311700" y="320850"/>
            <a:ext cx="85206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Influenza Vaccination</a:t>
            </a:r>
            <a:endParaRPr/>
          </a:p>
        </p:txBody>
      </p:sp>
      <p:sp>
        <p:nvSpPr>
          <p:cNvPr id="55" name="Google Shape;55;g8bed7ac13e_0_0"/>
          <p:cNvSpPr txBox="1">
            <a:spLocks noGrp="1"/>
          </p:cNvSpPr>
          <p:nvPr>
            <p:ph type="body" idx="1"/>
          </p:nvPr>
        </p:nvSpPr>
        <p:spPr>
          <a:xfrm>
            <a:off x="311700" y="920300"/>
            <a:ext cx="8650024" cy="369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700"/>
              <a:t>It will be more important than ever to vaccinate for influenza this flu season.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700"/>
              <a:t>Vaccine Tracking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First VVFC/VVFA Flu Shipments Arrived at CDC Depot - Contact Susan Kocen if your district is ready to receive doses.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Chargeable/EPR Flu Shipments Expected to start shipping within 2-3 weeks</a:t>
            </a:r>
            <a:r>
              <a:rPr lang="en-US" sz="1700"/>
              <a:t> - DPS is confirming with districts on adequate storage.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700"/>
              <a:t>Non-VDH Vaccinator Test in TRAIN </a:t>
            </a: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1092715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700"/>
              <a:t>Non-VDH Vaccinator Training Posted to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CHS Intranet/Nursing/Directives &amp; Guidelines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Frequently Asked Questions Flu 2020/2021 Season</a:t>
            </a:r>
            <a:r>
              <a:rPr lang="en-US" sz="17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sz="1700" i="1"/>
              <a:t>July 28 2020</a:t>
            </a:r>
            <a:endParaRPr sz="1700" i="1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5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bed7ac13e_0_5"/>
          <p:cNvSpPr txBox="1">
            <a:spLocks noGrp="1"/>
          </p:cNvSpPr>
          <p:nvPr>
            <p:ph type="title"/>
          </p:nvPr>
        </p:nvSpPr>
        <p:spPr>
          <a:xfrm>
            <a:off x="277925" y="242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Vaccines for School Entry</a:t>
            </a:r>
            <a:endParaRPr/>
          </a:p>
        </p:txBody>
      </p:sp>
      <p:sp>
        <p:nvSpPr>
          <p:cNvPr id="61" name="Google Shape;61;g8bed7ac13e_0_5"/>
          <p:cNvSpPr txBox="1">
            <a:spLocks noGrp="1"/>
          </p:cNvSpPr>
          <p:nvPr>
            <p:ph type="body" idx="1"/>
          </p:nvPr>
        </p:nvSpPr>
        <p:spPr>
          <a:xfrm>
            <a:off x="311700" y="954075"/>
            <a:ext cx="8112914" cy="3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/>
              <a:t>Requirements have NOT been waived for back to school immunizations </a:t>
            </a:r>
            <a:r>
              <a:rPr lang="en-US">
                <a:solidFill>
                  <a:srgbClr val="FF0000"/>
                </a:solidFill>
              </a:rPr>
              <a:t>even if school is virtual.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pic>
        <p:nvPicPr>
          <p:cNvPr id="62" name="Google Shape;62;g8bed7ac13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24" y="2180852"/>
            <a:ext cx="3401974" cy="19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8bed7ac13e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8650" y="1792700"/>
            <a:ext cx="2390875" cy="30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31a79beb4_1_0"/>
          <p:cNvSpPr txBox="1">
            <a:spLocks noGrp="1"/>
          </p:cNvSpPr>
          <p:nvPr>
            <p:ph type="title"/>
          </p:nvPr>
        </p:nvSpPr>
        <p:spPr>
          <a:xfrm>
            <a:off x="311700" y="370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COVID-19 Vaccine Updates</a:t>
            </a:r>
            <a:endParaRPr/>
          </a:p>
        </p:txBody>
      </p:sp>
      <p:sp>
        <p:nvSpPr>
          <p:cNvPr id="69" name="Google Shape;69;g531a79beb4_1_0"/>
          <p:cNvSpPr txBox="1">
            <a:spLocks noGrp="1"/>
          </p:cNvSpPr>
          <p:nvPr>
            <p:ph type="body" idx="1"/>
          </p:nvPr>
        </p:nvSpPr>
        <p:spPr>
          <a:xfrm>
            <a:off x="311700" y="943075"/>
            <a:ext cx="8754000" cy="3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VAERS Data Sharing Plan Using Epi-X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Unredacted patient identifying information, will be posted weekly on (Epi-X) in an Excel spreadsheet. 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Vaccine Safety Coordinators (VSC) will have access both to their unredacted jurisdiction-specific data and to redacted summary data consisting of cumulative report counts to date, by jurisdiction.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Cold Chain Management (Ultra)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○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vaccine currently in U.S. stored at these temps (-</a:t>
            </a: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70</a:t>
            </a:r>
            <a:r>
              <a:rPr lang="en-US" sz="1600" b="1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°</a:t>
            </a: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C)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○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Recommend waiting before purchasing, etc. for ultra cold chain management 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Vaccine likely distributed in 100 dose increments directly to provider through state allocation using vaccine infrastructure. 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○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Providers need to enroll intent with state to vaccinate.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○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 vaccine will be allocated outside of state chains in order to reach certain populations (e.g. Tribes, Pharmacies) with state input.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ecd541a05_0_30"/>
          <p:cNvSpPr txBox="1">
            <a:spLocks noGrp="1"/>
          </p:cNvSpPr>
          <p:nvPr>
            <p:ph type="title"/>
          </p:nvPr>
        </p:nvSpPr>
        <p:spPr>
          <a:xfrm>
            <a:off x="311700" y="2543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COVID-19 Vaccine Updates</a:t>
            </a:r>
            <a:endParaRPr/>
          </a:p>
        </p:txBody>
      </p:sp>
      <p:sp>
        <p:nvSpPr>
          <p:cNvPr id="75" name="Google Shape;75;g8ecd541a05_0_30"/>
          <p:cNvSpPr txBox="1">
            <a:spLocks noGrp="1"/>
          </p:cNvSpPr>
          <p:nvPr>
            <p:ph type="body" idx="1"/>
          </p:nvPr>
        </p:nvSpPr>
        <p:spPr>
          <a:xfrm>
            <a:off x="311700" y="831286"/>
            <a:ext cx="8520600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CDC Review of Jurisdictional Plans</a:t>
            </a:r>
            <a:endParaRPr sz="1600">
              <a:solidFill>
                <a:srgbClr val="4D4D4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Plan needs to include planning regarding Tribal populations and high-risk groups.</a:t>
            </a:r>
            <a:endParaRPr sz="1600">
              <a:solidFill>
                <a:srgbClr val="4D4D4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Most products will be two dose series. Duration of protection, etc. unknown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Lead time - Once approved and ACIP recommended = vaccine out the door. 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Need to start communicating now. Provider education important while vaccine very limited.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CDC will provide messaging that states can adapt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Ancillary supplies = “kitting” the vaccine. Ancillary supplies and PPE will be provided.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Consideration of additional supplies (needle size)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CDC is working on contracts at federal level to support states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Additional funding is anticipated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●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Private providers will be allowed to charge administration fee like H1N1. 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Charge to insurance at no cost to patient. 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484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 be ways to charge for uninsured patients also.</a:t>
            </a:r>
            <a:endParaRPr sz="160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234742" y="896386"/>
            <a:ext cx="8088300" cy="3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rgbClr val="4D4D4D"/>
                </a:solidFill>
              </a:rPr>
              <a:t>In-Progress:</a:t>
            </a:r>
            <a:endParaRPr sz="1900">
              <a:solidFill>
                <a:srgbClr val="4D4D4D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Influenza Protocol and Standing Order (awaiting MMWR to be published)</a:t>
            </a:r>
            <a:endParaRPr sz="1700">
              <a:solidFill>
                <a:srgbClr val="4D4D4D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Immunization Communications Campaigns/Messaging</a:t>
            </a:r>
            <a:endParaRPr sz="1700">
              <a:solidFill>
                <a:srgbClr val="4D4D4D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Flu Press Event (In Person or Virtual)</a:t>
            </a:r>
            <a:endParaRPr sz="1700">
              <a:solidFill>
                <a:srgbClr val="4D4D4D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Supplies Inventory and Ordering</a:t>
            </a:r>
            <a:endParaRPr sz="1700">
              <a:solidFill>
                <a:srgbClr val="4D4D4D"/>
              </a:solidFill>
            </a:endParaRPr>
          </a:p>
          <a:p>
            <a:pPr marL="13716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LHD Survey - $1.4 million</a:t>
            </a:r>
            <a:endParaRPr sz="1700">
              <a:solidFill>
                <a:srgbClr val="4D4D4D"/>
              </a:solidFill>
            </a:endParaRPr>
          </a:p>
          <a:p>
            <a:pPr marL="13716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Vaccine “kitting”</a:t>
            </a:r>
            <a:endParaRPr sz="1700">
              <a:solidFill>
                <a:srgbClr val="4D4D4D"/>
              </a:solidFill>
            </a:endParaRPr>
          </a:p>
          <a:p>
            <a:pPr marL="13716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</a:rPr>
              <a:t>Storage of supplies</a:t>
            </a:r>
            <a:endParaRPr sz="1700">
              <a:solidFill>
                <a:srgbClr val="4D4D4D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Vaccine Plan to CDC/OWS October 1, 2020</a:t>
            </a:r>
            <a:endParaRPr sz="17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700"/>
              <a:buChar char="●"/>
            </a:pPr>
            <a:r>
              <a:rPr lang="en-US" sz="17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ICS Vaccine Branch - Vaccine Advisory Workgroup</a:t>
            </a:r>
            <a:endParaRPr sz="17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COVID-19 Vaccine Pre-registration System</a:t>
            </a:r>
            <a:endParaRPr sz="17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Pharmacy Agreements - Update and ensure vaccination is included</a:t>
            </a:r>
            <a:endParaRPr sz="17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Targeted Population Outreach (Tribes, Health Equity, ADA, LTCF)</a:t>
            </a:r>
            <a:endParaRPr sz="17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l="11028" t="5605" r="19806"/>
          <a:stretch/>
        </p:blipFill>
        <p:spPr>
          <a:xfrm>
            <a:off x="7423287" y="1596208"/>
            <a:ext cx="1528417" cy="19510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72891" y="377374"/>
            <a:ext cx="990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Current Planning Activities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On-screen 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</vt:lpstr>
      <vt:lpstr>Trebuchet MS</vt:lpstr>
      <vt:lpstr>Arial</vt:lpstr>
      <vt:lpstr>1_Default Design</vt:lpstr>
      <vt:lpstr>Vaccination Update</vt:lpstr>
      <vt:lpstr>PowerPoint Presentation</vt:lpstr>
      <vt:lpstr>PowerPoint Presentation</vt:lpstr>
      <vt:lpstr>Influenza Vaccination</vt:lpstr>
      <vt:lpstr>Vaccines for School Entry</vt:lpstr>
      <vt:lpstr>COVID-19 Vaccine Updates</vt:lpstr>
      <vt:lpstr>COVID-19 Vaccine Updates</vt:lpstr>
      <vt:lpstr>Current Planning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Update</dc:title>
  <dc:creator>Gray, Christy (VDH)</dc:creator>
  <cp:lastModifiedBy>VITA Program</cp:lastModifiedBy>
  <cp:revision>1</cp:revision>
  <dcterms:modified xsi:type="dcterms:W3CDTF">2020-08-14T13:02:30Z</dcterms:modified>
</cp:coreProperties>
</file>