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9" r:id="rId2"/>
    <p:sldId id="302" r:id="rId3"/>
    <p:sldId id="291" r:id="rId4"/>
    <p:sldId id="301" r:id="rId5"/>
    <p:sldId id="294" r:id="rId6"/>
    <p:sldId id="292" r:id="rId7"/>
    <p:sldId id="295" r:id="rId8"/>
    <p:sldId id="296" r:id="rId9"/>
    <p:sldId id="303" r:id="rId10"/>
    <p:sldId id="304" r:id="rId11"/>
    <p:sldId id="305" r:id="rId12"/>
    <p:sldId id="306" r:id="rId13"/>
    <p:sldId id="307" r:id="rId14"/>
    <p:sldId id="289" r:id="rId15"/>
    <p:sldId id="309" r:id="rId16"/>
    <p:sldId id="308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7907" autoAdjust="0"/>
  </p:normalViewPr>
  <p:slideViewPr>
    <p:cSldViewPr snapToGrid="0">
      <p:cViewPr varScale="1">
        <p:scale>
          <a:sx n="57" d="100"/>
          <a:sy n="57" d="100"/>
        </p:scale>
        <p:origin x="2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CFA81-22B1-4E92-9C09-F630721E9CEC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060BF-1500-441F-84E7-75BA017CD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62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CFF0C-A1E2-1144-B996-488F651DF1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16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060BF-1500-441F-84E7-75BA017CDD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27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060BF-1500-441F-84E7-75BA017CDD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73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Capacity is hard to know or estimate into the future, the hospital must continue to operate for non-pandemic services</a:t>
            </a:r>
          </a:p>
          <a:p>
            <a:r>
              <a:rPr lang="en-US" dirty="0"/>
              <a:t>Pandemic planners typically assume that 20% of the hospital beds can be used for pandemic under normal conditions</a:t>
            </a:r>
          </a:p>
          <a:p>
            <a:r>
              <a:rPr lang="en-US" dirty="0"/>
              <a:t>They also assume that a hospital under emergency conditions can expand to 120% capacity</a:t>
            </a:r>
          </a:p>
          <a:p>
            <a:r>
              <a:rPr lang="en-US" dirty="0"/>
              <a:t>This gives 40% of a hospital’s beds as an estimate of how many COVID patients they can </a:t>
            </a:r>
            <a:r>
              <a:rPr lang="en-US" dirty="0" smtClean="0"/>
              <a:t>absorb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CFF0C-A1E2-1144-B996-488F651DF1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46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060BF-1500-441F-84E7-75BA017CDD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7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0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9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18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628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9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9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06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983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34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VDH_backgroun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3300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9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6" b="27953"/>
          <a:stretch>
            <a:fillRect/>
          </a:stretch>
        </p:blipFill>
        <p:spPr bwMode="auto">
          <a:xfrm>
            <a:off x="323850" y="5881690"/>
            <a:ext cx="4267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86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3366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3366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3366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3366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3366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3366"/>
          </a:solidFill>
          <a:latin typeface="Trebuchet MS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3366"/>
          </a:solidFill>
          <a:latin typeface="Trebuchet MS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3366"/>
          </a:solidFill>
          <a:latin typeface="Trebuchet MS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3366"/>
          </a:solidFill>
          <a:latin typeface="Trebuchet MS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defRPr sz="1800">
          <a:solidFill>
            <a:srgbClr val="4D4D4D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777777"/>
          </a:solidFill>
          <a:latin typeface="+mn-lt"/>
          <a:ea typeface="ＭＳ Ｐゴシック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777777"/>
          </a:solidFill>
          <a:latin typeface="+mn-lt"/>
          <a:ea typeface="ＭＳ Ｐゴシック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777777"/>
          </a:solidFill>
          <a:latin typeface="+mn-lt"/>
          <a:ea typeface="ＭＳ Ｐゴシック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777777"/>
          </a:solidFill>
          <a:latin typeface="+mn-lt"/>
          <a:ea typeface="ＭＳ Ｐゴシック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777777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777777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777777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vdh.virginia.gov/coronavirus/covid-19-data-insights/" TargetMode="External"/><Relationship Id="rId7" Type="http://schemas.openxmlformats.org/officeDocument/2006/relationships/hyperlink" Target="https://dataviz.vdh.virginia.gov/views/DailyModelInternal_15908727184890/AllModelResults?iframeSizedToWindow=true&amp;:embed=y&amp;:showAppBanner=false&amp;:display_count=no&amp;:showVizHome=n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ataviz.vdh.virginia.gov/views/GoogleMobility/Dashboard1" TargetMode="External"/><Relationship Id="rId5" Type="http://schemas.openxmlformats.org/officeDocument/2006/relationships/hyperlink" Target="https://dataviz.vdh.virginia.gov/#/views/TransmissionRate/Dashboard1" TargetMode="External"/><Relationship Id="rId4" Type="http://schemas.openxmlformats.org/officeDocument/2006/relationships/hyperlink" Target="https://covid19.biocomplexity.virginia.edu/dashboard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dh.virginia.gov/coronaviru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viz.vdh.virginia.gov/views/GoogleMobility/Sheet1?iframeSizedToWindow=true&amp;:embed=y&amp;:display_count=no&amp;:showAppBanner=false&amp;:showVizHome=n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ataviz.vdh.virginia.gov/views/TransmissionRate/Dashboard1?iframeSizedToWindow=true&amp;:embed=y&amp;:display_count=no&amp;:showAppBanner=false&amp;:showVizHome=no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966" y="2097442"/>
            <a:ext cx="7772400" cy="1102519"/>
          </a:xfrm>
        </p:spPr>
        <p:txBody>
          <a:bodyPr/>
          <a:lstStyle/>
          <a:p>
            <a:pPr algn="ctr"/>
            <a:r>
              <a:rPr lang="en-US" dirty="0" smtClean="0"/>
              <a:t>Modeling Update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25402" y="5779698"/>
            <a:ext cx="4137972" cy="694201"/>
            <a:chOff x="659218" y="5788469"/>
            <a:chExt cx="5356571" cy="744678"/>
          </a:xfrm>
        </p:grpSpPr>
        <p:sp>
          <p:nvSpPr>
            <p:cNvPr id="6" name="Rectangle 5"/>
            <p:cNvSpPr/>
            <p:nvPr/>
          </p:nvSpPr>
          <p:spPr>
            <a:xfrm>
              <a:off x="659218" y="5788469"/>
              <a:ext cx="5356571" cy="7446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7179" y="5788469"/>
              <a:ext cx="3133725" cy="7239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2658140" y="3519377"/>
            <a:ext cx="4412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Justin Crow</a:t>
            </a:r>
          </a:p>
          <a:p>
            <a:pPr algn="ctr"/>
            <a:r>
              <a:rPr lang="en-US" dirty="0" smtClean="0"/>
              <a:t>Director, Division of Social Epidemiology</a:t>
            </a:r>
          </a:p>
          <a:p>
            <a:pPr algn="ctr"/>
            <a:r>
              <a:rPr lang="en-US" dirty="0" smtClean="0"/>
              <a:t>Office of Health Equity</a:t>
            </a:r>
          </a:p>
          <a:p>
            <a:pPr algn="ctr"/>
            <a:r>
              <a:rPr lang="en-US" dirty="0" smtClean="0"/>
              <a:t>Virginia Department of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49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Age-Specific Attack Rates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57200" y="1538508"/>
            <a:ext cx="3748217" cy="2416804"/>
            <a:chOff x="457200" y="2112666"/>
            <a:chExt cx="3748217" cy="24168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2112666"/>
              <a:ext cx="3748217" cy="241680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7344" y="2643297"/>
              <a:ext cx="906001" cy="96241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4720856" y="1543128"/>
            <a:ext cx="3668233" cy="2412184"/>
            <a:chOff x="4572000" y="2117287"/>
            <a:chExt cx="3668233" cy="24121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2117287"/>
              <a:ext cx="3668233" cy="241218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39439" y="2643298"/>
              <a:ext cx="908198" cy="96241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073888" y="4481323"/>
            <a:ext cx="7145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Lower populations compared to student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Increased testing targeting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47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Surges- Richmond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775" y="1549694"/>
            <a:ext cx="4765752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09" y="1549694"/>
            <a:ext cx="3838575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306" y="2174245"/>
            <a:ext cx="908383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23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Districts with surges among 0-29 year olds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06" y="2144511"/>
            <a:ext cx="3912781" cy="2491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611" y="2183439"/>
            <a:ext cx="3657253" cy="2324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853" y="2652709"/>
            <a:ext cx="908383" cy="957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552" y="2599547"/>
            <a:ext cx="908383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35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48528"/>
            <a:ext cx="3038705" cy="2485922"/>
          </a:xfrm>
        </p:spPr>
        <p:txBody>
          <a:bodyPr/>
          <a:lstStyle/>
          <a:p>
            <a:pPr marL="0" indent="0"/>
            <a:r>
              <a:rPr lang="en-US" sz="1600" dirty="0" smtClean="0">
                <a:solidFill>
                  <a:schemeClr val="tx1"/>
                </a:solidFill>
              </a:rPr>
              <a:t>Current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“Adaptive fitting”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Precisely traces past and current cases to predict future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Weekly cases will peak at 8,925/week the week ending Oct 11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199" y="3284866"/>
            <a:ext cx="30387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Two “what-if” scenarios: increased transmissibility beginning on Oct 1</a:t>
            </a:r>
            <a:endParaRPr lang="en-US" sz="1600" dirty="0"/>
          </a:p>
          <a:p>
            <a:pPr marL="128588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Low impact (10% increase)</a:t>
            </a:r>
          </a:p>
          <a:p>
            <a:pPr marL="128588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9,612 weekly cases the week ending Oct 18</a:t>
            </a:r>
            <a:endParaRPr lang="en-US" sz="1600" b="1" dirty="0">
              <a:solidFill>
                <a:srgbClr val="FF0000"/>
              </a:solidFill>
            </a:endParaRPr>
          </a:p>
          <a:p>
            <a:pPr marL="128588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128588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High impact (20% increase)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11,137 weekly cases the week ending Nov 01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486939" y="661472"/>
            <a:ext cx="374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Virginia Projections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32735" y="5917893"/>
            <a:ext cx="4604179" cy="640080"/>
            <a:chOff x="659218" y="5788469"/>
            <a:chExt cx="5356571" cy="744678"/>
          </a:xfrm>
        </p:grpSpPr>
        <p:sp>
          <p:nvSpPr>
            <p:cNvPr id="15" name="Rectangle 14"/>
            <p:cNvSpPr/>
            <p:nvPr/>
          </p:nvSpPr>
          <p:spPr>
            <a:xfrm>
              <a:off x="659218" y="5788469"/>
              <a:ext cx="5356571" cy="7446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7179" y="5788469"/>
              <a:ext cx="3133725" cy="7239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46167FF-D7C2-F347-A16B-23FBBD542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3509" y="1359026"/>
            <a:ext cx="5359503" cy="401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5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FEF6C-0187-2A40-BBF3-ED6BC9A93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98" y="143192"/>
            <a:ext cx="7886700" cy="994172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Hospital Demand and Capacity by Region</a:t>
            </a:r>
            <a:endParaRPr lang="en-US" dirty="0">
              <a:solidFill>
                <a:srgbClr val="002060"/>
              </a:solidFill>
              <a:cs typeface="Calibri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FFF854-FFBB-A149-B801-9BE2B6866FBE}"/>
              </a:ext>
            </a:extLst>
          </p:cNvPr>
          <p:cNvSpPr txBox="1"/>
          <p:nvPr/>
        </p:nvSpPr>
        <p:spPr>
          <a:xfrm>
            <a:off x="1860698" y="5538849"/>
            <a:ext cx="3254417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/>
              <a:t>* </a:t>
            </a:r>
            <a:r>
              <a:rPr lang="en-US" sz="1200" dirty="0"/>
              <a:t>Assumes average length of stay of 8 days</a:t>
            </a:r>
            <a:r>
              <a:rPr lang="en-US" dirty="0"/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E8173-7419-3F4F-A6B4-30FC1649F744}"/>
              </a:ext>
            </a:extLst>
          </p:cNvPr>
          <p:cNvSpPr txBox="1"/>
          <p:nvPr/>
        </p:nvSpPr>
        <p:spPr>
          <a:xfrm>
            <a:off x="2342426" y="883448"/>
            <a:ext cx="4695516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pPr algn="ctr"/>
            <a:r>
              <a:rPr lang="en-US" sz="1600" b="1" dirty="0"/>
              <a:t>Capacities by Region – </a:t>
            </a:r>
            <a:r>
              <a:rPr lang="en-US" sz="1600" b="1" dirty="0" smtClean="0"/>
              <a:t>Adaptive High</a:t>
            </a:r>
            <a:endParaRPr lang="en-US" sz="1600" b="1" dirty="0"/>
          </a:p>
          <a:p>
            <a:pPr algn="ctr"/>
            <a:r>
              <a:rPr lang="en-US" sz="1100" dirty="0"/>
              <a:t>COVID-19 capacity ranges from 80% (dots) to 120% (dash) of total beds</a:t>
            </a:r>
            <a:endParaRPr lang="en-US" sz="1100" dirty="0"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36" y="5862908"/>
            <a:ext cx="4766894" cy="665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698" y="1446693"/>
            <a:ext cx="5658973" cy="413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93" y="729401"/>
            <a:ext cx="8535140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21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0965D1-106D-AA40-9FED-312F1550FB16}"/>
              </a:ext>
            </a:extLst>
          </p:cNvPr>
          <p:cNvSpPr txBox="1">
            <a:spLocks/>
          </p:cNvSpPr>
          <p:nvPr/>
        </p:nvSpPr>
        <p:spPr>
          <a:xfrm>
            <a:off x="602771" y="327271"/>
            <a:ext cx="7886700" cy="4489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>
                <a:latin typeface="Franklin Gothic Book" panose="020B0503020102020204" pitchFamily="34" charset="0"/>
              </a:rPr>
              <a:t>Where to find modeling results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0DFA5D-3C4A-CC47-9A30-3B640BB081F9}"/>
              </a:ext>
            </a:extLst>
          </p:cNvPr>
          <p:cNvSpPr txBox="1"/>
          <p:nvPr/>
        </p:nvSpPr>
        <p:spPr>
          <a:xfrm>
            <a:off x="1658270" y="847274"/>
            <a:ext cx="6488054" cy="50706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Franklin Gothic Book" panose="020B0503020102020204" pitchFamily="34" charset="0"/>
              </a:rPr>
              <a:t>VDH COVID-19 Data Insights</a:t>
            </a:r>
          </a:p>
          <a:p>
            <a:r>
              <a:rPr lang="en-US" sz="1000" b="1" dirty="0" smtClean="0">
                <a:latin typeface="Franklin Gothic Book" panose="020B0503020102020204" pitchFamily="34" charset="0"/>
              </a:rPr>
              <a:t>          </a:t>
            </a:r>
            <a:r>
              <a:rPr lang="en-US" sz="1000" b="1" dirty="0" smtClean="0">
                <a:latin typeface="Franklin Gothic Book" panose="020B0503020102020204" pitchFamily="34" charset="0"/>
                <a:hlinkClick r:id="rId3"/>
              </a:rPr>
              <a:t>https</a:t>
            </a:r>
            <a:r>
              <a:rPr lang="en-US" sz="1000" b="1" dirty="0">
                <a:latin typeface="Franklin Gothic Book" panose="020B0503020102020204" pitchFamily="34" charset="0"/>
                <a:hlinkClick r:id="rId3"/>
              </a:rPr>
              <a:t>://www.vdh.virginia.gov/coronavirus/covid-19-data-insights</a:t>
            </a:r>
            <a:r>
              <a:rPr lang="en-US" sz="1000" b="1" dirty="0" smtClean="0">
                <a:latin typeface="Franklin Gothic Book" panose="020B0503020102020204" pitchFamily="34" charset="0"/>
                <a:hlinkClick r:id="rId3"/>
              </a:rPr>
              <a:t>/</a:t>
            </a:r>
            <a:r>
              <a:rPr lang="en-US" sz="1000" b="1" dirty="0" smtClean="0">
                <a:latin typeface="Franklin Gothic Book" panose="020B05030201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Franklin Gothic Book" panose="020B0503020102020204" pitchFamily="34" charset="0"/>
              </a:rPr>
              <a:t>Model Explorer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Franklin Gothic Book" panose="020B0503020102020204" pitchFamily="34" charset="0"/>
              </a:rPr>
              <a:t>Weekly Update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Franklin Gothic Book" panose="020B0503020102020204" pitchFamily="34" charset="0"/>
              </a:rPr>
              <a:t>UVA Slides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Franklin Gothic Book" panose="020B0503020102020204" pitchFamily="34" charset="0"/>
              </a:rPr>
              <a:t>RAND Corporation Slides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Franklin Gothic Book" panose="020B0503020102020204" pitchFamily="34" charset="0"/>
              </a:rPr>
              <a:t>Updated by COB Friday</a:t>
            </a:r>
            <a:endParaRPr lang="en-US" b="1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COVID-19 Medical Resource Demand Dashboard</a:t>
            </a:r>
          </a:p>
          <a:p>
            <a:r>
              <a:rPr lang="en-US" sz="1000" dirty="0">
                <a:latin typeface="Franklin Gothic Book" panose="020B0503020102020204" pitchFamily="34" charset="0"/>
              </a:rPr>
              <a:t> </a:t>
            </a:r>
            <a:r>
              <a:rPr lang="en-US" sz="1000" dirty="0" smtClean="0">
                <a:latin typeface="Franklin Gothic Book" panose="020B0503020102020204" pitchFamily="34" charset="0"/>
              </a:rPr>
              <a:t>         </a:t>
            </a:r>
            <a:r>
              <a:rPr lang="en-US" sz="1000" dirty="0" smtClean="0">
                <a:latin typeface="Franklin Gothic Book" panose="020B0503020102020204" pitchFamily="34" charset="0"/>
                <a:hlinkClick r:id="rId4"/>
              </a:rPr>
              <a:t>https</a:t>
            </a:r>
            <a:r>
              <a:rPr lang="en-US" sz="1000" dirty="0">
                <a:latin typeface="Franklin Gothic Book" panose="020B0503020102020204" pitchFamily="34" charset="0"/>
                <a:hlinkClick r:id="rId4"/>
              </a:rPr>
              <a:t>://</a:t>
            </a:r>
            <a:r>
              <a:rPr lang="en-US" sz="1000" dirty="0" smtClean="0">
                <a:latin typeface="Franklin Gothic Book" panose="020B0503020102020204" pitchFamily="34" charset="0"/>
                <a:hlinkClick r:id="rId4"/>
              </a:rPr>
              <a:t>covid19.biocomplexity.virginia.edu/dashboards</a:t>
            </a:r>
            <a:r>
              <a:rPr lang="en-US" sz="1000" dirty="0" smtClean="0">
                <a:latin typeface="Franklin Gothic Book" panose="020B0503020102020204" pitchFamily="34" charset="0"/>
              </a:rPr>
              <a:t> </a:t>
            </a:r>
            <a:endParaRPr lang="en-US" sz="1000" dirty="0">
              <a:latin typeface="Franklin Gothic Book" panose="020B05030201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Hospital Capacity Scenarios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Internal Dashboards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Transmission Rates (R0)</a:t>
            </a:r>
          </a:p>
          <a:p>
            <a:pPr lvl="1"/>
            <a:r>
              <a:rPr lang="en-US" sz="1000" dirty="0" smtClean="0"/>
              <a:t>           </a:t>
            </a:r>
            <a:r>
              <a:rPr lang="en-US" sz="1000" dirty="0" smtClean="0">
                <a:hlinkClick r:id="rId5"/>
              </a:rPr>
              <a:t>https</a:t>
            </a:r>
            <a:r>
              <a:rPr lang="en-US" sz="1000" dirty="0">
                <a:hlinkClick r:id="rId5"/>
              </a:rPr>
              <a:t>://dataviz.vdh.virginia.gov/#/</a:t>
            </a:r>
            <a:r>
              <a:rPr lang="en-US" sz="1000" dirty="0" smtClean="0">
                <a:hlinkClick r:id="rId5"/>
              </a:rPr>
              <a:t>views/TransmissionRate/Dashboard1</a:t>
            </a:r>
            <a:endParaRPr lang="en-US" sz="1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Google Mobility Report</a:t>
            </a:r>
          </a:p>
          <a:p>
            <a:pPr lvl="1"/>
            <a:r>
              <a:rPr lang="en-US" sz="1000" dirty="0" smtClean="0">
                <a:latin typeface="Franklin Gothic Book" panose="020B0503020102020204" pitchFamily="34" charset="0"/>
              </a:rPr>
              <a:t>          </a:t>
            </a:r>
            <a:r>
              <a:rPr lang="en-US" sz="1000" dirty="0" smtClean="0">
                <a:latin typeface="Franklin Gothic Book" panose="020B0503020102020204" pitchFamily="34" charset="0"/>
                <a:hlinkClick r:id="rId6"/>
              </a:rPr>
              <a:t>https</a:t>
            </a:r>
            <a:r>
              <a:rPr lang="en-US" sz="1000" dirty="0">
                <a:latin typeface="Franklin Gothic Book" panose="020B0503020102020204" pitchFamily="34" charset="0"/>
                <a:hlinkClick r:id="rId6"/>
              </a:rPr>
              <a:t>://</a:t>
            </a:r>
            <a:r>
              <a:rPr lang="en-US" sz="1000" dirty="0" smtClean="0">
                <a:latin typeface="Franklin Gothic Book" panose="020B0503020102020204" pitchFamily="34" charset="0"/>
                <a:hlinkClick r:id="rId6"/>
              </a:rPr>
              <a:t>dataviz.vdh.virginia.gov/views/GoogleMobility/Dashboard1</a:t>
            </a:r>
            <a:r>
              <a:rPr lang="en-US" sz="1000" dirty="0" smtClean="0">
                <a:latin typeface="Franklin Gothic Book" panose="020B05030201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Detailed Internal Model</a:t>
            </a:r>
          </a:p>
          <a:p>
            <a:pPr lvl="2"/>
            <a:r>
              <a:rPr lang="en-US" sz="1050" dirty="0" smtClean="0">
                <a:latin typeface="Franklin Gothic Book" panose="020B0503020102020204" pitchFamily="34" charset="0"/>
                <a:hlinkClick r:id="rId7"/>
              </a:rPr>
              <a:t>https</a:t>
            </a:r>
            <a:r>
              <a:rPr lang="en-US" sz="1050" dirty="0">
                <a:latin typeface="Franklin Gothic Book" panose="020B0503020102020204" pitchFamily="34" charset="0"/>
                <a:hlinkClick r:id="rId7"/>
              </a:rPr>
              <a:t>://dataviz.vdh.virginia.gov/views/DailyModelInternal_15908727184890/AllModelResults?iframeSizedToWindow=true&amp;:embed=y&amp;:showAppBanner=false&amp;:display_count=no&amp;:</a:t>
            </a:r>
            <a:r>
              <a:rPr lang="en-US" sz="1050" dirty="0" smtClean="0">
                <a:latin typeface="Franklin Gothic Book" panose="020B0503020102020204" pitchFamily="34" charset="0"/>
                <a:hlinkClick r:id="rId7"/>
              </a:rPr>
              <a:t>showVizHome=no</a:t>
            </a:r>
            <a:r>
              <a:rPr lang="en-US" sz="1050" dirty="0" smtClean="0">
                <a:latin typeface="Franklin Gothic Book" panose="020B0503020102020204" pitchFamily="34" charset="0"/>
              </a:rPr>
              <a:t> </a:t>
            </a:r>
            <a:endParaRPr lang="en-US" sz="1050" dirty="0">
              <a:latin typeface="Franklin Gothic Book" panose="020B0503020102020204" pitchFamily="34" charset="0"/>
            </a:endParaRP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32735" y="5917893"/>
            <a:ext cx="4604179" cy="640080"/>
            <a:chOff x="659218" y="5788469"/>
            <a:chExt cx="5356571" cy="744678"/>
          </a:xfrm>
        </p:grpSpPr>
        <p:sp>
          <p:nvSpPr>
            <p:cNvPr id="12" name="Rectangle 11"/>
            <p:cNvSpPr/>
            <p:nvPr/>
          </p:nvSpPr>
          <p:spPr>
            <a:xfrm>
              <a:off x="659218" y="5788469"/>
              <a:ext cx="5356571" cy="7446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97179" y="5788469"/>
              <a:ext cx="3133725" cy="7239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3772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UVA COVID-19 Model-Background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8136"/>
            <a:ext cx="8229600" cy="3600450"/>
          </a:xfrm>
        </p:spPr>
        <p:txBody>
          <a:bodyPr/>
          <a:lstStyle/>
          <a:p>
            <a:r>
              <a:rPr lang="en-US" dirty="0" smtClean="0"/>
              <a:t>Model is developed by the UVA </a:t>
            </a:r>
            <a:r>
              <a:rPr lang="en-US" dirty="0" err="1" smtClean="0"/>
              <a:t>Biocomplexity</a:t>
            </a:r>
            <a:r>
              <a:rPr lang="en-US" dirty="0" smtClean="0"/>
              <a:t> Institute</a:t>
            </a:r>
          </a:p>
          <a:p>
            <a:endParaRPr lang="en-US" dirty="0" smtClean="0"/>
          </a:p>
          <a:p>
            <a:r>
              <a:rPr lang="en-US" dirty="0" smtClean="0"/>
              <a:t>Model has evolved</a:t>
            </a:r>
          </a:p>
          <a:p>
            <a:pPr lvl="1"/>
            <a:r>
              <a:rPr lang="en-US" dirty="0" smtClean="0"/>
              <a:t>Current methodology: “Adaptive Fitting”</a:t>
            </a:r>
          </a:p>
          <a:p>
            <a:pPr lvl="1"/>
            <a:r>
              <a:rPr lang="en-US" dirty="0" smtClean="0"/>
              <a:t>Based on observed cases in each health district, not scenarios</a:t>
            </a:r>
          </a:p>
          <a:p>
            <a:pPr lvl="1"/>
            <a:r>
              <a:rPr lang="en-US" dirty="0" smtClean="0"/>
              <a:t>Responsive to current trends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week-to-week volatility</a:t>
            </a:r>
          </a:p>
          <a:p>
            <a:endParaRPr lang="en-US" dirty="0"/>
          </a:p>
          <a:p>
            <a:r>
              <a:rPr lang="en-US" dirty="0" smtClean="0"/>
              <a:t>Models thrive on more &amp; better data, and the model improves every week.</a:t>
            </a:r>
          </a:p>
          <a:p>
            <a:endParaRPr lang="en-US" dirty="0"/>
          </a:p>
          <a:p>
            <a:r>
              <a:rPr lang="en-US" dirty="0"/>
              <a:t>Approaching a new transition </a:t>
            </a:r>
            <a:r>
              <a:rPr lang="en-US" dirty="0" smtClean="0"/>
              <a:t>period—fall</a:t>
            </a:r>
          </a:p>
          <a:p>
            <a:pPr lvl="1"/>
            <a:r>
              <a:rPr lang="en-US" dirty="0" smtClean="0"/>
              <a:t>Behavioral responses drive changes in current trends</a:t>
            </a:r>
          </a:p>
          <a:p>
            <a:endParaRPr lang="en-US" dirty="0" smtClean="0"/>
          </a:p>
          <a:p>
            <a:pPr marL="342900" lvl="1" indent="0">
              <a:buNone/>
            </a:pP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32735" y="5917893"/>
            <a:ext cx="4604179" cy="640080"/>
            <a:chOff x="659218" y="5788469"/>
            <a:chExt cx="5356571" cy="744678"/>
          </a:xfrm>
        </p:grpSpPr>
        <p:sp>
          <p:nvSpPr>
            <p:cNvPr id="5" name="Rectangle 4"/>
            <p:cNvSpPr/>
            <p:nvPr/>
          </p:nvSpPr>
          <p:spPr>
            <a:xfrm>
              <a:off x="659218" y="5788469"/>
              <a:ext cx="5356571" cy="7446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7179" y="5788469"/>
              <a:ext cx="3133725" cy="7239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065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Fitting Approach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54571" y="5875868"/>
            <a:ext cx="4198181" cy="652523"/>
            <a:chOff x="659218" y="5788469"/>
            <a:chExt cx="5356571" cy="744678"/>
          </a:xfrm>
        </p:grpSpPr>
        <p:sp>
          <p:nvSpPr>
            <p:cNvPr id="5" name="Rectangle 4"/>
            <p:cNvSpPr/>
            <p:nvPr/>
          </p:nvSpPr>
          <p:spPr>
            <a:xfrm>
              <a:off x="659218" y="5788469"/>
              <a:ext cx="5356571" cy="7446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7179" y="5788469"/>
              <a:ext cx="3133725" cy="7239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707065" y="1417638"/>
            <a:ext cx="745342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S-E-I-R </a:t>
            </a:r>
            <a:r>
              <a:rPr lang="en-US" sz="2000" b="1" dirty="0" err="1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metapopulation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 model</a:t>
            </a:r>
          </a:p>
          <a:p>
            <a:pPr marL="800100" lvl="1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133 “patches” for Virginia localities</a:t>
            </a:r>
          </a:p>
          <a:p>
            <a:pPr marL="800100" lvl="1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Includes </a:t>
            </a:r>
            <a:r>
              <a:rPr lang="en-US" dirty="0" err="1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asymptomaic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 infections and treatment affects</a:t>
            </a:r>
          </a:p>
          <a:p>
            <a:pPr lvl="1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1" dirty="0" smtClean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342900" lvl="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Each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county fit precisely, with recent trends used for future projection</a:t>
            </a:r>
          </a:p>
          <a:p>
            <a:pPr marL="800100" lvl="1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Allows history to be precisely captured, and used to guide bounds on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projections</a:t>
            </a:r>
          </a:p>
          <a:p>
            <a:pPr marL="800100" lvl="1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Allows for “What-if” Scenarios</a:t>
            </a:r>
          </a:p>
          <a:p>
            <a:pPr marL="800100" lvl="1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Policy decisions and human behavior are difficult to predict</a:t>
            </a:r>
          </a:p>
          <a:p>
            <a:pPr marL="800100" lvl="1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Effects in COVID-19 environment are difficult to calibrate</a:t>
            </a:r>
            <a:endParaRPr lang="en-US" sz="20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293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Analytic/Feeder Products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54571" y="5875868"/>
            <a:ext cx="4198181" cy="652523"/>
            <a:chOff x="659218" y="5788469"/>
            <a:chExt cx="5356571" cy="744678"/>
          </a:xfrm>
        </p:grpSpPr>
        <p:sp>
          <p:nvSpPr>
            <p:cNvPr id="5" name="Rectangle 4"/>
            <p:cNvSpPr/>
            <p:nvPr/>
          </p:nvSpPr>
          <p:spPr>
            <a:xfrm>
              <a:off x="659218" y="5788469"/>
              <a:ext cx="5356571" cy="7446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7179" y="5788469"/>
              <a:ext cx="3133725" cy="7239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696433" y="1725982"/>
            <a:ext cx="74534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Case Detection – Days from Onset to Diagnosis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Social Distancing metrics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Reproduction Rate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District Trajectory Classification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Surge </a:t>
            </a:r>
            <a:r>
              <a:rPr lang="en-US" dirty="0" smtClean="0"/>
              <a:t>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Age-specific attack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314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D152-9D92-6440-AC43-F4E9A2982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496" y="1093506"/>
            <a:ext cx="7886700" cy="59454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Better Detection – Symptom Onset to Diagnosis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86A8D6-D445-7F47-AA08-FC6571F46D0F}"/>
              </a:ext>
            </a:extLst>
          </p:cNvPr>
          <p:cNvSpPr txBox="1"/>
          <p:nvPr/>
        </p:nvSpPr>
        <p:spPr>
          <a:xfrm>
            <a:off x="1254168" y="5689473"/>
            <a:ext cx="1398140" cy="17312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525">
                <a:ea typeface="+mn-lt"/>
                <a:cs typeface="+mn-lt"/>
                <a:hlinkClick r:id="rId3"/>
              </a:rPr>
              <a:t>https://www.vdh.virginia.gov/coronavirus/</a:t>
            </a:r>
            <a:endParaRPr lang="en-US">
              <a:ea typeface="+mn-lt"/>
              <a:cs typeface="+mn-lt"/>
              <a:hlinkClick r:id="rId3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82495" y="5715712"/>
            <a:ext cx="4142667" cy="860321"/>
            <a:chOff x="659218" y="5788469"/>
            <a:chExt cx="5356571" cy="744678"/>
          </a:xfrm>
        </p:grpSpPr>
        <p:sp>
          <p:nvSpPr>
            <p:cNvPr id="20" name="Rectangle 19"/>
            <p:cNvSpPr/>
            <p:nvPr/>
          </p:nvSpPr>
          <p:spPr>
            <a:xfrm>
              <a:off x="659218" y="5788469"/>
              <a:ext cx="5356571" cy="7446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97179" y="5788469"/>
              <a:ext cx="3133725" cy="723900"/>
            </a:xfrm>
            <a:prstGeom prst="rect">
              <a:avLst/>
            </a:prstGeom>
            <a:ln>
              <a:noFill/>
            </a:ln>
          </p:spPr>
        </p:pic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3BC8D23-AED2-A148-A8EE-DA44B23E7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835569"/>
              </p:ext>
            </p:extLst>
          </p:nvPr>
        </p:nvGraphicFramePr>
        <p:xfrm>
          <a:off x="482495" y="1714287"/>
          <a:ext cx="2703218" cy="2146300"/>
        </p:xfrm>
        <a:graphic>
          <a:graphicData uri="http://schemas.openxmlformats.org/drawingml/2006/table">
            <a:tbl>
              <a:tblPr/>
              <a:tblGrid>
                <a:gridCol w="1865601">
                  <a:extLst>
                    <a:ext uri="{9D8B030D-6E8A-4147-A177-3AD203B41FA5}">
                      <a16:colId xmlns:a16="http://schemas.microsoft.com/office/drawing/2014/main" val="1409124395"/>
                    </a:ext>
                  </a:extLst>
                </a:gridCol>
                <a:gridCol w="837617">
                  <a:extLst>
                    <a:ext uri="{9D8B030D-6E8A-4147-A177-3AD203B41FA5}">
                      <a16:colId xmlns:a16="http://schemas.microsoft.com/office/drawing/2014/main" val="333000667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Timeframe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(weeks)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Mean days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7018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April (13-16)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084813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May (17-21)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697251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June (22-25)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917037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July (26-30)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971444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Aug (31-34)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384652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Overall (13-33)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1721657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713" y="2834569"/>
            <a:ext cx="5758461" cy="302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62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87" y="234519"/>
            <a:ext cx="8229600" cy="749029"/>
          </a:xfrm>
        </p:spPr>
        <p:txBody>
          <a:bodyPr/>
          <a:lstStyle/>
          <a:p>
            <a:r>
              <a:rPr lang="en-US" dirty="0" smtClean="0"/>
              <a:t>Social Distancing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15679" y="5793236"/>
            <a:ext cx="4226442" cy="790745"/>
            <a:chOff x="659218" y="5788469"/>
            <a:chExt cx="5356571" cy="744678"/>
          </a:xfrm>
        </p:grpSpPr>
        <p:sp>
          <p:nvSpPr>
            <p:cNvPr id="7" name="Rectangle 6"/>
            <p:cNvSpPr/>
            <p:nvPr/>
          </p:nvSpPr>
          <p:spPr>
            <a:xfrm>
              <a:off x="659218" y="5788469"/>
              <a:ext cx="5356571" cy="7446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7179" y="5788469"/>
              <a:ext cx="3133725" cy="7239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87" y="1060435"/>
            <a:ext cx="8676640" cy="44369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10587" y="56837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hlinkClick r:id="rId3"/>
              </a:rPr>
              <a:t>https://dataviz.vdh.virginia.gov/views/GoogleMobility/Sheet1?iframeSizedToWindow=true&amp;:embed=y&amp;:display_count=no&amp;:showAppBanner=false&amp;:</a:t>
            </a:r>
            <a:r>
              <a:rPr lang="en-US" sz="900" dirty="0" smtClean="0">
                <a:hlinkClick r:id="rId3"/>
              </a:rPr>
              <a:t>showVizHome=no</a:t>
            </a:r>
            <a:r>
              <a:rPr lang="en-US" sz="900" dirty="0" smtClean="0"/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19530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24" y="274638"/>
            <a:ext cx="8642646" cy="5318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48" y="5699863"/>
            <a:ext cx="4145639" cy="859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5447" y="646481"/>
            <a:ext cx="3533775" cy="25241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24170" y="569986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hlinkClick r:id="rId2"/>
              </a:rPr>
              <a:t>https://dataviz.vdh.virginia.gov/views/TransmissionRate/Dashboard1?iframeSizedToWindow=true&amp;:embed=y&amp;:display_count=no&amp;:showAppBanner=false&amp;:</a:t>
            </a:r>
            <a:r>
              <a:rPr lang="en-US" sz="800" dirty="0" smtClean="0">
                <a:hlinkClick r:id="rId2"/>
              </a:rPr>
              <a:t>showVizHome=no</a:t>
            </a:r>
            <a:r>
              <a:rPr lang="en-US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13037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0153"/>
          </a:xfrm>
        </p:spPr>
        <p:txBody>
          <a:bodyPr/>
          <a:lstStyle/>
          <a:p>
            <a:r>
              <a:rPr lang="en-US" dirty="0" smtClean="0"/>
              <a:t>District Trajectories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93401" y="5784112"/>
            <a:ext cx="4146700" cy="756591"/>
            <a:chOff x="659218" y="5788469"/>
            <a:chExt cx="5356571" cy="744678"/>
          </a:xfrm>
        </p:grpSpPr>
        <p:sp>
          <p:nvSpPr>
            <p:cNvPr id="5" name="Rectangle 4"/>
            <p:cNvSpPr/>
            <p:nvPr/>
          </p:nvSpPr>
          <p:spPr>
            <a:xfrm>
              <a:off x="659218" y="5788469"/>
              <a:ext cx="5356571" cy="7446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7179" y="5788469"/>
              <a:ext cx="3133725" cy="7239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263" y="780526"/>
            <a:ext cx="6725711" cy="50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9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8497"/>
          </a:xfrm>
        </p:spPr>
        <p:txBody>
          <a:bodyPr/>
          <a:lstStyle/>
          <a:p>
            <a:r>
              <a:rPr lang="en-US" dirty="0" smtClean="0"/>
              <a:t>Surges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0456"/>
            <a:ext cx="3982776" cy="293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121" y="1520456"/>
            <a:ext cx="38290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30669"/>
      </p:ext>
    </p:extLst>
  </p:cSld>
  <p:clrMapOvr>
    <a:masterClrMapping/>
  </p:clrMapOvr>
</p:sld>
</file>

<file path=ppt/theme/theme1.xml><?xml version="1.0" encoding="utf-8"?>
<a:theme xmlns:a="http://schemas.openxmlformats.org/drawingml/2006/main" name="VDH 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 OHE</Template>
  <TotalTime>984</TotalTime>
  <Words>538</Words>
  <Application>Microsoft Office PowerPoint</Application>
  <PresentationFormat>On-screen Show (4:3)</PresentationFormat>
  <Paragraphs>111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Franklin Gothic Book</vt:lpstr>
      <vt:lpstr>Helvetica</vt:lpstr>
      <vt:lpstr>Trebuchet MS</vt:lpstr>
      <vt:lpstr>Wingdings</vt:lpstr>
      <vt:lpstr>VDH Master</vt:lpstr>
      <vt:lpstr>Modeling Update</vt:lpstr>
      <vt:lpstr>UVA COVID-19 Model-Background</vt:lpstr>
      <vt:lpstr>Adaptive Fitting Approach</vt:lpstr>
      <vt:lpstr>Other Analytic/Feeder Products</vt:lpstr>
      <vt:lpstr>Better Detection – Symptom Onset to Diagnosis</vt:lpstr>
      <vt:lpstr>Social Distancing</vt:lpstr>
      <vt:lpstr>PowerPoint Presentation</vt:lpstr>
      <vt:lpstr>District Trajectories</vt:lpstr>
      <vt:lpstr>Surges</vt:lpstr>
      <vt:lpstr>Age-Specific Attack Rates</vt:lpstr>
      <vt:lpstr>Past Surges- Richmond</vt:lpstr>
      <vt:lpstr>Other Districts with surges among 0-29 year olds</vt:lpstr>
      <vt:lpstr>Projections</vt:lpstr>
      <vt:lpstr>Hospital Demand and Capacity by Region</vt:lpstr>
      <vt:lpstr>PowerPoint Presentation</vt:lpstr>
      <vt:lpstr>PowerPoint Presentation</vt:lpstr>
    </vt:vector>
  </TitlesOfParts>
  <Company>Virginia Information Technologies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VITA Program</dc:creator>
  <cp:lastModifiedBy>VITA Program</cp:lastModifiedBy>
  <cp:revision>76</cp:revision>
  <dcterms:created xsi:type="dcterms:W3CDTF">2020-05-15T12:41:13Z</dcterms:created>
  <dcterms:modified xsi:type="dcterms:W3CDTF">2020-09-18T13:07:06Z</dcterms:modified>
</cp:coreProperties>
</file>