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4" r:id="rId2"/>
    <p:sldId id="270" r:id="rId3"/>
    <p:sldId id="271" r:id="rId4"/>
    <p:sldId id="272" r:id="rId5"/>
    <p:sldId id="262" r:id="rId6"/>
    <p:sldId id="2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78865" autoAdjust="0"/>
  </p:normalViewPr>
  <p:slideViewPr>
    <p:cSldViewPr snapToGrid="0">
      <p:cViewPr varScale="1">
        <p:scale>
          <a:sx n="48" d="100"/>
          <a:sy n="48" d="100"/>
        </p:scale>
        <p:origin x="4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C590F-6730-4F57-AB08-397E0998ACD9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466CB-5C03-4091-9811-D55F34791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9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466CB-5C03-4091-9811-D55F347911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4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466CB-5C03-4091-9811-D55F347911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58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466CB-5C03-4091-9811-D55F347911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38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466CB-5C03-4091-9811-D55F347911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33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3451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466CB-5C03-4091-9811-D55F347911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4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5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5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Trebuchet MS"/>
              <a:buNone/>
              <a:defRPr/>
            </a:lvl1pPr>
            <a:lvl2pPr lvl="1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ts val="2400"/>
              <a:buFont typeface="Trebuchet MS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ts val="2400"/>
              <a:buFont typeface="Trebuchet MS"/>
              <a:buNone/>
              <a:defRPr/>
            </a:lvl3pPr>
            <a:lvl4pPr lvl="3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ts val="2400"/>
              <a:buFont typeface="Trebuchet MS"/>
              <a:buNone/>
              <a:defRPr/>
            </a:lvl4pPr>
            <a:lvl5pPr lvl="4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ts val="2400"/>
              <a:buFont typeface="Trebuchet MS"/>
              <a:buNone/>
              <a:defRPr/>
            </a:lvl5pPr>
            <a:lvl6pPr lvl="5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ts val="2400"/>
              <a:buFont typeface="Trebuchet MS"/>
              <a:buNone/>
              <a:defRPr/>
            </a:lvl6pPr>
            <a:lvl7pPr lvl="6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ts val="2400"/>
              <a:buFont typeface="Trebuchet MS"/>
              <a:buNone/>
              <a:defRPr/>
            </a:lvl7pPr>
            <a:lvl8pPr lvl="7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ts val="2400"/>
              <a:buFont typeface="Trebuchet MS"/>
              <a:buNone/>
              <a:defRPr/>
            </a:lvl8pPr>
            <a:lvl9pPr lvl="8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ts val="2400"/>
              <a:buFont typeface="Trebuchet MS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352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D4D4D"/>
              </a:buClr>
              <a:buSzPts val="2400"/>
              <a:buFont typeface="Arial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76"/>
          <p:cNvSpPr txBox="1">
            <a:spLocks noGrp="1"/>
          </p:cNvSpPr>
          <p:nvPr>
            <p:ph type="sldNum" idx="12"/>
          </p:nvPr>
        </p:nvSpPr>
        <p:spPr>
          <a:xfrm>
            <a:off x="101600" y="6096000"/>
            <a:ext cx="508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75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2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2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77777"/>
              </a:buClr>
              <a:buSzPts val="2800"/>
              <a:buFont typeface="Trebuchet MS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ts val="2400"/>
              <a:buFont typeface="Trebuchet MS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77777"/>
              </a:buClr>
              <a:buSzPts val="2000"/>
              <a:buFont typeface="Trebuchet MS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77777"/>
              </a:buClr>
              <a:buSzPts val="2000"/>
              <a:buFont typeface="Trebuchet MS"/>
              <a:buChar char="•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77777"/>
              </a:buClr>
              <a:buSzPts val="2000"/>
              <a:buFont typeface="Trebuchet MS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77777"/>
              </a:buClr>
              <a:buSzPts val="2000"/>
              <a:buFont typeface="Trebuchet MS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77777"/>
              </a:buClr>
              <a:buSzPts val="2000"/>
              <a:buFont typeface="Trebuchet MS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77777"/>
              </a:buClr>
              <a:buSzPts val="2000"/>
              <a:buFont typeface="Trebuchet MS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82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D4D4D"/>
              </a:buClr>
              <a:buSzPts val="1400"/>
              <a:buFont typeface="Trebuchet MS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777777"/>
              </a:buClr>
              <a:buSzPts val="1200"/>
              <a:buFont typeface="Trebuchet MS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777777"/>
              </a:buClr>
              <a:buSzPts val="1000"/>
              <a:buFont typeface="Trebuchet MS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Trebuchet MS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Trebuchet MS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Trebuchet MS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Trebuchet MS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Trebuchet MS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777777"/>
              </a:buClr>
              <a:buSzPts val="900"/>
              <a:buFont typeface="Trebuchet MS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74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4"/>
          <p:cNvSpPr txBox="1">
            <a:spLocks noGrp="1"/>
          </p:cNvSpPr>
          <p:nvPr>
            <p:ph type="body" idx="1"/>
          </p:nvPr>
        </p:nvSpPr>
        <p:spPr>
          <a:xfrm rot="5400000">
            <a:off x="3695700" y="-1485900"/>
            <a:ext cx="48006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876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5"/>
          <p:cNvSpPr txBox="1">
            <a:spLocks noGrp="1"/>
          </p:cNvSpPr>
          <p:nvPr>
            <p:ph type="title"/>
          </p:nvPr>
        </p:nvSpPr>
        <p:spPr>
          <a:xfrm rot="5400000">
            <a:off x="7147719" y="1966119"/>
            <a:ext cx="6126162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5"/>
          <p:cNvSpPr txBox="1">
            <a:spLocks noGrp="1"/>
          </p:cNvSpPr>
          <p:nvPr>
            <p:ph type="body" idx="1"/>
          </p:nvPr>
        </p:nvSpPr>
        <p:spPr>
          <a:xfrm rot="5400000">
            <a:off x="1559719" y="-675481"/>
            <a:ext cx="6126162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777777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056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33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336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336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336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336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3366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3366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3366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rgbClr val="003366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" name="Google Shape;11;p7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4D4D4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ts val="2400"/>
              <a:buFont typeface="Trebuchet MS"/>
              <a:buChar char="•"/>
              <a:defRPr sz="2400" b="0" i="0" u="none" strike="noStrike" cap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ts val="2400"/>
              <a:buFont typeface="Trebuchet MS"/>
              <a:buChar char="•"/>
              <a:defRPr sz="2400" b="0" i="0" u="none" strike="noStrike" cap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ts val="2400"/>
              <a:buFont typeface="Trebuchet MS"/>
              <a:buChar char="•"/>
              <a:defRPr sz="2400" b="0" i="0" u="none" strike="noStrike" cap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ts val="2400"/>
              <a:buFont typeface="Trebuchet MS"/>
              <a:buChar char="•"/>
              <a:defRPr sz="2400" b="0" i="0" u="none" strike="noStrike" cap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ts val="2400"/>
              <a:buFont typeface="Trebuchet MS"/>
              <a:buChar char="•"/>
              <a:defRPr sz="2400" b="0" i="0" u="none" strike="noStrike" cap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ts val="2400"/>
              <a:buFont typeface="Trebuchet MS"/>
              <a:buChar char="•"/>
              <a:defRPr sz="2400" b="0" i="0" u="none" strike="noStrike" cap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ts val="2400"/>
              <a:buFont typeface="Trebuchet MS"/>
              <a:buChar char="•"/>
              <a:defRPr sz="2400" b="0" i="0" u="none" strike="noStrike" cap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77777"/>
              </a:buClr>
              <a:buSzPts val="2400"/>
              <a:buFont typeface="Trebuchet MS"/>
              <a:buChar char="•"/>
              <a:defRPr sz="2400" b="0" i="0" u="none" strike="noStrike" cap="none">
                <a:solidFill>
                  <a:srgbClr val="77777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Google Shape;12;p74"/>
          <p:cNvSpPr txBox="1">
            <a:spLocks noGrp="1"/>
          </p:cNvSpPr>
          <p:nvPr>
            <p:ph type="sldNum" idx="12"/>
          </p:nvPr>
        </p:nvSpPr>
        <p:spPr>
          <a:xfrm>
            <a:off x="101600" y="6096000"/>
            <a:ext cx="508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185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Containment Team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2</a:t>
            </a:r>
            <a:r>
              <a:rPr lang="en-US" baseline="30000" dirty="0" smtClean="0"/>
              <a:t>nd</a:t>
            </a:r>
            <a:r>
              <a:rPr lang="en-US" dirty="0" smtClean="0"/>
              <a:t>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Case Investigation Workflow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Identification and investigation of patients with confirmed and probable diagnoses of </a:t>
            </a:r>
            <a:r>
              <a:rPr lang="en-US" sz="2000" dirty="0" smtClean="0"/>
              <a:t>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Starts with a positive test result or provider </a:t>
            </a:r>
            <a:r>
              <a:rPr lang="en-US" sz="2000" dirty="0" smtClean="0"/>
              <a:t>diagnoses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Cases are </a:t>
            </a:r>
            <a:r>
              <a:rPr lang="en-US" sz="2000" dirty="0"/>
              <a:t>entered into </a:t>
            </a:r>
            <a:r>
              <a:rPr lang="en-US" sz="2000" dirty="0" smtClean="0"/>
              <a:t>the Virginia </a:t>
            </a:r>
            <a:r>
              <a:rPr lang="en-US" sz="2000" dirty="0"/>
              <a:t>Electronic Disease Surveillance System </a:t>
            </a:r>
            <a:r>
              <a:rPr lang="en-US" sz="2000" dirty="0" smtClean="0"/>
              <a:t>(</a:t>
            </a:r>
            <a:r>
              <a:rPr lang="en-US" sz="2000" dirty="0" err="1" smtClean="0"/>
              <a:t>VEDSS</a:t>
            </a:r>
            <a:r>
              <a:rPr lang="en-US" sz="2000" dirty="0" smtClean="0"/>
              <a:t>) and </a:t>
            </a:r>
            <a:r>
              <a:rPr lang="en-US" sz="2000" dirty="0"/>
              <a:t>triaged for assignment to the local health department</a:t>
            </a:r>
          </a:p>
          <a:p>
            <a:endParaRPr lang="en-US" dirty="0"/>
          </a:p>
        </p:txBody>
      </p:sp>
      <p:pic>
        <p:nvPicPr>
          <p:cNvPr id="5" name="Picture 2" descr="COVID-19 Case Investigation Workflow: accessible version at https://www.cdc.gov/coronavirus/2019-ncov/php/contact-tracing/contact-tracing-plan/investigating-covid-19-case.htm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" r="1069"/>
          <a:stretch>
            <a:fillRect/>
          </a:stretch>
        </p:blipFill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97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Contact Tracing Workflow	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Identification, monitoring, and support of contacts who have been exposed to, and possibly infected with COVID-19</a:t>
            </a:r>
            <a:endParaRPr lang="en-US" sz="2000" dirty="0"/>
          </a:p>
        </p:txBody>
      </p:sp>
      <p:pic>
        <p:nvPicPr>
          <p:cNvPr id="2052" name="Picture 4" descr="Contact tracing workflow: accessible version available at  https://www.cdc.gov/coronavirus/2019-ncov/php/contact-tracing/contact-tracing-plan/contact-tracing.html​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185" y="444500"/>
            <a:ext cx="6656915" cy="514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6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8"/>
          <a:stretch/>
        </p:blipFill>
        <p:spPr>
          <a:xfrm>
            <a:off x="1115988" y="0"/>
            <a:ext cx="9296975" cy="603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COVIDWISE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326" y="1309015"/>
            <a:ext cx="6739351" cy="4227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kern="0"/>
              <a:pPr/>
              <a:t>5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95250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-1"/>
            <a:ext cx="8139471" cy="628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1192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84</Words>
  <Application>Microsoft Office PowerPoint</Application>
  <PresentationFormat>Widescreen</PresentationFormat>
  <Paragraphs>19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Trebuchet MS</vt:lpstr>
      <vt:lpstr>Default Design</vt:lpstr>
      <vt:lpstr>Containment Team Update</vt:lpstr>
      <vt:lpstr>Case Investigation Workflow</vt:lpstr>
      <vt:lpstr>Contact Tracing Workflow </vt:lpstr>
      <vt:lpstr>PowerPoint Presentation</vt:lpstr>
      <vt:lpstr>COVIDWISE</vt:lpstr>
      <vt:lpstr>PowerPoint Presentation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Diskin, Elena (VDH)</dc:creator>
  <cp:lastModifiedBy>VITA Program</cp:lastModifiedBy>
  <cp:revision>21</cp:revision>
  <dcterms:created xsi:type="dcterms:W3CDTF">2020-09-29T19:13:19Z</dcterms:created>
  <dcterms:modified xsi:type="dcterms:W3CDTF">2020-10-02T13:17:23Z</dcterms:modified>
</cp:coreProperties>
</file>