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4" r:id="rId1"/>
    <p:sldMasterId id="2147483675" r:id="rId2"/>
  </p:sldMasterIdLst>
  <p:notesMasterIdLst>
    <p:notesMasterId r:id="rId4"/>
  </p:notesMasterIdLst>
  <p:sldIdLst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2" y="5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980d6f594d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980d6f594d_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DOLI ETS Report Portal, going live on Monday, 9/28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Will be on DOLI’s website: https://www.doli.virginia.gov/reporting-page-development-copy/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 receive access to the system and to be alerted when reports are generated for your jurisdiction, contact respiratory@vdh.virginia.gov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Alerts with the Record ID and county will be generated and sent to each district epi starting on Monday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 is an optional LHD Follow-Up Form on the survey, DOLI has asked if you could fill this out when possible. This will help DOLI prioritize responding to outbreaks not previously addressed by VDH.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 to the team that worked on this - Emily Valencia, Alex Moore, Jonathan and others. Emily will be available to answer questions in the chat.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100"/>
              <a:buNone/>
              <a:defRPr sz="1100"/>
            </a:lvl1pPr>
            <a:lvl2pPr marL="914400" lvl="1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Char char="○"/>
              <a:defRPr sz="1100"/>
            </a:lvl2pPr>
            <a:lvl3pPr marL="1371600" lvl="2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Char char="■"/>
              <a:defRPr sz="1100"/>
            </a:lvl3pPr>
            <a:lvl4pPr marL="1828800" lvl="3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Char char="●"/>
              <a:defRPr sz="1100"/>
            </a:lvl4pPr>
            <a:lvl5pPr marL="2286000" lvl="4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Char char="○"/>
              <a:defRPr sz="1100"/>
            </a:lvl5pPr>
            <a:lvl6pPr marL="2743200" lvl="5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Char char="■"/>
              <a:defRPr sz="1100"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Char char="●"/>
              <a:defRPr sz="1100"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Char char="○"/>
              <a:defRPr sz="1100"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100"/>
              <a:buNone/>
              <a:defRPr sz="2100"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○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500"/>
              <a:buFont typeface="Trebuchet MS"/>
              <a:buChar char="■"/>
              <a:defRPr sz="1500"/>
            </a:lvl3pPr>
            <a:lvl4pPr marL="1828800" lvl="3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●"/>
              <a:defRPr sz="1400"/>
            </a:lvl4pPr>
            <a:lvl5pPr marL="2286000" lvl="4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○"/>
              <a:defRPr sz="1400"/>
            </a:lvl5pPr>
            <a:lvl6pPr marL="2743200" lvl="5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■"/>
              <a:defRPr sz="1400"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●"/>
              <a:defRPr sz="1400"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○"/>
              <a:defRPr sz="1400"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■"/>
              <a:defRPr sz="14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100"/>
              <a:buNone/>
              <a:defRPr sz="2100"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○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500"/>
              <a:buFont typeface="Trebuchet MS"/>
              <a:buChar char="■"/>
              <a:defRPr sz="1500"/>
            </a:lvl3pPr>
            <a:lvl4pPr marL="1828800" lvl="3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●"/>
              <a:defRPr sz="1400"/>
            </a:lvl4pPr>
            <a:lvl5pPr marL="2286000" lvl="4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○"/>
              <a:defRPr sz="1400"/>
            </a:lvl5pPr>
            <a:lvl6pPr marL="2743200" lvl="5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■"/>
              <a:defRPr sz="1400"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●"/>
              <a:defRPr sz="1400"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○"/>
              <a:defRPr sz="1400"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Char char="■"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76200" y="4572000"/>
            <a:ext cx="381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4D4D4D"/>
              </a:buClr>
              <a:buSzPts val="2000"/>
              <a:buFont typeface="Trebuchet MS"/>
              <a:buNone/>
              <a:defRPr sz="2000"/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None/>
              <a:defRPr sz="1800"/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/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777777"/>
              </a:buClr>
              <a:buSzPts val="1400"/>
              <a:buFont typeface="Trebuchet MS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56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56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ts val="2400"/>
              <a:buFont typeface="Trebuchet MS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rgbClr val="4D4D4D"/>
              </a:buClr>
              <a:buSzPts val="2400"/>
              <a:buFont typeface="Trebuchet MS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None/>
              <a:defRPr sz="1600" b="1"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Font typeface="Trebuchet MS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rgbClr val="777777"/>
              </a:buClr>
              <a:buSzPts val="1600"/>
              <a:buFont typeface="Trebuchet MS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3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640"/>
              </a:spcBef>
              <a:spcAft>
                <a:spcPts val="0"/>
              </a:spcAft>
              <a:buSzPts val="1400"/>
              <a:buNone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rgbClr val="777777"/>
              </a:buClr>
              <a:buSzPts val="2800"/>
              <a:buFont typeface="Trebuchet MS"/>
              <a:buChar char="•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Char char="•"/>
              <a:defRPr sz="2000"/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rgbClr val="4D4D4D"/>
              </a:buClr>
              <a:buSzPts val="1400"/>
              <a:buFont typeface="Trebuchet MS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rgbClr val="777777"/>
              </a:buClr>
              <a:buSzPts val="1200"/>
              <a:buFont typeface="Trebuchet MS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rgbClr val="777777"/>
              </a:buClr>
              <a:buSzPts val="1000"/>
              <a:buFont typeface="Trebuchet MS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4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4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4D4D4D"/>
              </a:buClr>
              <a:buSzPts val="3200"/>
              <a:buFont typeface="Trebuchet MS"/>
              <a:buNone/>
              <a:defRPr sz="3200" b="0" i="0" u="none" strike="noStrike" cap="none">
                <a:solidFill>
                  <a:srgbClr val="4D4D4D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777777"/>
              </a:buClr>
              <a:buSzPts val="2800"/>
              <a:buFont typeface="Trebuchet MS"/>
              <a:buNone/>
              <a:defRPr sz="28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None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rgbClr val="77777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rgbClr val="4D4D4D"/>
              </a:buClr>
              <a:buSzPts val="1400"/>
              <a:buFont typeface="Trebuchet MS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rgbClr val="777777"/>
              </a:buClr>
              <a:buSzPts val="1200"/>
              <a:buFont typeface="Trebuchet MS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rgbClr val="777777"/>
              </a:buClr>
              <a:buSzPts val="1000"/>
              <a:buFont typeface="Trebuchet MS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rgbClr val="777777"/>
              </a:buClr>
              <a:buSzPts val="900"/>
              <a:buFont typeface="Trebuchet MS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5"/>
          <p:cNvSpPr txBox="1">
            <a:spLocks noGrp="1"/>
          </p:cNvSpPr>
          <p:nvPr>
            <p:ph type="body" idx="1"/>
          </p:nvPr>
        </p:nvSpPr>
        <p:spPr>
          <a:xfrm rot="5400000">
            <a:off x="2771700" y="-1114350"/>
            <a:ext cx="3600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6"/>
          <p:cNvSpPr txBox="1">
            <a:spLocks noGrp="1"/>
          </p:cNvSpPr>
          <p:nvPr>
            <p:ph type="title"/>
          </p:nvPr>
        </p:nvSpPr>
        <p:spPr>
          <a:xfrm rot="5400000">
            <a:off x="5360700" y="1474678"/>
            <a:ext cx="45948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6"/>
          <p:cNvSpPr txBox="1">
            <a:spLocks noGrp="1"/>
          </p:cNvSpPr>
          <p:nvPr>
            <p:ph type="body" idx="1"/>
          </p:nvPr>
        </p:nvSpPr>
        <p:spPr>
          <a:xfrm rot="5400000">
            <a:off x="1169700" y="-506522"/>
            <a:ext cx="45948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rgbClr val="777777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7"/>
          <p:cNvSpPr txBox="1">
            <a:spLocks noGrp="1"/>
          </p:cNvSpPr>
          <p:nvPr>
            <p:ph type="title"/>
          </p:nvPr>
        </p:nvSpPr>
        <p:spPr>
          <a:xfrm>
            <a:off x="628650" y="924792"/>
            <a:ext cx="7886700" cy="6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body" idx="1"/>
          </p:nvPr>
        </p:nvSpPr>
        <p:spPr>
          <a:xfrm>
            <a:off x="628650" y="1704109"/>
            <a:ext cx="7886700" cy="29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rtl="0">
              <a:spcBef>
                <a:spcPts val="48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3pPr>
            <a:lvl4pPr marL="1828800" lvl="3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4pPr>
            <a:lvl5pPr marL="2286000" lvl="4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6pPr>
            <a:lvl7pPr marL="3200400" lvl="6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7pPr>
            <a:lvl8pPr marL="3657600" lvl="7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8pPr>
            <a:lvl9pPr marL="4114800" lvl="8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rgbClr val="003366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4D4D4D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81000" algn="l" rtl="0">
              <a:spcBef>
                <a:spcPts val="480"/>
              </a:spcBef>
              <a:spcAft>
                <a:spcPts val="0"/>
              </a:spcAft>
              <a:buClr>
                <a:srgbClr val="77777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rgbClr val="777777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76200" y="4572000"/>
            <a:ext cx="381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li.virginia.gov/wp-content/uploads/2020/07/COVID-19-Emergency-Temporary-Standard-FOR-PUBLIC-DISTRIBUTION-FINAL-7.17.2020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redcap.vdh.virginia.gov/redcap/surveys/?s=LRHNP89XPK" TargetMode="External"/><Relationship Id="rId5" Type="http://schemas.openxmlformats.org/officeDocument/2006/relationships/hyperlink" Target="https://www.doli.virginia.gov/report-a-workplace-fatality-or-severe-injury-or-covid-19-case/" TargetMode="External"/><Relationship Id="rId4" Type="http://schemas.openxmlformats.org/officeDocument/2006/relationships/hyperlink" Target="https://www.doli.virginia.gov/wp-content/uploads/2020/07/RIS-filed-RTD-Final-ETS-7.24.2020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DOLI ETS Report Portal Update</a:t>
            </a:r>
            <a:endParaRPr/>
          </a:p>
        </p:txBody>
      </p:sp>
      <p:sp>
        <p:nvSpPr>
          <p:cNvPr id="116" name="Google Shape;116;p30"/>
          <p:cNvSpPr txBox="1">
            <a:spLocks noGrp="1"/>
          </p:cNvSpPr>
          <p:nvPr>
            <p:ph type="body" idx="1"/>
          </p:nvPr>
        </p:nvSpPr>
        <p:spPr>
          <a:xfrm>
            <a:off x="457200" y="971550"/>
            <a:ext cx="8229600" cy="3918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355600">
              <a:buSzPts val="2000"/>
              <a:buChar char="●"/>
            </a:pPr>
            <a:r>
              <a:rPr lang="en-US" sz="1450" dirty="0"/>
              <a:t>The new </a:t>
            </a:r>
            <a:r>
              <a:rPr lang="en-US" sz="1450" dirty="0">
                <a:hlinkClick r:id="rId3"/>
              </a:rPr>
              <a:t>COVID-19 standard</a:t>
            </a:r>
            <a:r>
              <a:rPr lang="en-US" sz="1450" dirty="0"/>
              <a:t> adopted by the Virginia Department of Labor and Industry (DOLI) requires </a:t>
            </a:r>
            <a:r>
              <a:rPr lang="en-US" sz="1450" u="sng" dirty="0"/>
              <a:t>all employers to report positive cases</a:t>
            </a:r>
            <a:r>
              <a:rPr lang="en-US" sz="1450" dirty="0"/>
              <a:t> of COVID-19 to the Virginia Department of Health (VDH). </a:t>
            </a:r>
            <a:endParaRPr lang="en-US" sz="1450" dirty="0" smtClean="0"/>
          </a:p>
          <a:p>
            <a:pPr lvl="0" indent="-355600">
              <a:buSzPts val="2000"/>
              <a:buChar char="●"/>
            </a:pPr>
            <a:r>
              <a:rPr lang="en-US" sz="1450" dirty="0"/>
              <a:t>The </a:t>
            </a:r>
            <a:r>
              <a:rPr lang="en-US" sz="1450" dirty="0">
                <a:hlinkClick r:id="rId4"/>
              </a:rPr>
              <a:t>Emergency Temporary Standard</a:t>
            </a:r>
            <a:r>
              <a:rPr lang="en-US" sz="1450" dirty="0"/>
              <a:t> also provides that “The employer shall notify the </a:t>
            </a:r>
            <a:r>
              <a:rPr lang="en-US" sz="1450" dirty="0">
                <a:hlinkClick r:id="rId5"/>
              </a:rPr>
              <a:t>Virginia Department of Labor and Industry</a:t>
            </a:r>
            <a:r>
              <a:rPr lang="en-US" sz="1450" dirty="0"/>
              <a:t> within 24 hours of the discovery of three (3) or more employees present at the place of employment within a 14-day period testing positive for SARS-CoV-2 virus during that 14-day time period.” </a:t>
            </a:r>
            <a:endParaRPr lang="en-US" sz="1450" dirty="0" smtClean="0"/>
          </a:p>
          <a:p>
            <a:pPr lvl="0" indent="-355600">
              <a:buSzPts val="2000"/>
              <a:buChar char="●"/>
            </a:pPr>
            <a:r>
              <a:rPr lang="en-US" sz="1450" dirty="0"/>
              <a:t>COVID-19 case reports must be filed through the </a:t>
            </a:r>
            <a:r>
              <a:rPr lang="en-US" sz="1450" dirty="0">
                <a:hlinkClick r:id="rId6"/>
              </a:rPr>
              <a:t>online reporting portal</a:t>
            </a:r>
            <a:r>
              <a:rPr lang="en-US" sz="1450" dirty="0"/>
              <a:t> which went live on September </a:t>
            </a:r>
            <a:r>
              <a:rPr lang="en-US" sz="1450" dirty="0" smtClean="0"/>
              <a:t>28</a:t>
            </a:r>
            <a:r>
              <a:rPr lang="en-US" sz="1450" baseline="30000" dirty="0" smtClean="0"/>
              <a:t>th</a:t>
            </a:r>
            <a:endParaRPr lang="en-US" sz="1450" dirty="0" smtClean="0"/>
          </a:p>
          <a:p>
            <a:pPr lvl="1" indent="-355600">
              <a:buSzPts val="2000"/>
              <a:buChar char="●"/>
            </a:pPr>
            <a:r>
              <a:rPr lang="en-US" sz="1450" dirty="0" smtClean="0"/>
              <a:t>Utilizing this portal will ensure compliance with the DOLI ETS</a:t>
            </a:r>
          </a:p>
          <a:p>
            <a:pPr lvl="1" indent="-355600">
              <a:buSzPts val="2000"/>
              <a:buChar char="●"/>
            </a:pPr>
            <a:r>
              <a:rPr lang="en-US" sz="1450" dirty="0" smtClean="0"/>
              <a:t>Businesses can report individual cases or clusters (up to 10 COVID-19 positive cases)</a:t>
            </a:r>
          </a:p>
          <a:p>
            <a:pPr lvl="1" indent="-355600">
              <a:buSzPts val="2000"/>
              <a:buChar char="●"/>
            </a:pPr>
            <a:r>
              <a:rPr lang="en-US" sz="1450" dirty="0" smtClean="0"/>
              <a:t>VDH will follow-up on reports per established district protocols and as resources permit</a:t>
            </a:r>
            <a:endParaRPr lang="en-US" sz="1450" dirty="0"/>
          </a:p>
          <a:p>
            <a:pPr lvl="1" indent="-355600">
              <a:buSzPts val="2000"/>
              <a:buChar char="●"/>
            </a:pPr>
            <a:r>
              <a:rPr lang="en-US" sz="1450" dirty="0" smtClean="0"/>
              <a:t>Questions about the </a:t>
            </a:r>
            <a:r>
              <a:rPr lang="en-US" sz="1450" smtClean="0"/>
              <a:t>ETS should </a:t>
            </a:r>
            <a:r>
              <a:rPr lang="en-US" sz="1450" dirty="0" smtClean="0"/>
              <a:t>be directed toward DOLI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286</Words>
  <Application>Microsoft Office PowerPoint</Application>
  <PresentationFormat>On-screen Show (16:9)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Simple Light</vt:lpstr>
      <vt:lpstr>Default Design</vt:lpstr>
      <vt:lpstr>DOLI ETS Report Portal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DOLI ETS Report Portal Update</dc:title>
  <dc:creator>Holsinger, Caroline (VDH)</dc:creator>
  <cp:lastModifiedBy>VITA Program</cp:lastModifiedBy>
  <cp:revision>3</cp:revision>
  <dcterms:modified xsi:type="dcterms:W3CDTF">2020-10-08T17:55:17Z</dcterms:modified>
</cp:coreProperties>
</file>