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74" r:id="rId4"/>
  </p:sldMasterIdLst>
  <p:notesMasterIdLst>
    <p:notesMasterId r:id="rId22"/>
  </p:notesMasterIdLst>
  <p:handoutMasterIdLst>
    <p:handoutMasterId r:id="rId23"/>
  </p:handoutMasterIdLst>
  <p:sldIdLst>
    <p:sldId id="379" r:id="rId5"/>
    <p:sldId id="384" r:id="rId6"/>
    <p:sldId id="382" r:id="rId7"/>
    <p:sldId id="381" r:id="rId8"/>
    <p:sldId id="389" r:id="rId9"/>
    <p:sldId id="383" r:id="rId10"/>
    <p:sldId id="396" r:id="rId11"/>
    <p:sldId id="371" r:id="rId12"/>
    <p:sldId id="370" r:id="rId13"/>
    <p:sldId id="388" r:id="rId14"/>
    <p:sldId id="390" r:id="rId15"/>
    <p:sldId id="391" r:id="rId16"/>
    <p:sldId id="392" r:id="rId17"/>
    <p:sldId id="393" r:id="rId18"/>
    <p:sldId id="394" r:id="rId19"/>
    <p:sldId id="395" r:id="rId20"/>
    <p:sldId id="387" r:id="rId21"/>
  </p:sldIdLst>
  <p:sldSz cx="9144000" cy="6858000" type="screen4x3"/>
  <p:notesSz cx="6997700" cy="92837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F80"/>
    <a:srgbClr val="003366"/>
    <a:srgbClr val="333333"/>
    <a:srgbClr val="000063"/>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079" autoAdjust="0"/>
    <p:restoredTop sz="87000" autoAdjust="0"/>
  </p:normalViewPr>
  <p:slideViewPr>
    <p:cSldViewPr>
      <p:cViewPr varScale="1">
        <p:scale>
          <a:sx n="114" d="100"/>
          <a:sy n="114" d="100"/>
        </p:scale>
        <p:origin x="1728"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2818" name="Rectangle 2"/>
          <p:cNvSpPr>
            <a:spLocks noGrp="1" noChangeArrowheads="1"/>
          </p:cNvSpPr>
          <p:nvPr>
            <p:ph type="hdr" sz="quarter"/>
          </p:nvPr>
        </p:nvSpPr>
        <p:spPr bwMode="auto">
          <a:xfrm>
            <a:off x="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defTabSz="930275">
              <a:defRPr sz="1200"/>
            </a:lvl1pPr>
          </a:lstStyle>
          <a:p>
            <a:pPr>
              <a:defRPr/>
            </a:pPr>
            <a:endParaRPr lang="en-US" dirty="0"/>
          </a:p>
        </p:txBody>
      </p:sp>
      <p:sp>
        <p:nvSpPr>
          <p:cNvPr id="162819" name="Rectangle 3"/>
          <p:cNvSpPr>
            <a:spLocks noGrp="1" noChangeArrowheads="1"/>
          </p:cNvSpPr>
          <p:nvPr>
            <p:ph type="dt" sz="quarter" idx="1"/>
          </p:nvPr>
        </p:nvSpPr>
        <p:spPr bwMode="auto">
          <a:xfrm>
            <a:off x="396240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algn="r" defTabSz="930275">
              <a:defRPr sz="1200"/>
            </a:lvl1pPr>
          </a:lstStyle>
          <a:p>
            <a:pPr>
              <a:defRPr/>
            </a:pPr>
            <a:endParaRPr lang="en-US" dirty="0"/>
          </a:p>
        </p:txBody>
      </p:sp>
      <p:sp>
        <p:nvSpPr>
          <p:cNvPr id="162820" name="Rectangle 4"/>
          <p:cNvSpPr>
            <a:spLocks noGrp="1" noChangeArrowheads="1"/>
          </p:cNvSpPr>
          <p:nvPr>
            <p:ph type="ftr" sz="quarter" idx="2"/>
          </p:nvPr>
        </p:nvSpPr>
        <p:spPr bwMode="auto">
          <a:xfrm>
            <a:off x="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defTabSz="930275">
              <a:defRPr sz="1200"/>
            </a:lvl1pPr>
          </a:lstStyle>
          <a:p>
            <a:pPr>
              <a:defRPr/>
            </a:pPr>
            <a:endParaRPr lang="en-US" dirty="0"/>
          </a:p>
        </p:txBody>
      </p:sp>
      <p:sp>
        <p:nvSpPr>
          <p:cNvPr id="162821" name="Rectangle 5"/>
          <p:cNvSpPr>
            <a:spLocks noGrp="1" noChangeArrowheads="1"/>
          </p:cNvSpPr>
          <p:nvPr>
            <p:ph type="sldNum" sz="quarter" idx="3"/>
          </p:nvPr>
        </p:nvSpPr>
        <p:spPr bwMode="auto">
          <a:xfrm>
            <a:off x="396240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algn="r" defTabSz="930275">
              <a:defRPr sz="1200"/>
            </a:lvl1pPr>
          </a:lstStyle>
          <a:p>
            <a:pPr>
              <a:defRPr/>
            </a:pPr>
            <a:fld id="{C5D40E73-B5EA-40DB-9472-D44928AED9CB}" type="slidenum">
              <a:rPr lang="en-US"/>
              <a:pPr>
                <a:defRPr/>
              </a:pPr>
              <a:t>‹#›</a:t>
            </a:fld>
            <a:endParaRPr lang="en-US" dirty="0"/>
          </a:p>
        </p:txBody>
      </p:sp>
    </p:spTree>
    <p:extLst>
      <p:ext uri="{BB962C8B-B14F-4D97-AF65-F5344CB8AC3E}">
        <p14:creationId xmlns:p14="http://schemas.microsoft.com/office/powerpoint/2010/main" val="13638526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defTabSz="930275">
              <a:defRPr sz="1200"/>
            </a:lvl1pPr>
          </a:lstStyle>
          <a:p>
            <a:pPr>
              <a:defRPr/>
            </a:pPr>
            <a:endParaRPr lang="en-US" dirty="0"/>
          </a:p>
        </p:txBody>
      </p:sp>
      <p:sp>
        <p:nvSpPr>
          <p:cNvPr id="35843" name="Rectangle 3"/>
          <p:cNvSpPr>
            <a:spLocks noGrp="1" noChangeArrowheads="1"/>
          </p:cNvSpPr>
          <p:nvPr>
            <p:ph type="dt" idx="1"/>
          </p:nvPr>
        </p:nvSpPr>
        <p:spPr bwMode="auto">
          <a:xfrm>
            <a:off x="396240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algn="r" defTabSz="930275">
              <a:defRPr sz="1200"/>
            </a:lvl1pPr>
          </a:lstStyle>
          <a:p>
            <a:pPr>
              <a:defRPr/>
            </a:pPr>
            <a:endParaRPr lang="en-US" dirty="0"/>
          </a:p>
        </p:txBody>
      </p:sp>
      <p:sp>
        <p:nvSpPr>
          <p:cNvPr id="27652" name="Rectangle 4"/>
          <p:cNvSpPr>
            <a:spLocks noGrp="1" noRot="1" noChangeAspect="1" noChangeArrowheads="1" noTextEdit="1"/>
          </p:cNvSpPr>
          <p:nvPr>
            <p:ph type="sldImg" idx="2"/>
          </p:nvPr>
        </p:nvSpPr>
        <p:spPr bwMode="auto">
          <a:xfrm>
            <a:off x="1177925" y="695325"/>
            <a:ext cx="4641850" cy="3481388"/>
          </a:xfrm>
          <a:prstGeom prst="rect">
            <a:avLst/>
          </a:prstGeom>
          <a:noFill/>
          <a:ln w="9525">
            <a:solidFill>
              <a:srgbClr val="000000"/>
            </a:solidFill>
            <a:miter lim="800000"/>
            <a:headEnd/>
            <a:tailEnd/>
          </a:ln>
        </p:spPr>
      </p:sp>
      <p:sp>
        <p:nvSpPr>
          <p:cNvPr id="35845" name="Rectangle 5"/>
          <p:cNvSpPr>
            <a:spLocks noGrp="1" noChangeArrowheads="1"/>
          </p:cNvSpPr>
          <p:nvPr>
            <p:ph type="body" sz="quarter" idx="3"/>
          </p:nvPr>
        </p:nvSpPr>
        <p:spPr bwMode="auto">
          <a:xfrm>
            <a:off x="700088" y="4410075"/>
            <a:ext cx="5597525" cy="4178300"/>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5846" name="Rectangle 6"/>
          <p:cNvSpPr>
            <a:spLocks noGrp="1" noChangeArrowheads="1"/>
          </p:cNvSpPr>
          <p:nvPr>
            <p:ph type="ftr" sz="quarter" idx="4"/>
          </p:nvPr>
        </p:nvSpPr>
        <p:spPr bwMode="auto">
          <a:xfrm>
            <a:off x="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defTabSz="930275">
              <a:defRPr sz="1200"/>
            </a:lvl1pPr>
          </a:lstStyle>
          <a:p>
            <a:pPr>
              <a:defRPr/>
            </a:pPr>
            <a:endParaRPr lang="en-US" dirty="0"/>
          </a:p>
        </p:txBody>
      </p:sp>
      <p:sp>
        <p:nvSpPr>
          <p:cNvPr id="35847" name="Rectangle 7"/>
          <p:cNvSpPr>
            <a:spLocks noGrp="1" noChangeArrowheads="1"/>
          </p:cNvSpPr>
          <p:nvPr>
            <p:ph type="sldNum" sz="quarter" idx="5"/>
          </p:nvPr>
        </p:nvSpPr>
        <p:spPr bwMode="auto">
          <a:xfrm>
            <a:off x="396240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algn="r" defTabSz="930275">
              <a:defRPr sz="1200"/>
            </a:lvl1pPr>
          </a:lstStyle>
          <a:p>
            <a:pPr>
              <a:defRPr/>
            </a:pPr>
            <a:fld id="{B95F7A35-4070-4D7D-B2E6-35D866B628B3}" type="slidenum">
              <a:rPr lang="en-US"/>
              <a:pPr>
                <a:defRPr/>
              </a:pPr>
              <a:t>‹#›</a:t>
            </a:fld>
            <a:endParaRPr lang="en-US" dirty="0"/>
          </a:p>
        </p:txBody>
      </p:sp>
    </p:spTree>
    <p:extLst>
      <p:ext uri="{BB962C8B-B14F-4D97-AF65-F5344CB8AC3E}">
        <p14:creationId xmlns:p14="http://schemas.microsoft.com/office/powerpoint/2010/main" val="17815416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p:spPr>
        <p:txBody>
          <a:bodyPr/>
          <a:lstStyle/>
          <a:p>
            <a:r>
              <a:rPr lang="en-US" b="1" dirty="0" smtClean="0"/>
              <a:t>Organizations can modify and augment this briefing as needed.</a:t>
            </a:r>
          </a:p>
          <a:p>
            <a:endParaRPr lang="en-US" dirty="0" smtClean="0"/>
          </a:p>
        </p:txBody>
      </p:sp>
      <p:sp>
        <p:nvSpPr>
          <p:cNvPr id="28676" name="Slide Number Placeholder 3"/>
          <p:cNvSpPr>
            <a:spLocks noGrp="1"/>
          </p:cNvSpPr>
          <p:nvPr>
            <p:ph type="sldNum" sz="quarter" idx="5"/>
          </p:nvPr>
        </p:nvSpPr>
        <p:spPr>
          <a:noFill/>
        </p:spPr>
        <p:txBody>
          <a:bodyPr/>
          <a:lstStyle/>
          <a:p>
            <a:fld id="{B5D36FC3-A185-462C-B134-618937AEA322}" type="slidenum">
              <a:rPr lang="en-US" smtClean="0"/>
              <a:pPr/>
              <a:t>1</a:t>
            </a:fld>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0311" eaLnBrk="1" fontAlgn="auto" hangingPunct="1">
              <a:spcBef>
                <a:spcPts val="0"/>
              </a:spcBef>
              <a:spcAft>
                <a:spcPts val="0"/>
              </a:spcAft>
              <a:defRPr/>
            </a:pPr>
            <a:endParaRPr lang="en-US" dirty="0" smtClean="0"/>
          </a:p>
        </p:txBody>
      </p:sp>
      <p:sp>
        <p:nvSpPr>
          <p:cNvPr id="4" name="Slide Number Placeholder 3"/>
          <p:cNvSpPr>
            <a:spLocks noGrp="1"/>
          </p:cNvSpPr>
          <p:nvPr>
            <p:ph type="sldNum" sz="quarter" idx="10"/>
          </p:nvPr>
        </p:nvSpPr>
        <p:spPr/>
        <p:txBody>
          <a:bodyPr/>
          <a:lstStyle/>
          <a:p>
            <a:fld id="{5FC84FED-3F94-4C44-A9A4-BE018A5079C7}"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defRPr/>
            </a:pPr>
            <a:endParaRPr lang="en-US" dirty="0"/>
          </a:p>
        </p:txBody>
      </p:sp>
      <p:sp>
        <p:nvSpPr>
          <p:cNvPr id="30724" name="Slide Number Placeholder 3"/>
          <p:cNvSpPr>
            <a:spLocks noGrp="1"/>
          </p:cNvSpPr>
          <p:nvPr>
            <p:ph type="sldNum" sz="quarter" idx="5"/>
          </p:nvPr>
        </p:nvSpPr>
        <p:spPr>
          <a:noFill/>
        </p:spPr>
        <p:txBody>
          <a:bodyPr/>
          <a:lstStyle/>
          <a:p>
            <a:fld id="{7630EB52-EACC-4E8F-A846-2E5A47C5A66F}" type="slidenum">
              <a:rPr lang="en-US" smtClean="0"/>
              <a:pPr/>
              <a:t>4</a:t>
            </a:fld>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E352552A-88FF-4DDF-A220-4E90208314BD}" type="slidenum">
              <a:rPr lang="en-US" smtClean="0"/>
              <a:pPr/>
              <a:t>17</a:t>
            </a:fld>
            <a:endParaRPr lang="en-US" dirty="0" smtClean="0"/>
          </a:p>
        </p:txBody>
      </p:sp>
      <p:sp>
        <p:nvSpPr>
          <p:cNvPr id="38915" name="Rectangle 2"/>
          <p:cNvSpPr>
            <a:spLocks noGrp="1" noRot="1" noChangeAspect="1" noChangeArrowheads="1" noTextEdit="1"/>
          </p:cNvSpPr>
          <p:nvPr>
            <p:ph type="sldImg"/>
          </p:nvPr>
        </p:nvSpPr>
        <p:spPr>
          <a:xfrm>
            <a:off x="1192213" y="692150"/>
            <a:ext cx="4614862" cy="3460750"/>
          </a:xfrm>
          <a:ln/>
        </p:spPr>
      </p:sp>
      <p:sp>
        <p:nvSpPr>
          <p:cNvPr id="38916"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0040" y="228600"/>
            <a:ext cx="7772400" cy="1143000"/>
          </a:xfrm>
        </p:spPr>
        <p:txBody>
          <a:bodyPr>
            <a:normAutofit/>
          </a:bodyPr>
          <a:lstStyle>
            <a:lvl1pPr algn="l">
              <a:defRPr sz="4200">
                <a:solidFill>
                  <a:srgbClr val="002F80"/>
                </a:solidFill>
                <a:latin typeface="Times New Roman" pitchFamily="18" charset="0"/>
                <a:cs typeface="Times New Roman" pitchFamily="18" charset="0"/>
              </a:defRPr>
            </a:lvl1pPr>
          </a:lstStyle>
          <a:p>
            <a:r>
              <a:rPr lang="en-US" smtClean="0"/>
              <a:t>Click to edit Master title style</a:t>
            </a:r>
            <a:endParaRPr lang="en-US"/>
          </a:p>
        </p:txBody>
      </p:sp>
      <p:sp>
        <p:nvSpPr>
          <p:cNvPr id="3" name="Subtitle 2"/>
          <p:cNvSpPr>
            <a:spLocks noGrp="1"/>
          </p:cNvSpPr>
          <p:nvPr>
            <p:ph type="subTitle" idx="1"/>
          </p:nvPr>
        </p:nvSpPr>
        <p:spPr>
          <a:xfrm>
            <a:off x="320040" y="1371600"/>
            <a:ext cx="6400800" cy="1371600"/>
          </a:xfrm>
        </p:spPr>
        <p:txBody>
          <a:bodyPr>
            <a:normAutofit/>
          </a:bodyPr>
          <a:lstStyle>
            <a:lvl1pPr marL="0" indent="0" algn="l">
              <a:buNone/>
              <a:defRPr sz="2500">
                <a:solidFill>
                  <a:srgbClr val="333333"/>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fld id="{5DFF13A9-1037-4D5A-A349-B944681F0EB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400">
                <a:solidFill>
                  <a:schemeClr val="tx1">
                    <a:tint val="75000"/>
                  </a:schemeClr>
                </a:solidFill>
                <a:latin typeface="Arial" pitchFamily="34" charset="0"/>
                <a:cs typeface="Arial" pitchFamily="34" charset="0"/>
              </a:defRPr>
            </a:lvl1pPr>
          </a:lstStyle>
          <a:p>
            <a:fld id="{5DFF13A9-1037-4D5A-A349-B944681F0EB5}" type="slidenum">
              <a:rPr lang="en-US" smtClean="0"/>
              <a:pPr/>
              <a:t>‹#›</a:t>
            </a:fld>
            <a:endParaRPr lang="en-US" dirty="0"/>
          </a:p>
        </p:txBody>
      </p:sp>
      <p:pic>
        <p:nvPicPr>
          <p:cNvPr id="5" name="Picture 5" descr="Your-Org-Logo"/>
          <p:cNvPicPr>
            <a:picLocks noChangeAspect="1" noChangeArrowheads="1"/>
          </p:cNvPicPr>
          <p:nvPr userDrawn="1"/>
        </p:nvPicPr>
        <p:blipFill>
          <a:blip r:embed="rId12" cstate="print">
            <a:extLst>
              <a:ext uri="{28A0092B-C50C-407E-A947-70E740481C1C}">
                <a14:useLocalDpi xmlns:a14="http://schemas.microsoft.com/office/drawing/2010/main" val="0"/>
              </a:ext>
            </a:extLst>
          </a:blip>
          <a:srcRect/>
          <a:stretch>
            <a:fillRect/>
          </a:stretch>
        </p:blipFill>
        <p:spPr bwMode="auto">
          <a:xfrm>
            <a:off x="457200" y="5867400"/>
            <a:ext cx="2362200"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Lst>
  <p:hf hdr="0" ftr="0" dt="0"/>
  <p:txStyles>
    <p:titleStyle>
      <a:lvl1pPr algn="l" defTabSz="914400" rtl="0" eaLnBrk="1" latinLnBrk="0" hangingPunct="1">
        <a:spcBef>
          <a:spcPct val="0"/>
        </a:spcBef>
        <a:buNone/>
        <a:defRPr sz="4200" kern="1200">
          <a:solidFill>
            <a:srgbClr val="002F80"/>
          </a:solidFill>
          <a:latin typeface="Times New Roman" pitchFamily="18" charset="0"/>
          <a:ea typeface="+mj-ea"/>
          <a:cs typeface="Times New Roman" pitchFamily="18" charset="0"/>
        </a:defRPr>
      </a:lvl1pPr>
    </p:titleStyle>
    <p:bodyStyle>
      <a:lvl1pPr marL="2349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1pPr>
      <a:lvl2pPr marL="457200" indent="-234950" algn="l" defTabSz="914400" rtl="0" eaLnBrk="1" latinLnBrk="0" hangingPunct="1">
        <a:spcBef>
          <a:spcPct val="20000"/>
        </a:spcBef>
        <a:buFont typeface="Arial" pitchFamily="34" charset="0"/>
        <a:buChar char="–"/>
        <a:defRPr sz="2200" kern="1200">
          <a:solidFill>
            <a:srgbClr val="333333"/>
          </a:solidFill>
          <a:latin typeface="Arial" pitchFamily="34" charset="0"/>
          <a:ea typeface="+mn-ea"/>
          <a:cs typeface="Arial" pitchFamily="34" charset="0"/>
        </a:defRPr>
      </a:lvl2pPr>
      <a:lvl3pPr marL="6921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3pPr>
      <a:lvl4pPr marL="914400" indent="-234950" algn="l" defTabSz="914400" rtl="0" eaLnBrk="1" latinLnBrk="0" hangingPunct="1">
        <a:spcBef>
          <a:spcPct val="20000"/>
        </a:spcBef>
        <a:buFont typeface="Arial" pitchFamily="34" charset="0"/>
        <a:buChar char="–"/>
        <a:defRPr sz="2000" kern="1200">
          <a:solidFill>
            <a:srgbClr val="333333"/>
          </a:solidFill>
          <a:latin typeface="Arial" pitchFamily="34" charset="0"/>
          <a:ea typeface="+mn-ea"/>
          <a:cs typeface="Arial" pitchFamily="34" charset="0"/>
        </a:defRPr>
      </a:lvl4pPr>
      <a:lvl5pPr marL="1149350" indent="-234950" algn="l" defTabSz="914400" rtl="0" eaLnBrk="1" latinLnBrk="0" hangingPunct="1">
        <a:spcBef>
          <a:spcPct val="20000"/>
        </a:spcBef>
        <a:buFont typeface="Wingdings" pitchFamily="2" charset="2"/>
        <a:buChar char="§"/>
        <a:defRPr sz="2000" kern="1200">
          <a:solidFill>
            <a:srgbClr val="333333"/>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F80"/>
        </a:solid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smtClean="0">
                <a:solidFill>
                  <a:schemeClr val="bg1"/>
                </a:solidFill>
              </a:rPr>
              <a:t>Directions for this Template</a:t>
            </a:r>
          </a:p>
        </p:txBody>
      </p:sp>
      <p:sp>
        <p:nvSpPr>
          <p:cNvPr id="3075" name="Content Placeholder 2"/>
          <p:cNvSpPr>
            <a:spLocks noGrp="1"/>
          </p:cNvSpPr>
          <p:nvPr>
            <p:ph idx="1"/>
          </p:nvPr>
        </p:nvSpPr>
        <p:spPr bwMode="auto">
          <a:xfrm>
            <a:off x="457200" y="1600200"/>
            <a:ext cx="8229600" cy="4525963"/>
          </a:xfrm>
          <a:noFill/>
          <a:ln>
            <a:miter lim="800000"/>
            <a:headEnd/>
            <a:tailEnd/>
          </a:ln>
        </p:spPr>
        <p:txBody>
          <a:bodyPr vert="horz" wrap="square" lIns="91440" tIns="45720" rIns="91440" bIns="45720" numCol="1" anchor="t" anchorCtr="0" compatLnSpc="1">
            <a:prstTxWarp prst="textNoShape">
              <a:avLst/>
            </a:prstTxWarp>
          </a:bodyPr>
          <a:lstStyle/>
          <a:p>
            <a:pPr>
              <a:buClr>
                <a:schemeClr val="bg1"/>
              </a:buClr>
            </a:pPr>
            <a:r>
              <a:rPr lang="en-US" dirty="0" smtClean="0">
                <a:solidFill>
                  <a:schemeClr val="bg1"/>
                </a:solidFill>
              </a:rPr>
              <a:t>Use the Slide Master to make universal changes to the presentation, including inserting your organization’s logo</a:t>
            </a:r>
          </a:p>
          <a:p>
            <a:pPr lvl="1">
              <a:buClr>
                <a:schemeClr val="bg1"/>
              </a:buClr>
              <a:buFont typeface="Arial" charset="0"/>
              <a:buChar char="‒"/>
            </a:pPr>
            <a:r>
              <a:rPr lang="en-US" dirty="0" smtClean="0">
                <a:solidFill>
                  <a:schemeClr val="bg1"/>
                </a:solidFill>
              </a:rPr>
              <a:t>“View” tab &gt; “Slide Master”</a:t>
            </a:r>
          </a:p>
          <a:p>
            <a:pPr>
              <a:buClr>
                <a:schemeClr val="bg1"/>
              </a:buClr>
            </a:pPr>
            <a:r>
              <a:rPr lang="en-US" dirty="0" smtClean="0">
                <a:solidFill>
                  <a:schemeClr val="bg1"/>
                </a:solidFill>
              </a:rPr>
              <a:t>Replace placeholders (indicated by brackets [ ]) with information specific to your exercise</a:t>
            </a:r>
          </a:p>
          <a:p>
            <a:pPr>
              <a:buClr>
                <a:schemeClr val="bg1"/>
              </a:buClr>
            </a:pPr>
            <a:r>
              <a:rPr lang="en-US" dirty="0" smtClean="0">
                <a:solidFill>
                  <a:schemeClr val="bg1"/>
                </a:solidFill>
              </a:rPr>
              <a:t>Delete any slides that are not relevant for your exercise</a:t>
            </a:r>
          </a:p>
          <a:p>
            <a:pPr>
              <a:buClr>
                <a:schemeClr val="bg1"/>
              </a:buClr>
            </a:pPr>
            <a:r>
              <a:rPr lang="en-US" dirty="0" smtClean="0">
                <a:solidFill>
                  <a:schemeClr val="bg1"/>
                </a:solidFill>
              </a:rPr>
              <a:t>Font size should not be smaller than 22pt</a:t>
            </a:r>
          </a:p>
          <a:p>
            <a:pPr algn="r">
              <a:buClr>
                <a:schemeClr val="bg1"/>
              </a:buClr>
              <a:buNone/>
            </a:pPr>
            <a:endParaRPr lang="en-US" dirty="0" smtClean="0">
              <a:solidFill>
                <a:schemeClr val="bg1"/>
              </a:solidFill>
            </a:endParaRPr>
          </a:p>
          <a:p>
            <a:pPr>
              <a:buNone/>
            </a:pPr>
            <a:r>
              <a:rPr lang="en-US" dirty="0" smtClean="0">
                <a:solidFill>
                  <a:schemeClr val="bg1"/>
                </a:solidFill>
              </a:rPr>
              <a:t>Rev. April 2017</a:t>
            </a:r>
          </a:p>
          <a:p>
            <a:pPr>
              <a:buNone/>
            </a:pPr>
            <a:r>
              <a:rPr lang="en-US" dirty="0" smtClean="0">
                <a:solidFill>
                  <a:schemeClr val="bg1"/>
                </a:solidFill>
              </a:rPr>
              <a:t>HSEEP</a:t>
            </a:r>
          </a:p>
          <a:p>
            <a:pPr>
              <a:buClr>
                <a:schemeClr val="bg1"/>
              </a:buClr>
            </a:pPr>
            <a:endParaRPr lang="en-US" dirty="0" smtClean="0">
              <a:solidFill>
                <a:schemeClr val="bg1"/>
              </a:solidFill>
            </a:endParaRPr>
          </a:p>
          <a:p>
            <a:pPr lvl="1">
              <a:buClr>
                <a:srgbClr val="999999"/>
              </a:buClr>
              <a:buFont typeface="Arial" charset="0"/>
              <a:buChar char="‒"/>
            </a:pPr>
            <a:endParaRPr lang="en-US" dirty="0" smtClean="0">
              <a:solidFill>
                <a:srgbClr val="999999"/>
              </a:solidFill>
            </a:endParaRPr>
          </a:p>
        </p:txBody>
      </p:sp>
      <p:sp>
        <p:nvSpPr>
          <p:cNvPr id="3076" name="Slide Number Placeholder 3"/>
          <p:cNvSpPr>
            <a:spLocks noGrp="1"/>
          </p:cNvSpPr>
          <p:nvPr>
            <p:ph type="sldNum" sz="quarter" idx="12"/>
          </p:nvPr>
        </p:nvSpPr>
        <p:spPr>
          <a:noFill/>
        </p:spPr>
        <p:txBody>
          <a:bodyPr/>
          <a:lstStyle/>
          <a:p>
            <a:fld id="{F1CF7864-18CB-461F-9529-5EB078A576E3}" type="slidenum">
              <a:rPr lang="en-US" smtClean="0"/>
              <a:pPr/>
              <a:t>1</a:t>
            </a:fld>
            <a:endParaRPr lang="en-US" dirty="0" smtClean="0"/>
          </a:p>
        </p:txBody>
      </p:sp>
    </p:spTree>
  </p:cSld>
  <p:clrMapOvr>
    <a:masterClrMapping/>
  </p:clrMapOvr>
  <p:transition advTm="800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Name of </a:t>
            </a:r>
            <a:r>
              <a:rPr lang="en-US" dirty="0" smtClean="0"/>
              <a:t>Capability</a:t>
            </a:r>
            <a:endParaRPr lang="en-US" dirty="0"/>
          </a:p>
        </p:txBody>
      </p:sp>
      <p:sp>
        <p:nvSpPr>
          <p:cNvPr id="3" name="Content Placeholder 2"/>
          <p:cNvSpPr>
            <a:spLocks noGrp="1"/>
          </p:cNvSpPr>
          <p:nvPr>
            <p:ph idx="1"/>
          </p:nvPr>
        </p:nvSpPr>
        <p:spPr/>
        <p:txBody>
          <a:bodyPr>
            <a:normAutofit/>
          </a:bodyPr>
          <a:lstStyle/>
          <a:p>
            <a:r>
              <a:rPr lang="en-US" sz="3200" dirty="0" smtClean="0"/>
              <a:t>1.1.1.1 Strength: </a:t>
            </a:r>
          </a:p>
          <a:p>
            <a:r>
              <a:rPr lang="en-US" sz="3200" dirty="0" smtClean="0"/>
              <a:t>Analysis: </a:t>
            </a:r>
          </a:p>
        </p:txBody>
      </p:sp>
      <p:sp>
        <p:nvSpPr>
          <p:cNvPr id="4" name="Slide Number Placeholder 3"/>
          <p:cNvSpPr>
            <a:spLocks noGrp="1"/>
          </p:cNvSpPr>
          <p:nvPr>
            <p:ph type="sldNum" sz="quarter" idx="12"/>
          </p:nvPr>
        </p:nvSpPr>
        <p:spPr/>
        <p:txBody>
          <a:bodyPr/>
          <a:lstStyle/>
          <a:p>
            <a:fld id="{5DFF13A9-1037-4D5A-A349-B944681F0EB5}" type="slidenum">
              <a:rPr lang="en-US" smtClean="0"/>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Name of </a:t>
            </a:r>
            <a:r>
              <a:rPr lang="en-US" dirty="0" smtClean="0"/>
              <a:t>Capability</a:t>
            </a:r>
            <a:endParaRPr lang="en-US" dirty="0"/>
          </a:p>
        </p:txBody>
      </p:sp>
      <p:sp>
        <p:nvSpPr>
          <p:cNvPr id="3" name="Content Placeholder 2"/>
          <p:cNvSpPr>
            <a:spLocks noGrp="1"/>
          </p:cNvSpPr>
          <p:nvPr>
            <p:ph idx="1"/>
          </p:nvPr>
        </p:nvSpPr>
        <p:spPr/>
        <p:txBody>
          <a:bodyPr/>
          <a:lstStyle/>
          <a:p>
            <a:r>
              <a:rPr lang="en-US" sz="3200" dirty="0" smtClean="0"/>
              <a:t>1.1.1.2 </a:t>
            </a:r>
            <a:r>
              <a:rPr lang="en-US" sz="3200" dirty="0"/>
              <a:t>Strength: </a:t>
            </a:r>
          </a:p>
          <a:p>
            <a:r>
              <a:rPr lang="en-US" sz="3200" dirty="0"/>
              <a:t>Analysis: </a:t>
            </a:r>
          </a:p>
          <a:p>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11</a:t>
            </a:fld>
            <a:endParaRPr lang="en-US" dirty="0"/>
          </a:p>
        </p:txBody>
      </p:sp>
    </p:spTree>
    <p:extLst>
      <p:ext uri="{BB962C8B-B14F-4D97-AF65-F5344CB8AC3E}">
        <p14:creationId xmlns:p14="http://schemas.microsoft.com/office/powerpoint/2010/main" val="3383066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Name of </a:t>
            </a:r>
            <a:r>
              <a:rPr lang="en-US" dirty="0" smtClean="0"/>
              <a:t>Capability</a:t>
            </a:r>
            <a:endParaRPr lang="en-US" dirty="0"/>
          </a:p>
        </p:txBody>
      </p:sp>
      <p:sp>
        <p:nvSpPr>
          <p:cNvPr id="3" name="Content Placeholder 2"/>
          <p:cNvSpPr>
            <a:spLocks noGrp="1"/>
          </p:cNvSpPr>
          <p:nvPr>
            <p:ph idx="1"/>
          </p:nvPr>
        </p:nvSpPr>
        <p:spPr/>
        <p:txBody>
          <a:bodyPr/>
          <a:lstStyle/>
          <a:p>
            <a:r>
              <a:rPr lang="en-US" sz="3200" dirty="0" smtClean="0"/>
              <a:t>1.1.1.3 </a:t>
            </a:r>
            <a:r>
              <a:rPr lang="en-US" sz="3200" dirty="0"/>
              <a:t>Strength: </a:t>
            </a:r>
          </a:p>
          <a:p>
            <a:r>
              <a:rPr lang="en-US" sz="3200" dirty="0"/>
              <a:t>Analysis: </a:t>
            </a:r>
          </a:p>
          <a:p>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12</a:t>
            </a:fld>
            <a:endParaRPr lang="en-US" dirty="0"/>
          </a:p>
        </p:txBody>
      </p:sp>
    </p:spTree>
    <p:extLst>
      <p:ext uri="{BB962C8B-B14F-4D97-AF65-F5344CB8AC3E}">
        <p14:creationId xmlns:p14="http://schemas.microsoft.com/office/powerpoint/2010/main" val="35818568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Name of Capability</a:t>
            </a:r>
            <a:endParaRPr lang="en-US" dirty="0"/>
          </a:p>
        </p:txBody>
      </p:sp>
      <p:sp>
        <p:nvSpPr>
          <p:cNvPr id="3" name="Content Placeholder 2"/>
          <p:cNvSpPr>
            <a:spLocks noGrp="1"/>
          </p:cNvSpPr>
          <p:nvPr>
            <p:ph idx="1"/>
          </p:nvPr>
        </p:nvSpPr>
        <p:spPr/>
        <p:txBody>
          <a:bodyPr/>
          <a:lstStyle/>
          <a:p>
            <a:r>
              <a:rPr lang="en-US" sz="3200" dirty="0" smtClean="0"/>
              <a:t>1.1.1.4 Area for Improvement:</a:t>
            </a:r>
          </a:p>
          <a:p>
            <a:r>
              <a:rPr lang="en-US" sz="3200" dirty="0" smtClean="0"/>
              <a:t>Reference:</a:t>
            </a:r>
          </a:p>
          <a:p>
            <a:r>
              <a:rPr lang="en-US" sz="3200" dirty="0" smtClean="0"/>
              <a:t>Analysis:</a:t>
            </a:r>
          </a:p>
          <a:p>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13</a:t>
            </a:fld>
            <a:endParaRPr lang="en-US" dirty="0"/>
          </a:p>
        </p:txBody>
      </p:sp>
    </p:spTree>
    <p:extLst>
      <p:ext uri="{BB962C8B-B14F-4D97-AF65-F5344CB8AC3E}">
        <p14:creationId xmlns:p14="http://schemas.microsoft.com/office/powerpoint/2010/main" val="11906843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Area for Improvement: </a:t>
            </a:r>
            <a:r>
              <a:rPr lang="en-US" dirty="0" smtClean="0">
                <a:solidFill>
                  <a:srgbClr val="0000FF"/>
                </a:solidFill>
              </a:rPr>
              <a:t>(list the area for improvement)</a:t>
            </a:r>
            <a:endParaRPr lang="en-US" dirty="0">
              <a:solidFill>
                <a:srgbClr val="0000FF"/>
              </a:solidFill>
            </a:endParaRPr>
          </a:p>
        </p:txBody>
      </p:sp>
      <p:sp>
        <p:nvSpPr>
          <p:cNvPr id="3" name="Content Placeholder 2"/>
          <p:cNvSpPr>
            <a:spLocks noGrp="1"/>
          </p:cNvSpPr>
          <p:nvPr>
            <p:ph idx="1"/>
          </p:nvPr>
        </p:nvSpPr>
        <p:spPr/>
        <p:txBody>
          <a:bodyPr/>
          <a:lstStyle/>
          <a:p>
            <a:r>
              <a:rPr lang="en-US" sz="3200" dirty="0"/>
              <a:t>Corrective Action:</a:t>
            </a:r>
          </a:p>
          <a:p>
            <a:r>
              <a:rPr lang="en-US" sz="3200" dirty="0"/>
              <a:t>Agency/POC: </a:t>
            </a:r>
          </a:p>
          <a:p>
            <a:r>
              <a:rPr lang="en-US" sz="3200" dirty="0"/>
              <a:t>Email Address of POC:</a:t>
            </a:r>
          </a:p>
          <a:p>
            <a:r>
              <a:rPr lang="en-US" sz="3200" dirty="0"/>
              <a:t>Start Date/End Date: </a:t>
            </a:r>
            <a:endParaRPr lang="en-US" sz="3200" dirty="0" smtClean="0"/>
          </a:p>
          <a:p>
            <a:endParaRPr lang="en-US" sz="3200" dirty="0"/>
          </a:p>
          <a:p>
            <a:r>
              <a:rPr lang="en-US" sz="2800" i="1" dirty="0" smtClean="0">
                <a:solidFill>
                  <a:srgbClr val="0000FF"/>
                </a:solidFill>
              </a:rPr>
              <a:t>[Note: This slide should follow every Area for Improvement Slide in order to develop an Improvement Plan]</a:t>
            </a:r>
            <a:endParaRPr lang="en-US" sz="2800" i="1" dirty="0">
              <a:solidFill>
                <a:srgbClr val="0000FF"/>
              </a:solidFill>
            </a:endParaRPr>
          </a:p>
          <a:p>
            <a:pPr marL="0" indent="0">
              <a:buNone/>
            </a:pPr>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14</a:t>
            </a:fld>
            <a:endParaRPr lang="en-US" dirty="0"/>
          </a:p>
        </p:txBody>
      </p:sp>
    </p:spTree>
    <p:extLst>
      <p:ext uri="{BB962C8B-B14F-4D97-AF65-F5344CB8AC3E}">
        <p14:creationId xmlns:p14="http://schemas.microsoft.com/office/powerpoint/2010/main" val="32754712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Participant Feedback</a:t>
            </a:r>
            <a:endParaRPr lang="en-US" dirty="0"/>
          </a:p>
        </p:txBody>
      </p:sp>
      <p:sp>
        <p:nvSpPr>
          <p:cNvPr id="3" name="Content Placeholder 2"/>
          <p:cNvSpPr>
            <a:spLocks noGrp="1"/>
          </p:cNvSpPr>
          <p:nvPr>
            <p:ph idx="1"/>
          </p:nvPr>
        </p:nvSpPr>
        <p:spPr/>
        <p:txBody>
          <a:bodyPr/>
          <a:lstStyle/>
          <a:p>
            <a:r>
              <a:rPr lang="en-US" sz="3200" dirty="0" smtClean="0"/>
              <a:t>Summarize Participant Feedback</a:t>
            </a:r>
            <a:endParaRPr lang="en-US" sz="3200"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15</a:t>
            </a:fld>
            <a:endParaRPr lang="en-US" dirty="0"/>
          </a:p>
        </p:txBody>
      </p:sp>
    </p:spTree>
    <p:extLst>
      <p:ext uri="{BB962C8B-B14F-4D97-AF65-F5344CB8AC3E}">
        <p14:creationId xmlns:p14="http://schemas.microsoft.com/office/powerpoint/2010/main" val="3090696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Points of Contact</a:t>
            </a:r>
            <a:endParaRPr lang="en-US" dirty="0"/>
          </a:p>
        </p:txBody>
      </p:sp>
      <p:sp>
        <p:nvSpPr>
          <p:cNvPr id="3" name="Content Placeholder 2"/>
          <p:cNvSpPr>
            <a:spLocks noGrp="1"/>
          </p:cNvSpPr>
          <p:nvPr>
            <p:ph idx="1"/>
          </p:nvPr>
        </p:nvSpPr>
        <p:spPr>
          <a:xfrm>
            <a:off x="533400" y="1371600"/>
            <a:ext cx="8229600" cy="4525963"/>
          </a:xfrm>
        </p:spPr>
        <p:txBody>
          <a:bodyPr>
            <a:normAutofit lnSpcReduction="10000"/>
          </a:bodyPr>
          <a:lstStyle/>
          <a:p>
            <a:r>
              <a:rPr lang="en-US" sz="2400" dirty="0" smtClean="0"/>
              <a:t>Name </a:t>
            </a:r>
          </a:p>
          <a:p>
            <a:r>
              <a:rPr lang="en-US" sz="2400" dirty="0" smtClean="0"/>
              <a:t>Title</a:t>
            </a:r>
          </a:p>
          <a:p>
            <a:r>
              <a:rPr lang="en-US" sz="2400" dirty="0" smtClean="0"/>
              <a:t>Department/Agency</a:t>
            </a:r>
          </a:p>
          <a:p>
            <a:r>
              <a:rPr lang="en-US" sz="2400" dirty="0" smtClean="0"/>
              <a:t>Email</a:t>
            </a:r>
          </a:p>
          <a:p>
            <a:r>
              <a:rPr lang="en-US" sz="2400" dirty="0" smtClean="0"/>
              <a:t>Phone Number</a:t>
            </a:r>
          </a:p>
          <a:p>
            <a:pPr marL="0" indent="0">
              <a:buNone/>
            </a:pPr>
            <a:endParaRPr lang="en-US" dirty="0" smtClean="0"/>
          </a:p>
          <a:p>
            <a:r>
              <a:rPr lang="en-US" sz="2400" dirty="0"/>
              <a:t>Name </a:t>
            </a:r>
          </a:p>
          <a:p>
            <a:r>
              <a:rPr lang="en-US" sz="2400" dirty="0"/>
              <a:t>Title</a:t>
            </a:r>
          </a:p>
          <a:p>
            <a:r>
              <a:rPr lang="en-US" sz="2400" dirty="0"/>
              <a:t>Department/Agency</a:t>
            </a:r>
          </a:p>
          <a:p>
            <a:r>
              <a:rPr lang="en-US" sz="2400" dirty="0"/>
              <a:t>Email</a:t>
            </a:r>
          </a:p>
          <a:p>
            <a:r>
              <a:rPr lang="en-US" sz="2400" dirty="0"/>
              <a:t>Phone Number</a:t>
            </a:r>
          </a:p>
          <a:p>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16</a:t>
            </a:fld>
            <a:endParaRPr lang="en-US" dirty="0"/>
          </a:p>
        </p:txBody>
      </p:sp>
    </p:spTree>
    <p:extLst>
      <p:ext uri="{BB962C8B-B14F-4D97-AF65-F5344CB8AC3E}">
        <p14:creationId xmlns:p14="http://schemas.microsoft.com/office/powerpoint/2010/main" val="39157852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p:txBody>
          <a:bodyPr/>
          <a:lstStyle/>
          <a:p>
            <a:pPr eaLnBrk="1" hangingPunct="1"/>
            <a:r>
              <a:rPr lang="en-US" dirty="0" smtClean="0"/>
              <a:t>Conclusion and Thanks!</a:t>
            </a:r>
          </a:p>
        </p:txBody>
      </p:sp>
      <p:sp>
        <p:nvSpPr>
          <p:cNvPr id="26626" name="Rectangle 4"/>
          <p:cNvSpPr>
            <a:spLocks noGrp="1" noChangeArrowheads="1"/>
          </p:cNvSpPr>
          <p:nvPr>
            <p:ph type="sldNum" sz="quarter" idx="12"/>
          </p:nvPr>
        </p:nvSpPr>
        <p:spPr>
          <a:noFill/>
        </p:spPr>
        <p:txBody>
          <a:bodyPr/>
          <a:lstStyle/>
          <a:p>
            <a:fld id="{EA19A3C9-B01E-4F80-B80C-B4D481448C6C}" type="slidenum">
              <a:rPr lang="en-US" smtClean="0"/>
              <a:pPr/>
              <a:t>17</a:t>
            </a:fld>
            <a:endParaRPr lang="en-US" dirty="0" smtClean="0"/>
          </a:p>
        </p:txBody>
      </p:sp>
      <p:sp>
        <p:nvSpPr>
          <p:cNvPr id="2" name="TextBox 1"/>
          <p:cNvSpPr txBox="1"/>
          <p:nvPr/>
        </p:nvSpPr>
        <p:spPr>
          <a:xfrm>
            <a:off x="3048000" y="3048000"/>
            <a:ext cx="3962399" cy="646331"/>
          </a:xfrm>
          <a:prstGeom prst="rect">
            <a:avLst/>
          </a:prstGeom>
          <a:noFill/>
        </p:spPr>
        <p:txBody>
          <a:bodyPr wrap="square" rtlCol="0">
            <a:spAutoFit/>
          </a:bodyPr>
          <a:lstStyle/>
          <a:p>
            <a:r>
              <a:rPr lang="en-US" sz="3600" dirty="0" smtClean="0"/>
              <a:t>Questions?</a:t>
            </a:r>
            <a:endParaRPr lang="en-US" sz="3600"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solidFill>
                  <a:srgbClr val="0000FF"/>
                </a:solidFill>
              </a:rPr>
              <a:t>[Name of Exercise] </a:t>
            </a:r>
            <a:r>
              <a:rPr lang="en-US" dirty="0" smtClean="0"/>
              <a:t>COVID 19 Local Vaccination </a:t>
            </a:r>
            <a:r>
              <a:rPr lang="en-US" dirty="0" smtClean="0"/>
              <a:t> </a:t>
            </a:r>
            <a:r>
              <a:rPr lang="en-US" dirty="0" smtClean="0"/>
              <a:t>Tabletop Exercise</a:t>
            </a:r>
            <a:endParaRPr lang="en-US" dirty="0"/>
          </a:p>
        </p:txBody>
      </p:sp>
      <p:sp>
        <p:nvSpPr>
          <p:cNvPr id="3" name="Subtitle 2"/>
          <p:cNvSpPr>
            <a:spLocks noGrp="1"/>
          </p:cNvSpPr>
          <p:nvPr>
            <p:ph type="subTitle" idx="1"/>
          </p:nvPr>
        </p:nvSpPr>
        <p:spPr>
          <a:xfrm>
            <a:off x="1143000" y="1905000"/>
            <a:ext cx="6400800" cy="2819400"/>
          </a:xfrm>
        </p:spPr>
        <p:txBody>
          <a:bodyPr>
            <a:normAutofit/>
          </a:bodyPr>
          <a:lstStyle/>
          <a:p>
            <a:endParaRPr lang="en-US" dirty="0" smtClean="0"/>
          </a:p>
          <a:p>
            <a:endParaRPr lang="en-US" dirty="0"/>
          </a:p>
          <a:p>
            <a:pPr algn="ctr"/>
            <a:r>
              <a:rPr lang="en-US" sz="3600" dirty="0" smtClean="0"/>
              <a:t>After Action Meeting</a:t>
            </a:r>
          </a:p>
          <a:p>
            <a:pPr algn="ctr"/>
            <a:r>
              <a:rPr lang="en-US" sz="3200" dirty="0" smtClean="0">
                <a:solidFill>
                  <a:srgbClr val="0000FF"/>
                </a:solidFill>
              </a:rPr>
              <a:t>[Date]</a:t>
            </a:r>
            <a:endParaRPr lang="en-US" sz="3200" dirty="0">
              <a:solidFill>
                <a:srgbClr val="0000FF"/>
              </a:solidFill>
            </a:endParaRPr>
          </a:p>
        </p:txBody>
      </p:sp>
      <p:cxnSp>
        <p:nvCxnSpPr>
          <p:cNvPr id="4" name="Straight Connector 3"/>
          <p:cNvCxnSpPr/>
          <p:nvPr/>
        </p:nvCxnSpPr>
        <p:spPr>
          <a:xfrm>
            <a:off x="457200" y="1447800"/>
            <a:ext cx="8229600" cy="0"/>
          </a:xfrm>
          <a:prstGeom prst="line">
            <a:avLst/>
          </a:prstGeom>
          <a:ln w="12700">
            <a:solidFill>
              <a:srgbClr val="002F8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Welcome and Introductions</a:t>
            </a:r>
            <a:endParaRPr lang="en-US" dirty="0"/>
          </a:p>
        </p:txBody>
      </p:sp>
      <p:sp>
        <p:nvSpPr>
          <p:cNvPr id="4" name="Content Placeholder 3"/>
          <p:cNvSpPr>
            <a:spLocks noGrp="1"/>
          </p:cNvSpPr>
          <p:nvPr>
            <p:ph idx="1"/>
          </p:nvPr>
        </p:nvSpPr>
        <p:spPr/>
        <p:txBody>
          <a:bodyPr>
            <a:normAutofit/>
          </a:bodyPr>
          <a:lstStyle/>
          <a:p>
            <a:pPr>
              <a:buFont typeface="Webdings" pitchFamily="18" charset="2"/>
              <a:buChar char="4"/>
              <a:defRPr/>
            </a:pPr>
            <a:r>
              <a:rPr lang="en-US" sz="2800" dirty="0"/>
              <a:t>Administrative Items/Safety</a:t>
            </a:r>
          </a:p>
          <a:p>
            <a:pPr lvl="1">
              <a:buFont typeface="Webdings" pitchFamily="18" charset="2"/>
              <a:buChar char="4"/>
              <a:defRPr/>
            </a:pPr>
            <a:r>
              <a:rPr lang="en-US" sz="2800" dirty="0"/>
              <a:t>Exits</a:t>
            </a:r>
          </a:p>
          <a:p>
            <a:pPr lvl="1">
              <a:buFont typeface="Webdings" pitchFamily="18" charset="2"/>
              <a:buChar char="4"/>
              <a:defRPr/>
            </a:pPr>
            <a:r>
              <a:rPr lang="en-US" sz="2800" dirty="0"/>
              <a:t>Restrooms</a:t>
            </a:r>
          </a:p>
          <a:p>
            <a:pPr lvl="1">
              <a:buFont typeface="Webdings" pitchFamily="18" charset="2"/>
              <a:buChar char="4"/>
              <a:defRPr/>
            </a:pPr>
            <a:r>
              <a:rPr lang="en-US" sz="2800" dirty="0"/>
              <a:t>Rally Point</a:t>
            </a:r>
          </a:p>
          <a:p>
            <a:pPr lvl="1">
              <a:buFont typeface="Webdings" pitchFamily="18" charset="2"/>
              <a:buChar char="4"/>
              <a:defRPr/>
            </a:pPr>
            <a:r>
              <a:rPr lang="en-US" sz="2800" dirty="0"/>
              <a:t>Cell Phones</a:t>
            </a:r>
          </a:p>
          <a:p>
            <a:pPr>
              <a:buFont typeface="Webdings" pitchFamily="18" charset="2"/>
              <a:buChar char="4"/>
              <a:defRPr/>
            </a:pPr>
            <a:r>
              <a:rPr lang="en-US" sz="2800" dirty="0"/>
              <a:t>Name</a:t>
            </a:r>
          </a:p>
          <a:p>
            <a:pPr>
              <a:buFont typeface="Webdings" pitchFamily="18" charset="2"/>
              <a:buChar char="4"/>
              <a:defRPr/>
            </a:pPr>
            <a:r>
              <a:rPr lang="en-US" sz="2800" dirty="0"/>
              <a:t>Title</a:t>
            </a:r>
          </a:p>
          <a:p>
            <a:pPr>
              <a:buFont typeface="Webdings" pitchFamily="18" charset="2"/>
              <a:buChar char="4"/>
              <a:defRPr/>
            </a:pPr>
            <a:r>
              <a:rPr lang="en-US" sz="2800" dirty="0"/>
              <a:t>Jurisdiction/agency</a:t>
            </a: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5DFF13A9-1037-4D5A-A349-B944681F0EB5}" type="slidenum">
              <a:rPr lang="en-US" smtClean="0"/>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smtClean="0"/>
              <a:t>Purpose of the </a:t>
            </a:r>
            <a:r>
              <a:rPr lang="en-US" dirty="0" smtClean="0"/>
              <a:t>AAM/IPM</a:t>
            </a:r>
            <a:endParaRPr lang="en-US" dirty="0" smtClean="0"/>
          </a:p>
        </p:txBody>
      </p:sp>
      <p:sp>
        <p:nvSpPr>
          <p:cNvPr id="8195" name="Content Placeholder 3"/>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z="3200" dirty="0"/>
              <a:t>Review/edit the Draft AAR-IP to capture the outcome of the exercise.</a:t>
            </a:r>
          </a:p>
          <a:p>
            <a:pPr marL="0" indent="0">
              <a:buNone/>
            </a:pPr>
            <a:endParaRPr lang="en-US" sz="3200" dirty="0"/>
          </a:p>
          <a:p>
            <a:r>
              <a:rPr lang="en-US" sz="3200" dirty="0"/>
              <a:t>Complete the Improvement Plan by developing Corrective Actions identifying Points of Contact and establishing timelines for each recommendation.</a:t>
            </a:r>
          </a:p>
          <a:p>
            <a:pPr marL="0" indent="0">
              <a:buNone/>
            </a:pPr>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Capabilities </a:t>
            </a:r>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5</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092316331"/>
              </p:ext>
            </p:extLst>
          </p:nvPr>
        </p:nvGraphicFramePr>
        <p:xfrm>
          <a:off x="457200" y="1445600"/>
          <a:ext cx="8153400" cy="3354999"/>
        </p:xfrm>
        <a:graphic>
          <a:graphicData uri="http://schemas.openxmlformats.org/drawingml/2006/table">
            <a:tbl>
              <a:tblPr firstRow="1" firstCol="1" bandRow="1">
                <a:tableStyleId>{BC89EF96-8CEA-46FF-86C4-4CE0E7609802}</a:tableStyleId>
              </a:tblPr>
              <a:tblGrid>
                <a:gridCol w="2748597">
                  <a:extLst>
                    <a:ext uri="{9D8B030D-6E8A-4147-A177-3AD203B41FA5}">
                      <a16:colId xmlns:a16="http://schemas.microsoft.com/office/drawing/2014/main" val="3217725999"/>
                    </a:ext>
                  </a:extLst>
                </a:gridCol>
                <a:gridCol w="3222094">
                  <a:extLst>
                    <a:ext uri="{9D8B030D-6E8A-4147-A177-3AD203B41FA5}">
                      <a16:colId xmlns:a16="http://schemas.microsoft.com/office/drawing/2014/main" val="1463643635"/>
                    </a:ext>
                  </a:extLst>
                </a:gridCol>
                <a:gridCol w="2182709">
                  <a:extLst>
                    <a:ext uri="{9D8B030D-6E8A-4147-A177-3AD203B41FA5}">
                      <a16:colId xmlns:a16="http://schemas.microsoft.com/office/drawing/2014/main" val="660375972"/>
                    </a:ext>
                  </a:extLst>
                </a:gridCol>
              </a:tblGrid>
              <a:tr h="671000">
                <a:tc>
                  <a:txBody>
                    <a:bodyPr/>
                    <a:lstStyle/>
                    <a:p>
                      <a:pPr marL="0" marR="0">
                        <a:lnSpc>
                          <a:spcPct val="107000"/>
                        </a:lnSpc>
                        <a:spcBef>
                          <a:spcPts val="0"/>
                        </a:spcBef>
                        <a:spcAft>
                          <a:spcPts val="0"/>
                        </a:spcAft>
                      </a:pPr>
                      <a:r>
                        <a:rPr lang="en-US" sz="1800" dirty="0">
                          <a:effectLst/>
                        </a:rPr>
                        <a:t>Public Health Preparedness Capability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Healthcare Preparedness Capability</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a:effectLst/>
                        </a:rPr>
                        <a:t>DHS Core Capability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79592790"/>
                  </a:ext>
                </a:extLst>
              </a:tr>
              <a:tr h="2683999">
                <a:tc>
                  <a:txBody>
                    <a:bodyPr/>
                    <a:lstStyle/>
                    <a:p>
                      <a:pPr marL="342900" marR="0" lvl="0" indent="-342900">
                        <a:lnSpc>
                          <a:spcPct val="107000"/>
                        </a:lnSpc>
                        <a:spcBef>
                          <a:spcPts val="0"/>
                        </a:spcBef>
                        <a:spcAft>
                          <a:spcPts val="0"/>
                        </a:spcAft>
                        <a:buFont typeface="Symbol" panose="05050102010706020507" pitchFamily="18" charset="2"/>
                        <a:buChar char=""/>
                      </a:pPr>
                      <a:r>
                        <a:rPr lang="en-US" sz="1800" b="0" dirty="0">
                          <a:effectLst/>
                        </a:rPr>
                        <a:t>Community Preparedness</a:t>
                      </a:r>
                    </a:p>
                    <a:p>
                      <a:pPr marL="342900" marR="0" lvl="0" indent="-342900">
                        <a:lnSpc>
                          <a:spcPct val="107000"/>
                        </a:lnSpc>
                        <a:spcBef>
                          <a:spcPts val="0"/>
                        </a:spcBef>
                        <a:spcAft>
                          <a:spcPts val="0"/>
                        </a:spcAft>
                        <a:buFont typeface="Symbol" panose="05050102010706020507" pitchFamily="18" charset="2"/>
                        <a:buChar char=""/>
                      </a:pPr>
                      <a:r>
                        <a:rPr lang="en-US" sz="1800" b="0" dirty="0">
                          <a:effectLst/>
                        </a:rPr>
                        <a:t>Medical Countermeasure Dispensing and Administration</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07000"/>
                        </a:lnSpc>
                        <a:spcBef>
                          <a:spcPts val="0"/>
                        </a:spcBef>
                        <a:spcAft>
                          <a:spcPts val="0"/>
                        </a:spcAft>
                        <a:buFont typeface="Symbol" panose="05050102010706020507" pitchFamily="18" charset="2"/>
                        <a:buChar char=""/>
                      </a:pPr>
                      <a:r>
                        <a:rPr lang="en-US" sz="1800">
                          <a:effectLst/>
                        </a:rPr>
                        <a:t>Foundation for Healthcare and Medical Readiness</a:t>
                      </a:r>
                    </a:p>
                    <a:p>
                      <a:pPr marL="342900" marR="0" lvl="0" indent="-342900">
                        <a:lnSpc>
                          <a:spcPct val="107000"/>
                        </a:lnSpc>
                        <a:spcBef>
                          <a:spcPts val="0"/>
                        </a:spcBef>
                        <a:spcAft>
                          <a:spcPts val="0"/>
                        </a:spcAft>
                        <a:buFont typeface="Symbol" panose="05050102010706020507" pitchFamily="18" charset="2"/>
                        <a:buChar char=""/>
                      </a:pPr>
                      <a:r>
                        <a:rPr lang="en-US" sz="1800">
                          <a:effectLst/>
                        </a:rPr>
                        <a:t>Healthcare and Medical Response Coordination</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07000"/>
                        </a:lnSpc>
                        <a:spcBef>
                          <a:spcPts val="0"/>
                        </a:spcBef>
                        <a:spcAft>
                          <a:spcPts val="0"/>
                        </a:spcAft>
                        <a:buFont typeface="Symbol" panose="05050102010706020507" pitchFamily="18" charset="2"/>
                        <a:buChar char=""/>
                      </a:pPr>
                      <a:r>
                        <a:rPr lang="en-US" sz="1800" dirty="0">
                          <a:effectLst/>
                        </a:rPr>
                        <a:t>Planning</a:t>
                      </a:r>
                    </a:p>
                    <a:p>
                      <a:pPr marL="342900" marR="0" lvl="0" indent="-342900">
                        <a:lnSpc>
                          <a:spcPct val="107000"/>
                        </a:lnSpc>
                        <a:spcBef>
                          <a:spcPts val="0"/>
                        </a:spcBef>
                        <a:spcAft>
                          <a:spcPts val="0"/>
                        </a:spcAft>
                        <a:buFont typeface="Symbol" panose="05050102010706020507" pitchFamily="18" charset="2"/>
                        <a:buChar char=""/>
                      </a:pPr>
                      <a:r>
                        <a:rPr lang="en-US" sz="1800" dirty="0">
                          <a:effectLst/>
                        </a:rPr>
                        <a:t>Operational Coordination</a:t>
                      </a:r>
                    </a:p>
                    <a:p>
                      <a:pPr marL="342900" marR="0" lvl="0" indent="-342900">
                        <a:lnSpc>
                          <a:spcPct val="107000"/>
                        </a:lnSpc>
                        <a:spcBef>
                          <a:spcPts val="0"/>
                        </a:spcBef>
                        <a:spcAft>
                          <a:spcPts val="0"/>
                        </a:spcAft>
                        <a:buFont typeface="Symbol" panose="05050102010706020507" pitchFamily="18" charset="2"/>
                        <a:buChar char=""/>
                      </a:pPr>
                      <a:r>
                        <a:rPr lang="en-US" sz="1800" dirty="0">
                          <a:effectLst/>
                        </a:rPr>
                        <a:t>Emergency Public Information and Warning</a:t>
                      </a:r>
                    </a:p>
                    <a:p>
                      <a:pPr marL="342900" marR="0" lvl="0" indent="-342900">
                        <a:lnSpc>
                          <a:spcPct val="107000"/>
                        </a:lnSpc>
                        <a:spcBef>
                          <a:spcPts val="0"/>
                        </a:spcBef>
                        <a:spcAft>
                          <a:spcPts val="0"/>
                        </a:spcAft>
                        <a:buFont typeface="Symbol" panose="05050102010706020507" pitchFamily="18" charset="2"/>
                        <a:buChar char=""/>
                      </a:pPr>
                      <a:r>
                        <a:rPr lang="en-US" sz="1800" dirty="0">
                          <a:effectLst/>
                        </a:rPr>
                        <a:t>Logistics and Supply Chain Management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40187145"/>
                  </a:ext>
                </a:extLst>
              </a:tr>
            </a:tbl>
          </a:graphicData>
        </a:graphic>
      </p:graphicFrame>
    </p:spTree>
    <p:extLst>
      <p:ext uri="{BB962C8B-B14F-4D97-AF65-F5344CB8AC3E}">
        <p14:creationId xmlns:p14="http://schemas.microsoft.com/office/powerpoint/2010/main" val="2027310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Objectives</a:t>
            </a:r>
            <a:endParaRPr lang="en-US" dirty="0"/>
          </a:p>
        </p:txBody>
      </p:sp>
      <p:sp>
        <p:nvSpPr>
          <p:cNvPr id="3" name="Content Placeholder 2"/>
          <p:cNvSpPr>
            <a:spLocks noGrp="1"/>
          </p:cNvSpPr>
          <p:nvPr>
            <p:ph idx="1"/>
          </p:nvPr>
        </p:nvSpPr>
        <p:spPr>
          <a:xfrm>
            <a:off x="457200" y="1066800"/>
            <a:ext cx="8229600" cy="4830763"/>
          </a:xfrm>
        </p:spPr>
        <p:txBody>
          <a:bodyPr>
            <a:noAutofit/>
          </a:bodyPr>
          <a:lstStyle/>
          <a:p>
            <a:pPr lvl="0"/>
            <a:r>
              <a:rPr lang="en-US" dirty="0"/>
              <a:t>Increase stakeholder knowledge of the local COVID 19 Vaccination Campaign Plan and their roles to support execution of the plan upon arrival of COVID vaccines in the Commonwealth. </a:t>
            </a:r>
          </a:p>
          <a:p>
            <a:pPr lvl="0"/>
            <a:r>
              <a:rPr lang="en-US" dirty="0"/>
              <a:t>Validate support needed to counter Preparedness Gap Analysis estimates in accordance with the COVID 19 Vaccination Campaign Plan.</a:t>
            </a:r>
          </a:p>
          <a:p>
            <a:pPr lvl="0"/>
            <a:r>
              <a:rPr lang="en-US" dirty="0"/>
              <a:t>Assess the partners Support requirements for the phases of the Vaccination Campaign Strategy in accordance with the Vaccination Campaign Plan.  </a:t>
            </a:r>
          </a:p>
          <a:p>
            <a:pPr lvl="0"/>
            <a:endParaRPr lang="en-US" sz="2400" dirty="0"/>
          </a:p>
        </p:txBody>
      </p:sp>
      <p:sp>
        <p:nvSpPr>
          <p:cNvPr id="4" name="Slide Number Placeholder 3"/>
          <p:cNvSpPr>
            <a:spLocks noGrp="1"/>
          </p:cNvSpPr>
          <p:nvPr>
            <p:ph type="sldNum" sz="quarter" idx="12"/>
          </p:nvPr>
        </p:nvSpPr>
        <p:spPr/>
        <p:txBody>
          <a:bodyPr/>
          <a:lstStyle/>
          <a:p>
            <a:pPr>
              <a:defRPr/>
            </a:pPr>
            <a:fld id="{57F70CAF-3A2D-4907-BDC5-76F44004D553}" type="slidenum">
              <a:rPr lang="en-US" smtClean="0"/>
              <a:pPr>
                <a:defRPr/>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Objectives (</a:t>
            </a:r>
            <a:r>
              <a:rPr lang="en-US" dirty="0" err="1" smtClean="0"/>
              <a:t>Cont</a:t>
            </a:r>
            <a:r>
              <a:rPr lang="en-US" dirty="0" smtClean="0"/>
              <a:t>)</a:t>
            </a:r>
            <a:endParaRPr lang="en-US" dirty="0"/>
          </a:p>
        </p:txBody>
      </p:sp>
      <p:sp>
        <p:nvSpPr>
          <p:cNvPr id="3" name="Content Placeholder 2"/>
          <p:cNvSpPr>
            <a:spLocks noGrp="1"/>
          </p:cNvSpPr>
          <p:nvPr>
            <p:ph idx="1"/>
          </p:nvPr>
        </p:nvSpPr>
        <p:spPr>
          <a:xfrm>
            <a:off x="457200" y="1066800"/>
            <a:ext cx="8229600" cy="4830763"/>
          </a:xfrm>
        </p:spPr>
        <p:txBody>
          <a:bodyPr>
            <a:noAutofit/>
          </a:bodyPr>
          <a:lstStyle/>
          <a:p>
            <a:pPr lvl="0"/>
            <a:r>
              <a:rPr lang="en-US" dirty="0"/>
              <a:t>Evaluate the ability of </a:t>
            </a:r>
            <a:r>
              <a:rPr lang="en-US" b="1" dirty="0"/>
              <a:t>locality</a:t>
            </a:r>
            <a:r>
              <a:rPr lang="en-US" dirty="0"/>
              <a:t> Logistics Section to provide facilities, services and support in support of vaccination distribution in accordance with established plans, policies and procedures.</a:t>
            </a:r>
          </a:p>
          <a:p>
            <a:pPr lvl="0"/>
            <a:r>
              <a:rPr lang="en-US" dirty="0"/>
              <a:t>Demonstrate the ability of the Public Information Officer to deliver coordinated, prompt and actionable incident information in response to the distribution of vaccine in locality in accordance with existing plans, policies and procedures.</a:t>
            </a:r>
          </a:p>
          <a:p>
            <a:r>
              <a:rPr lang="en-US" dirty="0"/>
              <a:t>Demonstrate the ability of the </a:t>
            </a:r>
            <a:r>
              <a:rPr lang="en-US" b="1" dirty="0"/>
              <a:t>locality </a:t>
            </a:r>
            <a:r>
              <a:rPr lang="en-US" dirty="0"/>
              <a:t>to coordinate the management of vaccination distribution operations within locality in accordance with existing plans, policies and procedures.</a:t>
            </a:r>
            <a:endParaRPr lang="en-US" sz="2400" dirty="0"/>
          </a:p>
        </p:txBody>
      </p:sp>
      <p:sp>
        <p:nvSpPr>
          <p:cNvPr id="4" name="Slide Number Placeholder 3"/>
          <p:cNvSpPr>
            <a:spLocks noGrp="1"/>
          </p:cNvSpPr>
          <p:nvPr>
            <p:ph type="sldNum" sz="quarter" idx="12"/>
          </p:nvPr>
        </p:nvSpPr>
        <p:spPr/>
        <p:txBody>
          <a:bodyPr/>
          <a:lstStyle/>
          <a:p>
            <a:pPr>
              <a:defRPr/>
            </a:pPr>
            <a:fld id="{57F70CAF-3A2D-4907-BDC5-76F44004D553}" type="slidenum">
              <a:rPr lang="en-US" smtClean="0"/>
              <a:pPr>
                <a:defRPr/>
              </a:pPr>
              <a:t>7</a:t>
            </a:fld>
            <a:endParaRPr lang="en-US" dirty="0"/>
          </a:p>
        </p:txBody>
      </p:sp>
    </p:spTree>
    <p:extLst>
      <p:ext uri="{BB962C8B-B14F-4D97-AF65-F5344CB8AC3E}">
        <p14:creationId xmlns:p14="http://schemas.microsoft.com/office/powerpoint/2010/main" val="2933328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274638"/>
            <a:ext cx="8382000" cy="1143000"/>
          </a:xfrm>
        </p:spPr>
        <p:txBody>
          <a:bodyPr>
            <a:normAutofit/>
          </a:bodyPr>
          <a:lstStyle/>
          <a:p>
            <a:r>
              <a:rPr lang="en-US" dirty="0" smtClean="0"/>
              <a:t>Major Strengths</a:t>
            </a:r>
          </a:p>
        </p:txBody>
      </p:sp>
      <p:sp>
        <p:nvSpPr>
          <p:cNvPr id="5" name="Content Placeholder 4"/>
          <p:cNvSpPr>
            <a:spLocks noGrp="1"/>
          </p:cNvSpPr>
          <p:nvPr>
            <p:ph idx="1"/>
          </p:nvPr>
        </p:nvSpPr>
        <p:spPr/>
        <p:txBody>
          <a:bodyPr/>
          <a:lstStyle/>
          <a:p>
            <a:pPr marL="225425" indent="-225425">
              <a:defRPr/>
            </a:pPr>
            <a:r>
              <a:rPr lang="en-US" sz="3200" dirty="0" smtClean="0">
                <a:solidFill>
                  <a:srgbClr val="0000FF"/>
                </a:solidFill>
              </a:rPr>
              <a:t>List the major strengths observed during the exercise</a:t>
            </a:r>
            <a:endParaRPr lang="en-US" sz="3200" dirty="0">
              <a:solidFill>
                <a:srgbClr val="0000FF"/>
              </a:solidFill>
            </a:endParaRPr>
          </a:p>
          <a:p>
            <a:pPr marL="0" indent="0">
              <a:buNone/>
              <a:defRPr/>
            </a:pPr>
            <a:endParaRPr lang="en-US" dirty="0" smtClean="0"/>
          </a:p>
          <a:p>
            <a:pPr>
              <a:defRPr/>
            </a:pPr>
            <a:endParaRPr lang="en-US" dirty="0"/>
          </a:p>
        </p:txBody>
      </p:sp>
      <p:sp>
        <p:nvSpPr>
          <p:cNvPr id="10243" name="Slide Number Placeholder 3"/>
          <p:cNvSpPr>
            <a:spLocks noGrp="1"/>
          </p:cNvSpPr>
          <p:nvPr>
            <p:ph type="sldNum" sz="quarter" idx="12"/>
          </p:nvPr>
        </p:nvSpPr>
        <p:spPr>
          <a:noFill/>
        </p:spPr>
        <p:txBody>
          <a:bodyPr/>
          <a:lstStyle/>
          <a:p>
            <a:fld id="{AE45367D-A8C2-4CA5-86B4-31B0A987CBEE}" type="slidenum">
              <a:rPr lang="en-US" smtClean="0"/>
              <a:pPr/>
              <a:t>8</a:t>
            </a:fld>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smtClean="0"/>
              <a:t>Primary Areas for Improvement</a:t>
            </a:r>
          </a:p>
        </p:txBody>
      </p:sp>
      <p:sp>
        <p:nvSpPr>
          <p:cNvPr id="9220"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normAutofit/>
          </a:bodyPr>
          <a:lstStyle/>
          <a:p>
            <a:r>
              <a:rPr lang="en-US" sz="3200" dirty="0" smtClean="0">
                <a:solidFill>
                  <a:srgbClr val="0000FF"/>
                </a:solidFill>
              </a:rPr>
              <a:t>List the main areas for improvement</a:t>
            </a:r>
          </a:p>
        </p:txBody>
      </p:sp>
      <p:sp>
        <p:nvSpPr>
          <p:cNvPr id="9219" name="Slide Number Placeholder 3"/>
          <p:cNvSpPr>
            <a:spLocks noGrp="1"/>
          </p:cNvSpPr>
          <p:nvPr>
            <p:ph type="sldNum" sz="quarter" idx="12"/>
          </p:nvPr>
        </p:nvSpPr>
        <p:spPr>
          <a:noFill/>
        </p:spPr>
        <p:txBody>
          <a:bodyPr/>
          <a:lstStyle/>
          <a:p>
            <a:fld id="{C56CAF7E-D0A3-41F5-AC84-9DC223442F19}" type="slidenum">
              <a:rPr lang="en-US" smtClean="0"/>
              <a:pPr/>
              <a:t>9</a:t>
            </a:fld>
            <a:endParaRPr lang="en-US"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134846B34AE7F479F149FA167C949BE" ma:contentTypeVersion="0" ma:contentTypeDescription="Create a new document." ma:contentTypeScope="" ma:versionID="bed22beb008dccb59db764c9d24dbdfa">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746C732-1F2F-431D-8F70-CC6274FC0123}">
  <ds:schemaRefs>
    <ds:schemaRef ds:uri="http://schemas.microsoft.com/sharepoint/v3/contenttype/forms"/>
  </ds:schemaRefs>
</ds:datastoreItem>
</file>

<file path=customXml/itemProps2.xml><?xml version="1.0" encoding="utf-8"?>
<ds:datastoreItem xmlns:ds="http://schemas.openxmlformats.org/officeDocument/2006/customXml" ds:itemID="{94F8D939-C3EA-47F7-B531-7FD6E97D219F}">
  <ds:schemaRefs>
    <ds:schemaRef ds:uri="http://schemas.microsoft.com/office/2006/metadata/properties"/>
    <ds:schemaRef ds:uri="http://purl.org/dc/terms/"/>
    <ds:schemaRef ds:uri="http://schemas.openxmlformats.org/package/2006/metadata/core-properties"/>
    <ds:schemaRef ds:uri="http://schemas.microsoft.com/office/infopath/2007/PartnerControls"/>
    <ds:schemaRef ds:uri="http://www.w3.org/XML/1998/namespace"/>
    <ds:schemaRef ds:uri="http://schemas.microsoft.com/office/2006/documentManagement/types"/>
    <ds:schemaRef ds:uri="http://purl.org/dc/dcmitype/"/>
    <ds:schemaRef ds:uri="http://purl.org/dc/elements/1.1/"/>
  </ds:schemaRefs>
</ds:datastoreItem>
</file>

<file path=customXml/itemProps3.xml><?xml version="1.0" encoding="utf-8"?>
<ds:datastoreItem xmlns:ds="http://schemas.openxmlformats.org/officeDocument/2006/customXml" ds:itemID="{C7B3A307-38FE-4B47-B698-19C7CC306E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2985</TotalTime>
  <Words>496</Words>
  <Application>Microsoft Office PowerPoint</Application>
  <PresentationFormat>On-screen Show (4:3)</PresentationFormat>
  <Paragraphs>107</Paragraphs>
  <Slides>17</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Symbol</vt:lpstr>
      <vt:lpstr>Times New Roman</vt:lpstr>
      <vt:lpstr>Webdings</vt:lpstr>
      <vt:lpstr>Wingdings</vt:lpstr>
      <vt:lpstr>Office Theme</vt:lpstr>
      <vt:lpstr>Directions for this Template</vt:lpstr>
      <vt:lpstr>[Name of Exercise] COVID 19 Local Vaccination  Tabletop Exercise</vt:lpstr>
      <vt:lpstr>Welcome and Introductions</vt:lpstr>
      <vt:lpstr>Purpose of the AAM/IPM</vt:lpstr>
      <vt:lpstr>Capabilities </vt:lpstr>
      <vt:lpstr>Objectives</vt:lpstr>
      <vt:lpstr>Objectives (Cont)</vt:lpstr>
      <vt:lpstr>Major Strengths</vt:lpstr>
      <vt:lpstr>Primary Areas for Improvement</vt:lpstr>
      <vt:lpstr>Name of Capability</vt:lpstr>
      <vt:lpstr>Name of Capability</vt:lpstr>
      <vt:lpstr>Name of Capability</vt:lpstr>
      <vt:lpstr>Name of Capability</vt:lpstr>
      <vt:lpstr>Area for Improvement: (list the area for improvement)</vt:lpstr>
      <vt:lpstr>Participant Feedback</vt:lpstr>
      <vt:lpstr>Points of Contact</vt:lpstr>
      <vt:lpstr>Conclusion and 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 Briefing</dc:title>
  <dc:creator>HSEEP Support Team</dc:creator>
  <cp:keywords>HSEEP, Template, Exercise Briefing, Player, TTX, Conduct</cp:keywords>
  <cp:lastModifiedBy>VITA Program</cp:lastModifiedBy>
  <cp:revision>129</cp:revision>
  <dcterms:created xsi:type="dcterms:W3CDTF">2006-03-08T14:18:27Z</dcterms:created>
  <dcterms:modified xsi:type="dcterms:W3CDTF">2020-11-24T18:28:51Z</dcterms:modified>
  <cp:category>Template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0x0101002134846B34AE7F479F149FA167C949BE</vt:lpwstr>
  </property>
</Properties>
</file>