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74" r:id="rId4"/>
  </p:sldMasterIdLst>
  <p:notesMasterIdLst>
    <p:notesMasterId r:id="rId48"/>
  </p:notesMasterIdLst>
  <p:handoutMasterIdLst>
    <p:handoutMasterId r:id="rId49"/>
  </p:handoutMasterIdLst>
  <p:sldIdLst>
    <p:sldId id="379" r:id="rId5"/>
    <p:sldId id="412" r:id="rId6"/>
    <p:sldId id="391" r:id="rId7"/>
    <p:sldId id="392" r:id="rId8"/>
    <p:sldId id="345" r:id="rId9"/>
    <p:sldId id="381" r:id="rId10"/>
    <p:sldId id="393" r:id="rId11"/>
    <p:sldId id="413" r:id="rId12"/>
    <p:sldId id="414" r:id="rId13"/>
    <p:sldId id="415" r:id="rId14"/>
    <p:sldId id="371" r:id="rId15"/>
    <p:sldId id="370" r:id="rId16"/>
    <p:sldId id="394" r:id="rId17"/>
    <p:sldId id="395" r:id="rId18"/>
    <p:sldId id="416" r:id="rId19"/>
    <p:sldId id="417" r:id="rId20"/>
    <p:sldId id="423" r:id="rId21"/>
    <p:sldId id="422" r:id="rId22"/>
    <p:sldId id="421" r:id="rId23"/>
    <p:sldId id="420" r:id="rId24"/>
    <p:sldId id="419" r:id="rId25"/>
    <p:sldId id="418" r:id="rId26"/>
    <p:sldId id="425" r:id="rId27"/>
    <p:sldId id="424" r:id="rId28"/>
    <p:sldId id="349" r:id="rId29"/>
    <p:sldId id="426" r:id="rId30"/>
    <p:sldId id="427" r:id="rId31"/>
    <p:sldId id="408" r:id="rId32"/>
    <p:sldId id="411" r:id="rId33"/>
    <p:sldId id="435" r:id="rId34"/>
    <p:sldId id="428" r:id="rId35"/>
    <p:sldId id="377" r:id="rId36"/>
    <p:sldId id="429" r:id="rId37"/>
    <p:sldId id="404" r:id="rId38"/>
    <p:sldId id="430" r:id="rId39"/>
    <p:sldId id="406" r:id="rId40"/>
    <p:sldId id="431" r:id="rId41"/>
    <p:sldId id="432" r:id="rId42"/>
    <p:sldId id="433" r:id="rId43"/>
    <p:sldId id="407" r:id="rId44"/>
    <p:sldId id="396" r:id="rId45"/>
    <p:sldId id="434" r:id="rId46"/>
    <p:sldId id="397" r:id="rId47"/>
  </p:sldIdLst>
  <p:sldSz cx="9144000" cy="6858000" type="screen4x3"/>
  <p:notesSz cx="69977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F80"/>
    <a:srgbClr val="003366"/>
    <a:srgbClr val="333333"/>
    <a:srgbClr val="00006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29" autoAdjust="0"/>
    <p:restoredTop sz="87000" autoAdjust="0"/>
  </p:normalViewPr>
  <p:slideViewPr>
    <p:cSldViewPr>
      <p:cViewPr varScale="1">
        <p:scale>
          <a:sx n="64" d="100"/>
          <a:sy n="64" d="100"/>
        </p:scale>
        <p:origin x="1386"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2818" name="Rectangle 2"/>
          <p:cNvSpPr>
            <a:spLocks noGrp="1" noChangeArrowheads="1"/>
          </p:cNvSpPr>
          <p:nvPr>
            <p:ph type="hdr" sz="quarter"/>
          </p:nvPr>
        </p:nvSpPr>
        <p:spPr bwMode="auto">
          <a:xfrm>
            <a:off x="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defTabSz="930275">
              <a:defRPr sz="1200"/>
            </a:lvl1pPr>
          </a:lstStyle>
          <a:p>
            <a:pPr>
              <a:defRPr/>
            </a:pPr>
            <a:endParaRPr lang="en-US" dirty="0"/>
          </a:p>
        </p:txBody>
      </p:sp>
      <p:sp>
        <p:nvSpPr>
          <p:cNvPr id="162819" name="Rectangle 3"/>
          <p:cNvSpPr>
            <a:spLocks noGrp="1" noChangeArrowheads="1"/>
          </p:cNvSpPr>
          <p:nvPr>
            <p:ph type="dt" sz="quarter" idx="1"/>
          </p:nvPr>
        </p:nvSpPr>
        <p:spPr bwMode="auto">
          <a:xfrm>
            <a:off x="396240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algn="r" defTabSz="930275">
              <a:defRPr sz="1200"/>
            </a:lvl1pPr>
          </a:lstStyle>
          <a:p>
            <a:pPr>
              <a:defRPr/>
            </a:pPr>
            <a:endParaRPr lang="en-US" dirty="0"/>
          </a:p>
        </p:txBody>
      </p:sp>
      <p:sp>
        <p:nvSpPr>
          <p:cNvPr id="162820" name="Rectangle 4"/>
          <p:cNvSpPr>
            <a:spLocks noGrp="1" noChangeArrowheads="1"/>
          </p:cNvSpPr>
          <p:nvPr>
            <p:ph type="ftr" sz="quarter" idx="2"/>
          </p:nvPr>
        </p:nvSpPr>
        <p:spPr bwMode="auto">
          <a:xfrm>
            <a:off x="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defTabSz="930275">
              <a:defRPr sz="1200"/>
            </a:lvl1pPr>
          </a:lstStyle>
          <a:p>
            <a:pPr>
              <a:defRPr/>
            </a:pPr>
            <a:endParaRPr lang="en-US" dirty="0"/>
          </a:p>
        </p:txBody>
      </p:sp>
      <p:sp>
        <p:nvSpPr>
          <p:cNvPr id="162821" name="Rectangle 5"/>
          <p:cNvSpPr>
            <a:spLocks noGrp="1" noChangeArrowheads="1"/>
          </p:cNvSpPr>
          <p:nvPr>
            <p:ph type="sldNum" sz="quarter" idx="3"/>
          </p:nvPr>
        </p:nvSpPr>
        <p:spPr bwMode="auto">
          <a:xfrm>
            <a:off x="396240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algn="r" defTabSz="930275">
              <a:defRPr sz="1200"/>
            </a:lvl1pPr>
          </a:lstStyle>
          <a:p>
            <a:pPr>
              <a:defRPr/>
            </a:pPr>
            <a:fld id="{C5D40E73-B5EA-40DB-9472-D44928AED9CB}" type="slidenum">
              <a:rPr lang="en-US"/>
              <a:pPr>
                <a:defRPr/>
              </a:pPr>
              <a:t>‹#›</a:t>
            </a:fld>
            <a:endParaRPr lang="en-US" dirty="0"/>
          </a:p>
        </p:txBody>
      </p:sp>
    </p:spTree>
    <p:extLst>
      <p:ext uri="{BB962C8B-B14F-4D97-AF65-F5344CB8AC3E}">
        <p14:creationId xmlns:p14="http://schemas.microsoft.com/office/powerpoint/2010/main" val="13638526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defTabSz="930275">
              <a:defRPr sz="1200"/>
            </a:lvl1pPr>
          </a:lstStyle>
          <a:p>
            <a:pPr>
              <a:defRPr/>
            </a:pPr>
            <a:endParaRPr lang="en-US" dirty="0"/>
          </a:p>
        </p:txBody>
      </p:sp>
      <p:sp>
        <p:nvSpPr>
          <p:cNvPr id="35843" name="Rectangle 3"/>
          <p:cNvSpPr>
            <a:spLocks noGrp="1" noChangeArrowheads="1"/>
          </p:cNvSpPr>
          <p:nvPr>
            <p:ph type="dt" idx="1"/>
          </p:nvPr>
        </p:nvSpPr>
        <p:spPr bwMode="auto">
          <a:xfrm>
            <a:off x="396240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algn="r" defTabSz="930275">
              <a:defRPr sz="1200"/>
            </a:lvl1pPr>
          </a:lstStyle>
          <a:p>
            <a:pPr>
              <a:defRPr/>
            </a:pPr>
            <a:endParaRPr lang="en-US" dirty="0"/>
          </a:p>
        </p:txBody>
      </p:sp>
      <p:sp>
        <p:nvSpPr>
          <p:cNvPr id="27652"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6" name="Rectangle 6"/>
          <p:cNvSpPr>
            <a:spLocks noGrp="1" noChangeArrowheads="1"/>
          </p:cNvSpPr>
          <p:nvPr>
            <p:ph type="ftr" sz="quarter" idx="4"/>
          </p:nvPr>
        </p:nvSpPr>
        <p:spPr bwMode="auto">
          <a:xfrm>
            <a:off x="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defTabSz="930275">
              <a:defRPr sz="1200"/>
            </a:lvl1pPr>
          </a:lstStyle>
          <a:p>
            <a:pPr>
              <a:defRPr/>
            </a:pPr>
            <a:endParaRPr lang="en-US" dirty="0"/>
          </a:p>
        </p:txBody>
      </p:sp>
      <p:sp>
        <p:nvSpPr>
          <p:cNvPr id="35847" name="Rectangle 7"/>
          <p:cNvSpPr>
            <a:spLocks noGrp="1" noChangeArrowheads="1"/>
          </p:cNvSpPr>
          <p:nvPr>
            <p:ph type="sldNum" sz="quarter" idx="5"/>
          </p:nvPr>
        </p:nvSpPr>
        <p:spPr bwMode="auto">
          <a:xfrm>
            <a:off x="396240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algn="r" defTabSz="930275">
              <a:defRPr sz="1200"/>
            </a:lvl1pPr>
          </a:lstStyle>
          <a:p>
            <a:pPr>
              <a:defRPr/>
            </a:pPr>
            <a:fld id="{B95F7A35-4070-4D7D-B2E6-35D866B628B3}" type="slidenum">
              <a:rPr lang="en-US"/>
              <a:pPr>
                <a:defRPr/>
              </a:pPr>
              <a:t>‹#›</a:t>
            </a:fld>
            <a:endParaRPr lang="en-US" dirty="0"/>
          </a:p>
        </p:txBody>
      </p:sp>
    </p:spTree>
    <p:extLst>
      <p:ext uri="{BB962C8B-B14F-4D97-AF65-F5344CB8AC3E}">
        <p14:creationId xmlns:p14="http://schemas.microsoft.com/office/powerpoint/2010/main" val="1781541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r>
              <a:rPr lang="en-US" b="1" dirty="0" smtClean="0"/>
              <a:t>Organizations can modify and augment this briefing as needed.</a:t>
            </a:r>
          </a:p>
          <a:p>
            <a:endParaRPr lang="en-US" dirty="0" smtClean="0"/>
          </a:p>
        </p:txBody>
      </p:sp>
      <p:sp>
        <p:nvSpPr>
          <p:cNvPr id="28676" name="Slide Number Placeholder 3"/>
          <p:cNvSpPr>
            <a:spLocks noGrp="1"/>
          </p:cNvSpPr>
          <p:nvPr>
            <p:ph type="sldNum" sz="quarter" idx="5"/>
          </p:nvPr>
        </p:nvSpPr>
        <p:spPr>
          <a:noFill/>
        </p:spPr>
        <p:txBody>
          <a:bodyPr/>
          <a:lstStyle/>
          <a:p>
            <a:fld id="{B5D36FC3-A185-462C-B134-618937AEA322}" type="slidenum">
              <a:rPr lang="en-US" smtClean="0"/>
              <a:pPr/>
              <a:t>1</a:t>
            </a:fld>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34</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18049926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36</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24004047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E352552A-88FF-4DDF-A220-4E90208314BD}" type="slidenum">
              <a:rPr lang="en-US" smtClean="0"/>
              <a:pPr/>
              <a:t>43</a:t>
            </a:fld>
            <a:endParaRPr lang="en-US" dirty="0" smtClean="0"/>
          </a:p>
        </p:txBody>
      </p:sp>
      <p:sp>
        <p:nvSpPr>
          <p:cNvPr id="38915" name="Rectangle 2"/>
          <p:cNvSpPr>
            <a:spLocks noGrp="1" noRot="1" noChangeAspect="1" noChangeArrowheads="1" noTextEdit="1"/>
          </p:cNvSpPr>
          <p:nvPr>
            <p:ph type="sldImg"/>
          </p:nvPr>
        </p:nvSpPr>
        <p:spPr>
          <a:xfrm>
            <a:off x="1192213" y="692150"/>
            <a:ext cx="4614862" cy="3460750"/>
          </a:xfrm>
          <a:ln/>
        </p:spPr>
      </p:sp>
      <p:sp>
        <p:nvSpPr>
          <p:cNvPr id="3891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30311" rtl="0" eaLnBrk="1" fontAlgn="auto" latinLnBrk="0" hangingPunct="1">
              <a:lnSpc>
                <a:spcPct val="100000"/>
              </a:lnSpc>
              <a:spcBef>
                <a:spcPts val="0"/>
              </a:spcBef>
              <a:spcAft>
                <a:spcPts val="0"/>
              </a:spcAft>
              <a:buClrTx/>
              <a:buSzTx/>
              <a:buFontTx/>
              <a:buNone/>
              <a:tabLst/>
              <a:defRPr/>
            </a:pPr>
            <a:r>
              <a:rPr lang="en-US" dirty="0" smtClean="0"/>
              <a:t>Go around</a:t>
            </a:r>
            <a:r>
              <a:rPr lang="en-US" baseline="0" dirty="0" smtClean="0"/>
              <a:t> the room and have everyone introduce themselves</a:t>
            </a:r>
            <a:endParaRPr lang="en-US" dirty="0" smtClean="0"/>
          </a:p>
          <a:p>
            <a:pPr defTabSz="930311" eaLnBrk="1" fontAlgn="auto" hangingPunct="1">
              <a:spcBef>
                <a:spcPts val="0"/>
              </a:spcBef>
              <a:spcAft>
                <a:spcPts val="0"/>
              </a:spcAft>
              <a:defRPr/>
            </a:pPr>
            <a:endParaRPr lang="en-US" dirty="0" smtClean="0"/>
          </a:p>
        </p:txBody>
      </p:sp>
      <p:sp>
        <p:nvSpPr>
          <p:cNvPr id="4" name="Slide Number Placeholder 3"/>
          <p:cNvSpPr>
            <a:spLocks noGrp="1"/>
          </p:cNvSpPr>
          <p:nvPr>
            <p:ph type="sldNum" sz="quarter" idx="10"/>
          </p:nvPr>
        </p:nvSpPr>
        <p:spPr/>
        <p:txBody>
          <a:bodyPr/>
          <a:lstStyle/>
          <a:p>
            <a:fld id="{5FC84FED-3F94-4C44-A9A4-BE018A5079C7}"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6913"/>
            <a:ext cx="4641850" cy="34813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06E46E-8460-BB4D-8322-0D8B6B94E8A9}" type="slidenum">
              <a:rPr lang="en-US" smtClean="0"/>
              <a:t>4</a:t>
            </a:fld>
            <a:endParaRPr lang="en-US" dirty="0"/>
          </a:p>
        </p:txBody>
      </p:sp>
    </p:spTree>
    <p:extLst>
      <p:ext uri="{BB962C8B-B14F-4D97-AF65-F5344CB8AC3E}">
        <p14:creationId xmlns:p14="http://schemas.microsoft.com/office/powerpoint/2010/main" val="2750914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4788C58B-5C2E-457E-886C-CA343624856C}" type="slidenum">
              <a:rPr lang="en-US" smtClean="0"/>
              <a:pPr/>
              <a:t>5</a:t>
            </a:fld>
            <a:endParaRPr lang="en-US" dirty="0" smtClean="0"/>
          </a:p>
        </p:txBody>
      </p:sp>
      <p:sp>
        <p:nvSpPr>
          <p:cNvPr id="32771" name="Rectangle 2"/>
          <p:cNvSpPr>
            <a:spLocks noGrp="1" noRot="1" noChangeAspect="1" noChangeArrowheads="1" noTextEdit="1"/>
          </p:cNvSpPr>
          <p:nvPr>
            <p:ph type="sldImg"/>
          </p:nvPr>
        </p:nvSpPr>
        <p:spPr>
          <a:xfrm>
            <a:off x="1192213" y="692150"/>
            <a:ext cx="4614862" cy="3460750"/>
          </a:xfrm>
          <a:ln/>
        </p:spPr>
      </p:sp>
      <p:sp>
        <p:nvSpPr>
          <p:cNvPr id="32772"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endParaRPr lang="en-US" dirty="0"/>
          </a:p>
        </p:txBody>
      </p:sp>
      <p:sp>
        <p:nvSpPr>
          <p:cNvPr id="30724" name="Slide Number Placeholder 3"/>
          <p:cNvSpPr>
            <a:spLocks noGrp="1"/>
          </p:cNvSpPr>
          <p:nvPr>
            <p:ph type="sldNum" sz="quarter" idx="5"/>
          </p:nvPr>
        </p:nvSpPr>
        <p:spPr>
          <a:noFill/>
        </p:spPr>
        <p:txBody>
          <a:bodyPr/>
          <a:lstStyle/>
          <a:p>
            <a:fld id="{7630EB52-EACC-4E8F-A846-2E5A47C5A66F}" type="slidenum">
              <a:rPr lang="en-US" smtClean="0"/>
              <a:pPr/>
              <a:t>6</a:t>
            </a:fld>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AE9A1185-FB67-44F5-8F65-06534C7A4001}" type="slidenum">
              <a:rPr lang="en-US" smtClean="0"/>
              <a:pPr/>
              <a:t>14</a:t>
            </a:fld>
            <a:endParaRPr lang="en-US" dirty="0" smtClean="0"/>
          </a:p>
        </p:txBody>
      </p:sp>
      <p:sp>
        <p:nvSpPr>
          <p:cNvPr id="31747" name="Rectangle 2"/>
          <p:cNvSpPr>
            <a:spLocks noGrp="1" noRot="1" noChangeAspect="1" noChangeArrowheads="1" noTextEdit="1"/>
          </p:cNvSpPr>
          <p:nvPr>
            <p:ph type="sldImg"/>
          </p:nvPr>
        </p:nvSpPr>
        <p:spPr>
          <a:xfrm>
            <a:off x="1192213" y="692150"/>
            <a:ext cx="4614862" cy="3460750"/>
          </a:xfrm>
          <a:ln/>
        </p:spPr>
      </p:sp>
      <p:sp>
        <p:nvSpPr>
          <p:cNvPr id="31748"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11C0D904-5C2C-4C19-B6FC-EB97AD0F796F}" type="slidenum">
              <a:rPr lang="en-US" smtClean="0"/>
              <a:pPr/>
              <a:t>25</a:t>
            </a:fld>
            <a:endParaRPr lang="en-US" dirty="0" smtClean="0"/>
          </a:p>
        </p:txBody>
      </p:sp>
      <p:sp>
        <p:nvSpPr>
          <p:cNvPr id="35843" name="Rectangle 2"/>
          <p:cNvSpPr>
            <a:spLocks noGrp="1" noRot="1" noChangeAspect="1" noChangeArrowheads="1" noTextEdit="1"/>
          </p:cNvSpPr>
          <p:nvPr>
            <p:ph type="sldImg"/>
          </p:nvPr>
        </p:nvSpPr>
        <p:spPr>
          <a:xfrm>
            <a:off x="1192213" y="692150"/>
            <a:ext cx="4614862" cy="3460750"/>
          </a:xfrm>
          <a:ln/>
        </p:spPr>
      </p:sp>
      <p:sp>
        <p:nvSpPr>
          <p:cNvPr id="35844"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28</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23263968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29</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3159539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7772400" cy="1143000"/>
          </a:xfrm>
        </p:spPr>
        <p:txBody>
          <a:bodyPr>
            <a:normAutofit/>
          </a:bodyPr>
          <a:lstStyle>
            <a:lvl1pPr algn="l">
              <a:defRPr sz="4200">
                <a:solidFill>
                  <a:srgbClr val="002F80"/>
                </a:solidFill>
                <a:latin typeface="Times New Roman" pitchFamily="18" charset="0"/>
                <a:cs typeface="Times New Roman" pitchFamily="18" charset="0"/>
              </a:defRPr>
            </a:lvl1pPr>
          </a:lstStyle>
          <a:p>
            <a:r>
              <a:rPr lang="en-US" smtClean="0"/>
              <a:t>Click to edit Master title style</a:t>
            </a:r>
            <a:endParaRPr lang="en-US"/>
          </a:p>
        </p:txBody>
      </p:sp>
      <p:sp>
        <p:nvSpPr>
          <p:cNvPr id="3" name="Subtitle 2"/>
          <p:cNvSpPr>
            <a:spLocks noGrp="1"/>
          </p:cNvSpPr>
          <p:nvPr>
            <p:ph type="subTitle" idx="1"/>
          </p:nvPr>
        </p:nvSpPr>
        <p:spPr>
          <a:xfrm>
            <a:off x="320040" y="1371600"/>
            <a:ext cx="640080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chemeClr val="tx1">
                    <a:tint val="75000"/>
                  </a:schemeClr>
                </a:solidFill>
                <a:latin typeface="Arial" pitchFamily="34" charset="0"/>
                <a:cs typeface="Arial" pitchFamily="34" charset="0"/>
              </a:defRPr>
            </a:lvl1pPr>
          </a:lstStyle>
          <a:p>
            <a:fld id="{5DFF13A9-1037-4D5A-A349-B944681F0EB5}" type="slidenum">
              <a:rPr lang="en-US" smtClean="0"/>
              <a:pPr/>
              <a:t>‹#›</a:t>
            </a:fld>
            <a:endParaRPr lang="en-US" dirty="0"/>
          </a:p>
        </p:txBody>
      </p:sp>
      <p:pic>
        <p:nvPicPr>
          <p:cNvPr id="5" name="Picture 5" descr="Your-Org-Logo"/>
          <p:cNvPicPr>
            <a:picLocks noChangeAspect="1" noChangeArrowheads="1"/>
          </p:cNvPicPr>
          <p:nvPr userDrawn="1"/>
        </p:nvPicPr>
        <p:blipFill>
          <a:blip r:embed="rId12" cstate="email">
            <a:extLst>
              <a:ext uri="{28A0092B-C50C-407E-A947-70E740481C1C}">
                <a14:useLocalDpi xmlns:a14="http://schemas.microsoft.com/office/drawing/2010/main"/>
              </a:ext>
            </a:extLst>
          </a:blip>
          <a:srcRect/>
          <a:stretch>
            <a:fillRect/>
          </a:stretch>
        </p:blipFill>
        <p:spPr bwMode="auto">
          <a:xfrm>
            <a:off x="457200" y="5867400"/>
            <a:ext cx="2362200" cy="8858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Lst>
  <p:hf hdr="0" ftr="0" dt="0"/>
  <p:txStyles>
    <p:titleStyle>
      <a:lvl1pPr algn="l" defTabSz="914400" rtl="0" eaLnBrk="1" latinLnBrk="0" hangingPunct="1">
        <a:spcBef>
          <a:spcPct val="0"/>
        </a:spcBef>
        <a:buNone/>
        <a:defRPr sz="4200" kern="1200">
          <a:solidFill>
            <a:srgbClr val="002F80"/>
          </a:solidFill>
          <a:latin typeface="Times New Roman" pitchFamily="18" charset="0"/>
          <a:ea typeface="+mj-ea"/>
          <a:cs typeface="Times New Roman" pitchFamily="18" charset="0"/>
        </a:defRPr>
      </a:lvl1pPr>
    </p:titleStyle>
    <p:bodyStyle>
      <a:lvl1pPr marL="2349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1pPr>
      <a:lvl2pPr marL="4572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2pPr>
      <a:lvl3pPr marL="6921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3pPr>
      <a:lvl4pPr marL="914400" indent="-234950" algn="l" defTabSz="914400" rtl="0" eaLnBrk="1" latinLnBrk="0" hangingPunct="1">
        <a:spcBef>
          <a:spcPct val="20000"/>
        </a:spcBef>
        <a:buFont typeface="Arial" pitchFamily="34" charset="0"/>
        <a:buChar char="–"/>
        <a:defRPr sz="2000" kern="1200">
          <a:solidFill>
            <a:srgbClr val="333333"/>
          </a:solidFill>
          <a:latin typeface="Arial" pitchFamily="34" charset="0"/>
          <a:ea typeface="+mn-ea"/>
          <a:cs typeface="Arial" pitchFamily="34" charset="0"/>
        </a:defRPr>
      </a:lvl4pPr>
      <a:lvl5pPr marL="1149350" indent="-234950" algn="l" defTabSz="914400" rtl="0" eaLnBrk="1" latinLnBrk="0" hangingPunct="1">
        <a:spcBef>
          <a:spcPct val="20000"/>
        </a:spcBef>
        <a:buFont typeface="Wingdings" pitchFamily="2" charset="2"/>
        <a:buChar char="§"/>
        <a:defRPr sz="2000" kern="1200">
          <a:solidFill>
            <a:srgbClr val="333333"/>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F80"/>
        </a:solid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smtClean="0">
                <a:solidFill>
                  <a:schemeClr val="bg1"/>
                </a:solidFill>
              </a:rPr>
              <a:t>Directions for this Template</a:t>
            </a:r>
          </a:p>
        </p:txBody>
      </p:sp>
      <p:sp>
        <p:nvSpPr>
          <p:cNvPr id="3075" name="Content Placeholder 2"/>
          <p:cNvSpPr>
            <a:spLocks noGrp="1"/>
          </p:cNvSpPr>
          <p:nvPr>
            <p:ph idx="1"/>
          </p:nvPr>
        </p:nvSpPr>
        <p:spPr bwMode="auto">
          <a:xfrm>
            <a:off x="457200" y="1600200"/>
            <a:ext cx="8229600" cy="4525963"/>
          </a:xfrm>
          <a:noFill/>
          <a:ln>
            <a:miter lim="800000"/>
            <a:headEnd/>
            <a:tailEnd/>
          </a:ln>
        </p:spPr>
        <p:txBody>
          <a:bodyPr vert="horz" wrap="square" lIns="91440" tIns="45720" rIns="91440" bIns="45720" numCol="1" anchor="t" anchorCtr="0" compatLnSpc="1">
            <a:prstTxWarp prst="textNoShape">
              <a:avLst/>
            </a:prstTxWarp>
          </a:bodyPr>
          <a:lstStyle/>
          <a:p>
            <a:pPr>
              <a:buClr>
                <a:schemeClr val="bg1"/>
              </a:buClr>
            </a:pPr>
            <a:r>
              <a:rPr lang="en-US" dirty="0" smtClean="0">
                <a:solidFill>
                  <a:schemeClr val="bg1"/>
                </a:solidFill>
              </a:rPr>
              <a:t>Use the Slide Master to make universal changes to the presentation, including inserting your organization’s logo</a:t>
            </a:r>
          </a:p>
          <a:p>
            <a:pPr lvl="1">
              <a:buClr>
                <a:schemeClr val="bg1"/>
              </a:buClr>
              <a:buFont typeface="Arial" charset="0"/>
              <a:buChar char="‒"/>
            </a:pPr>
            <a:r>
              <a:rPr lang="en-US" dirty="0" smtClean="0">
                <a:solidFill>
                  <a:schemeClr val="bg1"/>
                </a:solidFill>
              </a:rPr>
              <a:t>“View” tab &gt; “Slide Master”</a:t>
            </a:r>
          </a:p>
          <a:p>
            <a:pPr>
              <a:buClr>
                <a:schemeClr val="bg1"/>
              </a:buClr>
            </a:pPr>
            <a:r>
              <a:rPr lang="en-US" dirty="0" smtClean="0">
                <a:solidFill>
                  <a:schemeClr val="bg1"/>
                </a:solidFill>
              </a:rPr>
              <a:t>Replace placeholders (indicated by brackets [ ]) with information specific to your exercise</a:t>
            </a:r>
          </a:p>
          <a:p>
            <a:pPr>
              <a:buClr>
                <a:schemeClr val="bg1"/>
              </a:buClr>
            </a:pPr>
            <a:r>
              <a:rPr lang="en-US" dirty="0" smtClean="0">
                <a:solidFill>
                  <a:schemeClr val="bg1"/>
                </a:solidFill>
              </a:rPr>
              <a:t>Delete any slides that are not relevant for your exercise</a:t>
            </a:r>
          </a:p>
          <a:p>
            <a:pPr>
              <a:buClr>
                <a:schemeClr val="bg1"/>
              </a:buClr>
            </a:pPr>
            <a:r>
              <a:rPr lang="en-US" dirty="0" smtClean="0">
                <a:solidFill>
                  <a:schemeClr val="bg1"/>
                </a:solidFill>
              </a:rPr>
              <a:t>Font size should not be smaller than 22pt</a:t>
            </a:r>
          </a:p>
          <a:p>
            <a:pPr algn="r">
              <a:buClr>
                <a:schemeClr val="bg1"/>
              </a:buClr>
              <a:buNone/>
            </a:pPr>
            <a:endParaRPr lang="en-US" dirty="0" smtClean="0">
              <a:solidFill>
                <a:schemeClr val="bg1"/>
              </a:solidFill>
            </a:endParaRPr>
          </a:p>
          <a:p>
            <a:pPr>
              <a:buNone/>
            </a:pPr>
            <a:r>
              <a:rPr lang="en-US" dirty="0" smtClean="0">
                <a:solidFill>
                  <a:schemeClr val="bg1"/>
                </a:solidFill>
              </a:rPr>
              <a:t>Rev. April 2017</a:t>
            </a:r>
          </a:p>
          <a:p>
            <a:pPr>
              <a:buNone/>
            </a:pPr>
            <a:r>
              <a:rPr lang="en-US" dirty="0" smtClean="0">
                <a:solidFill>
                  <a:schemeClr val="bg1"/>
                </a:solidFill>
              </a:rPr>
              <a:t>HSEEP</a:t>
            </a:r>
          </a:p>
          <a:p>
            <a:pPr>
              <a:buClr>
                <a:schemeClr val="bg1"/>
              </a:buClr>
            </a:pPr>
            <a:endParaRPr lang="en-US" dirty="0" smtClean="0">
              <a:solidFill>
                <a:schemeClr val="bg1"/>
              </a:solidFill>
            </a:endParaRPr>
          </a:p>
          <a:p>
            <a:pPr lvl="1">
              <a:buClr>
                <a:srgbClr val="999999"/>
              </a:buClr>
              <a:buFont typeface="Arial" charset="0"/>
              <a:buChar char="‒"/>
            </a:pPr>
            <a:endParaRPr lang="en-US" dirty="0" smtClean="0">
              <a:solidFill>
                <a:srgbClr val="999999"/>
              </a:solidFill>
            </a:endParaRPr>
          </a:p>
        </p:txBody>
      </p:sp>
      <p:sp>
        <p:nvSpPr>
          <p:cNvPr id="3076" name="Slide Number Placeholder 3"/>
          <p:cNvSpPr>
            <a:spLocks noGrp="1"/>
          </p:cNvSpPr>
          <p:nvPr>
            <p:ph type="sldNum" sz="quarter" idx="12"/>
          </p:nvPr>
        </p:nvSpPr>
        <p:spPr>
          <a:noFill/>
        </p:spPr>
        <p:txBody>
          <a:bodyPr/>
          <a:lstStyle/>
          <a:p>
            <a:fld id="{F1CF7864-18CB-461F-9529-5EB078A576E3}" type="slidenum">
              <a:rPr lang="en-US" smtClean="0"/>
              <a:pPr/>
              <a:t>1</a:t>
            </a:fld>
            <a:endParaRPr lang="en-US" dirty="0" smtClean="0"/>
          </a:p>
        </p:txBody>
      </p:sp>
    </p:spTree>
  </p:cSld>
  <p:clrMapOvr>
    <a:masterClrMapping/>
  </p:clrMapOvr>
  <p:transition advTm="8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Capabilities </a:t>
            </a:r>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10</a:t>
            </a:fld>
            <a:endParaRPr lang="en-US" dirty="0"/>
          </a:p>
        </p:txBody>
      </p:sp>
      <p:graphicFrame>
        <p:nvGraphicFramePr>
          <p:cNvPr id="6" name="Table 5"/>
          <p:cNvGraphicFramePr>
            <a:graphicFrameLocks noGrp="1"/>
          </p:cNvGraphicFramePr>
          <p:nvPr>
            <p:extLst/>
          </p:nvPr>
        </p:nvGraphicFramePr>
        <p:xfrm>
          <a:off x="457200" y="1445600"/>
          <a:ext cx="8153400" cy="3354999"/>
        </p:xfrm>
        <a:graphic>
          <a:graphicData uri="http://schemas.openxmlformats.org/drawingml/2006/table">
            <a:tbl>
              <a:tblPr firstRow="1" firstCol="1" bandRow="1">
                <a:tableStyleId>{BC89EF96-8CEA-46FF-86C4-4CE0E7609802}</a:tableStyleId>
              </a:tblPr>
              <a:tblGrid>
                <a:gridCol w="2748597">
                  <a:extLst>
                    <a:ext uri="{9D8B030D-6E8A-4147-A177-3AD203B41FA5}">
                      <a16:colId xmlns:a16="http://schemas.microsoft.com/office/drawing/2014/main" val="3217725999"/>
                    </a:ext>
                  </a:extLst>
                </a:gridCol>
                <a:gridCol w="3222094">
                  <a:extLst>
                    <a:ext uri="{9D8B030D-6E8A-4147-A177-3AD203B41FA5}">
                      <a16:colId xmlns:a16="http://schemas.microsoft.com/office/drawing/2014/main" val="1463643635"/>
                    </a:ext>
                  </a:extLst>
                </a:gridCol>
                <a:gridCol w="2182709">
                  <a:extLst>
                    <a:ext uri="{9D8B030D-6E8A-4147-A177-3AD203B41FA5}">
                      <a16:colId xmlns:a16="http://schemas.microsoft.com/office/drawing/2014/main" val="660375972"/>
                    </a:ext>
                  </a:extLst>
                </a:gridCol>
              </a:tblGrid>
              <a:tr h="671000">
                <a:tc>
                  <a:txBody>
                    <a:bodyPr/>
                    <a:lstStyle/>
                    <a:p>
                      <a:pPr marL="0" marR="0">
                        <a:lnSpc>
                          <a:spcPct val="107000"/>
                        </a:lnSpc>
                        <a:spcBef>
                          <a:spcPts val="0"/>
                        </a:spcBef>
                        <a:spcAft>
                          <a:spcPts val="0"/>
                        </a:spcAft>
                      </a:pPr>
                      <a:r>
                        <a:rPr lang="en-US" sz="1800" dirty="0">
                          <a:effectLst/>
                        </a:rPr>
                        <a:t>Public Health Preparedness Capability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Healthcare Preparedness Capability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800" dirty="0">
                          <a:effectLst/>
                        </a:rPr>
                        <a:t>DHS Core Capability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79592790"/>
                  </a:ext>
                </a:extLst>
              </a:tr>
              <a:tr h="2683999">
                <a:tc>
                  <a:txBody>
                    <a:bodyPr/>
                    <a:lstStyle/>
                    <a:p>
                      <a:pPr marL="342900" marR="0" lvl="0" indent="-342900">
                        <a:lnSpc>
                          <a:spcPct val="107000"/>
                        </a:lnSpc>
                        <a:spcBef>
                          <a:spcPts val="0"/>
                        </a:spcBef>
                        <a:spcAft>
                          <a:spcPts val="0"/>
                        </a:spcAft>
                        <a:buFont typeface="Symbol" panose="05050102010706020507" pitchFamily="18" charset="2"/>
                        <a:buChar char=""/>
                      </a:pPr>
                      <a:r>
                        <a:rPr lang="en-US" sz="1800" b="0" dirty="0">
                          <a:effectLst/>
                        </a:rPr>
                        <a:t>Community Preparedness</a:t>
                      </a:r>
                    </a:p>
                    <a:p>
                      <a:pPr marL="342900" marR="0" lvl="0" indent="-342900">
                        <a:lnSpc>
                          <a:spcPct val="107000"/>
                        </a:lnSpc>
                        <a:spcBef>
                          <a:spcPts val="0"/>
                        </a:spcBef>
                        <a:spcAft>
                          <a:spcPts val="0"/>
                        </a:spcAft>
                        <a:buFont typeface="Symbol" panose="05050102010706020507" pitchFamily="18" charset="2"/>
                        <a:buChar char=""/>
                      </a:pPr>
                      <a:r>
                        <a:rPr lang="en-US" sz="1800" b="0" dirty="0">
                          <a:effectLst/>
                        </a:rPr>
                        <a:t>Medical Countermeasure Dispensing and Administration</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ymbol" panose="05050102010706020507" pitchFamily="18" charset="2"/>
                        <a:buChar char=""/>
                      </a:pPr>
                      <a:r>
                        <a:rPr lang="en-US" sz="1800" dirty="0">
                          <a:effectLst/>
                        </a:rPr>
                        <a:t>Foundation for Healthcare and Medical Readiness</a:t>
                      </a:r>
                    </a:p>
                    <a:p>
                      <a:pPr marL="342900" marR="0" lvl="0" indent="-342900">
                        <a:lnSpc>
                          <a:spcPct val="107000"/>
                        </a:lnSpc>
                        <a:spcBef>
                          <a:spcPts val="0"/>
                        </a:spcBef>
                        <a:spcAft>
                          <a:spcPts val="0"/>
                        </a:spcAft>
                        <a:buFont typeface="Symbol" panose="05050102010706020507" pitchFamily="18" charset="2"/>
                        <a:buChar char=""/>
                      </a:pPr>
                      <a:r>
                        <a:rPr lang="en-US" sz="1800" dirty="0">
                          <a:effectLst/>
                        </a:rPr>
                        <a:t>Healthcare and Medical Response Coordination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07000"/>
                        </a:lnSpc>
                        <a:spcBef>
                          <a:spcPts val="0"/>
                        </a:spcBef>
                        <a:spcAft>
                          <a:spcPts val="0"/>
                        </a:spcAft>
                        <a:buFont typeface="Symbol" panose="05050102010706020507" pitchFamily="18" charset="2"/>
                        <a:buChar char=""/>
                      </a:pPr>
                      <a:r>
                        <a:rPr lang="en-US" sz="1800" dirty="0">
                          <a:effectLst/>
                        </a:rPr>
                        <a:t>Planning</a:t>
                      </a:r>
                    </a:p>
                    <a:p>
                      <a:pPr marL="342900" marR="0" lvl="0" indent="-342900">
                        <a:lnSpc>
                          <a:spcPct val="107000"/>
                        </a:lnSpc>
                        <a:spcBef>
                          <a:spcPts val="0"/>
                        </a:spcBef>
                        <a:spcAft>
                          <a:spcPts val="0"/>
                        </a:spcAft>
                        <a:buFont typeface="Symbol" panose="05050102010706020507" pitchFamily="18" charset="2"/>
                        <a:buChar char=""/>
                      </a:pPr>
                      <a:r>
                        <a:rPr lang="en-US" sz="1800" dirty="0">
                          <a:effectLst/>
                        </a:rPr>
                        <a:t>Operational Coordination</a:t>
                      </a:r>
                    </a:p>
                    <a:p>
                      <a:pPr marL="342900" marR="0" lvl="0" indent="-342900">
                        <a:lnSpc>
                          <a:spcPct val="107000"/>
                        </a:lnSpc>
                        <a:spcBef>
                          <a:spcPts val="0"/>
                        </a:spcBef>
                        <a:spcAft>
                          <a:spcPts val="0"/>
                        </a:spcAft>
                        <a:buFont typeface="Symbol" panose="05050102010706020507" pitchFamily="18" charset="2"/>
                        <a:buChar char=""/>
                      </a:pPr>
                      <a:r>
                        <a:rPr lang="en-US" sz="1800" dirty="0">
                          <a:effectLst/>
                        </a:rPr>
                        <a:t>Emergency Public Information and Warning</a:t>
                      </a:r>
                    </a:p>
                    <a:p>
                      <a:pPr marL="342900" marR="0" lvl="0" indent="-342900">
                        <a:lnSpc>
                          <a:spcPct val="107000"/>
                        </a:lnSpc>
                        <a:spcBef>
                          <a:spcPts val="0"/>
                        </a:spcBef>
                        <a:spcAft>
                          <a:spcPts val="0"/>
                        </a:spcAft>
                        <a:buFont typeface="Symbol" panose="05050102010706020507" pitchFamily="18" charset="2"/>
                        <a:buChar char=""/>
                      </a:pPr>
                      <a:r>
                        <a:rPr lang="en-US" sz="1800" dirty="0">
                          <a:effectLst/>
                        </a:rPr>
                        <a:t>Logistics and Supply Chain Management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40187145"/>
                  </a:ext>
                </a:extLst>
              </a:tr>
            </a:tbl>
          </a:graphicData>
        </a:graphic>
      </p:graphicFrame>
    </p:spTree>
    <p:extLst>
      <p:ext uri="{BB962C8B-B14F-4D97-AF65-F5344CB8AC3E}">
        <p14:creationId xmlns:p14="http://schemas.microsoft.com/office/powerpoint/2010/main" val="992364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74638"/>
            <a:ext cx="8382000" cy="1143000"/>
          </a:xfrm>
        </p:spPr>
        <p:txBody>
          <a:bodyPr>
            <a:normAutofit/>
          </a:bodyPr>
          <a:lstStyle/>
          <a:p>
            <a:r>
              <a:rPr lang="en-US" dirty="0" smtClean="0"/>
              <a:t>Participant Roles and Responsibilities</a:t>
            </a:r>
          </a:p>
        </p:txBody>
      </p:sp>
      <p:sp>
        <p:nvSpPr>
          <p:cNvPr id="5" name="Content Placeholder 4"/>
          <p:cNvSpPr>
            <a:spLocks noGrp="1"/>
          </p:cNvSpPr>
          <p:nvPr>
            <p:ph idx="1"/>
          </p:nvPr>
        </p:nvSpPr>
        <p:spPr/>
        <p:txBody>
          <a:bodyPr>
            <a:normAutofit fontScale="77500" lnSpcReduction="20000"/>
          </a:bodyPr>
          <a:lstStyle/>
          <a:p>
            <a:pPr marL="0" indent="0">
              <a:buNone/>
              <a:defRPr/>
            </a:pPr>
            <a:endParaRPr lang="en-US" dirty="0" smtClean="0"/>
          </a:p>
          <a:p>
            <a:pPr lvl="0"/>
            <a:r>
              <a:rPr lang="en-US" b="1" dirty="0"/>
              <a:t>Players:</a:t>
            </a:r>
            <a:r>
              <a:rPr lang="en-US" dirty="0"/>
              <a:t> Players are personnel who have an active role in discussing or performing their regular roles and responsibilities during the exercise. Players discuss or initiate actions in response to the simulated emergency.</a:t>
            </a:r>
          </a:p>
          <a:p>
            <a:pPr lvl="0"/>
            <a:r>
              <a:rPr lang="en-US" b="1" dirty="0"/>
              <a:t>Observers:</a:t>
            </a:r>
            <a:r>
              <a:rPr lang="en-US" dirty="0"/>
              <a:t> Observers do not directly participate in the exercise. However, they may support the development of player responses to the situation during the discussion by asking relevant questions or providing subject matter expertise.</a:t>
            </a:r>
          </a:p>
          <a:p>
            <a:pPr lvl="0"/>
            <a:r>
              <a:rPr lang="en-US" b="1" dirty="0"/>
              <a:t>Facilitators:</a:t>
            </a:r>
            <a:r>
              <a:rPr lang="en-US" dirty="0"/>
              <a:t> Facilitators provide situation updates and moderate discussions. They also provide additional information or resolve questions as required. Key Exercise Planning Team members also may assist with facilitation as subject matter experts (SMEs) during the exercise.</a:t>
            </a:r>
          </a:p>
          <a:p>
            <a:pPr lvl="0"/>
            <a:r>
              <a:rPr lang="en-US" b="1" dirty="0"/>
              <a:t>Evaluators:</a:t>
            </a:r>
            <a:r>
              <a:rPr lang="en-US" dirty="0"/>
              <a:t> Evaluators are assigned to observe and document certain objectives during the exercise. Their primary role is to document player discussions, including how and if those discussions conform to plans, polices, and procedures.</a:t>
            </a:r>
          </a:p>
          <a:p>
            <a:pPr marL="0" indent="0">
              <a:buNone/>
              <a:defRPr/>
            </a:pPr>
            <a:endParaRPr lang="en-US" dirty="0"/>
          </a:p>
        </p:txBody>
      </p:sp>
      <p:sp>
        <p:nvSpPr>
          <p:cNvPr id="10243" name="Slide Number Placeholder 3"/>
          <p:cNvSpPr>
            <a:spLocks noGrp="1"/>
          </p:cNvSpPr>
          <p:nvPr>
            <p:ph type="sldNum" sz="quarter" idx="12"/>
          </p:nvPr>
        </p:nvSpPr>
        <p:spPr>
          <a:noFill/>
        </p:spPr>
        <p:txBody>
          <a:bodyPr/>
          <a:lstStyle/>
          <a:p>
            <a:fld id="{AE45367D-A8C2-4CA5-86B4-31B0A987CBEE}" type="slidenum">
              <a:rPr lang="en-US" smtClean="0"/>
              <a:pPr/>
              <a:t>11</a:t>
            </a:fld>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Exercise Structure</a:t>
            </a:r>
          </a:p>
        </p:txBody>
      </p:sp>
      <p:sp>
        <p:nvSpPr>
          <p:cNvPr id="9220" name="Content Placeholder 4"/>
          <p:cNvSpPr>
            <a:spLocks noGrp="1"/>
          </p:cNvSpPr>
          <p:nvPr>
            <p:ph idx="1"/>
          </p:nvPr>
        </p:nvSpPr>
        <p:spPr bwMode="auto">
          <a:xfrm>
            <a:off x="457200" y="1447800"/>
            <a:ext cx="8229600" cy="4525963"/>
          </a:xfrm>
          <a:noFill/>
          <a:ln>
            <a:miter lim="800000"/>
            <a:headEnd/>
            <a:tailEnd/>
          </a:ln>
        </p:spPr>
        <p:txBody>
          <a:bodyPr vert="horz" wrap="square" lIns="91440" tIns="45720" rIns="91440" bIns="45720" numCol="1" anchor="t" anchorCtr="0" compatLnSpc="1">
            <a:prstTxWarp prst="textNoShape">
              <a:avLst/>
            </a:prstTxWarp>
            <a:normAutofit/>
          </a:bodyPr>
          <a:lstStyle/>
          <a:p>
            <a:r>
              <a:rPr lang="en-US" dirty="0"/>
              <a:t>Module 1: </a:t>
            </a:r>
            <a:r>
              <a:rPr lang="en-US" dirty="0" smtClean="0"/>
              <a:t>Local </a:t>
            </a:r>
            <a:r>
              <a:rPr lang="en-US" dirty="0"/>
              <a:t>Vaccination Campaign Plan Review Briefing</a:t>
            </a:r>
          </a:p>
          <a:p>
            <a:pPr lvl="0"/>
            <a:r>
              <a:rPr lang="en-US" dirty="0" smtClean="0"/>
              <a:t>Module </a:t>
            </a:r>
            <a:r>
              <a:rPr lang="en-US" dirty="0"/>
              <a:t>2: Phase I Vaccine Arrival</a:t>
            </a:r>
            <a:endParaRPr lang="en-US" dirty="0" smtClean="0"/>
          </a:p>
          <a:p>
            <a:pPr lvl="0"/>
            <a:r>
              <a:rPr lang="en-US" dirty="0" smtClean="0"/>
              <a:t>Module </a:t>
            </a:r>
            <a:r>
              <a:rPr lang="en-US" dirty="0"/>
              <a:t>3: Phase II Vaccine Arrival</a:t>
            </a:r>
            <a:endParaRPr lang="en-US" sz="2600" dirty="0" smtClean="0"/>
          </a:p>
          <a:p>
            <a:r>
              <a:rPr lang="en-US" sz="2000" dirty="0" smtClean="0"/>
              <a:t>After </a:t>
            </a:r>
            <a:r>
              <a:rPr lang="en-US" sz="2000" dirty="0"/>
              <a:t>the updates, participants review the situation and engage a functional group discussion of appropriate response issues. </a:t>
            </a:r>
            <a:endParaRPr lang="en-US" sz="2000" dirty="0" smtClean="0"/>
          </a:p>
          <a:p>
            <a:endParaRPr lang="en-US" dirty="0" smtClean="0"/>
          </a:p>
        </p:txBody>
      </p:sp>
      <p:sp>
        <p:nvSpPr>
          <p:cNvPr id="9219" name="Slide Number Placeholder 3"/>
          <p:cNvSpPr>
            <a:spLocks noGrp="1"/>
          </p:cNvSpPr>
          <p:nvPr>
            <p:ph type="sldNum" sz="quarter" idx="12"/>
          </p:nvPr>
        </p:nvSpPr>
        <p:spPr>
          <a:noFill/>
        </p:spPr>
        <p:txBody>
          <a:bodyPr/>
          <a:lstStyle/>
          <a:p>
            <a:fld id="{C56CAF7E-D0A3-41F5-AC84-9DC223442F19}" type="slidenum">
              <a:rPr lang="en-US" smtClean="0"/>
              <a:pPr/>
              <a:t>12</a:t>
            </a:fld>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r>
              <a:rPr lang="en-US" dirty="0" smtClean="0"/>
              <a:t>Exercise Guidelines</a:t>
            </a:r>
          </a:p>
        </p:txBody>
      </p:sp>
      <p:sp>
        <p:nvSpPr>
          <p:cNvPr id="11268" name="Content Placeholder 4"/>
          <p:cNvSpPr>
            <a:spLocks noGrp="1"/>
          </p:cNvSpPr>
          <p:nvPr>
            <p:ph idx="1"/>
          </p:nvPr>
        </p:nvSpPr>
        <p:spPr bwMode="auto">
          <a:xfrm>
            <a:off x="457200" y="1524000"/>
            <a:ext cx="8229600" cy="4525963"/>
          </a:xfrm>
          <a:noFill/>
          <a:ln>
            <a:miter lim="800000"/>
            <a:headEnd/>
            <a:tailEnd/>
          </a:ln>
        </p:spPr>
        <p:txBody>
          <a:bodyPr vert="horz" wrap="square" lIns="91440" tIns="45720" rIns="91440" bIns="45720" numCol="1" anchor="t" anchorCtr="0" compatLnSpc="1">
            <a:prstTxWarp prst="textNoShape">
              <a:avLst/>
            </a:prstTxWarp>
            <a:normAutofit fontScale="92500"/>
          </a:bodyPr>
          <a:lstStyle/>
          <a:p>
            <a:pPr lvl="0"/>
            <a:r>
              <a:rPr lang="en-US" dirty="0"/>
              <a:t>This exercise will be held in an open, low-stress, no-fault environment. Varying viewpoints, even disagreements, are expected. </a:t>
            </a:r>
          </a:p>
          <a:p>
            <a:pPr lvl="0"/>
            <a:r>
              <a:rPr lang="en-US" dirty="0"/>
              <a:t>Respond to the scenario using your knowledge of current plans and capabilities (i.e., you may use only existing assets) and insights derived from your planning and training.</a:t>
            </a:r>
          </a:p>
          <a:p>
            <a:pPr lvl="0"/>
            <a:r>
              <a:rPr lang="en-US" dirty="0"/>
              <a:t>Decisions are not precedent setting and may not reflect your organization’s final position on a given issue. This exercise is an opportunity to discuss and present multiple options and possible solutions.</a:t>
            </a:r>
          </a:p>
          <a:p>
            <a:pPr lvl="0"/>
            <a:r>
              <a:rPr lang="en-US" dirty="0"/>
              <a:t>Issue identification is not as valuable as suggestions and recommended actions that could improve prevention, protection, mitigation, response, and recovery efforts. Problem-solving efforts should be the focus.</a:t>
            </a:r>
          </a:p>
          <a:p>
            <a:pPr marL="0" indent="0">
              <a:buNone/>
            </a:pPr>
            <a:endParaRPr lang="en-US" dirty="0" smtClean="0"/>
          </a:p>
        </p:txBody>
      </p:sp>
      <p:sp>
        <p:nvSpPr>
          <p:cNvPr id="11266" name="Rectangle 4"/>
          <p:cNvSpPr>
            <a:spLocks noGrp="1" noChangeArrowheads="1"/>
          </p:cNvSpPr>
          <p:nvPr>
            <p:ph type="sldNum" sz="quarter" idx="12"/>
          </p:nvPr>
        </p:nvSpPr>
        <p:spPr>
          <a:noFill/>
        </p:spPr>
        <p:txBody>
          <a:bodyPr/>
          <a:lstStyle/>
          <a:p>
            <a:fld id="{CBD74676-4C2D-406C-87D5-0087A1C2C912}" type="slidenum">
              <a:rPr lang="en-US" smtClean="0"/>
              <a:pPr/>
              <a:t>13</a:t>
            </a:fld>
            <a:endParaRPr lang="en-US" dirty="0" smtClean="0"/>
          </a:p>
        </p:txBody>
      </p:sp>
    </p:spTree>
    <p:extLst>
      <p:ext uri="{BB962C8B-B14F-4D97-AF65-F5344CB8AC3E}">
        <p14:creationId xmlns:p14="http://schemas.microsoft.com/office/powerpoint/2010/main" val="10786686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4"/>
          <p:cNvSpPr>
            <a:spLocks noGrp="1" noChangeArrowheads="1"/>
          </p:cNvSpPr>
          <p:nvPr>
            <p:ph type="title"/>
          </p:nvPr>
        </p:nvSpPr>
        <p:spPr/>
        <p:txBody>
          <a:bodyPr/>
          <a:lstStyle/>
          <a:p>
            <a:pPr eaLnBrk="1" hangingPunct="1"/>
            <a:r>
              <a:rPr lang="en-US" dirty="0" smtClean="0"/>
              <a:t>Assumptions and Artificialities</a:t>
            </a:r>
          </a:p>
        </p:txBody>
      </p:sp>
      <p:sp>
        <p:nvSpPr>
          <p:cNvPr id="12292"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lvl="0"/>
            <a:r>
              <a:rPr lang="en-US" dirty="0"/>
              <a:t>The exercise is conducted in a no-fault learning environment wherein capabilities, plans, systems, and processes will be evaluated.</a:t>
            </a:r>
          </a:p>
          <a:p>
            <a:pPr lvl="0"/>
            <a:r>
              <a:rPr lang="en-US" dirty="0"/>
              <a:t>The exercise scenario is plausible, and events occur as they are presented.</a:t>
            </a:r>
          </a:p>
          <a:p>
            <a:pPr lvl="0"/>
            <a:r>
              <a:rPr lang="en-US" dirty="0"/>
              <a:t>All players receive information at the same time.</a:t>
            </a:r>
          </a:p>
          <a:p>
            <a:pPr lvl="0"/>
            <a:r>
              <a:rPr lang="en-US" dirty="0"/>
              <a:t>Preparedness efforts across IHE’s may differ.</a:t>
            </a:r>
          </a:p>
          <a:p>
            <a:r>
              <a:rPr lang="en-US" dirty="0"/>
              <a:t>COVID-19 will still remain a Public Health concern until a vaccine is developed</a:t>
            </a:r>
            <a:endParaRPr lang="en-US" dirty="0" smtClean="0"/>
          </a:p>
        </p:txBody>
      </p:sp>
      <p:sp>
        <p:nvSpPr>
          <p:cNvPr id="12290" name="Rectangle 4"/>
          <p:cNvSpPr>
            <a:spLocks noGrp="1" noChangeArrowheads="1"/>
          </p:cNvSpPr>
          <p:nvPr>
            <p:ph type="sldNum" sz="quarter" idx="12"/>
          </p:nvPr>
        </p:nvSpPr>
        <p:spPr>
          <a:noFill/>
        </p:spPr>
        <p:txBody>
          <a:bodyPr/>
          <a:lstStyle/>
          <a:p>
            <a:fld id="{99DD8B12-B93C-45E8-88F3-568831135647}" type="slidenum">
              <a:rPr lang="en-US" smtClean="0"/>
              <a:pPr/>
              <a:t>14</a:t>
            </a:fld>
            <a:endParaRPr lang="en-US" dirty="0" smtClean="0"/>
          </a:p>
        </p:txBody>
      </p:sp>
    </p:spTree>
    <p:extLst>
      <p:ext uri="{BB962C8B-B14F-4D97-AF65-F5344CB8AC3E}">
        <p14:creationId xmlns:p14="http://schemas.microsoft.com/office/powerpoint/2010/main" val="254569255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a:t>Local Vaccination Campaign Plan Review Briefing</a:t>
            </a:r>
          </a:p>
        </p:txBody>
      </p:sp>
      <p:sp>
        <p:nvSpPr>
          <p:cNvPr id="6" name="Text Placeholder 5"/>
          <p:cNvSpPr>
            <a:spLocks noGrp="1"/>
          </p:cNvSpPr>
          <p:nvPr>
            <p:ph type="body" idx="1"/>
          </p:nvPr>
        </p:nvSpPr>
        <p:spPr/>
        <p:txBody>
          <a:bodyPr/>
          <a:lstStyle/>
          <a:p>
            <a:r>
              <a:rPr lang="en-US" dirty="0" smtClean="0"/>
              <a:t>Module I</a:t>
            </a:r>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15</a:t>
            </a:fld>
            <a:endParaRPr lang="en-US" dirty="0"/>
          </a:p>
        </p:txBody>
      </p:sp>
    </p:spTree>
    <p:extLst>
      <p:ext uri="{BB962C8B-B14F-4D97-AF65-F5344CB8AC3E}">
        <p14:creationId xmlns:p14="http://schemas.microsoft.com/office/powerpoint/2010/main" val="1181839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Key Planning Assumptions</a:t>
            </a:r>
            <a:endParaRPr lang="en-US" dirty="0"/>
          </a:p>
        </p:txBody>
      </p:sp>
      <p:sp>
        <p:nvSpPr>
          <p:cNvPr id="6" name="Content Placeholder 5"/>
          <p:cNvSpPr>
            <a:spLocks noGrp="1"/>
          </p:cNvSpPr>
          <p:nvPr>
            <p:ph idx="1"/>
          </p:nvPr>
        </p:nvSpPr>
        <p:spPr/>
        <p:txBody>
          <a:bodyPr/>
          <a:lstStyle/>
          <a:p>
            <a:r>
              <a:rPr lang="en-US" dirty="0" smtClean="0"/>
              <a:t>INSERT LOCAL DETAILS</a:t>
            </a:r>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16</a:t>
            </a:fld>
            <a:endParaRPr lang="en-US" dirty="0"/>
          </a:p>
        </p:txBody>
      </p:sp>
    </p:spTree>
    <p:extLst>
      <p:ext uri="{BB962C8B-B14F-4D97-AF65-F5344CB8AC3E}">
        <p14:creationId xmlns:p14="http://schemas.microsoft.com/office/powerpoint/2010/main" val="34517558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Organization and Assignment of Responsibilities</a:t>
            </a:r>
            <a:endParaRPr lang="en-US" dirty="0"/>
          </a:p>
        </p:txBody>
      </p:sp>
      <p:sp>
        <p:nvSpPr>
          <p:cNvPr id="3" name="Content Placeholder 2"/>
          <p:cNvSpPr>
            <a:spLocks noGrp="1"/>
          </p:cNvSpPr>
          <p:nvPr>
            <p:ph idx="1"/>
          </p:nvPr>
        </p:nvSpPr>
        <p:spPr/>
        <p:txBody>
          <a:bodyPr/>
          <a:lstStyle/>
          <a:p>
            <a:r>
              <a:rPr lang="en-US" dirty="0"/>
              <a:t>INSERT LOCAL DETAILS</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17</a:t>
            </a:fld>
            <a:endParaRPr lang="en-US" dirty="0"/>
          </a:p>
        </p:txBody>
      </p:sp>
    </p:spTree>
    <p:extLst>
      <p:ext uri="{BB962C8B-B14F-4D97-AF65-F5344CB8AC3E}">
        <p14:creationId xmlns:p14="http://schemas.microsoft.com/office/powerpoint/2010/main" val="33025197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Vaccine Priority Groups</a:t>
            </a:r>
            <a:endParaRPr lang="en-US" dirty="0"/>
          </a:p>
        </p:txBody>
      </p:sp>
      <p:sp>
        <p:nvSpPr>
          <p:cNvPr id="3" name="Content Placeholder 2"/>
          <p:cNvSpPr>
            <a:spLocks noGrp="1"/>
          </p:cNvSpPr>
          <p:nvPr>
            <p:ph idx="1"/>
          </p:nvPr>
        </p:nvSpPr>
        <p:spPr/>
        <p:txBody>
          <a:bodyPr/>
          <a:lstStyle/>
          <a:p>
            <a:r>
              <a:rPr lang="en-US" dirty="0"/>
              <a:t>INSERT LOCAL DETAILS</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18</a:t>
            </a:fld>
            <a:endParaRPr lang="en-US" dirty="0"/>
          </a:p>
        </p:txBody>
      </p:sp>
    </p:spTree>
    <p:extLst>
      <p:ext uri="{BB962C8B-B14F-4D97-AF65-F5344CB8AC3E}">
        <p14:creationId xmlns:p14="http://schemas.microsoft.com/office/powerpoint/2010/main" val="34790465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Campaign Strategy</a:t>
            </a:r>
            <a:endParaRPr lang="en-US" dirty="0"/>
          </a:p>
        </p:txBody>
      </p:sp>
      <p:sp>
        <p:nvSpPr>
          <p:cNvPr id="3" name="Content Placeholder 2"/>
          <p:cNvSpPr>
            <a:spLocks noGrp="1"/>
          </p:cNvSpPr>
          <p:nvPr>
            <p:ph idx="1"/>
          </p:nvPr>
        </p:nvSpPr>
        <p:spPr/>
        <p:txBody>
          <a:bodyPr/>
          <a:lstStyle/>
          <a:p>
            <a:r>
              <a:rPr lang="en-US" dirty="0"/>
              <a:t>INSERT LOCAL DETAILS</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19</a:t>
            </a:fld>
            <a:endParaRPr lang="en-US" dirty="0"/>
          </a:p>
        </p:txBody>
      </p:sp>
    </p:spTree>
    <p:extLst>
      <p:ext uri="{BB962C8B-B14F-4D97-AF65-F5344CB8AC3E}">
        <p14:creationId xmlns:p14="http://schemas.microsoft.com/office/powerpoint/2010/main" val="2221962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Local COVID 19 Vaccination Tabletop Exercise</a:t>
            </a:r>
            <a:endParaRPr lang="en-US" dirty="0"/>
          </a:p>
        </p:txBody>
      </p:sp>
      <p:sp>
        <p:nvSpPr>
          <p:cNvPr id="3" name="Subtitle 2"/>
          <p:cNvSpPr>
            <a:spLocks noGrp="1"/>
          </p:cNvSpPr>
          <p:nvPr>
            <p:ph type="subTitle" idx="1"/>
          </p:nvPr>
        </p:nvSpPr>
        <p:spPr>
          <a:xfrm>
            <a:off x="1219200" y="3048000"/>
            <a:ext cx="6400800" cy="1371600"/>
          </a:xfrm>
        </p:spPr>
        <p:txBody>
          <a:bodyPr>
            <a:normAutofit/>
          </a:bodyPr>
          <a:lstStyle/>
          <a:p>
            <a:pPr algn="ctr"/>
            <a:r>
              <a:rPr lang="en-US" sz="3200" dirty="0" smtClean="0"/>
              <a:t>Facilitator/Evaluator Briefing</a:t>
            </a:r>
          </a:p>
          <a:p>
            <a:pPr algn="ctr"/>
            <a:r>
              <a:rPr lang="en-US" sz="3200" dirty="0" smtClean="0">
                <a:solidFill>
                  <a:srgbClr val="0000FF"/>
                </a:solidFill>
              </a:rPr>
              <a:t>[Date]</a:t>
            </a:r>
            <a:endParaRPr lang="en-US" sz="3200" dirty="0">
              <a:solidFill>
                <a:srgbClr val="0000FF"/>
              </a:solidFill>
            </a:endParaRPr>
          </a:p>
        </p:txBody>
      </p:sp>
      <p:cxnSp>
        <p:nvCxnSpPr>
          <p:cNvPr id="4" name="Straight Connector 3"/>
          <p:cNvCxnSpPr/>
          <p:nvPr/>
        </p:nvCxnSpPr>
        <p:spPr>
          <a:xfrm>
            <a:off x="381000" y="1371600"/>
            <a:ext cx="8229600" cy="0"/>
          </a:xfrm>
          <a:prstGeom prst="line">
            <a:avLst/>
          </a:prstGeom>
          <a:ln w="12700">
            <a:solidFill>
              <a:srgbClr val="002F8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74309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fontScale="90000"/>
          </a:bodyPr>
          <a:lstStyle/>
          <a:p>
            <a:r>
              <a:rPr lang="en-US" dirty="0" smtClean="0"/>
              <a:t>POD/Vaccination Clinic Guidance (Site Considerations, Infection Prevention, etc.)</a:t>
            </a:r>
            <a:endParaRPr lang="en-US" dirty="0"/>
          </a:p>
        </p:txBody>
      </p:sp>
      <p:sp>
        <p:nvSpPr>
          <p:cNvPr id="3" name="Content Placeholder 2"/>
          <p:cNvSpPr>
            <a:spLocks noGrp="1"/>
          </p:cNvSpPr>
          <p:nvPr>
            <p:ph idx="1"/>
          </p:nvPr>
        </p:nvSpPr>
        <p:spPr>
          <a:xfrm>
            <a:off x="457200" y="1905000"/>
            <a:ext cx="8229600" cy="4221163"/>
          </a:xfrm>
        </p:spPr>
        <p:txBody>
          <a:bodyPr/>
          <a:lstStyle/>
          <a:p>
            <a:r>
              <a:rPr lang="en-US" dirty="0"/>
              <a:t>INSERT LOCAL DETAILS</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20</a:t>
            </a:fld>
            <a:endParaRPr lang="en-US" dirty="0"/>
          </a:p>
        </p:txBody>
      </p:sp>
    </p:spTree>
    <p:extLst>
      <p:ext uri="{BB962C8B-B14F-4D97-AF65-F5344CB8AC3E}">
        <p14:creationId xmlns:p14="http://schemas.microsoft.com/office/powerpoint/2010/main" val="16019296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Provider Recruitment and Enrollment</a:t>
            </a:r>
            <a:endParaRPr lang="en-US" dirty="0"/>
          </a:p>
        </p:txBody>
      </p:sp>
      <p:sp>
        <p:nvSpPr>
          <p:cNvPr id="3" name="Content Placeholder 2"/>
          <p:cNvSpPr>
            <a:spLocks noGrp="1"/>
          </p:cNvSpPr>
          <p:nvPr>
            <p:ph idx="1"/>
          </p:nvPr>
        </p:nvSpPr>
        <p:spPr/>
        <p:txBody>
          <a:bodyPr/>
          <a:lstStyle/>
          <a:p>
            <a:r>
              <a:rPr lang="en-US" dirty="0"/>
              <a:t>INSERT LOCAL DETAILS</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21</a:t>
            </a:fld>
            <a:endParaRPr lang="en-US" dirty="0"/>
          </a:p>
        </p:txBody>
      </p:sp>
    </p:spTree>
    <p:extLst>
      <p:ext uri="{BB962C8B-B14F-4D97-AF65-F5344CB8AC3E}">
        <p14:creationId xmlns:p14="http://schemas.microsoft.com/office/powerpoint/2010/main" val="18539215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Vaccine Ordering and Distribution</a:t>
            </a:r>
            <a:endParaRPr lang="en-US" dirty="0"/>
          </a:p>
        </p:txBody>
      </p:sp>
      <p:sp>
        <p:nvSpPr>
          <p:cNvPr id="3" name="Content Placeholder 2"/>
          <p:cNvSpPr>
            <a:spLocks noGrp="1"/>
          </p:cNvSpPr>
          <p:nvPr>
            <p:ph idx="1"/>
          </p:nvPr>
        </p:nvSpPr>
        <p:spPr/>
        <p:txBody>
          <a:bodyPr/>
          <a:lstStyle/>
          <a:p>
            <a:r>
              <a:rPr lang="en-US" dirty="0"/>
              <a:t>INSERT LOCAL DETAILS</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22</a:t>
            </a:fld>
            <a:endParaRPr lang="en-US" dirty="0"/>
          </a:p>
        </p:txBody>
      </p:sp>
    </p:spTree>
    <p:extLst>
      <p:ext uri="{BB962C8B-B14F-4D97-AF65-F5344CB8AC3E}">
        <p14:creationId xmlns:p14="http://schemas.microsoft.com/office/powerpoint/2010/main" val="4932180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Vaccine Storage and Handling</a:t>
            </a:r>
            <a:endParaRPr lang="en-US" dirty="0"/>
          </a:p>
        </p:txBody>
      </p:sp>
      <p:sp>
        <p:nvSpPr>
          <p:cNvPr id="3" name="Content Placeholder 2"/>
          <p:cNvSpPr>
            <a:spLocks noGrp="1"/>
          </p:cNvSpPr>
          <p:nvPr>
            <p:ph idx="1"/>
          </p:nvPr>
        </p:nvSpPr>
        <p:spPr/>
        <p:txBody>
          <a:bodyPr/>
          <a:lstStyle/>
          <a:p>
            <a:r>
              <a:rPr lang="en-US" dirty="0"/>
              <a:t>INSERT LOCAL DETAILS</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23</a:t>
            </a:fld>
            <a:endParaRPr lang="en-US" dirty="0"/>
          </a:p>
        </p:txBody>
      </p:sp>
    </p:spTree>
    <p:extLst>
      <p:ext uri="{BB962C8B-B14F-4D97-AF65-F5344CB8AC3E}">
        <p14:creationId xmlns:p14="http://schemas.microsoft.com/office/powerpoint/2010/main" val="19372002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Dose Reminders</a:t>
            </a:r>
            <a:endParaRPr lang="en-US" dirty="0"/>
          </a:p>
        </p:txBody>
      </p:sp>
      <p:sp>
        <p:nvSpPr>
          <p:cNvPr id="3" name="Content Placeholder 2"/>
          <p:cNvSpPr>
            <a:spLocks noGrp="1"/>
          </p:cNvSpPr>
          <p:nvPr>
            <p:ph idx="1"/>
          </p:nvPr>
        </p:nvSpPr>
        <p:spPr/>
        <p:txBody>
          <a:bodyPr/>
          <a:lstStyle/>
          <a:p>
            <a:r>
              <a:rPr lang="en-US" dirty="0"/>
              <a:t>INSERT LOCAL DETAILS</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24</a:t>
            </a:fld>
            <a:endParaRPr lang="en-US" dirty="0"/>
          </a:p>
        </p:txBody>
      </p:sp>
    </p:spTree>
    <p:extLst>
      <p:ext uri="{BB962C8B-B14F-4D97-AF65-F5344CB8AC3E}">
        <p14:creationId xmlns:p14="http://schemas.microsoft.com/office/powerpoint/2010/main" val="482662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457200" y="2362200"/>
            <a:ext cx="8229600" cy="1143000"/>
          </a:xfrm>
        </p:spPr>
        <p:txBody>
          <a:bodyPr/>
          <a:lstStyle/>
          <a:p>
            <a:pPr eaLnBrk="1" hangingPunct="1"/>
            <a:r>
              <a:rPr lang="en-US" dirty="0" smtClean="0"/>
              <a:t>Module 1: Discussion (IF NEEDED)</a:t>
            </a:r>
          </a:p>
        </p:txBody>
      </p:sp>
      <p:sp>
        <p:nvSpPr>
          <p:cNvPr id="17410" name="Rectangle 4"/>
          <p:cNvSpPr>
            <a:spLocks noGrp="1" noChangeArrowheads="1"/>
          </p:cNvSpPr>
          <p:nvPr>
            <p:ph type="sldNum" sz="quarter" idx="12"/>
          </p:nvPr>
        </p:nvSpPr>
        <p:spPr>
          <a:noFill/>
        </p:spPr>
        <p:txBody>
          <a:bodyPr/>
          <a:lstStyle/>
          <a:p>
            <a:fld id="{E9C7F105-3705-4762-88B4-D4ED40184C44}" type="slidenum">
              <a:rPr lang="en-US" smtClean="0"/>
              <a:pPr/>
              <a:t>25</a:t>
            </a:fld>
            <a:endParaRPr lang="en-US" dirty="0" smtClean="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Phase I Vaccine Arrival</a:t>
            </a:r>
          </a:p>
        </p:txBody>
      </p:sp>
      <p:sp>
        <p:nvSpPr>
          <p:cNvPr id="6" name="Text Placeholder 5"/>
          <p:cNvSpPr>
            <a:spLocks noGrp="1"/>
          </p:cNvSpPr>
          <p:nvPr>
            <p:ph type="body" idx="1"/>
          </p:nvPr>
        </p:nvSpPr>
        <p:spPr/>
        <p:txBody>
          <a:bodyPr/>
          <a:lstStyle/>
          <a:p>
            <a:r>
              <a:rPr lang="en-US" dirty="0" smtClean="0"/>
              <a:t>Module II</a:t>
            </a:r>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26</a:t>
            </a:fld>
            <a:endParaRPr lang="en-US" dirty="0"/>
          </a:p>
        </p:txBody>
      </p:sp>
    </p:spTree>
    <p:extLst>
      <p:ext uri="{BB962C8B-B14F-4D97-AF65-F5344CB8AC3E}">
        <p14:creationId xmlns:p14="http://schemas.microsoft.com/office/powerpoint/2010/main" val="25768289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b="1" dirty="0"/>
              <a:t>December 1, </a:t>
            </a:r>
            <a:r>
              <a:rPr lang="en-US" b="1" dirty="0" smtClean="0"/>
              <a:t>2020</a:t>
            </a:r>
            <a:endParaRPr lang="en-US" dirty="0"/>
          </a:p>
        </p:txBody>
      </p:sp>
      <p:sp>
        <p:nvSpPr>
          <p:cNvPr id="6" name="Content Placeholder 5"/>
          <p:cNvSpPr>
            <a:spLocks noGrp="1"/>
          </p:cNvSpPr>
          <p:nvPr>
            <p:ph idx="1"/>
          </p:nvPr>
        </p:nvSpPr>
        <p:spPr/>
        <p:txBody>
          <a:bodyPr/>
          <a:lstStyle/>
          <a:p>
            <a:r>
              <a:rPr lang="en-US" dirty="0"/>
              <a:t>You have received notification of an impending shipment of COVID vaccine for Phase I priority groups.  </a:t>
            </a:r>
            <a:endParaRPr lang="en-US" dirty="0" smtClean="0"/>
          </a:p>
          <a:p>
            <a:r>
              <a:rPr lang="en-US" dirty="0" smtClean="0"/>
              <a:t>The </a:t>
            </a:r>
            <a:r>
              <a:rPr lang="en-US" dirty="0"/>
              <a:t>supply is not sufficient to vaccinate all of the people in your health district who fall into Phase 1. </a:t>
            </a:r>
            <a:endParaRPr lang="en-US" dirty="0" smtClean="0"/>
          </a:p>
          <a:p>
            <a:r>
              <a:rPr lang="en-US" dirty="0" smtClean="0"/>
              <a:t>Deliveries </a:t>
            </a:r>
            <a:r>
              <a:rPr lang="en-US" dirty="0"/>
              <a:t>are expected to begin arriving over the next five days.  </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27</a:t>
            </a:fld>
            <a:endParaRPr lang="en-US" dirty="0"/>
          </a:p>
        </p:txBody>
      </p:sp>
    </p:spTree>
    <p:extLst>
      <p:ext uri="{BB962C8B-B14F-4D97-AF65-F5344CB8AC3E}">
        <p14:creationId xmlns:p14="http://schemas.microsoft.com/office/powerpoint/2010/main" val="26381818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a:bodyPr>
          <a:lstStyle/>
          <a:p>
            <a:pPr eaLnBrk="1" hangingPunct="1"/>
            <a:r>
              <a:rPr lang="en-US" dirty="0" smtClean="0"/>
              <a:t>Module 2: Key Issues </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28</a:t>
            </a:fld>
            <a:endParaRPr lang="en-US" dirty="0" smtClean="0"/>
          </a:p>
        </p:txBody>
      </p:sp>
      <p:sp>
        <p:nvSpPr>
          <p:cNvPr id="5" name="Content Placeholder 5"/>
          <p:cNvSpPr>
            <a:spLocks noGrp="1"/>
          </p:cNvSpPr>
          <p:nvPr>
            <p:ph idx="1"/>
          </p:nvPr>
        </p:nvSpPr>
        <p:spPr bwMode="auto">
          <a:xfrm>
            <a:off x="228600" y="1417638"/>
            <a:ext cx="8458200" cy="4144962"/>
          </a:xfrm>
          <a:noFill/>
          <a:ln>
            <a:miter lim="800000"/>
            <a:headEnd/>
            <a:tailEnd/>
          </a:ln>
        </p:spPr>
        <p:txBody>
          <a:bodyPr vert="horz" wrap="square" lIns="91440" tIns="45720" rIns="91440" bIns="45720" numCol="1" anchor="t" anchorCtr="0" compatLnSpc="1">
            <a:prstTxWarp prst="textNoShape">
              <a:avLst/>
            </a:prstTxWarp>
            <a:normAutofit/>
          </a:bodyPr>
          <a:lstStyle/>
          <a:p>
            <a:pPr lvl="0"/>
            <a:r>
              <a:rPr lang="en-US" dirty="0"/>
              <a:t>This phase will involve a highly targeted campaign to immunize healthcare personnel, non-healthcare essential workers, and adults with underlying medical conditions that are risk factors for severe COVID-19 illness. </a:t>
            </a:r>
          </a:p>
          <a:p>
            <a:pPr lvl="0"/>
            <a:r>
              <a:rPr lang="en-US" dirty="0"/>
              <a:t>Most vaccination events in this phase will be Closed Point of Dispensing (CPOD) events for specific groups.  </a:t>
            </a:r>
          </a:p>
          <a:p>
            <a:pPr lvl="0"/>
            <a:r>
              <a:rPr lang="en-US" dirty="0"/>
              <a:t>Public communications during this phase will emphasize the need to prioritize limited supplies for critical populations while assuring the general public that additional supplies of the vaccine will be on the way soon.  </a:t>
            </a:r>
          </a:p>
          <a:p>
            <a:endParaRPr lang="en-US" dirty="0" smtClean="0"/>
          </a:p>
        </p:txBody>
      </p:sp>
    </p:spTree>
    <p:extLst>
      <p:ext uri="{BB962C8B-B14F-4D97-AF65-F5344CB8AC3E}">
        <p14:creationId xmlns:p14="http://schemas.microsoft.com/office/powerpoint/2010/main" val="3104808603"/>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a:bodyPr>
          <a:lstStyle/>
          <a:p>
            <a:pPr eaLnBrk="1" hangingPunct="1"/>
            <a:r>
              <a:rPr lang="en-US" dirty="0" smtClean="0"/>
              <a:t>Module 2: Questions</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29</a:t>
            </a:fld>
            <a:endParaRPr lang="en-US" dirty="0" smtClean="0"/>
          </a:p>
        </p:txBody>
      </p:sp>
      <p:sp>
        <p:nvSpPr>
          <p:cNvPr id="5" name="Content Placeholder 5"/>
          <p:cNvSpPr>
            <a:spLocks noGrp="1"/>
          </p:cNvSpPr>
          <p:nvPr>
            <p:ph idx="1"/>
          </p:nvPr>
        </p:nvSpPr>
        <p:spPr bwMode="auto">
          <a:xfrm>
            <a:off x="228600" y="1524000"/>
            <a:ext cx="8458200" cy="4343400"/>
          </a:xfrm>
          <a:noFill/>
          <a:ln>
            <a:miter lim="800000"/>
            <a:headEnd/>
            <a:tailEnd/>
          </a:ln>
        </p:spPr>
        <p:txBody>
          <a:bodyPr vert="horz" wrap="square" lIns="91440" tIns="45720" rIns="91440" bIns="45720" numCol="1" anchor="t" anchorCtr="0" compatLnSpc="1">
            <a:prstTxWarp prst="textNoShape">
              <a:avLst/>
            </a:prstTxWarp>
            <a:normAutofit/>
          </a:bodyPr>
          <a:lstStyle/>
          <a:p>
            <a:pPr lvl="0"/>
            <a:r>
              <a:rPr lang="en-US" dirty="0" smtClean="0"/>
              <a:t>What plans are in place with critical infrastructure partners in your health district to serve as Closed PODs? What cold storage capabilities do each have? Do they have a POD plan, has it been trained and exercised? </a:t>
            </a:r>
          </a:p>
          <a:p>
            <a:pPr lvl="0"/>
            <a:r>
              <a:rPr lang="en-US" dirty="0" smtClean="0"/>
              <a:t>What plans are in place for first responders to receive the vaccine? </a:t>
            </a:r>
          </a:p>
          <a:p>
            <a:pPr lvl="0"/>
            <a:r>
              <a:rPr lang="en-US" dirty="0" smtClean="0"/>
              <a:t>What are the requirements needed for the location of administration? Discuss locations in the area, building size, access needs, logistical needs, </a:t>
            </a:r>
            <a:r>
              <a:rPr lang="en-US" dirty="0" err="1" smtClean="0"/>
              <a:t>WiFi</a:t>
            </a:r>
            <a:r>
              <a:rPr lang="en-US" dirty="0" smtClean="0"/>
              <a:t> requirements, cold storage, etc.</a:t>
            </a:r>
          </a:p>
          <a:p>
            <a:pPr lvl="0"/>
            <a:r>
              <a:rPr lang="en-US" dirty="0" smtClean="0"/>
              <a:t>What internal information sharing and dissemination processes does your organization currently have in place?  </a:t>
            </a:r>
          </a:p>
          <a:p>
            <a:endParaRPr lang="en-US" dirty="0" smtClean="0"/>
          </a:p>
        </p:txBody>
      </p:sp>
    </p:spTree>
    <p:extLst>
      <p:ext uri="{BB962C8B-B14F-4D97-AF65-F5344CB8AC3E}">
        <p14:creationId xmlns:p14="http://schemas.microsoft.com/office/powerpoint/2010/main" val="208612682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 and Overview</a:t>
            </a:r>
            <a:endParaRPr lang="en-US" dirty="0"/>
          </a:p>
        </p:txBody>
      </p:sp>
      <p:sp>
        <p:nvSpPr>
          <p:cNvPr id="4" name="Content Placeholder 3"/>
          <p:cNvSpPr>
            <a:spLocks noGrp="1"/>
          </p:cNvSpPr>
          <p:nvPr>
            <p:ph idx="1"/>
          </p:nvPr>
        </p:nvSpPr>
        <p:spPr/>
        <p:txBody>
          <a:bodyPr/>
          <a:lstStyle/>
          <a:p>
            <a:r>
              <a:rPr lang="en-US" sz="2800" dirty="0" smtClean="0"/>
              <a:t>[Name]</a:t>
            </a:r>
          </a:p>
          <a:p>
            <a:r>
              <a:rPr lang="en-US" sz="2800" dirty="0" smtClean="0"/>
              <a:t>[Title (e.g., Exercise Director or Lead Planner)]</a:t>
            </a:r>
          </a:p>
          <a:p>
            <a:r>
              <a:rPr lang="en-US" sz="2800" dirty="0" smtClean="0"/>
              <a:t>[Organization]</a:t>
            </a:r>
          </a:p>
          <a:p>
            <a:pPr eaLnBrk="0" fontAlgn="base" hangingPunct="0"/>
            <a:r>
              <a:rPr lang="en-US" sz="2800" dirty="0"/>
              <a:t>Administrative Items/Safety</a:t>
            </a:r>
          </a:p>
          <a:p>
            <a:pPr lvl="1" eaLnBrk="0" fontAlgn="base" hangingPunct="0"/>
            <a:r>
              <a:rPr lang="en-US" sz="2800" dirty="0"/>
              <a:t>Exits</a:t>
            </a:r>
          </a:p>
          <a:p>
            <a:pPr lvl="1" eaLnBrk="0" fontAlgn="base" hangingPunct="0"/>
            <a:r>
              <a:rPr lang="en-US" sz="2800" dirty="0"/>
              <a:t>Restrooms</a:t>
            </a:r>
          </a:p>
          <a:p>
            <a:pPr lvl="1" eaLnBrk="0" fontAlgn="base" hangingPunct="0"/>
            <a:r>
              <a:rPr lang="en-US" sz="2800" dirty="0"/>
              <a:t>Rally Point</a:t>
            </a:r>
          </a:p>
          <a:p>
            <a:pPr lvl="1" eaLnBrk="0" fontAlgn="base" hangingPunct="0"/>
            <a:r>
              <a:rPr lang="en-US" sz="2800" dirty="0"/>
              <a:t>Cell Phones</a:t>
            </a:r>
            <a:endParaRPr lang="en-US" sz="2800" dirty="0">
              <a:solidFill>
                <a:schemeClr val="tx1"/>
              </a:solidFill>
            </a:endParaRPr>
          </a:p>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DFF13A9-1037-4D5A-A349-B944681F0EB5}" type="slidenum">
              <a:rPr lang="en-US" smtClean="0"/>
              <a:pPr/>
              <a:t>3</a:t>
            </a:fld>
            <a:endParaRPr lang="en-US" dirty="0"/>
          </a:p>
        </p:txBody>
      </p:sp>
    </p:spTree>
    <p:extLst>
      <p:ext uri="{BB962C8B-B14F-4D97-AF65-F5344CB8AC3E}">
        <p14:creationId xmlns:p14="http://schemas.microsoft.com/office/powerpoint/2010/main" val="2554773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Module 2 Questions (Cont.)</a:t>
            </a:r>
            <a:endParaRPr lang="en-US" dirty="0"/>
          </a:p>
        </p:txBody>
      </p:sp>
      <p:sp>
        <p:nvSpPr>
          <p:cNvPr id="3" name="Content Placeholder 2"/>
          <p:cNvSpPr>
            <a:spLocks noGrp="1"/>
          </p:cNvSpPr>
          <p:nvPr>
            <p:ph idx="1"/>
          </p:nvPr>
        </p:nvSpPr>
        <p:spPr/>
        <p:txBody>
          <a:bodyPr/>
          <a:lstStyle/>
          <a:p>
            <a:pPr lvl="0"/>
            <a:r>
              <a:rPr lang="en-US" dirty="0"/>
              <a:t>What information will you be disseminating to the public? What methods would you use? How would you coordinate the message with stakeholders? </a:t>
            </a:r>
          </a:p>
          <a:p>
            <a:pPr lvl="0"/>
            <a:r>
              <a:rPr lang="en-US" dirty="0"/>
              <a:t>Who is responsible for ensuring the supplies are available beyond the vaccine?</a:t>
            </a:r>
          </a:p>
          <a:p>
            <a:r>
              <a:rPr lang="en-US" dirty="0"/>
              <a:t>What plans have been developed to ensure the administration of the second dose of the COVID-19 vaccination? </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30</a:t>
            </a:fld>
            <a:endParaRPr lang="en-US" dirty="0"/>
          </a:p>
        </p:txBody>
      </p:sp>
    </p:spTree>
    <p:extLst>
      <p:ext uri="{BB962C8B-B14F-4D97-AF65-F5344CB8AC3E}">
        <p14:creationId xmlns:p14="http://schemas.microsoft.com/office/powerpoint/2010/main" val="20942461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Module 2:</a:t>
            </a:r>
            <a:r>
              <a:rPr lang="en-US" dirty="0"/>
              <a:t> </a:t>
            </a:r>
            <a:r>
              <a:rPr lang="en-US" dirty="0" smtClean="0"/>
              <a:t>Facility/POD </a:t>
            </a:r>
            <a:r>
              <a:rPr lang="en-US" dirty="0"/>
              <a:t>Specific Questions and/or Injects</a:t>
            </a:r>
          </a:p>
        </p:txBody>
      </p:sp>
      <p:sp>
        <p:nvSpPr>
          <p:cNvPr id="3" name="Content Placeholder 2"/>
          <p:cNvSpPr>
            <a:spLocks noGrp="1"/>
          </p:cNvSpPr>
          <p:nvPr>
            <p:ph idx="1"/>
          </p:nvPr>
        </p:nvSpPr>
        <p:spPr>
          <a:xfrm>
            <a:off x="457200" y="1600200"/>
            <a:ext cx="8229600" cy="4343399"/>
          </a:xfrm>
        </p:spPr>
        <p:txBody>
          <a:bodyPr>
            <a:normAutofit fontScale="92500"/>
          </a:bodyPr>
          <a:lstStyle/>
          <a:p>
            <a:pPr lvl="0"/>
            <a:r>
              <a:rPr lang="en-US" dirty="0"/>
              <a:t>A month into the distribution, an individual comes in stating that they received the first dose at a different location and want their second dose. What is the procedure?</a:t>
            </a:r>
          </a:p>
          <a:p>
            <a:pPr lvl="0"/>
            <a:r>
              <a:rPr lang="en-US" dirty="0"/>
              <a:t>The computer network goes down. Who is responsible for inputting the information once the system is back online?</a:t>
            </a:r>
          </a:p>
          <a:p>
            <a:pPr lvl="0"/>
            <a:r>
              <a:rPr lang="en-US" dirty="0"/>
              <a:t>Have you considered altering or rotating administration of the vaccine to the various departments and offices within your facility? </a:t>
            </a:r>
          </a:p>
          <a:p>
            <a:pPr lvl="0"/>
            <a:r>
              <a:rPr lang="en-US" dirty="0"/>
              <a:t>What policies and procedures does your facility have in place to vaccinate employees and how will you track?  </a:t>
            </a:r>
          </a:p>
          <a:p>
            <a:pPr lvl="0"/>
            <a:r>
              <a:rPr lang="en-US" dirty="0"/>
              <a:t>What is your current cold storage capability? </a:t>
            </a:r>
          </a:p>
          <a:p>
            <a:pPr lvl="0"/>
            <a:r>
              <a:rPr lang="en-US" dirty="0"/>
              <a:t>Do you have temperature data loggers? </a:t>
            </a:r>
          </a:p>
          <a:p>
            <a:pPr lvl="0"/>
            <a:r>
              <a:rPr lang="en-US" dirty="0"/>
              <a:t>Is the freezer or refrigerator connected to emergency power? </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31</a:t>
            </a:fld>
            <a:endParaRPr lang="en-US" dirty="0"/>
          </a:p>
        </p:txBody>
      </p:sp>
    </p:spTree>
    <p:extLst>
      <p:ext uri="{BB962C8B-B14F-4D97-AF65-F5344CB8AC3E}">
        <p14:creationId xmlns:p14="http://schemas.microsoft.com/office/powerpoint/2010/main" val="40464025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2286000"/>
            <a:ext cx="8229600" cy="1143000"/>
          </a:xfrm>
        </p:spPr>
        <p:txBody>
          <a:bodyPr/>
          <a:lstStyle/>
          <a:p>
            <a:r>
              <a:rPr lang="en-US" dirty="0" smtClean="0"/>
              <a:t>Module 2: Discussion</a:t>
            </a:r>
          </a:p>
        </p:txBody>
      </p:sp>
      <p:sp>
        <p:nvSpPr>
          <p:cNvPr id="21507" name="Slide Number Placeholder 3"/>
          <p:cNvSpPr>
            <a:spLocks noGrp="1"/>
          </p:cNvSpPr>
          <p:nvPr>
            <p:ph type="sldNum" sz="quarter" idx="12"/>
          </p:nvPr>
        </p:nvSpPr>
        <p:spPr>
          <a:noFill/>
        </p:spPr>
        <p:txBody>
          <a:bodyPr/>
          <a:lstStyle/>
          <a:p>
            <a:fld id="{77A3A94C-17A0-4497-BBE5-D2D6872106FD}" type="slidenum">
              <a:rPr lang="en-US" smtClean="0"/>
              <a:pPr/>
              <a:t>32</a:t>
            </a:fld>
            <a:endParaRPr lang="en-US" dirty="0"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cap="small" dirty="0"/>
              <a:t>Phase II Vaccine Arrival</a:t>
            </a:r>
            <a:br>
              <a:rPr lang="en-US" cap="small" dirty="0"/>
            </a:br>
            <a:endParaRPr lang="en-US" dirty="0"/>
          </a:p>
        </p:txBody>
      </p:sp>
      <p:sp>
        <p:nvSpPr>
          <p:cNvPr id="6" name="Text Placeholder 5"/>
          <p:cNvSpPr>
            <a:spLocks noGrp="1"/>
          </p:cNvSpPr>
          <p:nvPr>
            <p:ph type="body" idx="1"/>
          </p:nvPr>
        </p:nvSpPr>
        <p:spPr/>
        <p:txBody>
          <a:bodyPr/>
          <a:lstStyle/>
          <a:p>
            <a:r>
              <a:rPr lang="en-US" dirty="0" smtClean="0"/>
              <a:t>Module III</a:t>
            </a:r>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33</a:t>
            </a:fld>
            <a:endParaRPr lang="en-US" dirty="0"/>
          </a:p>
        </p:txBody>
      </p:sp>
    </p:spTree>
    <p:extLst>
      <p:ext uri="{BB962C8B-B14F-4D97-AF65-F5344CB8AC3E}">
        <p14:creationId xmlns:p14="http://schemas.microsoft.com/office/powerpoint/2010/main" val="27934713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a:bodyPr>
          <a:lstStyle/>
          <a:p>
            <a:r>
              <a:rPr lang="en-US" b="1" dirty="0"/>
              <a:t>February 16, </a:t>
            </a:r>
            <a:r>
              <a:rPr lang="en-US" b="1" dirty="0" smtClean="0"/>
              <a:t>2021</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34</a:t>
            </a:fld>
            <a:endParaRPr lang="en-US" dirty="0" smtClean="0"/>
          </a:p>
        </p:txBody>
      </p:sp>
      <p:sp>
        <p:nvSpPr>
          <p:cNvPr id="5" name="Content Placeholder 5"/>
          <p:cNvSpPr>
            <a:spLocks noGrp="1"/>
          </p:cNvSpPr>
          <p:nvPr>
            <p:ph idx="1"/>
          </p:nvPr>
        </p:nvSpPr>
        <p:spPr bwMode="auto">
          <a:xfrm>
            <a:off x="342900" y="1600200"/>
            <a:ext cx="8458200" cy="4343400"/>
          </a:xfrm>
          <a:noFill/>
          <a:ln>
            <a:miter lim="800000"/>
            <a:headEnd/>
            <a:tailEnd/>
          </a:ln>
        </p:spPr>
        <p:txBody>
          <a:bodyPr vert="horz" wrap="square" lIns="91440" tIns="45720" rIns="91440" bIns="45720" numCol="1" anchor="t" anchorCtr="0" compatLnSpc="1">
            <a:prstTxWarp prst="textNoShape">
              <a:avLst/>
            </a:prstTxWarp>
          </a:bodyPr>
          <a:lstStyle/>
          <a:p>
            <a:r>
              <a:rPr lang="en-US" dirty="0"/>
              <a:t>Phase I vaccinations have been occurring since December of 2020.  </a:t>
            </a:r>
            <a:endParaRPr lang="en-US" dirty="0" smtClean="0"/>
          </a:p>
          <a:p>
            <a:r>
              <a:rPr lang="en-US" dirty="0" smtClean="0"/>
              <a:t>You </a:t>
            </a:r>
            <a:r>
              <a:rPr lang="en-US" dirty="0"/>
              <a:t>have received notification that vaccine supplies have reached the necessary production volume to begin phase II of the vaccination campaign.  </a:t>
            </a:r>
            <a:endParaRPr lang="en-US" dirty="0" smtClean="0"/>
          </a:p>
          <a:p>
            <a:r>
              <a:rPr lang="en-US" dirty="0" smtClean="0"/>
              <a:t>Bulk </a:t>
            </a:r>
            <a:r>
              <a:rPr lang="en-US" dirty="0"/>
              <a:t>shipments are expected to commence in the next five days.  </a:t>
            </a:r>
          </a:p>
          <a:p>
            <a:pPr marL="0" indent="0">
              <a:buNone/>
            </a:pPr>
            <a:endParaRPr lang="en-US" b="1" dirty="0"/>
          </a:p>
        </p:txBody>
      </p:sp>
    </p:spTree>
    <p:extLst>
      <p:ext uri="{BB962C8B-B14F-4D97-AF65-F5344CB8AC3E}">
        <p14:creationId xmlns:p14="http://schemas.microsoft.com/office/powerpoint/2010/main" val="958186175"/>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Module 3: Key Issues</a:t>
            </a:r>
            <a:endParaRPr lang="en-US" dirty="0"/>
          </a:p>
        </p:txBody>
      </p:sp>
      <p:sp>
        <p:nvSpPr>
          <p:cNvPr id="3" name="Content Placeholder 2"/>
          <p:cNvSpPr>
            <a:spLocks noGrp="1"/>
          </p:cNvSpPr>
          <p:nvPr>
            <p:ph idx="1"/>
          </p:nvPr>
        </p:nvSpPr>
        <p:spPr>
          <a:xfrm>
            <a:off x="457200" y="1295400"/>
            <a:ext cx="8229600" cy="4525963"/>
          </a:xfrm>
        </p:spPr>
        <p:txBody>
          <a:bodyPr/>
          <a:lstStyle/>
          <a:p>
            <a:pPr lvl="0"/>
            <a:r>
              <a:rPr lang="en-US" dirty="0"/>
              <a:t>This phase marks the transition from vaccinating critical populations to vaccinating the general public.</a:t>
            </a:r>
          </a:p>
          <a:p>
            <a:pPr lvl="0"/>
            <a:r>
              <a:rPr lang="en-US" dirty="0"/>
              <a:t>Administration through commercial and private sector partners will occur during this phase.</a:t>
            </a:r>
          </a:p>
          <a:p>
            <a:pPr lvl="0"/>
            <a:r>
              <a:rPr lang="en-US" dirty="0"/>
              <a:t>Large open/community PODs and mobile vaccination events will occur during this phase.</a:t>
            </a:r>
          </a:p>
          <a:p>
            <a:pPr lvl="0"/>
            <a:r>
              <a:rPr lang="en-US" dirty="0"/>
              <a:t>Public Health focused events on underserved and hard to reach populations will also take place during this phase.</a:t>
            </a:r>
          </a:p>
          <a:p>
            <a:pPr lvl="0"/>
            <a:r>
              <a:rPr lang="en-US" dirty="0"/>
              <a:t>Public Health messaging will encourage all Virginians to get vaccinated, counter anti-vaccine narratives, and include appropriate targeted messaging campaigns for specific demographics (i.e., race, ethnicity, age groups, etc.).</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35</a:t>
            </a:fld>
            <a:endParaRPr lang="en-US" dirty="0"/>
          </a:p>
        </p:txBody>
      </p:sp>
    </p:spTree>
    <p:extLst>
      <p:ext uri="{BB962C8B-B14F-4D97-AF65-F5344CB8AC3E}">
        <p14:creationId xmlns:p14="http://schemas.microsoft.com/office/powerpoint/2010/main" val="7830480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a:bodyPr>
          <a:lstStyle/>
          <a:p>
            <a:r>
              <a:rPr lang="en-US" dirty="0" smtClean="0"/>
              <a:t>Module 3: Questions</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36</a:t>
            </a:fld>
            <a:endParaRPr lang="en-US" dirty="0" smtClean="0"/>
          </a:p>
        </p:txBody>
      </p:sp>
      <p:sp>
        <p:nvSpPr>
          <p:cNvPr id="2" name="Content Placeholder 1"/>
          <p:cNvSpPr>
            <a:spLocks noGrp="1"/>
          </p:cNvSpPr>
          <p:nvPr>
            <p:ph idx="1"/>
          </p:nvPr>
        </p:nvSpPr>
        <p:spPr/>
        <p:txBody>
          <a:bodyPr>
            <a:normAutofit fontScale="92500" lnSpcReduction="10000"/>
          </a:bodyPr>
          <a:lstStyle/>
          <a:p>
            <a:pPr lvl="0"/>
            <a:r>
              <a:rPr lang="en-US" dirty="0"/>
              <a:t>What plans are in place with partners in your health district to serve as Closed PODs and/or Open PODs? Do they have a POD plan, has it been trained and exercised? </a:t>
            </a:r>
          </a:p>
          <a:p>
            <a:pPr lvl="0"/>
            <a:r>
              <a:rPr lang="en-US" dirty="0"/>
              <a:t>What plans have been developed to ensure and administer the second dose of the COVID-19 vaccination? Who is in charge of this plan?</a:t>
            </a:r>
          </a:p>
          <a:p>
            <a:pPr lvl="0"/>
            <a:r>
              <a:rPr lang="en-US" dirty="0"/>
              <a:t>What are the POD site requirements? Discuss locations in the area, building size, access needs, logistical needs, WiFi requirements, cold storage, etc.</a:t>
            </a:r>
          </a:p>
          <a:p>
            <a:pPr lvl="0"/>
            <a:r>
              <a:rPr lang="en-US" dirty="0"/>
              <a:t>What internal information sharing and dissemination processes does your organization currently have in place?  </a:t>
            </a:r>
          </a:p>
          <a:p>
            <a:pPr lvl="0"/>
            <a:r>
              <a:rPr lang="en-US" dirty="0"/>
              <a:t>What information will you be putting out to the public? What methods would you use?  How would you coordinate the message with stakeholders?</a:t>
            </a:r>
          </a:p>
          <a:p>
            <a:endParaRPr lang="en-US" dirty="0"/>
          </a:p>
        </p:txBody>
      </p:sp>
    </p:spTree>
    <p:extLst>
      <p:ext uri="{BB962C8B-B14F-4D97-AF65-F5344CB8AC3E}">
        <p14:creationId xmlns:p14="http://schemas.microsoft.com/office/powerpoint/2010/main" val="4155582090"/>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Module 3 Questions (Cont.)</a:t>
            </a:r>
            <a:endParaRPr lang="en-US" dirty="0"/>
          </a:p>
        </p:txBody>
      </p:sp>
      <p:sp>
        <p:nvSpPr>
          <p:cNvPr id="3" name="Content Placeholder 2"/>
          <p:cNvSpPr>
            <a:spLocks noGrp="1"/>
          </p:cNvSpPr>
          <p:nvPr>
            <p:ph idx="1"/>
          </p:nvPr>
        </p:nvSpPr>
        <p:spPr/>
        <p:txBody>
          <a:bodyPr/>
          <a:lstStyle/>
          <a:p>
            <a:pPr lvl="0"/>
            <a:r>
              <a:rPr lang="en-US" dirty="0"/>
              <a:t>What outreach are you working on with access </a:t>
            </a:r>
            <a:r>
              <a:rPr lang="en-US" dirty="0" smtClean="0"/>
              <a:t>and </a:t>
            </a:r>
            <a:r>
              <a:rPr lang="en-US" dirty="0"/>
              <a:t>functional needs and health equity?</a:t>
            </a:r>
          </a:p>
          <a:p>
            <a:pPr lvl="0"/>
            <a:r>
              <a:rPr lang="en-US" dirty="0"/>
              <a:t>Is there a priority for who will receive the vaccine during Phase II? Is it first come, first serve or will people have to sign up?</a:t>
            </a:r>
          </a:p>
          <a:p>
            <a:pPr lvl="0"/>
            <a:r>
              <a:rPr lang="en-US" dirty="0"/>
              <a:t>Who is responsible for ensuring the supplies are available beyond the vaccine? Where will you store the items?</a:t>
            </a:r>
          </a:p>
          <a:p>
            <a:pPr lvl="0"/>
            <a:r>
              <a:rPr lang="en-US" dirty="0"/>
              <a:t>Does the building have access issues? How do you deal with members who come in public transportation, especially if it is raining/snowing or too cold /hot to stay outside?</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37</a:t>
            </a:fld>
            <a:endParaRPr lang="en-US" dirty="0"/>
          </a:p>
        </p:txBody>
      </p:sp>
    </p:spTree>
    <p:extLst>
      <p:ext uri="{BB962C8B-B14F-4D97-AF65-F5344CB8AC3E}">
        <p14:creationId xmlns:p14="http://schemas.microsoft.com/office/powerpoint/2010/main" val="38962360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Module </a:t>
            </a:r>
            <a:r>
              <a:rPr lang="en-US" dirty="0" smtClean="0"/>
              <a:t>3: </a:t>
            </a:r>
            <a:r>
              <a:rPr lang="en-US" dirty="0"/>
              <a:t>Facility/POD Specific Questions and/or Injects</a:t>
            </a:r>
          </a:p>
        </p:txBody>
      </p:sp>
      <p:sp>
        <p:nvSpPr>
          <p:cNvPr id="3" name="Content Placeholder 2"/>
          <p:cNvSpPr>
            <a:spLocks noGrp="1"/>
          </p:cNvSpPr>
          <p:nvPr>
            <p:ph idx="1"/>
          </p:nvPr>
        </p:nvSpPr>
        <p:spPr/>
        <p:txBody>
          <a:bodyPr>
            <a:normAutofit fontScale="92500"/>
          </a:bodyPr>
          <a:lstStyle/>
          <a:p>
            <a:pPr lvl="0"/>
            <a:r>
              <a:rPr lang="en-US" dirty="0"/>
              <a:t>A member of the community comes in whose first language is not English. How do you help this individual?</a:t>
            </a:r>
          </a:p>
          <a:p>
            <a:pPr lvl="0"/>
            <a:r>
              <a:rPr lang="en-US" dirty="0"/>
              <a:t>A community member calls into the local dispatch center or local health department and advises they do not have a way to get to a vaccination site. How will you ensure the community member has access to the vaccine?</a:t>
            </a:r>
          </a:p>
          <a:p>
            <a:pPr lvl="0"/>
            <a:r>
              <a:rPr lang="en-US" dirty="0"/>
              <a:t>A major snowstorm is coming into the area and will shut down the roads for at least a few days. Multiple calls are coming into the city with people who are panicked that they will not receive their second dose on time. What message are you going to send the public?</a:t>
            </a:r>
          </a:p>
          <a:p>
            <a:pPr lvl="0"/>
            <a:r>
              <a:rPr lang="en-US" dirty="0"/>
              <a:t>There is an issue with the transportation distribution. What is the procedure and what message are you going to send to the public?</a:t>
            </a:r>
          </a:p>
          <a:p>
            <a:pPr marL="0" indent="0">
              <a:buNone/>
            </a:pPr>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38</a:t>
            </a:fld>
            <a:endParaRPr lang="en-US" dirty="0"/>
          </a:p>
        </p:txBody>
      </p:sp>
    </p:spTree>
    <p:extLst>
      <p:ext uri="{BB962C8B-B14F-4D97-AF65-F5344CB8AC3E}">
        <p14:creationId xmlns:p14="http://schemas.microsoft.com/office/powerpoint/2010/main" val="14148070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Module 3: Facility/POD Specific Questions and/or Injects</a:t>
            </a:r>
          </a:p>
        </p:txBody>
      </p:sp>
      <p:sp>
        <p:nvSpPr>
          <p:cNvPr id="3" name="Content Placeholder 2"/>
          <p:cNvSpPr>
            <a:spLocks noGrp="1"/>
          </p:cNvSpPr>
          <p:nvPr>
            <p:ph idx="1"/>
          </p:nvPr>
        </p:nvSpPr>
        <p:spPr/>
        <p:txBody>
          <a:bodyPr/>
          <a:lstStyle/>
          <a:p>
            <a:pPr lvl="0"/>
            <a:r>
              <a:rPr lang="en-US" dirty="0"/>
              <a:t>A member of the public states their child has asthma and is in need of the vaccine. The mother has no medical paperwork. How do you handle this situation?</a:t>
            </a:r>
          </a:p>
          <a:p>
            <a:pPr lvl="0"/>
            <a:r>
              <a:rPr lang="en-US" dirty="0"/>
              <a:t>A month into the distribution, an individual comes in stating they received the first dose at another location and want their second dose. What is the procedure?</a:t>
            </a:r>
          </a:p>
          <a:p>
            <a:pPr lvl="0"/>
            <a:r>
              <a:rPr lang="en-US" dirty="0"/>
              <a:t>The computer network goes down. Who is responsible for inputting the information once the system is back online?</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39</a:t>
            </a:fld>
            <a:endParaRPr lang="en-US" dirty="0"/>
          </a:p>
        </p:txBody>
      </p:sp>
    </p:spTree>
    <p:extLst>
      <p:ext uri="{BB962C8B-B14F-4D97-AF65-F5344CB8AC3E}">
        <p14:creationId xmlns:p14="http://schemas.microsoft.com/office/powerpoint/2010/main" val="51293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3"/>
            <a:ext cx="8229600" cy="1143000"/>
          </a:xfrm>
        </p:spPr>
        <p:txBody>
          <a:bodyPr/>
          <a:lstStyle/>
          <a:p>
            <a:r>
              <a:rPr lang="en-US" dirty="0" smtClean="0"/>
              <a:t>Operational Security</a:t>
            </a:r>
            <a:endParaRPr lang="en-US" dirty="0"/>
          </a:p>
        </p:txBody>
      </p:sp>
      <p:sp>
        <p:nvSpPr>
          <p:cNvPr id="3" name="Content Placeholder 2"/>
          <p:cNvSpPr>
            <a:spLocks noGrp="1"/>
          </p:cNvSpPr>
          <p:nvPr>
            <p:ph idx="1"/>
          </p:nvPr>
        </p:nvSpPr>
        <p:spPr>
          <a:xfrm>
            <a:off x="457200" y="1304697"/>
            <a:ext cx="8229600" cy="4495800"/>
          </a:xfrm>
        </p:spPr>
        <p:txBody>
          <a:bodyPr/>
          <a:lstStyle/>
          <a:p>
            <a:r>
              <a:rPr lang="en-US" sz="3200" dirty="0"/>
              <a:t>This briefing contains exercise and operational material that must be safeguarded.</a:t>
            </a:r>
          </a:p>
          <a:p>
            <a:r>
              <a:rPr lang="en-US" sz="3200" dirty="0"/>
              <a:t>The materials in this briefing are categorized as </a:t>
            </a:r>
            <a:r>
              <a:rPr lang="en-US" sz="3200" dirty="0" smtClean="0"/>
              <a:t>For Official Use Only.</a:t>
            </a:r>
            <a:endParaRPr lang="en-US" sz="3200" dirty="0"/>
          </a:p>
          <a:p>
            <a:endParaRPr lang="en-US" dirty="0"/>
          </a:p>
        </p:txBody>
      </p:sp>
    </p:spTree>
    <p:extLst>
      <p:ext uri="{BB962C8B-B14F-4D97-AF65-F5344CB8AC3E}">
        <p14:creationId xmlns:p14="http://schemas.microsoft.com/office/powerpoint/2010/main" val="25763621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2286000"/>
            <a:ext cx="8229600" cy="1143000"/>
          </a:xfrm>
        </p:spPr>
        <p:txBody>
          <a:bodyPr/>
          <a:lstStyle/>
          <a:p>
            <a:r>
              <a:rPr lang="en-US" dirty="0" smtClean="0"/>
              <a:t>Module 3: Discussion</a:t>
            </a:r>
          </a:p>
        </p:txBody>
      </p:sp>
      <p:sp>
        <p:nvSpPr>
          <p:cNvPr id="21507" name="Slide Number Placeholder 3"/>
          <p:cNvSpPr>
            <a:spLocks noGrp="1"/>
          </p:cNvSpPr>
          <p:nvPr>
            <p:ph type="sldNum" sz="quarter" idx="12"/>
          </p:nvPr>
        </p:nvSpPr>
        <p:spPr>
          <a:noFill/>
        </p:spPr>
        <p:txBody>
          <a:bodyPr/>
          <a:lstStyle/>
          <a:p>
            <a:fld id="{77A3A94C-17A0-4497-BBE5-D2D6872106FD}" type="slidenum">
              <a:rPr lang="en-US" smtClean="0"/>
              <a:pPr/>
              <a:t>40</a:t>
            </a:fld>
            <a:endParaRPr lang="en-US" dirty="0" smtClean="0"/>
          </a:p>
        </p:txBody>
      </p:sp>
    </p:spTree>
    <p:extLst>
      <p:ext uri="{BB962C8B-B14F-4D97-AF65-F5344CB8AC3E}">
        <p14:creationId xmlns:p14="http://schemas.microsoft.com/office/powerpoint/2010/main" val="21213501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Hot Wash</a:t>
            </a:r>
            <a:endParaRPr lang="en-US" dirty="0"/>
          </a:p>
        </p:txBody>
      </p:sp>
      <p:sp>
        <p:nvSpPr>
          <p:cNvPr id="3" name="Content Placeholder 2"/>
          <p:cNvSpPr>
            <a:spLocks noGrp="1"/>
          </p:cNvSpPr>
          <p:nvPr>
            <p:ph idx="1"/>
          </p:nvPr>
        </p:nvSpPr>
        <p:spPr/>
        <p:txBody>
          <a:bodyPr>
            <a:normAutofit/>
          </a:bodyPr>
          <a:lstStyle/>
          <a:p>
            <a:r>
              <a:rPr lang="en-US" sz="3200" dirty="0"/>
              <a:t>T</a:t>
            </a:r>
            <a:r>
              <a:rPr lang="en-US" sz="3200" dirty="0" smtClean="0"/>
              <a:t>hree things that well went during the exercise</a:t>
            </a:r>
          </a:p>
          <a:p>
            <a:r>
              <a:rPr lang="en-US" sz="3200" dirty="0"/>
              <a:t>T</a:t>
            </a:r>
            <a:r>
              <a:rPr lang="en-US" sz="3200" dirty="0" smtClean="0"/>
              <a:t>hree areas for improvement identified during the exercise</a:t>
            </a:r>
          </a:p>
          <a:p>
            <a:r>
              <a:rPr lang="en-US" sz="3200" dirty="0" smtClean="0"/>
              <a:t>Identify positives and areas for improvement regarding exercise design and delivery</a:t>
            </a:r>
            <a:endParaRPr lang="en-US" sz="3200"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41</a:t>
            </a:fld>
            <a:endParaRPr lang="en-US" dirty="0"/>
          </a:p>
        </p:txBody>
      </p:sp>
    </p:spTree>
    <p:extLst>
      <p:ext uri="{BB962C8B-B14F-4D97-AF65-F5344CB8AC3E}">
        <p14:creationId xmlns:p14="http://schemas.microsoft.com/office/powerpoint/2010/main" val="14774876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idx="1"/>
          </p:nvPr>
        </p:nvSpPr>
        <p:spPr/>
        <p:txBody>
          <a:bodyPr/>
          <a:lstStyle/>
          <a:p>
            <a:r>
              <a:rPr lang="en-US" dirty="0" smtClean="0"/>
              <a:t>Develop After Action Report and Improvement Plan with corrective actions, responsible parties and completion timelines.  </a:t>
            </a:r>
          </a:p>
          <a:p>
            <a:r>
              <a:rPr lang="en-US" dirty="0" smtClean="0"/>
              <a:t>Continued refinement of local plans, policies and procedures</a:t>
            </a:r>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42</a:t>
            </a:fld>
            <a:endParaRPr lang="en-US" dirty="0"/>
          </a:p>
        </p:txBody>
      </p:sp>
    </p:spTree>
    <p:extLst>
      <p:ext uri="{BB962C8B-B14F-4D97-AF65-F5344CB8AC3E}">
        <p14:creationId xmlns:p14="http://schemas.microsoft.com/office/powerpoint/2010/main" val="34994392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a:xfrm>
            <a:off x="457200" y="2667000"/>
            <a:ext cx="8229600" cy="1143000"/>
          </a:xfrm>
        </p:spPr>
        <p:txBody>
          <a:bodyPr/>
          <a:lstStyle/>
          <a:p>
            <a:pPr algn="ctr" eaLnBrk="1" hangingPunct="1"/>
            <a:r>
              <a:rPr lang="en-US" dirty="0" smtClean="0"/>
              <a:t>Thank You</a:t>
            </a:r>
          </a:p>
        </p:txBody>
      </p:sp>
      <p:sp>
        <p:nvSpPr>
          <p:cNvPr id="26626" name="Rectangle 4"/>
          <p:cNvSpPr>
            <a:spLocks noGrp="1" noChangeArrowheads="1"/>
          </p:cNvSpPr>
          <p:nvPr>
            <p:ph type="sldNum" sz="quarter" idx="12"/>
          </p:nvPr>
        </p:nvSpPr>
        <p:spPr>
          <a:noFill/>
        </p:spPr>
        <p:txBody>
          <a:bodyPr/>
          <a:lstStyle/>
          <a:p>
            <a:fld id="{EA19A3C9-B01E-4F80-B80C-B4D481448C6C}" type="slidenum">
              <a:rPr lang="en-US" smtClean="0"/>
              <a:pPr/>
              <a:t>43</a:t>
            </a:fld>
            <a:endParaRPr lang="en-US" dirty="0" smtClean="0"/>
          </a:p>
        </p:txBody>
      </p:sp>
    </p:spTree>
    <p:extLst>
      <p:ext uri="{BB962C8B-B14F-4D97-AF65-F5344CB8AC3E}">
        <p14:creationId xmlns:p14="http://schemas.microsoft.com/office/powerpoint/2010/main" val="195804648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pPr eaLnBrk="1" hangingPunct="1"/>
            <a:r>
              <a:rPr lang="en-US" dirty="0" smtClean="0"/>
              <a:t>Exercise Schedule</a:t>
            </a:r>
          </a:p>
        </p:txBody>
      </p:sp>
      <p:sp>
        <p:nvSpPr>
          <p:cNvPr id="13314" name="Rectangle 4"/>
          <p:cNvSpPr>
            <a:spLocks noGrp="1" noChangeArrowheads="1"/>
          </p:cNvSpPr>
          <p:nvPr>
            <p:ph type="sldNum" sz="quarter" idx="12"/>
          </p:nvPr>
        </p:nvSpPr>
        <p:spPr>
          <a:noFill/>
        </p:spPr>
        <p:txBody>
          <a:bodyPr/>
          <a:lstStyle/>
          <a:p>
            <a:fld id="{5B41EEE2-B8F9-46F7-9DCB-37A0C9DE03DC}" type="slidenum">
              <a:rPr lang="en-US" smtClean="0"/>
              <a:pPr/>
              <a:t>5</a:t>
            </a:fld>
            <a:endParaRPr lang="en-US" dirty="0" smtClean="0"/>
          </a:p>
        </p:txBody>
      </p:sp>
      <p:graphicFrame>
        <p:nvGraphicFramePr>
          <p:cNvPr id="4" name="Table 3"/>
          <p:cNvGraphicFramePr>
            <a:graphicFrameLocks noGrp="1"/>
          </p:cNvGraphicFramePr>
          <p:nvPr/>
        </p:nvGraphicFramePr>
        <p:xfrm>
          <a:off x="457200" y="1600200"/>
          <a:ext cx="7391400" cy="3291840"/>
        </p:xfrm>
        <a:graphic>
          <a:graphicData uri="http://schemas.openxmlformats.org/drawingml/2006/table">
            <a:tbl>
              <a:tblPr firstRow="1" firstCol="1" bandRow="1">
                <a:tableStyleId>{69012ECD-51FC-41F1-AA8D-1B2483CD663E}</a:tableStyleId>
              </a:tblPr>
              <a:tblGrid>
                <a:gridCol w="1276696">
                  <a:extLst>
                    <a:ext uri="{9D8B030D-6E8A-4147-A177-3AD203B41FA5}">
                      <a16:colId xmlns:a16="http://schemas.microsoft.com/office/drawing/2014/main" val="1171469265"/>
                    </a:ext>
                  </a:extLst>
                </a:gridCol>
                <a:gridCol w="6114704">
                  <a:extLst>
                    <a:ext uri="{9D8B030D-6E8A-4147-A177-3AD203B41FA5}">
                      <a16:colId xmlns:a16="http://schemas.microsoft.com/office/drawing/2014/main" val="2091396578"/>
                    </a:ext>
                  </a:extLst>
                </a:gridCol>
              </a:tblGrid>
              <a:tr h="0">
                <a:tc>
                  <a:txBody>
                    <a:bodyPr/>
                    <a:lstStyle/>
                    <a:p>
                      <a:pPr marL="0" marR="0" algn="ctr">
                        <a:spcBef>
                          <a:spcPts val="200"/>
                        </a:spcBef>
                        <a:spcAft>
                          <a:spcPts val="200"/>
                        </a:spcAft>
                      </a:pPr>
                      <a:r>
                        <a:rPr lang="en-US" sz="1800" dirty="0" smtClean="0">
                          <a:effectLst/>
                        </a:rPr>
                        <a:t>Time</a:t>
                      </a:r>
                      <a:endParaRPr lang="en-US" sz="1800" b="1"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200"/>
                        </a:spcBef>
                        <a:spcAft>
                          <a:spcPts val="200"/>
                        </a:spcAft>
                      </a:pPr>
                      <a:r>
                        <a:rPr lang="en-US" sz="1800">
                          <a:effectLst/>
                        </a:rPr>
                        <a:t>Activity</a:t>
                      </a:r>
                      <a:endParaRPr lang="en-US" sz="1800" b="1">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27537032"/>
                  </a:ext>
                </a:extLst>
              </a:tr>
              <a:tr h="0">
                <a:tc>
                  <a:txBody>
                    <a:bodyPr/>
                    <a:lstStyle/>
                    <a:p>
                      <a:pPr marL="0" marR="0" algn="ctr">
                        <a:spcBef>
                          <a:spcPts val="200"/>
                        </a:spcBef>
                        <a:spcAft>
                          <a:spcPts val="200"/>
                        </a:spcAft>
                      </a:pPr>
                      <a:r>
                        <a:rPr lang="en-US" sz="1800">
                          <a:effectLst/>
                        </a:rPr>
                        <a:t> </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200"/>
                        </a:spcBef>
                        <a:spcAft>
                          <a:spcPts val="200"/>
                        </a:spcAft>
                      </a:pPr>
                      <a:r>
                        <a:rPr lang="en-US" sz="1800">
                          <a:effectLst/>
                        </a:rPr>
                        <a:t>[Month Day, Year]</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2853464"/>
                  </a:ext>
                </a:extLst>
              </a:tr>
              <a:tr h="0">
                <a:tc>
                  <a:txBody>
                    <a:bodyPr/>
                    <a:lstStyle/>
                    <a:p>
                      <a:pPr marL="0" marR="0" algn="ctr">
                        <a:spcBef>
                          <a:spcPts val="200"/>
                        </a:spcBef>
                        <a:spcAft>
                          <a:spcPts val="200"/>
                        </a:spcAft>
                      </a:pPr>
                      <a:r>
                        <a:rPr lang="en-US" sz="1800">
                          <a:effectLst/>
                          <a:highlight>
                            <a:srgbClr val="D3D3D3"/>
                          </a:highlight>
                        </a:rPr>
                        <a:t>00:00</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200"/>
                        </a:spcBef>
                        <a:spcAft>
                          <a:spcPts val="200"/>
                        </a:spcAft>
                      </a:pPr>
                      <a:r>
                        <a:rPr lang="en-US" sz="1800">
                          <a:effectLst/>
                          <a:highlight>
                            <a:srgbClr val="D3D3D3"/>
                          </a:highlight>
                        </a:rPr>
                        <a:t>Registration</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40009447"/>
                  </a:ext>
                </a:extLst>
              </a:tr>
              <a:tr h="0">
                <a:tc>
                  <a:txBody>
                    <a:bodyPr/>
                    <a:lstStyle/>
                    <a:p>
                      <a:pPr marL="0" marR="0" algn="ctr">
                        <a:spcBef>
                          <a:spcPts val="200"/>
                        </a:spcBef>
                        <a:spcAft>
                          <a:spcPts val="200"/>
                        </a:spcAft>
                      </a:pPr>
                      <a:r>
                        <a:rPr lang="en-US" sz="1800">
                          <a:effectLst/>
                          <a:highlight>
                            <a:srgbClr val="D3D3D3"/>
                          </a:highlight>
                        </a:rPr>
                        <a:t>00:00</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200"/>
                        </a:spcBef>
                        <a:spcAft>
                          <a:spcPts val="200"/>
                        </a:spcAft>
                      </a:pPr>
                      <a:r>
                        <a:rPr lang="en-US" sz="1800" dirty="0">
                          <a:effectLst/>
                          <a:highlight>
                            <a:srgbClr val="D3D3D3"/>
                          </a:highlight>
                        </a:rPr>
                        <a:t>Welcome and Opening Remarks</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0898067"/>
                  </a:ext>
                </a:extLst>
              </a:tr>
              <a:tr h="0">
                <a:tc>
                  <a:txBody>
                    <a:bodyPr/>
                    <a:lstStyle/>
                    <a:p>
                      <a:pPr marL="0" marR="0" algn="ctr">
                        <a:spcBef>
                          <a:spcPts val="200"/>
                        </a:spcBef>
                        <a:spcAft>
                          <a:spcPts val="200"/>
                        </a:spcAft>
                      </a:pPr>
                      <a:r>
                        <a:rPr lang="en-US" sz="1800">
                          <a:effectLst/>
                          <a:highlight>
                            <a:srgbClr val="D3D3D3"/>
                          </a:highlight>
                        </a:rPr>
                        <a:t>00:00</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200"/>
                        </a:spcBef>
                        <a:spcAft>
                          <a:spcPts val="200"/>
                        </a:spcAft>
                      </a:pPr>
                      <a:r>
                        <a:rPr lang="en-US" sz="1800">
                          <a:effectLst/>
                          <a:highlight>
                            <a:srgbClr val="D3D3D3"/>
                          </a:highlight>
                        </a:rPr>
                        <a:t>Module 1: Briefing, Caucus Discussion. and Brief-Back </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20231854"/>
                  </a:ext>
                </a:extLst>
              </a:tr>
              <a:tr h="0">
                <a:tc>
                  <a:txBody>
                    <a:bodyPr/>
                    <a:lstStyle/>
                    <a:p>
                      <a:pPr marL="0" marR="0" algn="ctr">
                        <a:spcBef>
                          <a:spcPts val="200"/>
                        </a:spcBef>
                        <a:spcAft>
                          <a:spcPts val="200"/>
                        </a:spcAft>
                      </a:pPr>
                      <a:r>
                        <a:rPr lang="en-US" sz="1800">
                          <a:effectLst/>
                          <a:highlight>
                            <a:srgbClr val="D3D3D3"/>
                          </a:highlight>
                        </a:rPr>
                        <a:t>00:00</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200"/>
                        </a:spcBef>
                        <a:spcAft>
                          <a:spcPts val="200"/>
                        </a:spcAft>
                      </a:pPr>
                      <a:r>
                        <a:rPr lang="en-US" sz="1800">
                          <a:effectLst/>
                          <a:highlight>
                            <a:srgbClr val="D3D3D3"/>
                          </a:highlight>
                        </a:rPr>
                        <a:t>Break</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84541909"/>
                  </a:ext>
                </a:extLst>
              </a:tr>
              <a:tr h="0">
                <a:tc>
                  <a:txBody>
                    <a:bodyPr/>
                    <a:lstStyle/>
                    <a:p>
                      <a:pPr marL="0" marR="0" algn="ctr">
                        <a:spcBef>
                          <a:spcPts val="200"/>
                        </a:spcBef>
                        <a:spcAft>
                          <a:spcPts val="200"/>
                        </a:spcAft>
                      </a:pPr>
                      <a:r>
                        <a:rPr lang="en-US" sz="1800">
                          <a:effectLst/>
                          <a:highlight>
                            <a:srgbClr val="D3D3D3"/>
                          </a:highlight>
                        </a:rPr>
                        <a:t>00:00</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200"/>
                        </a:spcBef>
                        <a:spcAft>
                          <a:spcPts val="200"/>
                        </a:spcAft>
                      </a:pPr>
                      <a:r>
                        <a:rPr lang="en-US" sz="1800">
                          <a:effectLst/>
                          <a:highlight>
                            <a:srgbClr val="D3D3D3"/>
                          </a:highlight>
                        </a:rPr>
                        <a:t>Module 2: Briefing, Caucus Discussion, and Brief-Back</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96513840"/>
                  </a:ext>
                </a:extLst>
              </a:tr>
              <a:tr h="0">
                <a:tc>
                  <a:txBody>
                    <a:bodyPr/>
                    <a:lstStyle/>
                    <a:p>
                      <a:pPr marL="0" marR="0" algn="ctr">
                        <a:spcBef>
                          <a:spcPts val="200"/>
                        </a:spcBef>
                        <a:spcAft>
                          <a:spcPts val="200"/>
                        </a:spcAft>
                      </a:pPr>
                      <a:r>
                        <a:rPr lang="en-US" sz="1800">
                          <a:effectLst/>
                          <a:highlight>
                            <a:srgbClr val="D3D3D3"/>
                          </a:highlight>
                        </a:rPr>
                        <a:t>00:00</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200"/>
                        </a:spcBef>
                        <a:spcAft>
                          <a:spcPts val="200"/>
                        </a:spcAft>
                      </a:pPr>
                      <a:r>
                        <a:rPr lang="en-US" sz="1800">
                          <a:effectLst/>
                          <a:highlight>
                            <a:srgbClr val="D3D3D3"/>
                          </a:highlight>
                        </a:rPr>
                        <a:t>Lunch</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62042889"/>
                  </a:ext>
                </a:extLst>
              </a:tr>
              <a:tr h="0">
                <a:tc>
                  <a:txBody>
                    <a:bodyPr/>
                    <a:lstStyle/>
                    <a:p>
                      <a:pPr marL="0" marR="0" algn="ctr">
                        <a:spcBef>
                          <a:spcPts val="200"/>
                        </a:spcBef>
                        <a:spcAft>
                          <a:spcPts val="200"/>
                        </a:spcAft>
                      </a:pPr>
                      <a:r>
                        <a:rPr lang="en-US" sz="1800">
                          <a:effectLst/>
                          <a:highlight>
                            <a:srgbClr val="D3D3D3"/>
                          </a:highlight>
                        </a:rPr>
                        <a:t>00:00</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200"/>
                        </a:spcBef>
                        <a:spcAft>
                          <a:spcPts val="200"/>
                        </a:spcAft>
                      </a:pPr>
                      <a:r>
                        <a:rPr lang="en-US" sz="1800" dirty="0">
                          <a:effectLst/>
                          <a:highlight>
                            <a:srgbClr val="D3D3D3"/>
                          </a:highlight>
                        </a:rPr>
                        <a:t>Module 3: Briefing, Caucus Discussion, and Brief-Back</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71372118"/>
                  </a:ext>
                </a:extLst>
              </a:tr>
              <a:tr h="0">
                <a:tc>
                  <a:txBody>
                    <a:bodyPr/>
                    <a:lstStyle/>
                    <a:p>
                      <a:pPr marL="0" marR="0" algn="ctr">
                        <a:spcBef>
                          <a:spcPts val="200"/>
                        </a:spcBef>
                        <a:spcAft>
                          <a:spcPts val="200"/>
                        </a:spcAft>
                      </a:pPr>
                      <a:r>
                        <a:rPr lang="en-US" sz="1800">
                          <a:effectLst/>
                          <a:highlight>
                            <a:srgbClr val="D3D3D3"/>
                          </a:highlight>
                        </a:rPr>
                        <a:t>00:00</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200"/>
                        </a:spcBef>
                        <a:spcAft>
                          <a:spcPts val="200"/>
                        </a:spcAft>
                      </a:pPr>
                      <a:r>
                        <a:rPr lang="en-US" sz="1800">
                          <a:effectLst/>
                          <a:highlight>
                            <a:srgbClr val="D3D3D3"/>
                          </a:highlight>
                        </a:rPr>
                        <a:t>Break</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47695801"/>
                  </a:ext>
                </a:extLst>
              </a:tr>
              <a:tr h="0">
                <a:tc>
                  <a:txBody>
                    <a:bodyPr/>
                    <a:lstStyle/>
                    <a:p>
                      <a:pPr marL="0" marR="0" algn="ctr">
                        <a:spcBef>
                          <a:spcPts val="200"/>
                        </a:spcBef>
                        <a:spcAft>
                          <a:spcPts val="200"/>
                        </a:spcAft>
                      </a:pPr>
                      <a:r>
                        <a:rPr lang="en-US" sz="1800">
                          <a:effectLst/>
                          <a:highlight>
                            <a:srgbClr val="D3D3D3"/>
                          </a:highlight>
                        </a:rPr>
                        <a:t>00:00</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200"/>
                        </a:spcBef>
                        <a:spcAft>
                          <a:spcPts val="200"/>
                        </a:spcAft>
                      </a:pPr>
                      <a:r>
                        <a:rPr lang="en-US" sz="1800">
                          <a:effectLst/>
                          <a:highlight>
                            <a:srgbClr val="D3D3D3"/>
                          </a:highlight>
                        </a:rPr>
                        <a:t>Hotwash</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77823220"/>
                  </a:ext>
                </a:extLst>
              </a:tr>
              <a:tr h="0">
                <a:tc>
                  <a:txBody>
                    <a:bodyPr/>
                    <a:lstStyle/>
                    <a:p>
                      <a:pPr marL="0" marR="0" algn="ctr">
                        <a:spcBef>
                          <a:spcPts val="200"/>
                        </a:spcBef>
                        <a:spcAft>
                          <a:spcPts val="200"/>
                        </a:spcAft>
                      </a:pPr>
                      <a:r>
                        <a:rPr lang="en-US" sz="1800">
                          <a:effectLst/>
                          <a:highlight>
                            <a:srgbClr val="D3D3D3"/>
                          </a:highlight>
                        </a:rPr>
                        <a:t>00:00</a:t>
                      </a:r>
                      <a:endParaRPr lang="en-US"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200"/>
                        </a:spcBef>
                        <a:spcAft>
                          <a:spcPts val="200"/>
                        </a:spcAft>
                      </a:pPr>
                      <a:r>
                        <a:rPr lang="en-US" sz="1800" dirty="0">
                          <a:effectLst/>
                          <a:highlight>
                            <a:srgbClr val="D3D3D3"/>
                          </a:highlight>
                        </a:rPr>
                        <a:t>Closing Comments</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42057003"/>
                  </a:ext>
                </a:extLst>
              </a:tr>
            </a:tbl>
          </a:graphicData>
        </a:graphic>
      </p:graphicFrame>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Exercise Overview</a:t>
            </a:r>
          </a:p>
        </p:txBody>
      </p:sp>
      <p:sp>
        <p:nvSpPr>
          <p:cNvPr id="8195" name="Content Placeholder 3"/>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z="3200" dirty="0" smtClean="0"/>
              <a:t>Exercise scope:</a:t>
            </a:r>
          </a:p>
          <a:p>
            <a:pPr lvl="1"/>
            <a:r>
              <a:rPr lang="en-US" sz="3200" dirty="0" smtClean="0"/>
              <a:t>Exercise Type: Tabletop Exercise</a:t>
            </a:r>
          </a:p>
          <a:p>
            <a:pPr lvl="1"/>
            <a:r>
              <a:rPr lang="en-US" sz="3200" dirty="0" smtClean="0">
                <a:solidFill>
                  <a:srgbClr val="0000FF"/>
                </a:solidFill>
              </a:rPr>
              <a:t>Duration: </a:t>
            </a:r>
          </a:p>
          <a:p>
            <a:pPr lvl="1"/>
            <a:r>
              <a:rPr lang="en-US" sz="3200" dirty="0" smtClean="0">
                <a:solidFill>
                  <a:srgbClr val="0000FF"/>
                </a:solidFill>
              </a:rPr>
              <a:t>Location: </a:t>
            </a:r>
          </a:p>
          <a:p>
            <a:pPr lvl="1"/>
            <a:r>
              <a:rPr lang="en-US" sz="3200" dirty="0" smtClean="0">
                <a:solidFill>
                  <a:srgbClr val="0000FF"/>
                </a:solidFill>
              </a:rPr>
              <a:t>Exercise Parameters: </a:t>
            </a:r>
          </a:p>
          <a:p>
            <a:r>
              <a:rPr lang="en-US" sz="3200" dirty="0" smtClean="0"/>
              <a:t>Mission area(s): Response</a:t>
            </a:r>
          </a:p>
          <a:p>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914" y="43656"/>
            <a:ext cx="8370887" cy="1050925"/>
          </a:xfrm>
        </p:spPr>
        <p:txBody>
          <a:bodyPr/>
          <a:lstStyle/>
          <a:p>
            <a:r>
              <a:rPr lang="en-US" dirty="0" smtClean="0"/>
              <a:t>Exercise Purpose </a:t>
            </a:r>
            <a:endParaRPr lang="en-US" dirty="0"/>
          </a:p>
        </p:txBody>
      </p:sp>
      <p:sp>
        <p:nvSpPr>
          <p:cNvPr id="3" name="Content Placeholder 2"/>
          <p:cNvSpPr>
            <a:spLocks noGrp="1"/>
          </p:cNvSpPr>
          <p:nvPr>
            <p:ph idx="1"/>
          </p:nvPr>
        </p:nvSpPr>
        <p:spPr>
          <a:xfrm>
            <a:off x="315913" y="1417640"/>
            <a:ext cx="8370887" cy="4525963"/>
          </a:xfrm>
        </p:spPr>
        <p:txBody>
          <a:bodyPr/>
          <a:lstStyle/>
          <a:p>
            <a:pPr marL="0" indent="0">
              <a:buNone/>
            </a:pPr>
            <a:r>
              <a:rPr lang="en-US" dirty="0"/>
              <a:t>The purpose of the </a:t>
            </a:r>
            <a:r>
              <a:rPr lang="en-US" dirty="0" smtClean="0"/>
              <a:t>Local COVID </a:t>
            </a:r>
            <a:r>
              <a:rPr lang="en-US" dirty="0"/>
              <a:t>19 </a:t>
            </a:r>
            <a:r>
              <a:rPr lang="en-US" dirty="0" smtClean="0"/>
              <a:t>Vaccination Tabletop Exercise </a:t>
            </a:r>
            <a:r>
              <a:rPr lang="en-US" dirty="0"/>
              <a:t>is to provide an opportunity </a:t>
            </a:r>
            <a:r>
              <a:rPr lang="en-US" dirty="0" smtClean="0"/>
              <a:t>for </a:t>
            </a:r>
            <a:r>
              <a:rPr lang="en-US" b="1" u="sng" dirty="0" smtClean="0"/>
              <a:t>Local Health Districts and partners and stakeholders </a:t>
            </a:r>
            <a:r>
              <a:rPr lang="en-US" dirty="0" smtClean="0"/>
              <a:t>to </a:t>
            </a:r>
            <a:r>
              <a:rPr lang="en-US" dirty="0"/>
              <a:t>review the </a:t>
            </a:r>
            <a:r>
              <a:rPr lang="en-US" dirty="0" smtClean="0"/>
              <a:t>Local Draft </a:t>
            </a:r>
            <a:r>
              <a:rPr lang="en-US" dirty="0"/>
              <a:t>Vaccination Campaign Plan, examine and discuss support needed to execute the current vaccination strategy when a vaccine becomes available and to discuss equity in vaccine allocation decisions.  </a:t>
            </a:r>
          </a:p>
          <a:p>
            <a:pPr marL="0" indent="0">
              <a:buNone/>
            </a:pPr>
            <a:endParaRPr lang="en-US" sz="2800" dirty="0">
              <a:solidFill>
                <a:srgbClr val="0000FF"/>
              </a:solidFill>
            </a:endParaRPr>
          </a:p>
        </p:txBody>
      </p:sp>
      <p:sp>
        <p:nvSpPr>
          <p:cNvPr id="4" name="Slide Number Placeholder 3"/>
          <p:cNvSpPr>
            <a:spLocks noGrp="1"/>
          </p:cNvSpPr>
          <p:nvPr>
            <p:ph type="sldNum" sz="quarter" idx="4294967295"/>
          </p:nvPr>
        </p:nvSpPr>
        <p:spPr>
          <a:xfrm>
            <a:off x="7010400" y="6356352"/>
            <a:ext cx="2133600" cy="365125"/>
          </a:xfrm>
        </p:spPr>
        <p:txBody>
          <a:bodyPr/>
          <a:lstStyle/>
          <a:p>
            <a:fld id="{D91893E1-D9FB-B147-9A5A-83FE4F0B8550}" type="slidenum">
              <a:rPr lang="en-US" smtClean="0"/>
              <a:t>7</a:t>
            </a:fld>
            <a:endParaRPr lang="en-US" dirty="0"/>
          </a:p>
        </p:txBody>
      </p:sp>
    </p:spTree>
    <p:extLst>
      <p:ext uri="{BB962C8B-B14F-4D97-AF65-F5344CB8AC3E}">
        <p14:creationId xmlns:p14="http://schemas.microsoft.com/office/powerpoint/2010/main" val="2909623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Objectives</a:t>
            </a:r>
            <a:endParaRPr lang="en-US" dirty="0"/>
          </a:p>
        </p:txBody>
      </p:sp>
      <p:sp>
        <p:nvSpPr>
          <p:cNvPr id="3" name="Content Placeholder 2"/>
          <p:cNvSpPr>
            <a:spLocks noGrp="1"/>
          </p:cNvSpPr>
          <p:nvPr>
            <p:ph idx="1"/>
          </p:nvPr>
        </p:nvSpPr>
        <p:spPr>
          <a:xfrm>
            <a:off x="457200" y="1066800"/>
            <a:ext cx="8229600" cy="4830763"/>
          </a:xfrm>
        </p:spPr>
        <p:txBody>
          <a:bodyPr>
            <a:noAutofit/>
          </a:bodyPr>
          <a:lstStyle/>
          <a:p>
            <a:pPr lvl="0"/>
            <a:r>
              <a:rPr lang="en-US" dirty="0"/>
              <a:t>Increase stakeholder knowledge of the local COVID 19 Vaccination Campaign Plan and their roles to support execution of the plan upon arrival of COVID vaccines in the Commonwealth. </a:t>
            </a:r>
          </a:p>
          <a:p>
            <a:pPr lvl="0"/>
            <a:r>
              <a:rPr lang="en-US" dirty="0"/>
              <a:t>Validate support needed to counter Preparedness Gap Analysis estimates in accordance with the COVID 19 Vaccination Campaign Plan.</a:t>
            </a:r>
          </a:p>
          <a:p>
            <a:pPr lvl="0"/>
            <a:r>
              <a:rPr lang="en-US" dirty="0"/>
              <a:t>Assess the partners Support requirements for the phases of the Vaccination Campaign Strategy in accordance with the Vaccination Campaign Plan.  </a:t>
            </a:r>
          </a:p>
          <a:p>
            <a:pPr lvl="0"/>
            <a:endParaRPr lang="en-US" sz="2400" dirty="0"/>
          </a:p>
        </p:txBody>
      </p:sp>
      <p:sp>
        <p:nvSpPr>
          <p:cNvPr id="4" name="Slide Number Placeholder 3"/>
          <p:cNvSpPr>
            <a:spLocks noGrp="1"/>
          </p:cNvSpPr>
          <p:nvPr>
            <p:ph type="sldNum" sz="quarter" idx="12"/>
          </p:nvPr>
        </p:nvSpPr>
        <p:spPr/>
        <p:txBody>
          <a:bodyPr/>
          <a:lstStyle/>
          <a:p>
            <a:pPr>
              <a:defRPr/>
            </a:pPr>
            <a:fld id="{57F70CAF-3A2D-4907-BDC5-76F44004D553}" type="slidenum">
              <a:rPr lang="en-US" smtClean="0"/>
              <a:pPr>
                <a:defRPr/>
              </a:pPr>
              <a:t>8</a:t>
            </a:fld>
            <a:endParaRPr lang="en-US" dirty="0"/>
          </a:p>
        </p:txBody>
      </p:sp>
    </p:spTree>
    <p:extLst>
      <p:ext uri="{BB962C8B-B14F-4D97-AF65-F5344CB8AC3E}">
        <p14:creationId xmlns:p14="http://schemas.microsoft.com/office/powerpoint/2010/main" val="3809454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Objectives (Cont.)</a:t>
            </a:r>
            <a:endParaRPr lang="en-US" dirty="0"/>
          </a:p>
        </p:txBody>
      </p:sp>
      <p:sp>
        <p:nvSpPr>
          <p:cNvPr id="3" name="Content Placeholder 2"/>
          <p:cNvSpPr>
            <a:spLocks noGrp="1"/>
          </p:cNvSpPr>
          <p:nvPr>
            <p:ph idx="1"/>
          </p:nvPr>
        </p:nvSpPr>
        <p:spPr>
          <a:xfrm>
            <a:off x="457200" y="1066800"/>
            <a:ext cx="8229600" cy="4830763"/>
          </a:xfrm>
        </p:spPr>
        <p:txBody>
          <a:bodyPr>
            <a:noAutofit/>
          </a:bodyPr>
          <a:lstStyle/>
          <a:p>
            <a:pPr lvl="0"/>
            <a:r>
              <a:rPr lang="en-US" dirty="0"/>
              <a:t>Evaluate the ability of </a:t>
            </a:r>
            <a:r>
              <a:rPr lang="en-US" b="1" dirty="0" smtClean="0"/>
              <a:t>INSERT</a:t>
            </a:r>
            <a:r>
              <a:rPr lang="en-US" dirty="0" smtClean="0"/>
              <a:t> </a:t>
            </a:r>
            <a:r>
              <a:rPr lang="en-US" b="1" dirty="0" smtClean="0"/>
              <a:t>locality</a:t>
            </a:r>
            <a:r>
              <a:rPr lang="en-US" dirty="0" smtClean="0"/>
              <a:t> </a:t>
            </a:r>
            <a:r>
              <a:rPr lang="en-US" dirty="0"/>
              <a:t>Logistics Section to provide facilities, services and support in support of vaccination distribution in accordance with established plans, policies and procedures.</a:t>
            </a:r>
          </a:p>
          <a:p>
            <a:pPr lvl="0"/>
            <a:r>
              <a:rPr lang="en-US" dirty="0"/>
              <a:t>Demonstrate the ability of the Public Information Officer to deliver coordinated, prompt and actionable incident information in response to the distribution of vaccine in locality in accordance with existing plans, policies and procedures.</a:t>
            </a:r>
          </a:p>
          <a:p>
            <a:r>
              <a:rPr lang="en-US" dirty="0"/>
              <a:t>Demonstrate the ability of the </a:t>
            </a:r>
            <a:r>
              <a:rPr lang="en-US" b="1" dirty="0" smtClean="0"/>
              <a:t>INSERT</a:t>
            </a:r>
            <a:r>
              <a:rPr lang="en-US" dirty="0" smtClean="0"/>
              <a:t> </a:t>
            </a:r>
            <a:r>
              <a:rPr lang="en-US" b="1" dirty="0" smtClean="0"/>
              <a:t>locality </a:t>
            </a:r>
            <a:r>
              <a:rPr lang="en-US" dirty="0"/>
              <a:t>to coordinate the management of vaccination distribution operations within locality in accordance with existing plans, policies and procedures.</a:t>
            </a:r>
            <a:endParaRPr lang="en-US" sz="2400" dirty="0"/>
          </a:p>
        </p:txBody>
      </p:sp>
      <p:sp>
        <p:nvSpPr>
          <p:cNvPr id="4" name="Slide Number Placeholder 3"/>
          <p:cNvSpPr>
            <a:spLocks noGrp="1"/>
          </p:cNvSpPr>
          <p:nvPr>
            <p:ph type="sldNum" sz="quarter" idx="12"/>
          </p:nvPr>
        </p:nvSpPr>
        <p:spPr/>
        <p:txBody>
          <a:bodyPr/>
          <a:lstStyle/>
          <a:p>
            <a:pPr>
              <a:defRPr/>
            </a:pPr>
            <a:fld id="{57F70CAF-3A2D-4907-BDC5-76F44004D553}" type="slidenum">
              <a:rPr lang="en-US" smtClean="0"/>
              <a:pPr>
                <a:defRPr/>
              </a:pPr>
              <a:t>9</a:t>
            </a:fld>
            <a:endParaRPr lang="en-US" dirty="0"/>
          </a:p>
        </p:txBody>
      </p:sp>
    </p:spTree>
    <p:extLst>
      <p:ext uri="{BB962C8B-B14F-4D97-AF65-F5344CB8AC3E}">
        <p14:creationId xmlns:p14="http://schemas.microsoft.com/office/powerpoint/2010/main" val="3909886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134846B34AE7F479F149FA167C949BE" ma:contentTypeVersion="0" ma:contentTypeDescription="Create a new document." ma:contentTypeScope="" ma:versionID="bed22beb008dccb59db764c9d24dbdf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746C732-1F2F-431D-8F70-CC6274FC0123}">
  <ds:schemaRefs>
    <ds:schemaRef ds:uri="http://schemas.microsoft.com/sharepoint/v3/contenttype/forms"/>
  </ds:schemaRefs>
</ds:datastoreItem>
</file>

<file path=customXml/itemProps2.xml><?xml version="1.0" encoding="utf-8"?>
<ds:datastoreItem xmlns:ds="http://schemas.openxmlformats.org/officeDocument/2006/customXml" ds:itemID="{C7B3A307-38FE-4B47-B698-19C7CC306E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94F8D939-C3EA-47F7-B531-7FD6E97D219F}">
  <ds:schemaRefs>
    <ds:schemaRef ds:uri="http://purl.org/dc/elements/1.1/"/>
    <ds:schemaRef ds:uri="http://schemas.microsoft.com/office/2006/documentManagement/types"/>
    <ds:schemaRef ds:uri="http://purl.org/dc/dcmitype/"/>
    <ds:schemaRef ds:uri="http://schemas.microsoft.com/office/infopath/2007/PartnerControls"/>
    <ds:schemaRef ds:uri="http://purl.org/dc/terms/"/>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3152</TotalTime>
  <Words>2188</Words>
  <Application>Microsoft Office PowerPoint</Application>
  <PresentationFormat>On-screen Show (4:3)</PresentationFormat>
  <Paragraphs>244</Paragraphs>
  <Slides>43</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Arial</vt:lpstr>
      <vt:lpstr>Calibri</vt:lpstr>
      <vt:lpstr>Symbol</vt:lpstr>
      <vt:lpstr>Times New Roman</vt:lpstr>
      <vt:lpstr>Wingdings</vt:lpstr>
      <vt:lpstr>Office Theme</vt:lpstr>
      <vt:lpstr>Directions for this Template</vt:lpstr>
      <vt:lpstr>Local COVID 19 Vaccination Tabletop Exercise</vt:lpstr>
      <vt:lpstr>Welcome and Overview</vt:lpstr>
      <vt:lpstr>Operational Security</vt:lpstr>
      <vt:lpstr>Exercise Schedule</vt:lpstr>
      <vt:lpstr>Exercise Overview</vt:lpstr>
      <vt:lpstr>Exercise Purpose </vt:lpstr>
      <vt:lpstr>Objectives</vt:lpstr>
      <vt:lpstr>Objectives (Cont.)</vt:lpstr>
      <vt:lpstr>Capabilities </vt:lpstr>
      <vt:lpstr>Participant Roles and Responsibilities</vt:lpstr>
      <vt:lpstr>Exercise Structure</vt:lpstr>
      <vt:lpstr>Exercise Guidelines</vt:lpstr>
      <vt:lpstr>Assumptions and Artificialities</vt:lpstr>
      <vt:lpstr>Local Vaccination Campaign Plan Review Briefing</vt:lpstr>
      <vt:lpstr>Key Planning Assumptions</vt:lpstr>
      <vt:lpstr>Organization and Assignment of Responsibilities</vt:lpstr>
      <vt:lpstr>Vaccine Priority Groups</vt:lpstr>
      <vt:lpstr>Campaign Strategy</vt:lpstr>
      <vt:lpstr>POD/Vaccination Clinic Guidance (Site Considerations, Infection Prevention, etc.)</vt:lpstr>
      <vt:lpstr>Provider Recruitment and Enrollment</vt:lpstr>
      <vt:lpstr>Vaccine Ordering and Distribution</vt:lpstr>
      <vt:lpstr>Vaccine Storage and Handling</vt:lpstr>
      <vt:lpstr>Second Dose Reminders</vt:lpstr>
      <vt:lpstr>Module 1: Discussion (IF NEEDED)</vt:lpstr>
      <vt:lpstr>Phase I Vaccine Arrival</vt:lpstr>
      <vt:lpstr>December 1, 2020</vt:lpstr>
      <vt:lpstr>Module 2: Key Issues </vt:lpstr>
      <vt:lpstr>Module 2: Questions</vt:lpstr>
      <vt:lpstr>Module 2 Questions (Cont.)</vt:lpstr>
      <vt:lpstr>Module 2: Facility/POD Specific Questions and/or Injects</vt:lpstr>
      <vt:lpstr>Module 2: Discussion</vt:lpstr>
      <vt:lpstr>Phase II Vaccine Arrival </vt:lpstr>
      <vt:lpstr>February 16, 2021</vt:lpstr>
      <vt:lpstr>Module 3: Key Issues</vt:lpstr>
      <vt:lpstr>Module 3: Questions</vt:lpstr>
      <vt:lpstr>Module 3 Questions (Cont.)</vt:lpstr>
      <vt:lpstr>Module 3: Facility/POD Specific Questions and/or Injects</vt:lpstr>
      <vt:lpstr>Module 3: Facility/POD Specific Questions and/or Injects</vt:lpstr>
      <vt:lpstr>Module 3: Discussion</vt:lpstr>
      <vt:lpstr>Hot Wash</vt:lpstr>
      <vt:lpstr>Next Steps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Briefing</dc:title>
  <dc:creator>HSEEP Support Team</dc:creator>
  <cp:keywords>HSEEP, Template, Exercise Briefing, Player, TTX, Conduct</cp:keywords>
  <cp:lastModifiedBy>VITA Program</cp:lastModifiedBy>
  <cp:revision>141</cp:revision>
  <dcterms:created xsi:type="dcterms:W3CDTF">2006-03-08T14:18:27Z</dcterms:created>
  <dcterms:modified xsi:type="dcterms:W3CDTF">2020-11-30T17:25:23Z</dcterms:modified>
  <cp:category>Template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0x0101002134846B34AE7F479F149FA167C949BE</vt:lpwstr>
  </property>
</Properties>
</file>