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4"/>
  </p:sldMasterIdLst>
  <p:notesMasterIdLst>
    <p:notesMasterId r:id="rId36"/>
  </p:notesMasterIdLst>
  <p:handoutMasterIdLst>
    <p:handoutMasterId r:id="rId37"/>
  </p:handoutMasterIdLst>
  <p:sldIdLst>
    <p:sldId id="379" r:id="rId5"/>
    <p:sldId id="384" r:id="rId6"/>
    <p:sldId id="382" r:id="rId7"/>
    <p:sldId id="381" r:id="rId8"/>
    <p:sldId id="396" r:id="rId9"/>
    <p:sldId id="412" r:id="rId10"/>
    <p:sldId id="394" r:id="rId11"/>
    <p:sldId id="395" r:id="rId12"/>
    <p:sldId id="393" r:id="rId13"/>
    <p:sldId id="397" r:id="rId14"/>
    <p:sldId id="413" r:id="rId15"/>
    <p:sldId id="371" r:id="rId16"/>
    <p:sldId id="370" r:id="rId17"/>
    <p:sldId id="392" r:id="rId18"/>
    <p:sldId id="409" r:id="rId19"/>
    <p:sldId id="390" r:id="rId20"/>
    <p:sldId id="356" r:id="rId21"/>
    <p:sldId id="410" r:id="rId22"/>
    <p:sldId id="398" r:id="rId23"/>
    <p:sldId id="399" r:id="rId24"/>
    <p:sldId id="400" r:id="rId25"/>
    <p:sldId id="401" r:id="rId26"/>
    <p:sldId id="402" r:id="rId27"/>
    <p:sldId id="403" r:id="rId28"/>
    <p:sldId id="404" r:id="rId29"/>
    <p:sldId id="405" r:id="rId30"/>
    <p:sldId id="406" r:id="rId31"/>
    <p:sldId id="407" r:id="rId32"/>
    <p:sldId id="408" r:id="rId33"/>
    <p:sldId id="388" r:id="rId34"/>
    <p:sldId id="411" r:id="rId3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0"/>
    <a:srgbClr val="003366"/>
    <a:srgbClr val="333333"/>
    <a:srgbClr val="00006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9" autoAdjust="0"/>
    <p:restoredTop sz="87000" autoAdjust="0"/>
  </p:normalViewPr>
  <p:slideViewPr>
    <p:cSldViewPr>
      <p:cViewPr varScale="1">
        <p:scale>
          <a:sx n="114" d="100"/>
          <a:sy n="114" d="100"/>
        </p:scale>
        <p:origin x="172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C5D40E73-B5EA-40DB-9472-D44928AED9CB}" type="slidenum">
              <a:rPr lang="en-US"/>
              <a:pPr>
                <a:defRPr/>
              </a:pPr>
              <a:t>‹#›</a:t>
            </a:fld>
            <a:endParaRPr lang="en-US" dirty="0"/>
          </a:p>
        </p:txBody>
      </p:sp>
    </p:spTree>
    <p:extLst>
      <p:ext uri="{BB962C8B-B14F-4D97-AF65-F5344CB8AC3E}">
        <p14:creationId xmlns:p14="http://schemas.microsoft.com/office/powerpoint/2010/main" val="1363852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B95F7A35-4070-4D7D-B2E6-35D866B628B3}" type="slidenum">
              <a:rPr lang="en-US"/>
              <a:pPr>
                <a:defRPr/>
              </a:pPr>
              <a:t>‹#›</a:t>
            </a:fld>
            <a:endParaRPr lang="en-US" dirty="0"/>
          </a:p>
        </p:txBody>
      </p:sp>
    </p:spTree>
    <p:extLst>
      <p:ext uri="{BB962C8B-B14F-4D97-AF65-F5344CB8AC3E}">
        <p14:creationId xmlns:p14="http://schemas.microsoft.com/office/powerpoint/2010/main" val="1781541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b="1" dirty="0" smtClean="0"/>
              <a:t>Organizations can modify and augment this briefing as needed.</a:t>
            </a:r>
          </a:p>
          <a:p>
            <a:endParaRPr lang="en-US" dirty="0" smtClean="0"/>
          </a:p>
        </p:txBody>
      </p:sp>
      <p:sp>
        <p:nvSpPr>
          <p:cNvPr id="28676" name="Slide Number Placeholder 3"/>
          <p:cNvSpPr>
            <a:spLocks noGrp="1"/>
          </p:cNvSpPr>
          <p:nvPr>
            <p:ph type="sldNum" sz="quarter" idx="5"/>
          </p:nvPr>
        </p:nvSpPr>
        <p:spPr>
          <a:noFill/>
        </p:spPr>
        <p:txBody>
          <a:bodyPr/>
          <a:lstStyle/>
          <a:p>
            <a:fld id="{B5D36FC3-A185-462C-B134-618937AEA322}"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eaLnBrk="1" fontAlgn="auto" hangingPunct="1">
              <a:spcBef>
                <a:spcPts val="0"/>
              </a:spcBef>
              <a:spcAft>
                <a:spcPts val="0"/>
              </a:spcAft>
              <a:defRPr/>
            </a:pP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30724" name="Slide Number Placeholder 3"/>
          <p:cNvSpPr>
            <a:spLocks noGrp="1"/>
          </p:cNvSpPr>
          <p:nvPr>
            <p:ph type="sldNum" sz="quarter" idx="5"/>
          </p:nvPr>
        </p:nvSpPr>
        <p:spPr>
          <a:noFill/>
        </p:spPr>
        <p:txBody>
          <a:bodyPr/>
          <a:lstStyle/>
          <a:p>
            <a:fld id="{7630EB52-EACC-4E8F-A846-2E5A47C5A66F}" type="slidenum">
              <a:rPr lang="en-US" smtClean="0"/>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Franklin Gothic Book" panose="020B0503020102020204" pitchFamily="34" charset="0"/>
              </a:rPr>
              <a:t>Screenshot of page 1 of the EEG with placeholders for exercise name, date, organization/jurisdiction, venue, objective, core capability, capability targets, and associated critical tasks.</a:t>
            </a:r>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21</a:t>
            </a:fld>
            <a:endParaRPr lang="en-US" dirty="0"/>
          </a:p>
        </p:txBody>
      </p:sp>
    </p:spTree>
    <p:extLst>
      <p:ext uri="{BB962C8B-B14F-4D97-AF65-F5344CB8AC3E}">
        <p14:creationId xmlns:p14="http://schemas.microsoft.com/office/powerpoint/2010/main" val="1181262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Franklin Gothic Book" panose="020B0503020102020204" pitchFamily="34" charset="0"/>
              </a:rPr>
              <a:t>Screenshot of page 2 of the EEG with placeholders for the exercise capability targets and associated critical tasks, observation notes/explanation of rating, and the target ranking. The evaluator's name, email, and phone number are included, as is a ratings key (P=performed without challenges; S=Performed with some challenges; M=Performed with major challenges; and U=unable to be performed). </a:t>
            </a:r>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22</a:t>
            </a:fld>
            <a:endParaRPr lang="en-US" dirty="0"/>
          </a:p>
        </p:txBody>
      </p:sp>
    </p:spTree>
    <p:extLst>
      <p:ext uri="{BB962C8B-B14F-4D97-AF65-F5344CB8AC3E}">
        <p14:creationId xmlns:p14="http://schemas.microsoft.com/office/powerpoint/2010/main" val="115467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25</a:t>
            </a:fld>
            <a:endParaRPr lang="en-US" dirty="0"/>
          </a:p>
        </p:txBody>
      </p:sp>
    </p:spTree>
    <p:extLst>
      <p:ext uri="{BB962C8B-B14F-4D97-AF65-F5344CB8AC3E}">
        <p14:creationId xmlns:p14="http://schemas.microsoft.com/office/powerpoint/2010/main" val="2264659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29</a:t>
            </a:fld>
            <a:endParaRPr lang="en-US" dirty="0"/>
          </a:p>
        </p:txBody>
      </p:sp>
    </p:spTree>
    <p:extLst>
      <p:ext uri="{BB962C8B-B14F-4D97-AF65-F5344CB8AC3E}">
        <p14:creationId xmlns:p14="http://schemas.microsoft.com/office/powerpoint/2010/main" val="109534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5.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7.svg"/></Relationships>
</file>

<file path=ppt/slides/_rels/slide26.xml.rels><?xml version="1.0" encoding="UTF-8" standalone="yes"?>
<Relationships xmlns="http://schemas.openxmlformats.org/package/2006/relationships"><Relationship Id="rId3" Type="http://schemas.openxmlformats.org/officeDocument/2006/relationships/image" Target="../media/image69.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7.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9.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1.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2017</a:t>
            </a:r>
          </a:p>
          <a:p>
            <a:pPr>
              <a:buNone/>
            </a:pPr>
            <a:r>
              <a:rPr lang="en-US" dirty="0" smtClean="0">
                <a:solidFill>
                  <a:schemeClr val="bg1"/>
                </a:solidFill>
              </a:rPr>
              <a:t>HSEEP</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F1CF7864-18CB-461F-9529-5EB078A576E3}"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094" y="37307"/>
            <a:ext cx="8229600" cy="1143000"/>
          </a:xfrm>
        </p:spPr>
        <p:txBody>
          <a:bodyPr/>
          <a:lstStyle/>
          <a:p>
            <a:r>
              <a:rPr lang="en-US" dirty="0" smtClean="0"/>
              <a:t>Scenario</a:t>
            </a:r>
            <a:endParaRPr lang="en-US" dirty="0"/>
          </a:p>
        </p:txBody>
      </p:sp>
      <p:sp>
        <p:nvSpPr>
          <p:cNvPr id="3" name="Content Placeholder 2"/>
          <p:cNvSpPr>
            <a:spLocks noGrp="1"/>
          </p:cNvSpPr>
          <p:nvPr>
            <p:ph idx="1"/>
          </p:nvPr>
        </p:nvSpPr>
        <p:spPr>
          <a:xfrm>
            <a:off x="457200" y="990600"/>
            <a:ext cx="8229600" cy="4830763"/>
          </a:xfrm>
        </p:spPr>
        <p:txBody>
          <a:bodyPr>
            <a:normAutofit/>
          </a:bodyPr>
          <a:lstStyle/>
          <a:p>
            <a:r>
              <a:rPr lang="en-US" sz="1800" b="1" dirty="0" smtClean="0"/>
              <a:t>Module I:</a:t>
            </a:r>
            <a:r>
              <a:rPr lang="en-US" sz="1800" dirty="0" smtClean="0"/>
              <a:t> </a:t>
            </a:r>
          </a:p>
          <a:p>
            <a:pPr lvl="1"/>
            <a:r>
              <a:rPr lang="en-US" sz="1800" dirty="0" smtClean="0"/>
              <a:t>Local COVID 19 Vaccination Campaign Plan Briefing</a:t>
            </a:r>
          </a:p>
          <a:p>
            <a:r>
              <a:rPr lang="en-US" sz="1800" b="1" dirty="0" smtClean="0"/>
              <a:t>Module II: </a:t>
            </a:r>
          </a:p>
          <a:p>
            <a:pPr lvl="1"/>
            <a:r>
              <a:rPr lang="en-US" sz="1800" dirty="0"/>
              <a:t>December 1, 2020:</a:t>
            </a:r>
          </a:p>
          <a:p>
            <a:pPr lvl="2"/>
            <a:r>
              <a:rPr lang="en-US" sz="1800" dirty="0"/>
              <a:t>You have received notification of an impending shipment of COVID vaccine for Phase I priority groups.  The supply is not sufficient to vaccinate all of the people in your health district who fall into Phase 1. Deliveries are expected to begin arriving over the next five days.  </a:t>
            </a:r>
          </a:p>
          <a:p>
            <a:r>
              <a:rPr lang="en-US" sz="1800" b="1" dirty="0" smtClean="0"/>
              <a:t>Module III:</a:t>
            </a:r>
          </a:p>
          <a:p>
            <a:pPr lvl="1"/>
            <a:r>
              <a:rPr lang="en-US" sz="1800" dirty="0"/>
              <a:t>February 16, 2021</a:t>
            </a:r>
          </a:p>
          <a:p>
            <a:pPr lvl="2"/>
            <a:r>
              <a:rPr lang="en-US" sz="1800" dirty="0"/>
              <a:t>Phase I vaccinations have been occurring since December of 2020.  You have received notification that vaccine supplies have reached the necessary production volume to begin phase II of the vaccination campaign.  Bulk shipments are expected to commence in the next five days.  </a:t>
            </a:r>
          </a:p>
          <a:p>
            <a:pPr lvl="1"/>
            <a:endParaRPr lang="en-US" sz="1800"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extLst>
      <p:ext uri="{BB962C8B-B14F-4D97-AF65-F5344CB8AC3E}">
        <p14:creationId xmlns:p14="http://schemas.microsoft.com/office/powerpoint/2010/main" val="407212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Roles &amp; Setup</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5DFF13A9-1037-4D5A-A349-B944681F0EB5}" type="slidenum">
              <a:rPr lang="en-US" smtClean="0"/>
              <a:pPr/>
              <a:t>11</a:t>
            </a:fld>
            <a:endParaRPr lang="en-US" dirty="0"/>
          </a:p>
        </p:txBody>
      </p:sp>
    </p:spTree>
    <p:extLst>
      <p:ext uri="{BB962C8B-B14F-4D97-AF65-F5344CB8AC3E}">
        <p14:creationId xmlns:p14="http://schemas.microsoft.com/office/powerpoint/2010/main" val="398771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382000" cy="1143000"/>
          </a:xfrm>
        </p:spPr>
        <p:txBody>
          <a:bodyPr>
            <a:normAutofit/>
          </a:bodyPr>
          <a:lstStyle/>
          <a:p>
            <a:r>
              <a:rPr lang="en-US" dirty="0" smtClean="0"/>
              <a:t>Participant Roles and Responsibilities</a:t>
            </a:r>
          </a:p>
        </p:txBody>
      </p:sp>
      <p:sp>
        <p:nvSpPr>
          <p:cNvPr id="5" name="Content Placeholder 4"/>
          <p:cNvSpPr>
            <a:spLocks noGrp="1"/>
          </p:cNvSpPr>
          <p:nvPr>
            <p:ph idx="1"/>
          </p:nvPr>
        </p:nvSpPr>
        <p:spPr/>
        <p:txBody>
          <a:bodyPr>
            <a:normAutofit fontScale="77500" lnSpcReduction="20000"/>
          </a:bodyPr>
          <a:lstStyle/>
          <a:p>
            <a:pPr marL="0" indent="0">
              <a:buNone/>
              <a:defRPr/>
            </a:pPr>
            <a:endParaRPr lang="en-US" dirty="0" smtClean="0"/>
          </a:p>
          <a:p>
            <a:pPr lvl="0"/>
            <a:r>
              <a:rPr lang="en-US" b="1" dirty="0"/>
              <a:t>Players:</a:t>
            </a:r>
            <a:r>
              <a:rPr lang="en-US" dirty="0"/>
              <a:t> Players are personnel who have an active role in discussing or performing their regular roles and responsibilities during the exercise. Players discuss or initiate actions in response to the simulated emergency.</a:t>
            </a:r>
          </a:p>
          <a:p>
            <a:pPr lvl="0"/>
            <a:r>
              <a:rPr lang="en-US" b="1" dirty="0"/>
              <a:t>Observers:</a:t>
            </a:r>
            <a:r>
              <a:rPr lang="en-US" dirty="0"/>
              <a:t> Observers do not directly participate in the exercise. However, they may support the development of player responses to the situation during the discussion by asking relevant questions or providing subject matter expertise.</a:t>
            </a:r>
          </a:p>
          <a:p>
            <a:pPr lvl="0"/>
            <a:r>
              <a:rPr lang="en-US" b="1" dirty="0"/>
              <a:t>Facilitators:</a:t>
            </a:r>
            <a:r>
              <a:rPr lang="en-US" dirty="0"/>
              <a:t> Facilitators provide situation updates and moderate discussions. They also provide additional information or resolve questions as required. Key Exercise Planning Team members also may assist with facilitation as subject matter experts (SMEs) during the exercise.</a:t>
            </a:r>
          </a:p>
          <a:p>
            <a:pPr lvl="0"/>
            <a:r>
              <a:rPr lang="en-US" b="1" dirty="0"/>
              <a:t>Evaluators:</a:t>
            </a:r>
            <a:r>
              <a:rPr lang="en-US" dirty="0"/>
              <a:t> Evaluators are assigned to observe and document certain objectives during the exercise. Their primary role is to document player discussions, including how and if those discussions conform to plans, polices, and procedures.</a:t>
            </a:r>
          </a:p>
          <a:p>
            <a:pPr marL="0" indent="0">
              <a:buNone/>
              <a:defRPr/>
            </a:pPr>
            <a:endParaRPr lang="en-US" dirty="0"/>
          </a:p>
          <a:p>
            <a:pPr>
              <a:defRPr/>
            </a:pPr>
            <a:endParaRPr lang="en-US" dirty="0"/>
          </a:p>
        </p:txBody>
      </p:sp>
      <p:sp>
        <p:nvSpPr>
          <p:cNvPr id="10243" name="Slide Number Placeholder 3"/>
          <p:cNvSpPr>
            <a:spLocks noGrp="1"/>
          </p:cNvSpPr>
          <p:nvPr>
            <p:ph type="sldNum" sz="quarter" idx="12"/>
          </p:nvPr>
        </p:nvSpPr>
        <p:spPr>
          <a:noFill/>
        </p:spPr>
        <p:txBody>
          <a:bodyPr/>
          <a:lstStyle/>
          <a:p>
            <a:fld id="{AE45367D-A8C2-4CA5-86B4-31B0A987CBEE}" type="slidenum">
              <a:rPr lang="en-US" smtClean="0"/>
              <a:pPr/>
              <a:t>12</a:t>
            </a:fld>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Setup</a:t>
            </a:r>
          </a:p>
        </p:txBody>
      </p:sp>
      <p:sp>
        <p:nvSpPr>
          <p:cNvPr id="922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Exercise setup should be planned in advance</a:t>
            </a:r>
          </a:p>
          <a:p>
            <a:r>
              <a:rPr lang="en-US" sz="2400" dirty="0"/>
              <a:t>Setup includes:</a:t>
            </a:r>
          </a:p>
          <a:p>
            <a:pPr lvl="1"/>
            <a:r>
              <a:rPr lang="en-US" sz="2400" dirty="0" smtClean="0"/>
              <a:t>Set up the Facility</a:t>
            </a:r>
            <a:r>
              <a:rPr lang="en-US" sz="2400" dirty="0"/>
              <a:t>/</a:t>
            </a:r>
            <a:r>
              <a:rPr lang="en-US" sz="2400" dirty="0" smtClean="0"/>
              <a:t>Room – in plenary or in groups, depending on how you want to conduct the TTX</a:t>
            </a:r>
            <a:endParaRPr lang="en-US" sz="2400" dirty="0"/>
          </a:p>
          <a:p>
            <a:pPr lvl="1"/>
            <a:r>
              <a:rPr lang="en-US" sz="2400" dirty="0" smtClean="0"/>
              <a:t>Allow space for food/refreshments</a:t>
            </a:r>
            <a:endParaRPr lang="en-US" sz="2400" dirty="0"/>
          </a:p>
          <a:p>
            <a:pPr lvl="1"/>
            <a:r>
              <a:rPr lang="en-US" sz="2400" dirty="0"/>
              <a:t>Audio/Visual </a:t>
            </a:r>
            <a:r>
              <a:rPr lang="en-US" sz="2400" dirty="0" smtClean="0"/>
              <a:t>requirements – make sure they work</a:t>
            </a:r>
            <a:endParaRPr lang="en-US" sz="2400" dirty="0"/>
          </a:p>
          <a:p>
            <a:pPr lvl="1"/>
            <a:r>
              <a:rPr lang="en-US" sz="2400" dirty="0" smtClean="0"/>
              <a:t>Lay out supplies </a:t>
            </a:r>
            <a:r>
              <a:rPr lang="en-US" sz="2400" dirty="0"/>
              <a:t>(paper, pens, markers, etc.)</a:t>
            </a:r>
          </a:p>
          <a:p>
            <a:pPr lvl="1"/>
            <a:r>
              <a:rPr lang="en-US" sz="2400" dirty="0" smtClean="0"/>
              <a:t>Lay out badges</a:t>
            </a:r>
            <a:r>
              <a:rPr lang="en-US" sz="2400" dirty="0"/>
              <a:t>, name tents, and table tents</a:t>
            </a:r>
          </a:p>
          <a:p>
            <a:pPr lvl="1"/>
            <a:r>
              <a:rPr lang="en-US" sz="2400" dirty="0" smtClean="0"/>
              <a:t>Set up registration </a:t>
            </a:r>
            <a:r>
              <a:rPr lang="en-US" sz="2400" dirty="0"/>
              <a:t>and table/breakout identification</a:t>
            </a:r>
          </a:p>
          <a:p>
            <a:endParaRPr lang="en-US" dirty="0" smtClean="0"/>
          </a:p>
        </p:txBody>
      </p:sp>
      <p:sp>
        <p:nvSpPr>
          <p:cNvPr id="9219" name="Slide Number Placeholder 3"/>
          <p:cNvSpPr>
            <a:spLocks noGrp="1"/>
          </p:cNvSpPr>
          <p:nvPr>
            <p:ph type="sldNum" sz="quarter" idx="12"/>
          </p:nvPr>
        </p:nvSpPr>
        <p:spPr>
          <a:noFill/>
        </p:spPr>
        <p:txBody>
          <a:bodyPr/>
          <a:lstStyle/>
          <a:p>
            <a:fld id="{C56CAF7E-D0A3-41F5-AC84-9DC223442F19}" type="slidenum">
              <a:rPr lang="en-US" smtClean="0"/>
              <a:pPr/>
              <a:t>13</a:t>
            </a:fld>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Setup- Web Based</a:t>
            </a:r>
          </a:p>
        </p:txBody>
      </p:sp>
      <p:sp>
        <p:nvSpPr>
          <p:cNvPr id="922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Exercise setup should be planned in advance for Breakout groups considerations</a:t>
            </a:r>
          </a:p>
          <a:p>
            <a:r>
              <a:rPr lang="en-US" sz="2400" dirty="0" smtClean="0"/>
              <a:t>Web-Based Setup </a:t>
            </a:r>
            <a:r>
              <a:rPr lang="en-US" sz="2400" dirty="0"/>
              <a:t>includes</a:t>
            </a:r>
            <a:r>
              <a:rPr lang="en-US" sz="2400" dirty="0" smtClean="0"/>
              <a:t>:</a:t>
            </a:r>
          </a:p>
          <a:p>
            <a:pPr lvl="1"/>
            <a:r>
              <a:rPr lang="en-US" sz="2400" dirty="0" smtClean="0"/>
              <a:t>Utilizing a Meeting tool that allows for Break out groups within the session (e.g. Zoom if security protocols allow)</a:t>
            </a:r>
          </a:p>
          <a:p>
            <a:pPr lvl="1"/>
            <a:r>
              <a:rPr lang="en-US" sz="2400" dirty="0" smtClean="0"/>
              <a:t>Utilizing a multi-session meeting by setting up individual sessions for each Module and additional sessions for each break out group per module for discussion</a:t>
            </a:r>
          </a:p>
          <a:p>
            <a:pPr lvl="1"/>
            <a:r>
              <a:rPr lang="en-US" sz="2400" dirty="0" smtClean="0"/>
              <a:t>Utilizing a combination of multi-session meeting for each module and phone sessions for breakout groups</a:t>
            </a:r>
            <a:endParaRPr lang="en-US" sz="2400" dirty="0"/>
          </a:p>
          <a:p>
            <a:pPr lvl="1"/>
            <a:endParaRPr lang="en-US" dirty="0" smtClean="0"/>
          </a:p>
        </p:txBody>
      </p:sp>
      <p:sp>
        <p:nvSpPr>
          <p:cNvPr id="9219" name="Slide Number Placeholder 3"/>
          <p:cNvSpPr>
            <a:spLocks noGrp="1"/>
          </p:cNvSpPr>
          <p:nvPr>
            <p:ph type="sldNum" sz="quarter" idx="12"/>
          </p:nvPr>
        </p:nvSpPr>
        <p:spPr>
          <a:noFill/>
        </p:spPr>
        <p:txBody>
          <a:bodyPr/>
          <a:lstStyle/>
          <a:p>
            <a:fld id="{C56CAF7E-D0A3-41F5-AC84-9DC223442F19}" type="slidenum">
              <a:rPr lang="en-US" smtClean="0"/>
              <a:pPr/>
              <a:t>14</a:t>
            </a:fld>
            <a:endParaRPr lang="en-US" dirty="0" smtClean="0"/>
          </a:p>
        </p:txBody>
      </p:sp>
    </p:spTree>
    <p:extLst>
      <p:ext uri="{BB962C8B-B14F-4D97-AF65-F5344CB8AC3E}">
        <p14:creationId xmlns:p14="http://schemas.microsoft.com/office/powerpoint/2010/main" val="132232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Facilitation</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5DFF13A9-1037-4D5A-A349-B944681F0EB5}" type="slidenum">
              <a:rPr lang="en-US" smtClean="0"/>
              <a:pPr/>
              <a:t>15</a:t>
            </a:fld>
            <a:endParaRPr lang="en-US" dirty="0"/>
          </a:p>
        </p:txBody>
      </p:sp>
    </p:spTree>
    <p:extLst>
      <p:ext uri="{BB962C8B-B14F-4D97-AF65-F5344CB8AC3E}">
        <p14:creationId xmlns:p14="http://schemas.microsoft.com/office/powerpoint/2010/main" val="1101628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Facilitation</a:t>
            </a:r>
            <a:endParaRPr lang="en-US" dirty="0"/>
          </a:p>
        </p:txBody>
      </p:sp>
      <p:sp>
        <p:nvSpPr>
          <p:cNvPr id="3" name="Content Placeholder 2"/>
          <p:cNvSpPr>
            <a:spLocks noGrp="1"/>
          </p:cNvSpPr>
          <p:nvPr>
            <p:ph idx="1"/>
          </p:nvPr>
        </p:nvSpPr>
        <p:spPr/>
        <p:txBody>
          <a:bodyPr/>
          <a:lstStyle/>
          <a:p>
            <a:r>
              <a:rPr lang="en-US" dirty="0"/>
              <a:t>Opening remarks and multimedia presentations should be given to introduce the participants to the exercise and guide them through the process.  </a:t>
            </a:r>
            <a:endParaRPr lang="en-US" dirty="0" smtClean="0"/>
          </a:p>
          <a:p>
            <a:r>
              <a:rPr lang="en-US" dirty="0" smtClean="0"/>
              <a:t>This exercise will be a moderated discussion.</a:t>
            </a:r>
          </a:p>
          <a:p>
            <a:pPr lvl="1"/>
            <a:r>
              <a:rPr lang="en-US" b="1" dirty="0"/>
              <a:t>Moderated discussions </a:t>
            </a:r>
            <a:r>
              <a:rPr lang="en-US" dirty="0"/>
              <a:t>provide participants the opportunity to hear how various functional areas would respond to the presented incident and ask questions to fellow participants. The facilitator will run through a series of discussion questions to get participants to walk through their plans, policies, and procedures in response to the presented incident. </a:t>
            </a:r>
          </a:p>
          <a:p>
            <a:endParaRPr lang="en-US" dirty="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16</a:t>
            </a:fld>
            <a:endParaRPr lang="en-US" dirty="0"/>
          </a:p>
        </p:txBody>
      </p:sp>
    </p:spTree>
    <p:extLst>
      <p:ext uri="{BB962C8B-B14F-4D97-AF65-F5344CB8AC3E}">
        <p14:creationId xmlns:p14="http://schemas.microsoft.com/office/powerpoint/2010/main" val="682318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Tips for Facilitation</a:t>
            </a:r>
          </a:p>
        </p:txBody>
      </p:sp>
      <p:sp>
        <p:nvSpPr>
          <p:cNvPr id="11268" name="Content Placeholder 4"/>
          <p:cNvSpPr>
            <a:spLocks noGrp="1"/>
          </p:cNvSpPr>
          <p:nvPr>
            <p:ph idx="1"/>
          </p:nvPr>
        </p:nvSpPr>
        <p:spPr bwMode="auto">
          <a:xfrm>
            <a:off x="457200" y="14478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pPr lvl="0"/>
            <a:r>
              <a:rPr lang="en-US" sz="2800" i="1" dirty="0"/>
              <a:t>Stay neutral on </a:t>
            </a:r>
            <a:r>
              <a:rPr lang="en-US" sz="2800" i="1" dirty="0" smtClean="0"/>
              <a:t>content</a:t>
            </a:r>
          </a:p>
          <a:p>
            <a:pPr lvl="0"/>
            <a:r>
              <a:rPr lang="en-US" sz="2800" i="1" dirty="0" smtClean="0"/>
              <a:t>Listen actively</a:t>
            </a:r>
          </a:p>
          <a:p>
            <a:pPr lvl="0"/>
            <a:r>
              <a:rPr lang="en-US" sz="2800" i="1" dirty="0" smtClean="0"/>
              <a:t>Ask open-ended questions</a:t>
            </a:r>
          </a:p>
          <a:p>
            <a:pPr lvl="0"/>
            <a:r>
              <a:rPr lang="en-US" sz="2800" i="1" dirty="0" smtClean="0"/>
              <a:t>Paraphrase to Clarify </a:t>
            </a:r>
          </a:p>
          <a:p>
            <a:pPr lvl="0"/>
            <a:r>
              <a:rPr lang="en-US" sz="2800" i="1" dirty="0" smtClean="0"/>
              <a:t>Encourage everyone to participate </a:t>
            </a:r>
          </a:p>
          <a:p>
            <a:pPr lvl="0"/>
            <a:r>
              <a:rPr lang="en-US" sz="2800" i="1" dirty="0" smtClean="0"/>
              <a:t>Keep control of the discussion and time</a:t>
            </a:r>
          </a:p>
          <a:p>
            <a:pPr lvl="0"/>
            <a:r>
              <a:rPr lang="en-US" sz="2800" i="1" dirty="0" smtClean="0"/>
              <a:t>Emphasize the low-stress, no-fault environment </a:t>
            </a:r>
            <a:endParaRPr lang="en-US" sz="2800" dirty="0" smtClean="0"/>
          </a:p>
        </p:txBody>
      </p:sp>
      <p:sp>
        <p:nvSpPr>
          <p:cNvPr id="11266" name="Rectangle 4"/>
          <p:cNvSpPr>
            <a:spLocks noGrp="1" noChangeArrowheads="1"/>
          </p:cNvSpPr>
          <p:nvPr>
            <p:ph type="sldNum" sz="quarter" idx="12"/>
          </p:nvPr>
        </p:nvSpPr>
        <p:spPr>
          <a:noFill/>
        </p:spPr>
        <p:txBody>
          <a:bodyPr/>
          <a:lstStyle/>
          <a:p>
            <a:fld id="{CBD74676-4C2D-406C-87D5-0087A1C2C912}" type="slidenum">
              <a:rPr lang="en-US" smtClean="0"/>
              <a:pPr/>
              <a:t>17</a:t>
            </a:fld>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Evaluation</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5DFF13A9-1037-4D5A-A349-B944681F0EB5}" type="slidenum">
              <a:rPr lang="en-US" smtClean="0"/>
              <a:pPr/>
              <a:t>18</a:t>
            </a:fld>
            <a:endParaRPr lang="en-US" dirty="0"/>
          </a:p>
        </p:txBody>
      </p:sp>
    </p:spTree>
    <p:extLst>
      <p:ext uri="{BB962C8B-B14F-4D97-AF65-F5344CB8AC3E}">
        <p14:creationId xmlns:p14="http://schemas.microsoft.com/office/powerpoint/2010/main" val="3223459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88714"/>
            <a:ext cx="5605629" cy="994172"/>
          </a:xfrm>
        </p:spPr>
        <p:txBody>
          <a:bodyPr>
            <a:noAutofit/>
          </a:bodyPr>
          <a:lstStyle/>
          <a:p>
            <a:pPr>
              <a:lnSpc>
                <a:spcPct val="90000"/>
              </a:lnSpc>
            </a:pPr>
            <a:r>
              <a:rPr lang="en-US" sz="3600" dirty="0">
                <a:solidFill>
                  <a:schemeClr val="bg2">
                    <a:lumMod val="10000"/>
                  </a:schemeClr>
                </a:solidFill>
                <a:latin typeface="Franklin Gothic Book" panose="020B0503020102020204" pitchFamily="34" charset="0"/>
              </a:rPr>
              <a:t>Evaluation Requirements</a:t>
            </a:r>
          </a:p>
        </p:txBody>
      </p:sp>
      <p:sp>
        <p:nvSpPr>
          <p:cNvPr id="23557" name="Content Placeholder 5"/>
          <p:cNvSpPr>
            <a:spLocks noGrp="1"/>
          </p:cNvSpPr>
          <p:nvPr>
            <p:ph idx="1"/>
          </p:nvPr>
        </p:nvSpPr>
        <p:spPr>
          <a:xfrm>
            <a:off x="384822" y="914400"/>
            <a:ext cx="6661675" cy="4873006"/>
          </a:xfrm>
        </p:spPr>
        <p:txBody>
          <a:bodyPr anchor="ctr">
            <a:normAutofit/>
          </a:bodyPr>
          <a:lstStyle/>
          <a:p>
            <a:pPr>
              <a:spcAft>
                <a:spcPts val="600"/>
              </a:spcAft>
            </a:pPr>
            <a:r>
              <a:rPr lang="en-US" dirty="0">
                <a:latin typeface="Franklin Gothic Book" panose="020B0503020102020204" pitchFamily="34" charset="0"/>
              </a:rPr>
              <a:t>Evaluation requirements specify what will be evaluated during the exercise and how exercise play will be assessed</a:t>
            </a:r>
          </a:p>
          <a:p>
            <a:pPr>
              <a:spcBef>
                <a:spcPts val="300"/>
              </a:spcBef>
              <a:spcAft>
                <a:spcPts val="300"/>
              </a:spcAft>
            </a:pPr>
            <a:r>
              <a:rPr lang="en-US" dirty="0">
                <a:latin typeface="Franklin Gothic Book" panose="020B0503020102020204" pitchFamily="34" charset="0"/>
              </a:rPr>
              <a:t>Evaluation requirements are documented in the EEGs</a:t>
            </a:r>
          </a:p>
          <a:p>
            <a:pPr lvl="1">
              <a:spcBef>
                <a:spcPts val="300"/>
              </a:spcBef>
              <a:spcAft>
                <a:spcPts val="300"/>
              </a:spcAft>
            </a:pPr>
            <a:r>
              <a:rPr lang="en-US" dirty="0">
                <a:latin typeface="Franklin Gothic Book" panose="020B0503020102020204" pitchFamily="34" charset="0"/>
              </a:rPr>
              <a:t>Capabilities</a:t>
            </a:r>
          </a:p>
          <a:p>
            <a:pPr lvl="1">
              <a:spcBef>
                <a:spcPts val="300"/>
              </a:spcBef>
              <a:spcAft>
                <a:spcPts val="300"/>
              </a:spcAft>
            </a:pPr>
            <a:r>
              <a:rPr lang="en-US" dirty="0">
                <a:latin typeface="Franklin Gothic Book" panose="020B0503020102020204" pitchFamily="34" charset="0"/>
              </a:rPr>
              <a:t>Capability targets</a:t>
            </a:r>
          </a:p>
          <a:p>
            <a:pPr lvl="1">
              <a:spcBef>
                <a:spcPts val="300"/>
              </a:spcBef>
              <a:spcAft>
                <a:spcPts val="300"/>
              </a:spcAft>
            </a:pPr>
            <a:r>
              <a:rPr lang="en-US" dirty="0">
                <a:latin typeface="Franklin Gothic Book" panose="020B0503020102020204" pitchFamily="34" charset="0"/>
              </a:rPr>
              <a:t>Critical tasks</a:t>
            </a:r>
          </a:p>
          <a:p>
            <a:pPr>
              <a:spcAft>
                <a:spcPts val="600"/>
              </a:spcAft>
            </a:pPr>
            <a:r>
              <a:rPr lang="en-US" dirty="0">
                <a:latin typeface="Franklin Gothic Book" panose="020B0503020102020204" pitchFamily="34" charset="0"/>
              </a:rPr>
              <a:t>Performance ratings</a:t>
            </a:r>
          </a:p>
        </p:txBody>
      </p:sp>
      <p:pic>
        <p:nvPicPr>
          <p:cNvPr id="5" name="Graphic 4" descr="Checklist">
            <a:extLst>
              <a:ext uri="{FF2B5EF4-FFF2-40B4-BE49-F238E27FC236}">
                <a16:creationId xmlns:a16="http://schemas.microsoft.com/office/drawing/2014/main" id="{EA33B28B-947B-4BF3-8470-DCBE14DEA4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19</a:t>
            </a:fld>
            <a:endParaRPr lang="en-US" sz="920">
              <a:solidFill>
                <a:srgbClr val="FFFFFF"/>
              </a:solidFill>
            </a:endParaRPr>
          </a:p>
        </p:txBody>
      </p:sp>
    </p:spTree>
    <p:extLst>
      <p:ext uri="{BB962C8B-B14F-4D97-AF65-F5344CB8AC3E}">
        <p14:creationId xmlns:p14="http://schemas.microsoft.com/office/powerpoint/2010/main" val="41081259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Local COVID </a:t>
            </a:r>
            <a:r>
              <a:rPr lang="en-US" dirty="0" smtClean="0"/>
              <a:t>19 </a:t>
            </a:r>
            <a:r>
              <a:rPr lang="en-US" dirty="0" smtClean="0"/>
              <a:t>Vaccination Tabletop </a:t>
            </a:r>
            <a:r>
              <a:rPr lang="en-US" dirty="0" smtClean="0"/>
              <a:t>Exercise</a:t>
            </a:r>
            <a:endParaRPr lang="en-US" dirty="0"/>
          </a:p>
        </p:txBody>
      </p:sp>
      <p:sp>
        <p:nvSpPr>
          <p:cNvPr id="3" name="Subtitle 2"/>
          <p:cNvSpPr>
            <a:spLocks noGrp="1"/>
          </p:cNvSpPr>
          <p:nvPr>
            <p:ph type="subTitle" idx="1"/>
          </p:nvPr>
        </p:nvSpPr>
        <p:spPr>
          <a:xfrm>
            <a:off x="1219200" y="3048000"/>
            <a:ext cx="6400800" cy="1371600"/>
          </a:xfrm>
        </p:spPr>
        <p:txBody>
          <a:bodyPr>
            <a:normAutofit/>
          </a:bodyPr>
          <a:lstStyle/>
          <a:p>
            <a:pPr algn="ctr"/>
            <a:r>
              <a:rPr lang="en-US" sz="3200" dirty="0" smtClean="0"/>
              <a:t>Facilitator/Evaluator </a:t>
            </a:r>
            <a:r>
              <a:rPr lang="en-US" sz="3200" dirty="0" smtClean="0"/>
              <a:t>Briefing</a:t>
            </a:r>
          </a:p>
          <a:p>
            <a:pPr algn="ctr"/>
            <a:r>
              <a:rPr lang="en-US" sz="3200" dirty="0" smtClean="0">
                <a:solidFill>
                  <a:srgbClr val="0000FF"/>
                </a:solidFill>
              </a:rPr>
              <a:t>[Date]</a:t>
            </a:r>
            <a:endParaRPr lang="en-US" sz="3200" dirty="0">
              <a:solidFill>
                <a:srgbClr val="0000FF"/>
              </a:solidFill>
            </a:endParaRPr>
          </a:p>
        </p:txBody>
      </p:sp>
      <p:cxnSp>
        <p:nvCxnSpPr>
          <p:cNvPr id="4" name="Straight Connector 3"/>
          <p:cNvCxnSpPr/>
          <p:nvPr/>
        </p:nvCxnSpPr>
        <p:spPr>
          <a:xfrm>
            <a:off x="381000" y="13716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85059" y="586822"/>
            <a:ext cx="2925663" cy="1645920"/>
          </a:xfrm>
        </p:spPr>
        <p:txBody>
          <a:bodyPr>
            <a:noAutofit/>
          </a:bodyPr>
          <a:lstStyle/>
          <a:p>
            <a:r>
              <a:rPr lang="en-US" sz="3600" dirty="0">
                <a:solidFill>
                  <a:schemeClr val="bg2">
                    <a:lumMod val="10000"/>
                  </a:schemeClr>
                </a:solidFill>
                <a:latin typeface="Franklin Gothic Book" panose="020B0503020102020204" pitchFamily="34" charset="0"/>
              </a:rPr>
              <a:t>Exercise Evaluation Guides (1/3)</a:t>
            </a:r>
          </a:p>
        </p:txBody>
      </p:sp>
      <p:sp>
        <p:nvSpPr>
          <p:cNvPr id="7" name="Content Placeholder 6"/>
          <p:cNvSpPr>
            <a:spLocks noGrp="1"/>
          </p:cNvSpPr>
          <p:nvPr>
            <p:ph idx="1"/>
          </p:nvPr>
        </p:nvSpPr>
        <p:spPr>
          <a:xfrm>
            <a:off x="4013373" y="586822"/>
            <a:ext cx="4501977" cy="1645920"/>
          </a:xfrm>
        </p:spPr>
        <p:txBody>
          <a:bodyPr anchor="ctr">
            <a:normAutofit fontScale="92500" lnSpcReduction="20000"/>
          </a:bodyPr>
          <a:lstStyle/>
          <a:p>
            <a:r>
              <a:rPr lang="en-US" sz="2000" dirty="0">
                <a:latin typeface="Franklin Gothic Book" panose="020B0503020102020204" pitchFamily="34" charset="0"/>
              </a:rPr>
              <a:t>EEGs will be used to track evaluation of the objectives</a:t>
            </a:r>
          </a:p>
          <a:p>
            <a:r>
              <a:rPr lang="en-US" sz="2000" dirty="0">
                <a:highlight>
                  <a:srgbClr val="FFFF00"/>
                </a:highlight>
                <a:latin typeface="Franklin Gothic Book" panose="020B0503020102020204" pitchFamily="34" charset="0"/>
              </a:rPr>
              <a:t>[Plans to be evaluated]</a:t>
            </a:r>
          </a:p>
          <a:p>
            <a:r>
              <a:rPr lang="en-US" sz="2000" dirty="0">
                <a:latin typeface="Franklin Gothic Book" panose="020B0503020102020204" pitchFamily="34" charset="0"/>
              </a:rPr>
              <a:t>The following evaluation requirements have been selected for this </a:t>
            </a:r>
            <a:r>
              <a:rPr lang="en-US" sz="2000" dirty="0" smtClean="0">
                <a:latin typeface="Franklin Gothic Book" panose="020B0503020102020204" pitchFamily="34" charset="0"/>
              </a:rPr>
              <a:t>exercise (REFER TO EEG’s)</a:t>
            </a:r>
            <a:endParaRPr lang="en-US" sz="2000" dirty="0">
              <a:latin typeface="Franklin Gothic Book" panose="020B0503020102020204" pitchFamily="34" charset="0"/>
            </a:endParaRP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5DFF13A9-1037-4D5A-A349-B944681F0EB5}" type="slidenum">
              <a:rPr lang="en-US" sz="1000" smtClean="0">
                <a:solidFill>
                  <a:srgbClr val="767676"/>
                </a:solidFill>
              </a:rPr>
              <a:pPr>
                <a:spcAft>
                  <a:spcPts val="600"/>
                </a:spcAft>
              </a:pPr>
              <a:t>20</a:t>
            </a:fld>
            <a:endParaRPr lang="en-US" sz="1000">
              <a:solidFill>
                <a:srgbClr val="767676"/>
              </a:solidFill>
            </a:endParaRPr>
          </a:p>
        </p:txBody>
      </p:sp>
    </p:spTree>
    <p:extLst>
      <p:ext uri="{BB962C8B-B14F-4D97-AF65-F5344CB8AC3E}">
        <p14:creationId xmlns:p14="http://schemas.microsoft.com/office/powerpoint/2010/main" val="336752065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1886"/>
            <a:ext cx="7985763" cy="625517"/>
          </a:xfrm>
        </p:spPr>
        <p:txBody>
          <a:bodyPr vert="horz" lIns="91440" tIns="45720" rIns="91440" bIns="45720" rtlCol="0" anchor="t">
            <a:normAutofit/>
          </a:bodyPr>
          <a:lstStyle/>
          <a:p>
            <a:pPr>
              <a:lnSpc>
                <a:spcPct val="90000"/>
              </a:lnSpc>
            </a:pPr>
            <a:r>
              <a:rPr lang="en-US" sz="3600" dirty="0">
                <a:solidFill>
                  <a:schemeClr val="bg2">
                    <a:lumMod val="10000"/>
                  </a:schemeClr>
                </a:solidFill>
                <a:latin typeface="+mn-lt"/>
                <a:cs typeface="+mj-cs"/>
              </a:rPr>
              <a:t>Exercise Evaluation Guides 2/3</a:t>
            </a:r>
          </a:p>
        </p:txBody>
      </p:sp>
      <p:pic>
        <p:nvPicPr>
          <p:cNvPr id="25" name="Picture 2" descr="Screenshot of page 1 of the EEG with placeholders for exercise name, date, organization/jurisdiction, venue, objective, core capability, capability targets, and associated critical tasks.">
            <a:extLst>
              <a:ext uri="{FF2B5EF4-FFF2-40B4-BE49-F238E27FC236}">
                <a16:creationId xmlns:a16="http://schemas.microsoft.com/office/drawing/2014/main" id="{242D3C8E-8E19-44BB-AE61-3D7FF7E69199}"/>
              </a:ext>
            </a:extLst>
          </p:cNvPr>
          <p:cNvPicPr>
            <a:picLocks noChangeAspect="1" noChangeArrowheads="1"/>
          </p:cNvPicPr>
          <p:nvPr/>
        </p:nvPicPr>
        <p:blipFill rotWithShape="1">
          <a:blip r:embed="rId3" cstate="print"/>
          <a:srcRect l="2921" t="3138" r="2473" b="3457"/>
          <a:stretch/>
        </p:blipFill>
        <p:spPr bwMode="auto">
          <a:xfrm>
            <a:off x="567028" y="1018038"/>
            <a:ext cx="7924799" cy="5391244"/>
          </a:xfrm>
          <a:prstGeom prst="rect">
            <a:avLst/>
          </a:prstGeom>
          <a:noFill/>
        </p:spPr>
      </p:pic>
      <p:sp>
        <p:nvSpPr>
          <p:cNvPr id="3" name="Slide Number Placeholder 2"/>
          <p:cNvSpPr>
            <a:spLocks noGrp="1"/>
          </p:cNvSpPr>
          <p:nvPr>
            <p:ph type="sldNum" sz="quarter" idx="12"/>
          </p:nvPr>
        </p:nvSpPr>
        <p:spPr>
          <a:xfrm>
            <a:off x="6457950" y="6492240"/>
            <a:ext cx="1403811" cy="365125"/>
          </a:xfrm>
        </p:spPr>
        <p:txBody>
          <a:bodyPr vert="horz" lIns="91440" tIns="45720" rIns="91440" bIns="45720" rtlCol="0" anchor="ctr">
            <a:normAutofit/>
          </a:bodyPr>
          <a:lstStyle/>
          <a:p>
            <a:pPr fontAlgn="auto">
              <a:spcBef>
                <a:spcPts val="0"/>
              </a:spcBef>
              <a:spcAft>
                <a:spcPts val="600"/>
              </a:spcAft>
              <a:defRPr/>
            </a:pPr>
            <a:fld id="{5DFF13A9-1037-4D5A-A349-B944681F0EB5}" type="slidenum">
              <a:rPr lang="en-US" sz="1200" smtClean="0">
                <a:solidFill>
                  <a:srgbClr val="767676"/>
                </a:solidFill>
                <a:latin typeface="Calibri" panose="020F0502020204030204"/>
                <a:cs typeface="+mn-cs"/>
              </a:rPr>
              <a:pPr fontAlgn="auto">
                <a:spcBef>
                  <a:spcPts val="0"/>
                </a:spcBef>
                <a:spcAft>
                  <a:spcPts val="600"/>
                </a:spcAft>
                <a:defRPr/>
              </a:pPr>
              <a:t>21</a:t>
            </a:fld>
            <a:endParaRPr lang="en-US" sz="1200">
              <a:solidFill>
                <a:srgbClr val="767676"/>
              </a:solidFill>
              <a:latin typeface="Calibri" panose="020F0502020204030204"/>
              <a:cs typeface="+mn-cs"/>
            </a:endParaRPr>
          </a:p>
        </p:txBody>
      </p:sp>
    </p:spTree>
    <p:extLst>
      <p:ext uri="{BB962C8B-B14F-4D97-AF65-F5344CB8AC3E}">
        <p14:creationId xmlns:p14="http://schemas.microsoft.com/office/powerpoint/2010/main" val="1969742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1886"/>
            <a:ext cx="7985763" cy="673460"/>
          </a:xfrm>
        </p:spPr>
        <p:txBody>
          <a:bodyPr vert="horz" lIns="91440" tIns="45720" rIns="91440" bIns="45720" rtlCol="0" anchor="t">
            <a:normAutofit/>
          </a:bodyPr>
          <a:lstStyle/>
          <a:p>
            <a:pPr>
              <a:lnSpc>
                <a:spcPct val="90000"/>
              </a:lnSpc>
            </a:pPr>
            <a:r>
              <a:rPr lang="en-US" sz="3600" dirty="0">
                <a:solidFill>
                  <a:schemeClr val="bg2">
                    <a:lumMod val="10000"/>
                  </a:schemeClr>
                </a:solidFill>
                <a:latin typeface="+mn-lt"/>
                <a:cs typeface="+mj-cs"/>
              </a:rPr>
              <a:t>Exercise Evaluation Guides (3/3)</a:t>
            </a:r>
          </a:p>
        </p:txBody>
      </p:sp>
      <p:pic>
        <p:nvPicPr>
          <p:cNvPr id="2050" name="Picture 2" descr="Screenshot of page 2 of the EEG with placeholders for the exercise capability targets and associated critical tasks, observation notes/explanation of rating, and the target ranking. The evaluator's name, email, and phone number are included, as is a ratings key (P=performed without challenges; S=Performed with some challenges; M=Performed with major challenges; and U=unable to be performed).  &#10;"/>
          <p:cNvPicPr>
            <a:picLocks noGrp="1" noChangeAspect="1" noChangeArrowheads="1"/>
          </p:cNvPicPr>
          <p:nvPr>
            <p:ph idx="1"/>
          </p:nvPr>
        </p:nvPicPr>
        <p:blipFill rotWithShape="1">
          <a:blip r:embed="rId3" cstate="print"/>
          <a:srcRect l="3139" t="4530" r="2318" b="-1"/>
          <a:stretch/>
        </p:blipFill>
        <p:spPr bwMode="auto">
          <a:xfrm>
            <a:off x="491780" y="1045038"/>
            <a:ext cx="7874983" cy="5447202"/>
          </a:xfrm>
          <a:prstGeom prst="rect">
            <a:avLst/>
          </a:prstGeom>
          <a:noFill/>
        </p:spPr>
      </p:pic>
      <p:sp>
        <p:nvSpPr>
          <p:cNvPr id="3" name="Slide Number Placeholder 2"/>
          <p:cNvSpPr>
            <a:spLocks noGrp="1"/>
          </p:cNvSpPr>
          <p:nvPr>
            <p:ph type="sldNum" sz="quarter" idx="12"/>
          </p:nvPr>
        </p:nvSpPr>
        <p:spPr>
          <a:xfrm>
            <a:off x="6457950" y="6492240"/>
            <a:ext cx="1403811" cy="365125"/>
          </a:xfrm>
        </p:spPr>
        <p:txBody>
          <a:bodyPr vert="horz" lIns="91440" tIns="45720" rIns="91440" bIns="45720" rtlCol="0" anchor="ctr">
            <a:normAutofit/>
          </a:bodyPr>
          <a:lstStyle/>
          <a:p>
            <a:pPr fontAlgn="auto">
              <a:spcBef>
                <a:spcPts val="0"/>
              </a:spcBef>
              <a:spcAft>
                <a:spcPts val="600"/>
              </a:spcAft>
              <a:defRPr/>
            </a:pPr>
            <a:fld id="{5DFF13A9-1037-4D5A-A349-B944681F0EB5}" type="slidenum">
              <a:rPr lang="en-US" sz="1200" smtClean="0">
                <a:solidFill>
                  <a:srgbClr val="767676"/>
                </a:solidFill>
                <a:latin typeface="Calibri" panose="020F0502020204030204"/>
                <a:cs typeface="+mn-cs"/>
              </a:rPr>
              <a:pPr fontAlgn="auto">
                <a:spcBef>
                  <a:spcPts val="0"/>
                </a:spcBef>
                <a:spcAft>
                  <a:spcPts val="600"/>
                </a:spcAft>
                <a:defRPr/>
              </a:pPr>
              <a:t>22</a:t>
            </a:fld>
            <a:endParaRPr lang="en-US" sz="1200" dirty="0">
              <a:solidFill>
                <a:srgbClr val="767676"/>
              </a:solidFill>
              <a:latin typeface="Calibri" panose="020F0502020204030204"/>
              <a:cs typeface="+mn-cs"/>
            </a:endParaRPr>
          </a:p>
        </p:txBody>
      </p:sp>
    </p:spTree>
    <p:extLst>
      <p:ext uri="{BB962C8B-B14F-4D97-AF65-F5344CB8AC3E}">
        <p14:creationId xmlns:p14="http://schemas.microsoft.com/office/powerpoint/2010/main" val="1450128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a:extLst>
              <a:ext uri="{FF2B5EF4-FFF2-40B4-BE49-F238E27FC236}">
                <a16:creationId xmlns:a16="http://schemas.microsoft.com/office/drawing/2014/main" id="{E49B18E6-4C44-4748-AC87-D19B3263DA6B}"/>
              </a:ext>
            </a:extLst>
          </p:cNvPr>
          <p:cNvSpPr txBox="1">
            <a:spLocks noGrp="1"/>
          </p:cNvSpPr>
          <p:nvPr>
            <p:ph type="title" idx="4294967295"/>
          </p:nvPr>
        </p:nvSpPr>
        <p:spPr>
          <a:xfrm>
            <a:off x="381000" y="188714"/>
            <a:ext cx="5605629" cy="9941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bg2">
                    <a:lumMod val="10000"/>
                  </a:schemeClr>
                </a:solidFill>
                <a:effectLst/>
                <a:uLnTx/>
                <a:uFillTx/>
                <a:latin typeface="Franklin Gothic Book" panose="020B0503020102020204" pitchFamily="34" charset="0"/>
                <a:ea typeface="+mj-ea"/>
                <a:cs typeface="Times New Roman" pitchFamily="18" charset="0"/>
              </a:rPr>
              <a:t>Recording Observations</a:t>
            </a:r>
          </a:p>
        </p:txBody>
      </p:sp>
      <p:sp>
        <p:nvSpPr>
          <p:cNvPr id="3" name="Content Placeholder 2">
            <a:extLst>
              <a:ext uri="{FF2B5EF4-FFF2-40B4-BE49-F238E27FC236}">
                <a16:creationId xmlns:a16="http://schemas.microsoft.com/office/drawing/2014/main" id="{60A72678-D428-4833-935B-6A328CCCA315}"/>
              </a:ext>
            </a:extLst>
          </p:cNvPr>
          <p:cNvSpPr>
            <a:spLocks noGrp="1"/>
          </p:cNvSpPr>
          <p:nvPr>
            <p:ph idx="1"/>
          </p:nvPr>
        </p:nvSpPr>
        <p:spPr>
          <a:xfrm>
            <a:off x="443854" y="1164598"/>
            <a:ext cx="6103250" cy="4267200"/>
          </a:xfrm>
        </p:spPr>
        <p:txBody>
          <a:bodyPr anchor="ctr">
            <a:normAutofit/>
          </a:bodyPr>
          <a:lstStyle/>
          <a:p>
            <a:r>
              <a:rPr lang="en-US" b="1" i="1" dirty="0" smtClean="0">
                <a:latin typeface="+mn-lt"/>
              </a:rPr>
              <a:t>How</a:t>
            </a:r>
            <a:r>
              <a:rPr lang="en-US" dirty="0" smtClean="0">
                <a:latin typeface="+mn-lt"/>
              </a:rPr>
              <a:t> </a:t>
            </a:r>
            <a:r>
              <a:rPr lang="en-US" dirty="0">
                <a:latin typeface="+mn-lt"/>
              </a:rPr>
              <a:t>the target was or was not met</a:t>
            </a:r>
          </a:p>
          <a:p>
            <a:r>
              <a:rPr lang="en-US" b="1" i="1" dirty="0">
                <a:latin typeface="+mn-lt"/>
              </a:rPr>
              <a:t>Decisions</a:t>
            </a:r>
            <a:r>
              <a:rPr lang="en-US" b="1" dirty="0">
                <a:latin typeface="+mn-lt"/>
              </a:rPr>
              <a:t> </a:t>
            </a:r>
            <a:r>
              <a:rPr lang="en-US" dirty="0">
                <a:latin typeface="+mn-lt"/>
              </a:rPr>
              <a:t>made and information gathered</a:t>
            </a:r>
          </a:p>
          <a:p>
            <a:r>
              <a:rPr lang="en-US" b="1" i="1" dirty="0">
                <a:latin typeface="+mn-lt"/>
              </a:rPr>
              <a:t>Requests</a:t>
            </a:r>
            <a:r>
              <a:rPr lang="en-US" dirty="0">
                <a:latin typeface="+mn-lt"/>
              </a:rPr>
              <a:t> made and how they were implemented</a:t>
            </a:r>
          </a:p>
          <a:p>
            <a:r>
              <a:rPr lang="en-US" b="1" i="1" dirty="0">
                <a:latin typeface="+mn-lt"/>
              </a:rPr>
              <a:t>Resources</a:t>
            </a:r>
            <a:r>
              <a:rPr lang="en-US" dirty="0">
                <a:latin typeface="+mn-lt"/>
              </a:rPr>
              <a:t> utilized</a:t>
            </a:r>
          </a:p>
          <a:p>
            <a:r>
              <a:rPr lang="en-US" b="1" i="1" dirty="0">
                <a:latin typeface="+mn-lt"/>
              </a:rPr>
              <a:t>Plans, policies, procedures, or legislative authorities </a:t>
            </a:r>
            <a:r>
              <a:rPr lang="en-US" dirty="0">
                <a:latin typeface="+mn-lt"/>
              </a:rPr>
              <a:t>used or implemented</a:t>
            </a:r>
          </a:p>
          <a:p>
            <a:r>
              <a:rPr lang="en-US" b="1" dirty="0">
                <a:latin typeface="+mn-lt"/>
              </a:rPr>
              <a:t>Any </a:t>
            </a:r>
            <a:r>
              <a:rPr lang="en-US" b="1" i="1" dirty="0">
                <a:latin typeface="+mn-lt"/>
              </a:rPr>
              <a:t>other factors </a:t>
            </a:r>
            <a:r>
              <a:rPr lang="en-US" dirty="0">
                <a:latin typeface="+mn-lt"/>
              </a:rPr>
              <a:t>contributing to the outcomes</a:t>
            </a:r>
          </a:p>
        </p:txBody>
      </p:sp>
      <p:pic>
        <p:nvPicPr>
          <p:cNvPr id="12" name="Graphic 11" descr="Blog">
            <a:extLst>
              <a:ext uri="{FF2B5EF4-FFF2-40B4-BE49-F238E27FC236}">
                <a16:creationId xmlns:a16="http://schemas.microsoft.com/office/drawing/2014/main" id="{E7CE8F31-A3DB-47DE-87C5-32B3C6A2005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4" name="Slide Number Placeholder 3">
            <a:extLst>
              <a:ext uri="{FF2B5EF4-FFF2-40B4-BE49-F238E27FC236}">
                <a16:creationId xmlns:a16="http://schemas.microsoft.com/office/drawing/2014/main" id="{13ED34A1-8379-4180-86EC-B2ABABA3FD06}"/>
              </a:ext>
            </a:extLst>
          </p:cNvPr>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23</a:t>
            </a:fld>
            <a:endParaRPr lang="en-US" sz="920">
              <a:solidFill>
                <a:srgbClr val="FFFFFF"/>
              </a:solidFill>
            </a:endParaRPr>
          </a:p>
        </p:txBody>
      </p:sp>
    </p:spTree>
    <p:extLst>
      <p:ext uri="{BB962C8B-B14F-4D97-AF65-F5344CB8AC3E}">
        <p14:creationId xmlns:p14="http://schemas.microsoft.com/office/powerpoint/2010/main" val="2819508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5DCCEA64-5D88-4252-B070-C715EB040C0F}"/>
              </a:ext>
            </a:extLst>
          </p:cNvPr>
          <p:cNvSpPr txBox="1">
            <a:spLocks noGrp="1"/>
          </p:cNvSpPr>
          <p:nvPr>
            <p:ph type="title" idx="4294967295"/>
          </p:nvPr>
        </p:nvSpPr>
        <p:spPr>
          <a:xfrm>
            <a:off x="628650" y="672747"/>
            <a:ext cx="7886700" cy="71555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chemeClr val="tx2"/>
                </a:solidFill>
                <a:effectLst/>
                <a:uLnTx/>
                <a:uFillTx/>
                <a:latin typeface="+mj-lt"/>
                <a:ea typeface="+mj-ea"/>
                <a:cs typeface="+mj-cs"/>
              </a:rPr>
              <a:t>Observation Examples</a:t>
            </a:r>
          </a:p>
        </p:txBody>
      </p:sp>
      <p:sp>
        <p:nvSpPr>
          <p:cNvPr id="3" name="Content Placeholder 2">
            <a:extLst>
              <a:ext uri="{FF2B5EF4-FFF2-40B4-BE49-F238E27FC236}">
                <a16:creationId xmlns:a16="http://schemas.microsoft.com/office/drawing/2014/main" id="{1CEBD0C2-826A-4DC8-9348-F858573C3DAB}"/>
              </a:ext>
            </a:extLst>
          </p:cNvPr>
          <p:cNvSpPr>
            <a:spLocks noGrp="1"/>
          </p:cNvSpPr>
          <p:nvPr>
            <p:ph idx="1"/>
          </p:nvPr>
        </p:nvSpPr>
        <p:spPr>
          <a:xfrm>
            <a:off x="628650" y="1597390"/>
            <a:ext cx="8058150" cy="4041410"/>
          </a:xfrm>
        </p:spPr>
        <p:txBody>
          <a:bodyPr vert="horz" lIns="91440" tIns="45720" rIns="91440" bIns="45720" rtlCol="0">
            <a:noAutofit/>
          </a:bodyPr>
          <a:lstStyle/>
          <a:p>
            <a:pPr marL="0" indent="0" algn="just">
              <a:lnSpc>
                <a:spcPct val="80000"/>
              </a:lnSpc>
              <a:buNone/>
            </a:pPr>
            <a:r>
              <a:rPr lang="en-US" dirty="0">
                <a:solidFill>
                  <a:schemeClr val="bg2">
                    <a:lumMod val="10000"/>
                  </a:schemeClr>
                </a:solidFill>
                <a:latin typeface="+mn-lt"/>
                <a:cs typeface="+mn-cs"/>
              </a:rPr>
              <a:t>Area for improvement</a:t>
            </a:r>
          </a:p>
          <a:p>
            <a:pPr marL="0" indent="0" algn="just">
              <a:lnSpc>
                <a:spcPct val="80000"/>
              </a:lnSpc>
              <a:buNone/>
            </a:pPr>
            <a:r>
              <a:rPr lang="en-US" dirty="0">
                <a:solidFill>
                  <a:schemeClr val="bg2">
                    <a:lumMod val="10000"/>
                  </a:schemeClr>
                </a:solidFill>
                <a:latin typeface="+mn-lt"/>
                <a:cs typeface="+mn-cs"/>
              </a:rPr>
              <a:t>The HAZMAT team did not arrive to the release site for (#) (time) which was not within standards. EOC personnel did not complete the critical tasks indicated in the SOP, which delayed the HAZMAT Team response.</a:t>
            </a:r>
          </a:p>
          <a:p>
            <a:pPr marL="0" indent="0" algn="just">
              <a:lnSpc>
                <a:spcPct val="80000"/>
              </a:lnSpc>
              <a:buNone/>
            </a:pPr>
            <a:endParaRPr lang="en-US" dirty="0">
              <a:solidFill>
                <a:schemeClr val="bg2">
                  <a:lumMod val="10000"/>
                </a:schemeClr>
              </a:solidFill>
              <a:latin typeface="+mn-lt"/>
              <a:cs typeface="+mn-cs"/>
            </a:endParaRPr>
          </a:p>
          <a:p>
            <a:pPr marL="0" indent="0" algn="just">
              <a:lnSpc>
                <a:spcPct val="80000"/>
              </a:lnSpc>
              <a:buNone/>
            </a:pPr>
            <a:r>
              <a:rPr lang="en-US" dirty="0">
                <a:solidFill>
                  <a:schemeClr val="bg2">
                    <a:lumMod val="10000"/>
                  </a:schemeClr>
                </a:solidFill>
                <a:latin typeface="+mn-lt"/>
                <a:cs typeface="+mn-cs"/>
              </a:rPr>
              <a:t>Strength</a:t>
            </a:r>
          </a:p>
          <a:p>
            <a:pPr marL="0" indent="0" algn="just">
              <a:lnSpc>
                <a:spcPct val="80000"/>
              </a:lnSpc>
              <a:buNone/>
            </a:pPr>
            <a:r>
              <a:rPr lang="en-US" dirty="0">
                <a:solidFill>
                  <a:schemeClr val="bg2">
                    <a:lumMod val="10000"/>
                  </a:schemeClr>
                </a:solidFill>
                <a:latin typeface="+mn-lt"/>
                <a:cs typeface="+mn-cs"/>
              </a:rPr>
              <a:t>The Public Information office created social media templates as part of a corrective action identified during a previous exercise. The templates allowed the public information office to provide public information and warning information to multiple demographics, in multiple languages, and on multiple platforms in (#) minutes; well under the expected time.</a:t>
            </a:r>
          </a:p>
        </p:txBody>
      </p:sp>
      <p:sp>
        <p:nvSpPr>
          <p:cNvPr id="4" name="Slide Number Placeholder 3">
            <a:extLst>
              <a:ext uri="{FF2B5EF4-FFF2-40B4-BE49-F238E27FC236}">
                <a16:creationId xmlns:a16="http://schemas.microsoft.com/office/drawing/2014/main" id="{46B9B3B5-E6FF-476A-93C2-FC6FB96F8B48}"/>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5DFF13A9-1037-4D5A-A349-B944681F0EB5}" type="slidenum">
              <a:rPr lang="en-US" sz="1000">
                <a:solidFill>
                  <a:srgbClr val="767676"/>
                </a:solidFill>
                <a:latin typeface="+mn-lt"/>
                <a:cs typeface="+mn-cs"/>
              </a:rPr>
              <a:pPr>
                <a:spcAft>
                  <a:spcPts val="600"/>
                </a:spcAft>
              </a:pPr>
              <a:t>24</a:t>
            </a:fld>
            <a:endParaRPr lang="en-US" sz="1000">
              <a:solidFill>
                <a:srgbClr val="767676"/>
              </a:solidFill>
              <a:latin typeface="+mn-lt"/>
              <a:cs typeface="+mn-cs"/>
            </a:endParaRPr>
          </a:p>
        </p:txBody>
      </p:sp>
    </p:spTree>
    <p:extLst>
      <p:ext uri="{BB962C8B-B14F-4D97-AF65-F5344CB8AC3E}">
        <p14:creationId xmlns:p14="http://schemas.microsoft.com/office/powerpoint/2010/main" val="3546927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0903B1B5-61C3-45F2-9743-1CDF6DB46CCA}"/>
              </a:ext>
            </a:extLst>
          </p:cNvPr>
          <p:cNvSpPr>
            <a:spLocks noGrp="1"/>
          </p:cNvSpPr>
          <p:nvPr>
            <p:ph type="title"/>
          </p:nvPr>
        </p:nvSpPr>
        <p:spPr>
          <a:xfrm>
            <a:off x="381000" y="188714"/>
            <a:ext cx="5605629" cy="994172"/>
          </a:xfrm>
        </p:spPr>
        <p:txBody>
          <a:bodyPr>
            <a:noAutofit/>
          </a:bodyPr>
          <a:lstStyle/>
          <a:p>
            <a:pPr>
              <a:lnSpc>
                <a:spcPct val="90000"/>
              </a:lnSpc>
            </a:pPr>
            <a:r>
              <a:rPr lang="en-US" sz="3600" dirty="0">
                <a:solidFill>
                  <a:schemeClr val="bg2">
                    <a:lumMod val="10000"/>
                  </a:schemeClr>
                </a:solidFill>
                <a:latin typeface="Franklin Gothic Book" panose="020B0503020102020204" pitchFamily="34" charset="0"/>
              </a:rPr>
              <a:t>Capability Target Ratings</a:t>
            </a:r>
          </a:p>
        </p:txBody>
      </p:sp>
      <p:sp>
        <p:nvSpPr>
          <p:cNvPr id="3" name="Content Placeholder 2"/>
          <p:cNvSpPr>
            <a:spLocks noGrp="1"/>
          </p:cNvSpPr>
          <p:nvPr>
            <p:ph idx="1"/>
          </p:nvPr>
        </p:nvSpPr>
        <p:spPr>
          <a:xfrm>
            <a:off x="381000" y="428556"/>
            <a:ext cx="6690444" cy="5210244"/>
          </a:xfrm>
        </p:spPr>
        <p:txBody>
          <a:bodyPr anchor="ctr">
            <a:normAutofit/>
          </a:bodyPr>
          <a:lstStyle/>
          <a:p>
            <a:pPr>
              <a:lnSpc>
                <a:spcPct val="90000"/>
              </a:lnSpc>
            </a:pPr>
            <a:r>
              <a:rPr lang="en-US" dirty="0">
                <a:latin typeface="Franklin Gothic Book" panose="020B0503020102020204" pitchFamily="34" charset="0"/>
              </a:rPr>
              <a:t>Evaluators assign ratings for each capability target listed on the EEG</a:t>
            </a:r>
          </a:p>
          <a:p>
            <a:pPr>
              <a:lnSpc>
                <a:spcPct val="90000"/>
              </a:lnSpc>
            </a:pPr>
            <a:r>
              <a:rPr lang="en-US" dirty="0">
                <a:latin typeface="Franklin Gothic Book" panose="020B0503020102020204" pitchFamily="34" charset="0"/>
              </a:rPr>
              <a:t>Review notes and observations relating to EEG critical tasks, and assign one of four ratings for the capability target:</a:t>
            </a:r>
          </a:p>
          <a:p>
            <a:pPr lvl="1">
              <a:lnSpc>
                <a:spcPct val="90000"/>
              </a:lnSpc>
              <a:buFont typeface="Arial" charset="0"/>
              <a:buChar char="‒"/>
            </a:pPr>
            <a:r>
              <a:rPr lang="en-US" dirty="0">
                <a:latin typeface="Franklin Gothic Book" panose="020B0503020102020204" pitchFamily="34" charset="0"/>
              </a:rPr>
              <a:t>Performed without Challenges (</a:t>
            </a:r>
            <a:r>
              <a:rPr lang="en-US" b="1" dirty="0">
                <a:latin typeface="Franklin Gothic Book" panose="020B0503020102020204" pitchFamily="34" charset="0"/>
              </a:rPr>
              <a:t>P</a:t>
            </a:r>
            <a:r>
              <a:rPr lang="en-US" dirty="0">
                <a:latin typeface="Franklin Gothic Book" panose="020B0503020102020204" pitchFamily="34" charset="0"/>
              </a:rPr>
              <a:t>)</a:t>
            </a:r>
          </a:p>
          <a:p>
            <a:pPr lvl="1">
              <a:lnSpc>
                <a:spcPct val="90000"/>
              </a:lnSpc>
              <a:buFont typeface="Arial" charset="0"/>
              <a:buChar char="‒"/>
            </a:pPr>
            <a:r>
              <a:rPr lang="en-US" dirty="0">
                <a:latin typeface="Franklin Gothic Book" panose="020B0503020102020204" pitchFamily="34" charset="0"/>
              </a:rPr>
              <a:t>Performed with some Challenges (</a:t>
            </a:r>
            <a:r>
              <a:rPr lang="en-US" b="1" dirty="0">
                <a:latin typeface="Franklin Gothic Book" panose="020B0503020102020204" pitchFamily="34" charset="0"/>
              </a:rPr>
              <a:t>S</a:t>
            </a:r>
            <a:r>
              <a:rPr lang="en-US" dirty="0">
                <a:latin typeface="Franklin Gothic Book" panose="020B0503020102020204" pitchFamily="34" charset="0"/>
              </a:rPr>
              <a:t>)</a:t>
            </a:r>
          </a:p>
          <a:p>
            <a:pPr lvl="1">
              <a:lnSpc>
                <a:spcPct val="90000"/>
              </a:lnSpc>
              <a:buFont typeface="Arial" charset="0"/>
              <a:buChar char="‒"/>
            </a:pPr>
            <a:r>
              <a:rPr lang="en-US" dirty="0">
                <a:latin typeface="Franklin Gothic Book" panose="020B0503020102020204" pitchFamily="34" charset="0"/>
              </a:rPr>
              <a:t>Performed with Major Challenges (</a:t>
            </a:r>
            <a:r>
              <a:rPr lang="en-US" b="1" dirty="0">
                <a:latin typeface="Franklin Gothic Book" panose="020B0503020102020204" pitchFamily="34" charset="0"/>
              </a:rPr>
              <a:t>M</a:t>
            </a:r>
            <a:r>
              <a:rPr lang="en-US" dirty="0">
                <a:latin typeface="Franklin Gothic Book" panose="020B0503020102020204" pitchFamily="34" charset="0"/>
              </a:rPr>
              <a:t>)</a:t>
            </a:r>
          </a:p>
          <a:p>
            <a:pPr lvl="1">
              <a:lnSpc>
                <a:spcPct val="90000"/>
              </a:lnSpc>
              <a:buFont typeface="Arial" charset="0"/>
              <a:buChar char="‒"/>
            </a:pPr>
            <a:r>
              <a:rPr lang="en-US" dirty="0">
                <a:latin typeface="Franklin Gothic Book" panose="020B0503020102020204" pitchFamily="34" charset="0"/>
              </a:rPr>
              <a:t>Unable to be Performed (</a:t>
            </a:r>
            <a:r>
              <a:rPr lang="en-US" b="1" dirty="0">
                <a:latin typeface="Franklin Gothic Book" panose="020B0503020102020204" pitchFamily="34" charset="0"/>
              </a:rPr>
              <a:t>U</a:t>
            </a:r>
            <a:r>
              <a:rPr lang="en-US" dirty="0">
                <a:latin typeface="Franklin Gothic Book" panose="020B0503020102020204" pitchFamily="34" charset="0"/>
              </a:rPr>
              <a:t>)</a:t>
            </a:r>
          </a:p>
          <a:p>
            <a:pPr>
              <a:lnSpc>
                <a:spcPct val="90000"/>
              </a:lnSpc>
            </a:pPr>
            <a:r>
              <a:rPr lang="en-US" dirty="0">
                <a:latin typeface="Franklin Gothic Book" panose="020B0503020102020204" pitchFamily="34" charset="0"/>
              </a:rPr>
              <a:t>Consult the ratings definitions page in the EEG to determine the correct rating for the capability target</a:t>
            </a:r>
          </a:p>
        </p:txBody>
      </p:sp>
      <p:pic>
        <p:nvPicPr>
          <p:cNvPr id="9" name="Graphic 8" descr="List RTL">
            <a:extLst>
              <a:ext uri="{FF2B5EF4-FFF2-40B4-BE49-F238E27FC236}">
                <a16:creationId xmlns:a16="http://schemas.microsoft.com/office/drawing/2014/main" id="{97481EEF-58BB-4CAE-9BB7-952FF58320A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25</a:t>
            </a:fld>
            <a:endParaRPr lang="en-US" sz="920">
              <a:solidFill>
                <a:srgbClr val="FFFFFF"/>
              </a:solidFill>
            </a:endParaRPr>
          </a:p>
        </p:txBody>
      </p:sp>
    </p:spTree>
    <p:extLst>
      <p:ext uri="{BB962C8B-B14F-4D97-AF65-F5344CB8AC3E}">
        <p14:creationId xmlns:p14="http://schemas.microsoft.com/office/powerpoint/2010/main" val="2242272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294"/>
            <a:ext cx="5605629" cy="994172"/>
          </a:xfrm>
        </p:spPr>
        <p:txBody>
          <a:bodyPr>
            <a:noAutofit/>
          </a:bodyPr>
          <a:lstStyle/>
          <a:p>
            <a:pPr>
              <a:lnSpc>
                <a:spcPct val="90000"/>
              </a:lnSpc>
            </a:pPr>
            <a:r>
              <a:rPr lang="en-US" sz="3600" dirty="0">
                <a:solidFill>
                  <a:schemeClr val="bg2">
                    <a:lumMod val="10000"/>
                  </a:schemeClr>
                </a:solidFill>
                <a:latin typeface="Franklin Gothic Book" panose="020B0503020102020204" pitchFamily="34" charset="0"/>
              </a:rPr>
              <a:t>Evaluator Responsibilities</a:t>
            </a:r>
          </a:p>
        </p:txBody>
      </p:sp>
      <p:sp>
        <p:nvSpPr>
          <p:cNvPr id="23557" name="Content Placeholder 5"/>
          <p:cNvSpPr>
            <a:spLocks noGrp="1"/>
          </p:cNvSpPr>
          <p:nvPr>
            <p:ph idx="1"/>
          </p:nvPr>
        </p:nvSpPr>
        <p:spPr>
          <a:xfrm>
            <a:off x="406729" y="1146465"/>
            <a:ext cx="5966540" cy="4720935"/>
          </a:xfrm>
        </p:spPr>
        <p:txBody>
          <a:bodyPr anchor="ctr">
            <a:noAutofit/>
          </a:bodyPr>
          <a:lstStyle/>
          <a:p>
            <a:pPr fontAlgn="auto">
              <a:spcBef>
                <a:spcPts val="675"/>
              </a:spcBef>
              <a:spcAft>
                <a:spcPts val="0"/>
              </a:spcAft>
            </a:pPr>
            <a:r>
              <a:rPr lang="en-US" sz="2100" dirty="0">
                <a:latin typeface="Franklin Gothic Book" panose="020B0503020102020204" pitchFamily="34" charset="0"/>
              </a:rPr>
              <a:t>Understand the exercise objectives, capabilities, concept, and scenario</a:t>
            </a:r>
          </a:p>
          <a:p>
            <a:pPr fontAlgn="auto">
              <a:spcBef>
                <a:spcPts val="675"/>
              </a:spcBef>
              <a:spcAft>
                <a:spcPts val="0"/>
              </a:spcAft>
            </a:pPr>
            <a:r>
              <a:rPr lang="en-US" sz="2100" dirty="0">
                <a:latin typeface="Franklin Gothic Book" panose="020B0503020102020204" pitchFamily="34" charset="0"/>
              </a:rPr>
              <a:t>Familiarity with plans, policies, and procedures for the function or organization being evaluated</a:t>
            </a:r>
          </a:p>
          <a:p>
            <a:pPr lvl="0">
              <a:spcBef>
                <a:spcPts val="675"/>
              </a:spcBef>
            </a:pPr>
            <a:r>
              <a:rPr lang="en-US" sz="2100" dirty="0">
                <a:latin typeface="Franklin Gothic Book" panose="020B0503020102020204" pitchFamily="34" charset="0"/>
              </a:rPr>
              <a:t>Use EEGs to document performance relative to exercise objectives, capabilities, capability targets, and critical tasks</a:t>
            </a:r>
          </a:p>
          <a:p>
            <a:pPr fontAlgn="auto">
              <a:spcBef>
                <a:spcPts val="675"/>
              </a:spcBef>
              <a:spcAft>
                <a:spcPts val="0"/>
              </a:spcAft>
            </a:pPr>
            <a:r>
              <a:rPr lang="en-US" sz="2100" dirty="0">
                <a:latin typeface="Franklin Gothic Book" panose="020B0503020102020204" pitchFamily="34" charset="0"/>
              </a:rPr>
              <a:t>Inform the Lead Controller of problems related to exercise design</a:t>
            </a:r>
          </a:p>
          <a:p>
            <a:pPr fontAlgn="auto">
              <a:spcBef>
                <a:spcPts val="675"/>
              </a:spcBef>
              <a:spcAft>
                <a:spcPts val="0"/>
              </a:spcAft>
            </a:pPr>
            <a:r>
              <a:rPr lang="en-US" sz="2100" dirty="0">
                <a:latin typeface="Franklin Gothic Book" panose="020B0503020102020204" pitchFamily="34" charset="0"/>
              </a:rPr>
              <a:t>Collect and submit all evaluation data, EEGs, and materials to the Lead Evaluator after the exercise</a:t>
            </a:r>
          </a:p>
          <a:p>
            <a:pPr fontAlgn="auto">
              <a:spcBef>
                <a:spcPts val="675"/>
              </a:spcBef>
              <a:spcAft>
                <a:spcPts val="0"/>
              </a:spcAft>
            </a:pPr>
            <a:r>
              <a:rPr lang="en-US" sz="2100" dirty="0">
                <a:latin typeface="Franklin Gothic Book" panose="020B0503020102020204" pitchFamily="34" charset="0"/>
              </a:rPr>
              <a:t>Additional information is in the C/E Handbook</a:t>
            </a:r>
          </a:p>
        </p:txBody>
      </p:sp>
      <p:pic>
        <p:nvPicPr>
          <p:cNvPr id="5" name="Graphic 4" descr="Head with gears">
            <a:extLst>
              <a:ext uri="{FF2B5EF4-FFF2-40B4-BE49-F238E27FC236}">
                <a16:creationId xmlns:a16="http://schemas.microsoft.com/office/drawing/2014/main" id="{EA33B28B-947B-4BF3-8470-DCBE14DEA4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26</a:t>
            </a:fld>
            <a:endParaRPr lang="en-US" sz="920">
              <a:solidFill>
                <a:srgbClr val="FFFFFF"/>
              </a:solidFill>
            </a:endParaRPr>
          </a:p>
        </p:txBody>
      </p:sp>
    </p:spTree>
    <p:extLst>
      <p:ext uri="{BB962C8B-B14F-4D97-AF65-F5344CB8AC3E}">
        <p14:creationId xmlns:p14="http://schemas.microsoft.com/office/powerpoint/2010/main" val="207968036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E353390-7F32-4707-9D6A-088F1445CFA5}"/>
              </a:ext>
              <a:ext uri="{C183D7F6-B498-43B3-948B-1728B52AA6E4}">
                <adec:decorative xmlns:adec="http://schemas.microsoft.com/office/drawing/2017/decorative" xmlns="" val="1"/>
              </a:ext>
            </a:extLst>
          </p:cNvPr>
          <p:cNvSpPr/>
          <p:nvPr/>
        </p:nvSpPr>
        <p:spPr>
          <a:xfrm>
            <a:off x="4648200" y="304800"/>
            <a:ext cx="7620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Title 1">
            <a:extLst>
              <a:ext uri="{FF2B5EF4-FFF2-40B4-BE49-F238E27FC236}">
                <a16:creationId xmlns:a16="http://schemas.microsoft.com/office/drawing/2014/main" id="{C276D966-4F55-42F1-B745-D121E669BFEE}"/>
              </a:ext>
            </a:extLst>
          </p:cNvPr>
          <p:cNvSpPr txBox="1">
            <a:spLocks noGrp="1"/>
          </p:cNvSpPr>
          <p:nvPr>
            <p:ph type="title" idx="4294967295"/>
          </p:nvPr>
        </p:nvSpPr>
        <p:spPr>
          <a:xfrm>
            <a:off x="381000" y="152400"/>
            <a:ext cx="5605629" cy="9941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bg2">
                    <a:lumMod val="10000"/>
                  </a:schemeClr>
                </a:solidFill>
                <a:effectLst/>
                <a:uLnTx/>
                <a:uFillTx/>
                <a:latin typeface="Franklin Gothic Book" panose="020B0503020102020204" pitchFamily="34" charset="0"/>
                <a:ea typeface="+mj-ea"/>
                <a:cs typeface="Times New Roman" pitchFamily="18" charset="0"/>
              </a:rPr>
              <a:t>Evaluator Guidelines: </a:t>
            </a:r>
            <a:r>
              <a:rPr kumimoji="0" lang="en-US" sz="3600" b="0" i="0" u="none" strike="noStrike" kern="1200" cap="none" spc="0" normalizeH="0" baseline="0" noProof="0" dirty="0">
                <a:ln>
                  <a:noFill/>
                </a:ln>
                <a:solidFill>
                  <a:schemeClr val="bg1"/>
                </a:solidFill>
                <a:effectLst/>
                <a:uLnTx/>
                <a:uFillTx/>
                <a:latin typeface="Franklin Gothic Book" panose="020B0503020102020204" pitchFamily="34" charset="0"/>
                <a:ea typeface="+mj-ea"/>
                <a:cs typeface="Times New Roman" pitchFamily="18" charset="0"/>
              </a:rPr>
              <a:t>DO</a:t>
            </a:r>
          </a:p>
        </p:txBody>
      </p:sp>
      <p:sp>
        <p:nvSpPr>
          <p:cNvPr id="23557" name="Content Placeholder 5"/>
          <p:cNvSpPr>
            <a:spLocks noGrp="1"/>
          </p:cNvSpPr>
          <p:nvPr>
            <p:ph idx="1"/>
          </p:nvPr>
        </p:nvSpPr>
        <p:spPr>
          <a:xfrm>
            <a:off x="227661" y="1021230"/>
            <a:ext cx="6173629" cy="4400846"/>
          </a:xfrm>
        </p:spPr>
        <p:txBody>
          <a:bodyPr anchor="ctr">
            <a:normAutofit/>
          </a:bodyPr>
          <a:lstStyle/>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Observe and record player activities</a:t>
            </a:r>
          </a:p>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Focus on critical tasks and capability targets</a:t>
            </a:r>
          </a:p>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Assign EEG capability target ratings</a:t>
            </a:r>
          </a:p>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Document strengths and areas for improvement</a:t>
            </a:r>
          </a:p>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Complete your EEGs either during or immediately after the exercise</a:t>
            </a:r>
          </a:p>
        </p:txBody>
      </p:sp>
      <p:pic>
        <p:nvPicPr>
          <p:cNvPr id="5" name="Graphic 4" descr="Checkmark">
            <a:extLst>
              <a:ext uri="{FF2B5EF4-FFF2-40B4-BE49-F238E27FC236}">
                <a16:creationId xmlns:a16="http://schemas.microsoft.com/office/drawing/2014/main" id="{EA33B28B-947B-4BF3-8470-DCBE14DEA4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27</a:t>
            </a:fld>
            <a:endPar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9515841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CD3F17D-5FE4-467E-82D9-6D9A197D83F8}"/>
              </a:ext>
              <a:ext uri="{C183D7F6-B498-43B3-948B-1728B52AA6E4}">
                <adec:decorative xmlns:adec="http://schemas.microsoft.com/office/drawing/2017/decorative" xmlns="" val="1"/>
              </a:ext>
            </a:extLst>
          </p:cNvPr>
          <p:cNvSpPr/>
          <p:nvPr/>
        </p:nvSpPr>
        <p:spPr>
          <a:xfrm>
            <a:off x="4648200" y="377428"/>
            <a:ext cx="1586080" cy="68937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2" name="Title 1">
            <a:extLst>
              <a:ext uri="{FF2B5EF4-FFF2-40B4-BE49-F238E27FC236}">
                <a16:creationId xmlns:a16="http://schemas.microsoft.com/office/drawing/2014/main" id="{B469CF0F-B8E9-4C4C-8C3E-587D82C53428}"/>
              </a:ext>
            </a:extLst>
          </p:cNvPr>
          <p:cNvSpPr txBox="1">
            <a:spLocks noGrp="1"/>
          </p:cNvSpPr>
          <p:nvPr>
            <p:ph type="title" idx="4294967295"/>
          </p:nvPr>
        </p:nvSpPr>
        <p:spPr>
          <a:xfrm>
            <a:off x="381000" y="152400"/>
            <a:ext cx="5996265" cy="9941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bg2">
                    <a:lumMod val="10000"/>
                  </a:schemeClr>
                </a:solidFill>
                <a:effectLst/>
                <a:uLnTx/>
                <a:uFillTx/>
                <a:latin typeface="Franklin Gothic Book" panose="020B0503020102020204" pitchFamily="34" charset="0"/>
                <a:ea typeface="+mj-ea"/>
                <a:cs typeface="Times New Roman" pitchFamily="18" charset="0"/>
              </a:rPr>
              <a:t>Evaluator Guidelines: </a:t>
            </a:r>
            <a:r>
              <a:rPr kumimoji="0" lang="en-US" sz="3600" b="0" i="0" u="none" strike="noStrike" kern="1200" cap="none" spc="0" normalizeH="0" baseline="0" noProof="0" dirty="0">
                <a:ln>
                  <a:noFill/>
                </a:ln>
                <a:solidFill>
                  <a:schemeClr val="bg1"/>
                </a:solidFill>
                <a:effectLst/>
                <a:uLnTx/>
                <a:uFillTx/>
                <a:latin typeface="Franklin Gothic Book" panose="020B0503020102020204" pitchFamily="34" charset="0"/>
                <a:ea typeface="+mj-ea"/>
                <a:cs typeface="Times New Roman" pitchFamily="18" charset="0"/>
              </a:rPr>
              <a:t>DO NOT</a:t>
            </a:r>
          </a:p>
        </p:txBody>
      </p:sp>
      <p:sp>
        <p:nvSpPr>
          <p:cNvPr id="23557" name="Content Placeholder 5"/>
          <p:cNvSpPr>
            <a:spLocks noGrp="1"/>
          </p:cNvSpPr>
          <p:nvPr>
            <p:ph idx="1"/>
          </p:nvPr>
        </p:nvSpPr>
        <p:spPr>
          <a:xfrm>
            <a:off x="213866" y="1905000"/>
            <a:ext cx="6163399" cy="2819400"/>
          </a:xfrm>
        </p:spPr>
        <p:txBody>
          <a:bodyPr anchor="ctr">
            <a:normAutofit/>
          </a:bodyPr>
          <a:lstStyle/>
          <a:p>
            <a:pPr lvl="1">
              <a:lnSpc>
                <a:spcPct val="90000"/>
              </a:lnSpc>
              <a:spcBef>
                <a:spcPts val="300"/>
              </a:spcBef>
              <a:spcAft>
                <a:spcPts val="300"/>
              </a:spcAft>
              <a:buFont typeface="Wingdings" panose="05000000000000000000" pitchFamily="2" charset="2"/>
              <a:buChar char="§"/>
            </a:pPr>
            <a:r>
              <a:rPr lang="en-US" dirty="0" smtClean="0">
                <a:latin typeface="Franklin Gothic Book" panose="020B0503020102020204" pitchFamily="34" charset="0"/>
              </a:rPr>
              <a:t>Prompt </a:t>
            </a:r>
            <a:r>
              <a:rPr lang="en-US" dirty="0">
                <a:latin typeface="Franklin Gothic Book" panose="020B0503020102020204" pitchFamily="34" charset="0"/>
              </a:rPr>
              <a:t>players</a:t>
            </a:r>
          </a:p>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Answer questions for players</a:t>
            </a:r>
          </a:p>
          <a:p>
            <a:pPr lvl="1">
              <a:lnSpc>
                <a:spcPct val="90000"/>
              </a:lnSpc>
              <a:spcBef>
                <a:spcPts val="300"/>
              </a:spcBef>
              <a:spcAft>
                <a:spcPts val="300"/>
              </a:spcAft>
              <a:buFont typeface="Wingdings" panose="05000000000000000000" pitchFamily="2" charset="2"/>
              <a:buChar char="§"/>
            </a:pPr>
            <a:r>
              <a:rPr lang="en-US" dirty="0">
                <a:latin typeface="Franklin Gothic Book" panose="020B0503020102020204" pitchFamily="34" charset="0"/>
              </a:rPr>
              <a:t>Interfere with player actions</a:t>
            </a:r>
          </a:p>
        </p:txBody>
      </p:sp>
      <p:pic>
        <p:nvPicPr>
          <p:cNvPr id="5" name="Graphic 4" descr="Close">
            <a:extLst>
              <a:ext uri="{FF2B5EF4-FFF2-40B4-BE49-F238E27FC236}">
                <a16:creationId xmlns:a16="http://schemas.microsoft.com/office/drawing/2014/main" id="{EA33B28B-947B-4BF3-8470-DCBE14DEA4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28</a:t>
            </a:fld>
            <a:endPar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225252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FFF77601-32DD-4D73-B932-6B1FA479F6CB}"/>
              </a:ext>
            </a:extLst>
          </p:cNvPr>
          <p:cNvSpPr>
            <a:spLocks noGrp="1"/>
          </p:cNvSpPr>
          <p:nvPr>
            <p:ph type="title"/>
          </p:nvPr>
        </p:nvSpPr>
        <p:spPr>
          <a:xfrm>
            <a:off x="381000" y="188714"/>
            <a:ext cx="5605629" cy="994172"/>
          </a:xfrm>
        </p:spPr>
        <p:txBody>
          <a:bodyPr>
            <a:noAutofit/>
          </a:bodyPr>
          <a:lstStyle/>
          <a:p>
            <a:pPr>
              <a:lnSpc>
                <a:spcPct val="90000"/>
              </a:lnSpc>
            </a:pPr>
            <a:r>
              <a:rPr lang="en-US" sz="3600" dirty="0">
                <a:solidFill>
                  <a:schemeClr val="bg2">
                    <a:lumMod val="10000"/>
                  </a:schemeClr>
                </a:solidFill>
                <a:latin typeface="Franklin Gothic Book" panose="020B0503020102020204" pitchFamily="34" charset="0"/>
              </a:rPr>
              <a:t>Final Evaluator Reminders</a:t>
            </a:r>
          </a:p>
        </p:txBody>
      </p:sp>
      <p:sp>
        <p:nvSpPr>
          <p:cNvPr id="3" name="Content Placeholder 2"/>
          <p:cNvSpPr>
            <a:spLocks noGrp="1"/>
          </p:cNvSpPr>
          <p:nvPr>
            <p:ph idx="1"/>
          </p:nvPr>
        </p:nvSpPr>
        <p:spPr>
          <a:xfrm>
            <a:off x="381000" y="990600"/>
            <a:ext cx="6515770" cy="4191000"/>
          </a:xfrm>
        </p:spPr>
        <p:txBody>
          <a:bodyPr anchor="ctr">
            <a:normAutofit/>
          </a:bodyPr>
          <a:lstStyle/>
          <a:p>
            <a:r>
              <a:rPr lang="en-US" dirty="0" smtClean="0">
                <a:latin typeface="Franklin Gothic Book" panose="020B0503020102020204" pitchFamily="34" charset="0"/>
              </a:rPr>
              <a:t>Know </a:t>
            </a:r>
            <a:r>
              <a:rPr lang="en-US" dirty="0">
                <a:latin typeface="Franklin Gothic Book" panose="020B0503020102020204" pitchFamily="34" charset="0"/>
              </a:rPr>
              <a:t>your role and responsibilities</a:t>
            </a:r>
          </a:p>
          <a:p>
            <a:r>
              <a:rPr lang="en-US" dirty="0">
                <a:latin typeface="Franklin Gothic Book" panose="020B0503020102020204" pitchFamily="34" charset="0"/>
              </a:rPr>
              <a:t>Understand the scenario</a:t>
            </a:r>
          </a:p>
          <a:p>
            <a:r>
              <a:rPr lang="en-US" dirty="0">
                <a:latin typeface="Franklin Gothic Book" panose="020B0503020102020204" pitchFamily="34" charset="0"/>
              </a:rPr>
              <a:t>Do not prompt or get in the way of players</a:t>
            </a:r>
          </a:p>
          <a:p>
            <a:r>
              <a:rPr lang="en-US" dirty="0">
                <a:latin typeface="Franklin Gothic Book" panose="020B0503020102020204" pitchFamily="34" charset="0"/>
              </a:rPr>
              <a:t>Contact the Exercise Director and/or Lead Evaluator with any problems or questions</a:t>
            </a:r>
          </a:p>
        </p:txBody>
      </p:sp>
      <p:pic>
        <p:nvPicPr>
          <p:cNvPr id="9" name="Graphic 8" descr="Information">
            <a:extLst>
              <a:ext uri="{FF2B5EF4-FFF2-40B4-BE49-F238E27FC236}">
                <a16:creationId xmlns:a16="http://schemas.microsoft.com/office/drawing/2014/main" id="{97481EEF-58BB-4CAE-9BB7-952FF58320A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29</a:t>
            </a:fld>
            <a:endParaRPr lang="en-US" sz="920">
              <a:solidFill>
                <a:srgbClr val="FFFFFF"/>
              </a:solidFill>
            </a:endParaRPr>
          </a:p>
        </p:txBody>
      </p:sp>
    </p:spTree>
    <p:extLst>
      <p:ext uri="{BB962C8B-B14F-4D97-AF65-F5344CB8AC3E}">
        <p14:creationId xmlns:p14="http://schemas.microsoft.com/office/powerpoint/2010/main" val="29469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Overview</a:t>
            </a:r>
            <a:endParaRPr lang="en-US" dirty="0"/>
          </a:p>
        </p:txBody>
      </p:sp>
      <p:sp>
        <p:nvSpPr>
          <p:cNvPr id="4" name="Content Placeholder 3"/>
          <p:cNvSpPr>
            <a:spLocks noGrp="1"/>
          </p:cNvSpPr>
          <p:nvPr>
            <p:ph idx="1"/>
          </p:nvPr>
        </p:nvSpPr>
        <p:spPr/>
        <p:txBody>
          <a:bodyPr>
            <a:normAutofit/>
          </a:bodyPr>
          <a:lstStyle/>
          <a:p>
            <a:r>
              <a:rPr lang="en-US" sz="3200" dirty="0" smtClean="0"/>
              <a:t>[Name]</a:t>
            </a:r>
          </a:p>
          <a:p>
            <a:r>
              <a:rPr lang="en-US" sz="3200" dirty="0" smtClean="0"/>
              <a:t>[Title (e.g., Exercise Director or Lead Planner)]</a:t>
            </a:r>
          </a:p>
          <a:p>
            <a:r>
              <a:rPr lang="en-US" sz="3200" dirty="0" smtClean="0"/>
              <a:t>[Organization]</a:t>
            </a:r>
            <a:endParaRPr lang="en-US" sz="3200"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DFF13A9-1037-4D5A-A349-B944681F0EB5}"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Wash</a:t>
            </a:r>
            <a:endParaRPr lang="en-US" dirty="0"/>
          </a:p>
        </p:txBody>
      </p:sp>
      <p:sp>
        <p:nvSpPr>
          <p:cNvPr id="3" name="Content Placeholder 2"/>
          <p:cNvSpPr>
            <a:spLocks noGrp="1"/>
          </p:cNvSpPr>
          <p:nvPr>
            <p:ph idx="1"/>
          </p:nvPr>
        </p:nvSpPr>
        <p:spPr/>
        <p:txBody>
          <a:bodyPr>
            <a:normAutofit/>
          </a:bodyPr>
          <a:lstStyle/>
          <a:p>
            <a:r>
              <a:rPr lang="en-US" sz="2800" dirty="0"/>
              <a:t>The Hot Wash is an important part of the exercise process. </a:t>
            </a:r>
            <a:endParaRPr lang="en-US" sz="2800" dirty="0" smtClean="0"/>
          </a:p>
          <a:p>
            <a:r>
              <a:rPr lang="en-US" sz="2800" dirty="0" smtClean="0"/>
              <a:t>This </a:t>
            </a:r>
            <a:r>
              <a:rPr lang="en-US" sz="2800" dirty="0"/>
              <a:t>is an opportunity for players to discuss what they felt were the “highs and lows” of the discussion. </a:t>
            </a:r>
            <a:endParaRPr lang="en-US" sz="2800" dirty="0" smtClean="0"/>
          </a:p>
          <a:p>
            <a:r>
              <a:rPr lang="en-US" sz="2800" dirty="0" smtClean="0"/>
              <a:t> </a:t>
            </a:r>
            <a:r>
              <a:rPr lang="en-US" sz="2800" dirty="0"/>
              <a:t>Ask players to give their opinion on what aspects of the discussed response went well, and what can be improved, based on their agencies role in the response.  </a:t>
            </a:r>
            <a:endParaRPr lang="en-US" sz="2800"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5DFF13A9-1037-4D5A-A349-B944681F0EB5}" type="slidenum">
              <a:rPr lang="en-US" smtClean="0"/>
              <a:pPr/>
              <a:t>31</a:t>
            </a:fld>
            <a:endParaRPr lang="en-US" dirty="0"/>
          </a:p>
        </p:txBody>
      </p:sp>
    </p:spTree>
    <p:extLst>
      <p:ext uri="{BB962C8B-B14F-4D97-AF65-F5344CB8AC3E}">
        <p14:creationId xmlns:p14="http://schemas.microsoft.com/office/powerpoint/2010/main" val="360043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Exercise Overview</a:t>
            </a:r>
          </a:p>
        </p:txBody>
      </p:sp>
      <p:sp>
        <p:nvSpPr>
          <p:cNvPr id="8195"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t>Exercise scope: </a:t>
            </a:r>
          </a:p>
          <a:p>
            <a:pPr lvl="1"/>
            <a:r>
              <a:rPr lang="en-US" sz="3200" dirty="0" smtClean="0"/>
              <a:t>Exercise Type: Tabletop Exercise</a:t>
            </a:r>
          </a:p>
          <a:p>
            <a:pPr lvl="1"/>
            <a:r>
              <a:rPr lang="en-US" sz="3200" dirty="0" smtClean="0">
                <a:solidFill>
                  <a:srgbClr val="0000FF"/>
                </a:solidFill>
              </a:rPr>
              <a:t>Duration: </a:t>
            </a:r>
          </a:p>
          <a:p>
            <a:pPr lvl="1"/>
            <a:r>
              <a:rPr lang="en-US" sz="3200" dirty="0" smtClean="0">
                <a:solidFill>
                  <a:srgbClr val="0000FF"/>
                </a:solidFill>
              </a:rPr>
              <a:t>Location(s):</a:t>
            </a:r>
          </a:p>
          <a:p>
            <a:pPr lvl="1"/>
            <a:r>
              <a:rPr lang="en-US" sz="3200" dirty="0" smtClean="0">
                <a:solidFill>
                  <a:srgbClr val="0000FF"/>
                </a:solidFill>
              </a:rPr>
              <a:t>Exercise parameters: </a:t>
            </a:r>
          </a:p>
          <a:p>
            <a:r>
              <a:rPr lang="en-US" sz="3200" dirty="0" smtClean="0"/>
              <a:t>Mission area(s): Response</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Schedule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43701218"/>
              </p:ext>
            </p:extLst>
          </p:nvPr>
        </p:nvGraphicFramePr>
        <p:xfrm>
          <a:off x="762000" y="1417638"/>
          <a:ext cx="7391400" cy="3291840"/>
        </p:xfrm>
        <a:graphic>
          <a:graphicData uri="http://schemas.openxmlformats.org/drawingml/2006/table">
            <a:tbl>
              <a:tblPr firstRow="1" firstCol="1" bandRow="1">
                <a:tableStyleId>{69012ECD-51FC-41F1-AA8D-1B2483CD663E}</a:tableStyleId>
              </a:tblPr>
              <a:tblGrid>
                <a:gridCol w="1276696">
                  <a:extLst>
                    <a:ext uri="{9D8B030D-6E8A-4147-A177-3AD203B41FA5}">
                      <a16:colId xmlns:a16="http://schemas.microsoft.com/office/drawing/2014/main" val="2844256057"/>
                    </a:ext>
                  </a:extLst>
                </a:gridCol>
                <a:gridCol w="6114704">
                  <a:extLst>
                    <a:ext uri="{9D8B030D-6E8A-4147-A177-3AD203B41FA5}">
                      <a16:colId xmlns:a16="http://schemas.microsoft.com/office/drawing/2014/main" val="3414919133"/>
                    </a:ext>
                  </a:extLst>
                </a:gridCol>
              </a:tblGrid>
              <a:tr h="0">
                <a:tc>
                  <a:txBody>
                    <a:bodyPr/>
                    <a:lstStyle/>
                    <a:p>
                      <a:pPr marL="0" marR="0" algn="ctr">
                        <a:spcBef>
                          <a:spcPts val="200"/>
                        </a:spcBef>
                        <a:spcAft>
                          <a:spcPts val="200"/>
                        </a:spcAft>
                      </a:pPr>
                      <a:r>
                        <a:rPr lang="en-US" sz="1800" dirty="0" smtClean="0">
                          <a:effectLst/>
                        </a:rPr>
                        <a:t>Time</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200"/>
                        </a:spcBef>
                        <a:spcAft>
                          <a:spcPts val="200"/>
                        </a:spcAft>
                      </a:pPr>
                      <a:r>
                        <a:rPr lang="en-US" sz="1800">
                          <a:effectLst/>
                        </a:rPr>
                        <a:t>Activity</a:t>
                      </a:r>
                      <a:endParaRPr lang="en-US"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494535"/>
                  </a:ext>
                </a:extLst>
              </a:tr>
              <a:tr h="0">
                <a:tc>
                  <a:txBody>
                    <a:bodyPr/>
                    <a:lstStyle/>
                    <a:p>
                      <a:pPr marL="0" marR="0" algn="ctr">
                        <a:spcBef>
                          <a:spcPts val="200"/>
                        </a:spcBef>
                        <a:spcAft>
                          <a:spcPts val="200"/>
                        </a:spcAft>
                      </a:pPr>
                      <a:r>
                        <a:rPr lang="en-US" sz="1800">
                          <a:effectLst/>
                        </a:rPr>
                        <a:t> </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200"/>
                        </a:spcBef>
                        <a:spcAft>
                          <a:spcPts val="200"/>
                        </a:spcAft>
                      </a:pPr>
                      <a:r>
                        <a:rPr lang="en-US" sz="1800">
                          <a:effectLst/>
                        </a:rPr>
                        <a:t>[Month Day, Year]</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1986508"/>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Registration</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9011485"/>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dirty="0">
                          <a:effectLst/>
                          <a:highlight>
                            <a:srgbClr val="D3D3D3"/>
                          </a:highlight>
                        </a:rPr>
                        <a:t>Welcome and Opening Remarks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9650949"/>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Module 1: Briefing, Caucus Discussion. and Brief-Back </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071930"/>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Break</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520305"/>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Module 2: Briefing, Caucus Discussion, and Brief-Back</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8913625"/>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Lunch</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2251940"/>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Module 3: Briefing, Caucus Discussion, and Brief-Back</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303351"/>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Break</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9094417"/>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a:effectLst/>
                          <a:highlight>
                            <a:srgbClr val="D3D3D3"/>
                          </a:highlight>
                        </a:rPr>
                        <a:t>Hotwash</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4136300"/>
                  </a:ext>
                </a:extLst>
              </a:tr>
              <a:tr h="0">
                <a:tc>
                  <a:txBody>
                    <a:bodyPr/>
                    <a:lstStyle/>
                    <a:p>
                      <a:pPr marL="0" marR="0" algn="ctr">
                        <a:spcBef>
                          <a:spcPts val="200"/>
                        </a:spcBef>
                        <a:spcAft>
                          <a:spcPts val="200"/>
                        </a:spcAft>
                      </a:pPr>
                      <a:r>
                        <a:rPr lang="en-US" sz="1800">
                          <a:effectLst/>
                          <a:highlight>
                            <a:srgbClr val="D3D3D3"/>
                          </a:highlight>
                        </a:rPr>
                        <a:t>00:00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800" dirty="0">
                          <a:effectLst/>
                          <a:highlight>
                            <a:srgbClr val="D3D3D3"/>
                          </a:highlight>
                        </a:rPr>
                        <a:t>Closing Comments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2439150"/>
                  </a:ext>
                </a:extLst>
              </a:tr>
            </a:tbl>
          </a:graphicData>
        </a:graphic>
      </p:graphicFrame>
    </p:spTree>
    <p:extLst>
      <p:ext uri="{BB962C8B-B14F-4D97-AF65-F5344CB8AC3E}">
        <p14:creationId xmlns:p14="http://schemas.microsoft.com/office/powerpoint/2010/main" val="111150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Objectives,Capabilities</a:t>
            </a:r>
            <a:r>
              <a:rPr lang="en-US" dirty="0" smtClean="0"/>
              <a:t> &amp; Scenario</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extLst>
      <p:ext uri="{BB962C8B-B14F-4D97-AF65-F5344CB8AC3E}">
        <p14:creationId xmlns:p14="http://schemas.microsoft.com/office/powerpoint/2010/main" val="222619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Objectives</a:t>
            </a:r>
            <a:endParaRPr lang="en-US" dirty="0"/>
          </a:p>
        </p:txBody>
      </p:sp>
      <p:sp>
        <p:nvSpPr>
          <p:cNvPr id="3" name="Content Placeholder 2"/>
          <p:cNvSpPr>
            <a:spLocks noGrp="1"/>
          </p:cNvSpPr>
          <p:nvPr>
            <p:ph idx="1"/>
          </p:nvPr>
        </p:nvSpPr>
        <p:spPr>
          <a:xfrm>
            <a:off x="457200" y="1066800"/>
            <a:ext cx="8229600" cy="4830763"/>
          </a:xfrm>
        </p:spPr>
        <p:txBody>
          <a:bodyPr>
            <a:noAutofit/>
          </a:bodyPr>
          <a:lstStyle/>
          <a:p>
            <a:pPr lvl="0"/>
            <a:r>
              <a:rPr lang="en-US" dirty="0"/>
              <a:t>Increase stakeholder knowledge of the local COVID 19 Vaccination Campaign Plan and their roles to support execution of the plan upon arrival of COVID vaccines in the Commonwealth. </a:t>
            </a:r>
          </a:p>
          <a:p>
            <a:pPr lvl="0"/>
            <a:r>
              <a:rPr lang="en-US" dirty="0"/>
              <a:t>Validate support needed to counter Preparedness Gap Analysis estimates in accordance with the COVID 19 Vaccination Campaign Plan.</a:t>
            </a:r>
          </a:p>
          <a:p>
            <a:pPr lvl="0"/>
            <a:r>
              <a:rPr lang="en-US" dirty="0"/>
              <a:t>Assess the partners Support requirements for the phases of the Vaccination Campaign Strategy in accordance with the Vaccination Campaign Plan.  </a:t>
            </a:r>
          </a:p>
          <a:p>
            <a:pPr lvl="0"/>
            <a:endParaRPr lang="en-US" sz="2400" dirty="0"/>
          </a:p>
        </p:txBody>
      </p:sp>
      <p:sp>
        <p:nvSpPr>
          <p:cNvPr id="4" name="Slide Number Placeholder 3"/>
          <p:cNvSpPr>
            <a:spLocks noGrp="1"/>
          </p:cNvSpPr>
          <p:nvPr>
            <p:ph type="sldNum" sz="quarter" idx="12"/>
          </p:nvPr>
        </p:nvSpPr>
        <p:spPr/>
        <p:txBody>
          <a:bodyPr/>
          <a:lstStyle/>
          <a:p>
            <a:pPr>
              <a:defRPr/>
            </a:pPr>
            <a:fld id="{57F70CAF-3A2D-4907-BDC5-76F44004D553}" type="slidenum">
              <a:rPr lang="en-US" smtClean="0"/>
              <a:pPr>
                <a:defRPr/>
              </a:pPr>
              <a:t>7</a:t>
            </a:fld>
            <a:endParaRPr lang="en-US" dirty="0"/>
          </a:p>
        </p:txBody>
      </p:sp>
    </p:spTree>
    <p:extLst>
      <p:ext uri="{BB962C8B-B14F-4D97-AF65-F5344CB8AC3E}">
        <p14:creationId xmlns:p14="http://schemas.microsoft.com/office/powerpoint/2010/main" val="264396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Objectives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066800"/>
            <a:ext cx="8229600" cy="4830763"/>
          </a:xfrm>
        </p:spPr>
        <p:txBody>
          <a:bodyPr>
            <a:noAutofit/>
          </a:bodyPr>
          <a:lstStyle/>
          <a:p>
            <a:pPr lvl="0"/>
            <a:r>
              <a:rPr lang="en-US" dirty="0"/>
              <a:t>Evaluate the ability of </a:t>
            </a:r>
            <a:r>
              <a:rPr lang="en-US" b="1" dirty="0"/>
              <a:t>locality</a:t>
            </a:r>
            <a:r>
              <a:rPr lang="en-US" dirty="0"/>
              <a:t> Logistics Section to provide facilities, services and support in support of vaccination distribution in accordance with established plans, policies and procedures.</a:t>
            </a:r>
          </a:p>
          <a:p>
            <a:pPr lvl="0"/>
            <a:r>
              <a:rPr lang="en-US" dirty="0"/>
              <a:t>Demonstrate the ability of the Public Information Officer to deliver coordinated, prompt and actionable incident information in response to the distribution of vaccine in locality in accordance with existing plans, policies and procedures.</a:t>
            </a:r>
          </a:p>
          <a:p>
            <a:r>
              <a:rPr lang="en-US" dirty="0"/>
              <a:t>Demonstrate the ability of the </a:t>
            </a:r>
            <a:r>
              <a:rPr lang="en-US" b="1" dirty="0"/>
              <a:t>locality </a:t>
            </a:r>
            <a:r>
              <a:rPr lang="en-US" dirty="0"/>
              <a:t>to coordinate the management of vaccination distribution operations within locality in accordance with existing plans, policies and procedures.</a:t>
            </a:r>
            <a:endParaRPr lang="en-US" sz="2400" dirty="0"/>
          </a:p>
        </p:txBody>
      </p:sp>
      <p:sp>
        <p:nvSpPr>
          <p:cNvPr id="4" name="Slide Number Placeholder 3"/>
          <p:cNvSpPr>
            <a:spLocks noGrp="1"/>
          </p:cNvSpPr>
          <p:nvPr>
            <p:ph type="sldNum" sz="quarter" idx="12"/>
          </p:nvPr>
        </p:nvSpPr>
        <p:spPr/>
        <p:txBody>
          <a:bodyPr/>
          <a:lstStyle/>
          <a:p>
            <a:pPr>
              <a:defRPr/>
            </a:pPr>
            <a:fld id="{57F70CAF-3A2D-4907-BDC5-76F44004D553}" type="slidenum">
              <a:rPr lang="en-US" smtClean="0"/>
              <a:pPr>
                <a:defRPr/>
              </a:pPr>
              <a:t>8</a:t>
            </a:fld>
            <a:endParaRPr lang="en-US" dirty="0"/>
          </a:p>
        </p:txBody>
      </p:sp>
    </p:spTree>
    <p:extLst>
      <p:ext uri="{BB962C8B-B14F-4D97-AF65-F5344CB8AC3E}">
        <p14:creationId xmlns:p14="http://schemas.microsoft.com/office/powerpoint/2010/main" val="60441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 </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graphicFrame>
        <p:nvGraphicFramePr>
          <p:cNvPr id="6" name="Table 5"/>
          <p:cNvGraphicFramePr>
            <a:graphicFrameLocks noGrp="1"/>
          </p:cNvGraphicFramePr>
          <p:nvPr>
            <p:extLst/>
          </p:nvPr>
        </p:nvGraphicFramePr>
        <p:xfrm>
          <a:off x="457200" y="1445600"/>
          <a:ext cx="8153400" cy="3354999"/>
        </p:xfrm>
        <a:graphic>
          <a:graphicData uri="http://schemas.openxmlformats.org/drawingml/2006/table">
            <a:tbl>
              <a:tblPr firstRow="1" firstCol="1" bandRow="1">
                <a:tableStyleId>{BC89EF96-8CEA-46FF-86C4-4CE0E7609802}</a:tableStyleId>
              </a:tblPr>
              <a:tblGrid>
                <a:gridCol w="2748597">
                  <a:extLst>
                    <a:ext uri="{9D8B030D-6E8A-4147-A177-3AD203B41FA5}">
                      <a16:colId xmlns:a16="http://schemas.microsoft.com/office/drawing/2014/main" val="3217725999"/>
                    </a:ext>
                  </a:extLst>
                </a:gridCol>
                <a:gridCol w="3222094">
                  <a:extLst>
                    <a:ext uri="{9D8B030D-6E8A-4147-A177-3AD203B41FA5}">
                      <a16:colId xmlns:a16="http://schemas.microsoft.com/office/drawing/2014/main" val="1463643635"/>
                    </a:ext>
                  </a:extLst>
                </a:gridCol>
                <a:gridCol w="2182709">
                  <a:extLst>
                    <a:ext uri="{9D8B030D-6E8A-4147-A177-3AD203B41FA5}">
                      <a16:colId xmlns:a16="http://schemas.microsoft.com/office/drawing/2014/main" val="660375972"/>
                    </a:ext>
                  </a:extLst>
                </a:gridCol>
              </a:tblGrid>
              <a:tr h="671000">
                <a:tc>
                  <a:txBody>
                    <a:bodyPr/>
                    <a:lstStyle/>
                    <a:p>
                      <a:pPr marL="0" marR="0">
                        <a:lnSpc>
                          <a:spcPct val="107000"/>
                        </a:lnSpc>
                        <a:spcBef>
                          <a:spcPts val="0"/>
                        </a:spcBef>
                        <a:spcAft>
                          <a:spcPts val="0"/>
                        </a:spcAft>
                      </a:pPr>
                      <a:r>
                        <a:rPr lang="en-US" sz="1800" dirty="0">
                          <a:effectLst/>
                        </a:rPr>
                        <a:t>Public Health Preparedness Capability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Healthcare Preparedness Capability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DHS Core Capability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9592790"/>
                  </a:ext>
                </a:extLst>
              </a:tr>
              <a:tr h="2683999">
                <a:tc>
                  <a:txBody>
                    <a:bodyPr/>
                    <a:lstStyle/>
                    <a:p>
                      <a:pPr marL="342900" marR="0" lvl="0" indent="-342900">
                        <a:lnSpc>
                          <a:spcPct val="107000"/>
                        </a:lnSpc>
                        <a:spcBef>
                          <a:spcPts val="0"/>
                        </a:spcBef>
                        <a:spcAft>
                          <a:spcPts val="0"/>
                        </a:spcAft>
                        <a:buFont typeface="Symbol" panose="05050102010706020507" pitchFamily="18" charset="2"/>
                        <a:buChar char=""/>
                      </a:pPr>
                      <a:r>
                        <a:rPr lang="en-US" sz="1800" b="0" dirty="0">
                          <a:effectLst/>
                        </a:rPr>
                        <a:t>Community Preparedness</a:t>
                      </a:r>
                    </a:p>
                    <a:p>
                      <a:pPr marL="342900" marR="0" lvl="0" indent="-342900">
                        <a:lnSpc>
                          <a:spcPct val="107000"/>
                        </a:lnSpc>
                        <a:spcBef>
                          <a:spcPts val="0"/>
                        </a:spcBef>
                        <a:spcAft>
                          <a:spcPts val="0"/>
                        </a:spcAft>
                        <a:buFont typeface="Symbol" panose="05050102010706020507" pitchFamily="18" charset="2"/>
                        <a:buChar char=""/>
                      </a:pPr>
                      <a:r>
                        <a:rPr lang="en-US" sz="1800" b="0" dirty="0">
                          <a:effectLst/>
                        </a:rPr>
                        <a:t>Medical Countermeasure Dispensing and Administration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a:effectLst/>
                        </a:rPr>
                        <a:t>Foundation for Healthcare and Medical Readiness</a:t>
                      </a:r>
                    </a:p>
                    <a:p>
                      <a:pPr marL="342900" marR="0" lvl="0" indent="-342900">
                        <a:lnSpc>
                          <a:spcPct val="107000"/>
                        </a:lnSpc>
                        <a:spcBef>
                          <a:spcPts val="0"/>
                        </a:spcBef>
                        <a:spcAft>
                          <a:spcPts val="0"/>
                        </a:spcAft>
                        <a:buFont typeface="Symbol" panose="05050102010706020507" pitchFamily="18" charset="2"/>
                        <a:buChar char=""/>
                      </a:pPr>
                      <a:r>
                        <a:rPr lang="en-US" sz="1800">
                          <a:effectLst/>
                        </a:rPr>
                        <a:t>Healthcare and Medical Response Coordination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Planning</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Operational Coordination</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Emergency Public Information and Warning</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Logistics and Supply Chain Management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0187145"/>
                  </a:ext>
                </a:extLst>
              </a:tr>
            </a:tbl>
          </a:graphicData>
        </a:graphic>
      </p:graphicFrame>
    </p:spTree>
    <p:extLst>
      <p:ext uri="{BB962C8B-B14F-4D97-AF65-F5344CB8AC3E}">
        <p14:creationId xmlns:p14="http://schemas.microsoft.com/office/powerpoint/2010/main" val="2282595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B3A307-38FE-4B47-B698-19C7CC306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4F8D939-C3EA-47F7-B531-7FD6E97D219F}">
  <ds:schemaRefs>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746C732-1F2F-431D-8F70-CC6274FC0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2931</TotalTime>
  <Words>1629</Words>
  <Application>Microsoft Office PowerPoint</Application>
  <PresentationFormat>On-screen Show (4:3)</PresentationFormat>
  <Paragraphs>214</Paragraphs>
  <Slides>31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Franklin Gothic Book</vt:lpstr>
      <vt:lpstr>Symbol</vt:lpstr>
      <vt:lpstr>Times New Roman</vt:lpstr>
      <vt:lpstr>Wingdings</vt:lpstr>
      <vt:lpstr>Office Theme</vt:lpstr>
      <vt:lpstr>Directions for this Template</vt:lpstr>
      <vt:lpstr>Local COVID 19 Vaccination Tabletop Exercise</vt:lpstr>
      <vt:lpstr>Welcome and Overview</vt:lpstr>
      <vt:lpstr>Exercise Overview</vt:lpstr>
      <vt:lpstr>Exercise Schedule</vt:lpstr>
      <vt:lpstr>Objectives,Capabilities &amp; Scenario</vt:lpstr>
      <vt:lpstr>Objectives</vt:lpstr>
      <vt:lpstr>Objectives (Cont)</vt:lpstr>
      <vt:lpstr>Capabilities </vt:lpstr>
      <vt:lpstr>Scenario</vt:lpstr>
      <vt:lpstr>Roles &amp; Setup</vt:lpstr>
      <vt:lpstr>Participant Roles and Responsibilities</vt:lpstr>
      <vt:lpstr>Exercise Setup</vt:lpstr>
      <vt:lpstr>Exercise Setup- Web Based</vt:lpstr>
      <vt:lpstr>Facilitation</vt:lpstr>
      <vt:lpstr>Facilitation</vt:lpstr>
      <vt:lpstr>Tips for Facilitation</vt:lpstr>
      <vt:lpstr>Evaluation</vt:lpstr>
      <vt:lpstr>Evaluation Requirements</vt:lpstr>
      <vt:lpstr>Exercise Evaluation Guides (1/3)</vt:lpstr>
      <vt:lpstr>Exercise Evaluation Guides 2/3</vt:lpstr>
      <vt:lpstr>Exercise Evaluation Guides (3/3)</vt:lpstr>
      <vt:lpstr>Recording Observations</vt:lpstr>
      <vt:lpstr>Observation Examples</vt:lpstr>
      <vt:lpstr>Capability Target Ratings</vt:lpstr>
      <vt:lpstr>Evaluator Responsibilities</vt:lpstr>
      <vt:lpstr>Evaluator Guidelines: DO</vt:lpstr>
      <vt:lpstr>Evaluator Guidelines: DO NOT</vt:lpstr>
      <vt:lpstr>Final Evaluator Reminders</vt:lpstr>
      <vt:lpstr>Hot Wash</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Briefing</dc:title>
  <dc:creator>HSEEP Support Team</dc:creator>
  <cp:keywords>HSEEP, Template, Exercise Briefing, Player, TTX, Conduct</cp:keywords>
  <cp:lastModifiedBy>VITA Program</cp:lastModifiedBy>
  <cp:revision>117</cp:revision>
  <dcterms:created xsi:type="dcterms:W3CDTF">2006-03-08T14:18:27Z</dcterms:created>
  <dcterms:modified xsi:type="dcterms:W3CDTF">2020-11-24T18:43:22Z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