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48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 smtClean="0"/>
              <a:t>Number of COVID-19 Fatalities, Drug Deaths (All Substances)*, Homicides*,</a:t>
            </a:r>
            <a:r>
              <a:rPr lang="en-US" sz="2000" baseline="0" dirty="0" smtClean="0"/>
              <a:t> and</a:t>
            </a:r>
            <a:r>
              <a:rPr lang="en-US" sz="2000" dirty="0" smtClean="0"/>
              <a:t> Suicides</a:t>
            </a:r>
            <a:r>
              <a:rPr lang="en-US" sz="2000" baseline="0" dirty="0" smtClean="0"/>
              <a:t>* by Month and Year of Death, 2018-2020** </a:t>
            </a:r>
          </a:p>
          <a:p>
            <a:pPr>
              <a:defRPr/>
            </a:pPr>
            <a:r>
              <a:rPr lang="en-US" sz="1400" baseline="0" dirty="0" smtClean="0"/>
              <a:t>Data Current as of December 1, 2020</a:t>
            </a:r>
            <a:endParaRPr lang="en-US" sz="14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957232548478545"/>
          <c:y val="0.15845779340204966"/>
          <c:w val="0.8659786501611999"/>
          <c:h val="0.54269892599548664"/>
        </c:manualLayout>
      </c:layout>
      <c:lineChart>
        <c:grouping val="standard"/>
        <c:varyColors val="0"/>
        <c:ser>
          <c:idx val="2"/>
          <c:order val="0"/>
          <c:tx>
            <c:strRef>
              <c:f>Sheet1!$E$1</c:f>
              <c:strCache>
                <c:ptCount val="1"/>
                <c:pt idx="0">
                  <c:v>COVID-19 Deaths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bg1">
                  <a:lumMod val="95000"/>
                </a:schemeClr>
              </a:solidFill>
              <a:ln w="25400">
                <a:solidFill>
                  <a:schemeClr val="accent6"/>
                </a:solidFill>
              </a:ln>
              <a:effectLst/>
            </c:spPr>
          </c:marker>
          <c:cat>
            <c:multiLvlStrRef>
              <c:f>Sheet1!$A$2:$B$37</c:f>
              <c:multiLvlStrCache>
                <c:ptCount val="3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  <c:pt idx="6">
                    <c:v>Jul</c:v>
                  </c:pt>
                  <c:pt idx="7">
                    <c:v>Aug</c:v>
                  </c:pt>
                  <c:pt idx="8">
                    <c:v>Sep</c:v>
                  </c:pt>
                  <c:pt idx="9">
                    <c:v>Oct</c:v>
                  </c:pt>
                  <c:pt idx="10">
                    <c:v>Nov</c:v>
                  </c:pt>
                  <c:pt idx="11">
                    <c:v>Dec</c:v>
                  </c:pt>
                  <c:pt idx="12">
                    <c:v>Jan</c:v>
                  </c:pt>
                  <c:pt idx="13">
                    <c:v>Feb</c:v>
                  </c:pt>
                  <c:pt idx="14">
                    <c:v>Mar</c:v>
                  </c:pt>
                  <c:pt idx="15">
                    <c:v>Apr</c:v>
                  </c:pt>
                  <c:pt idx="16">
                    <c:v>May</c:v>
                  </c:pt>
                  <c:pt idx="17">
                    <c:v>Jun</c:v>
                  </c:pt>
                  <c:pt idx="18">
                    <c:v>Jul</c:v>
                  </c:pt>
                  <c:pt idx="19">
                    <c:v>Aug</c:v>
                  </c:pt>
                  <c:pt idx="20">
                    <c:v>Sep</c:v>
                  </c:pt>
                  <c:pt idx="21">
                    <c:v>Oct</c:v>
                  </c:pt>
                  <c:pt idx="22">
                    <c:v>Nov</c:v>
                  </c:pt>
                  <c:pt idx="23">
                    <c:v>Dec</c:v>
                  </c:pt>
                  <c:pt idx="24">
                    <c:v>Jan</c:v>
                  </c:pt>
                  <c:pt idx="25">
                    <c:v>Feb</c:v>
                  </c:pt>
                  <c:pt idx="26">
                    <c:v>Mar</c:v>
                  </c:pt>
                  <c:pt idx="27">
                    <c:v>Apr</c:v>
                  </c:pt>
                  <c:pt idx="28">
                    <c:v>May</c:v>
                  </c:pt>
                  <c:pt idx="29">
                    <c:v>Jun</c:v>
                  </c:pt>
                  <c:pt idx="30">
                    <c:v>Jul</c:v>
                  </c:pt>
                  <c:pt idx="31">
                    <c:v>Aug</c:v>
                  </c:pt>
                  <c:pt idx="32">
                    <c:v>Sep</c:v>
                  </c:pt>
                  <c:pt idx="33">
                    <c:v>Oct</c:v>
                  </c:pt>
                  <c:pt idx="34">
                    <c:v>Nov</c:v>
                  </c:pt>
                  <c:pt idx="35">
                    <c:v>Dec</c:v>
                  </c:pt>
                </c:lvl>
                <c:lvl>
                  <c:pt idx="0">
                    <c:v>2018</c:v>
                  </c:pt>
                  <c:pt idx="12">
                    <c:v>2019</c:v>
                  </c:pt>
                  <c:pt idx="24">
                    <c:v>2020</c:v>
                  </c:pt>
                </c:lvl>
              </c:multiLvlStrCache>
            </c:multiLvlStrRef>
          </c:cat>
          <c:val>
            <c:numRef>
              <c:f>Sheet1!$E$2:$E$37</c:f>
              <c:numCache>
                <c:formatCode>General</c:formatCode>
                <c:ptCount val="36"/>
                <c:pt idx="26">
                  <c:v>27</c:v>
                </c:pt>
                <c:pt idx="27">
                  <c:v>525</c:v>
                </c:pt>
                <c:pt idx="28">
                  <c:v>823</c:v>
                </c:pt>
                <c:pt idx="29">
                  <c:v>388</c:v>
                </c:pt>
                <c:pt idx="30">
                  <c:v>411</c:v>
                </c:pt>
                <c:pt idx="31">
                  <c:v>406</c:v>
                </c:pt>
                <c:pt idx="32">
                  <c:v>628</c:v>
                </c:pt>
                <c:pt idx="33">
                  <c:v>446</c:v>
                </c:pt>
                <c:pt idx="34">
                  <c:v>408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5C9-4454-BE21-6393D6809850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Drug Death (All)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bg1">
                  <a:lumMod val="85000"/>
                </a:schemeClr>
              </a:solidFill>
              <a:ln w="25400">
                <a:solidFill>
                  <a:schemeClr val="accent1"/>
                </a:solidFill>
              </a:ln>
              <a:effectLst/>
            </c:spPr>
          </c:marker>
          <c:cat>
            <c:multiLvlStrRef>
              <c:f>Sheet1!$A$2:$B$37</c:f>
              <c:multiLvlStrCache>
                <c:ptCount val="3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  <c:pt idx="6">
                    <c:v>Jul</c:v>
                  </c:pt>
                  <c:pt idx="7">
                    <c:v>Aug</c:v>
                  </c:pt>
                  <c:pt idx="8">
                    <c:v>Sep</c:v>
                  </c:pt>
                  <c:pt idx="9">
                    <c:v>Oct</c:v>
                  </c:pt>
                  <c:pt idx="10">
                    <c:v>Nov</c:v>
                  </c:pt>
                  <c:pt idx="11">
                    <c:v>Dec</c:v>
                  </c:pt>
                  <c:pt idx="12">
                    <c:v>Jan</c:v>
                  </c:pt>
                  <c:pt idx="13">
                    <c:v>Feb</c:v>
                  </c:pt>
                  <c:pt idx="14">
                    <c:v>Mar</c:v>
                  </c:pt>
                  <c:pt idx="15">
                    <c:v>Apr</c:v>
                  </c:pt>
                  <c:pt idx="16">
                    <c:v>May</c:v>
                  </c:pt>
                  <c:pt idx="17">
                    <c:v>Jun</c:v>
                  </c:pt>
                  <c:pt idx="18">
                    <c:v>Jul</c:v>
                  </c:pt>
                  <c:pt idx="19">
                    <c:v>Aug</c:v>
                  </c:pt>
                  <c:pt idx="20">
                    <c:v>Sep</c:v>
                  </c:pt>
                  <c:pt idx="21">
                    <c:v>Oct</c:v>
                  </c:pt>
                  <c:pt idx="22">
                    <c:v>Nov</c:v>
                  </c:pt>
                  <c:pt idx="23">
                    <c:v>Dec</c:v>
                  </c:pt>
                  <c:pt idx="24">
                    <c:v>Jan</c:v>
                  </c:pt>
                  <c:pt idx="25">
                    <c:v>Feb</c:v>
                  </c:pt>
                  <c:pt idx="26">
                    <c:v>Mar</c:v>
                  </c:pt>
                  <c:pt idx="27">
                    <c:v>Apr</c:v>
                  </c:pt>
                  <c:pt idx="28">
                    <c:v>May</c:v>
                  </c:pt>
                  <c:pt idx="29">
                    <c:v>Jun</c:v>
                  </c:pt>
                  <c:pt idx="30">
                    <c:v>Jul</c:v>
                  </c:pt>
                  <c:pt idx="31">
                    <c:v>Aug</c:v>
                  </c:pt>
                  <c:pt idx="32">
                    <c:v>Sep</c:v>
                  </c:pt>
                  <c:pt idx="33">
                    <c:v>Oct</c:v>
                  </c:pt>
                  <c:pt idx="34">
                    <c:v>Nov</c:v>
                  </c:pt>
                  <c:pt idx="35">
                    <c:v>Dec</c:v>
                  </c:pt>
                </c:lvl>
                <c:lvl>
                  <c:pt idx="0">
                    <c:v>2018</c:v>
                  </c:pt>
                  <c:pt idx="12">
                    <c:v>2019</c:v>
                  </c:pt>
                  <c:pt idx="24">
                    <c:v>2020</c:v>
                  </c:pt>
                </c:lvl>
              </c:multiLvlStrCache>
            </c:multiLvlStrRef>
          </c:cat>
          <c:val>
            <c:numRef>
              <c:f>Sheet1!$C$2:$C$37</c:f>
              <c:numCache>
                <c:formatCode>General</c:formatCode>
                <c:ptCount val="36"/>
                <c:pt idx="0">
                  <c:v>102</c:v>
                </c:pt>
                <c:pt idx="1">
                  <c:v>115</c:v>
                </c:pt>
                <c:pt idx="2">
                  <c:v>129</c:v>
                </c:pt>
                <c:pt idx="3">
                  <c:v>119</c:v>
                </c:pt>
                <c:pt idx="4">
                  <c:v>131</c:v>
                </c:pt>
                <c:pt idx="5">
                  <c:v>113</c:v>
                </c:pt>
                <c:pt idx="6">
                  <c:v>126</c:v>
                </c:pt>
                <c:pt idx="7">
                  <c:v>147</c:v>
                </c:pt>
                <c:pt idx="8">
                  <c:v>150</c:v>
                </c:pt>
                <c:pt idx="9">
                  <c:v>137</c:v>
                </c:pt>
                <c:pt idx="10">
                  <c:v>116</c:v>
                </c:pt>
                <c:pt idx="11">
                  <c:v>101</c:v>
                </c:pt>
                <c:pt idx="12">
                  <c:v>134</c:v>
                </c:pt>
                <c:pt idx="13">
                  <c:v>131</c:v>
                </c:pt>
                <c:pt idx="14">
                  <c:v>134</c:v>
                </c:pt>
                <c:pt idx="15">
                  <c:v>126</c:v>
                </c:pt>
                <c:pt idx="16">
                  <c:v>137</c:v>
                </c:pt>
                <c:pt idx="17">
                  <c:v>117</c:v>
                </c:pt>
                <c:pt idx="18">
                  <c:v>119</c:v>
                </c:pt>
                <c:pt idx="19">
                  <c:v>132</c:v>
                </c:pt>
                <c:pt idx="20">
                  <c:v>137</c:v>
                </c:pt>
                <c:pt idx="21">
                  <c:v>164</c:v>
                </c:pt>
                <c:pt idx="22">
                  <c:v>138</c:v>
                </c:pt>
                <c:pt idx="23">
                  <c:v>157</c:v>
                </c:pt>
                <c:pt idx="24">
                  <c:v>162</c:v>
                </c:pt>
                <c:pt idx="25">
                  <c:v>135</c:v>
                </c:pt>
                <c:pt idx="26">
                  <c:v>156</c:v>
                </c:pt>
                <c:pt idx="27">
                  <c:v>210</c:v>
                </c:pt>
                <c:pt idx="28">
                  <c:v>252</c:v>
                </c:pt>
                <c:pt idx="29">
                  <c:v>184</c:v>
                </c:pt>
                <c:pt idx="30">
                  <c:v>196</c:v>
                </c:pt>
                <c:pt idx="31">
                  <c:v>171</c:v>
                </c:pt>
                <c:pt idx="32">
                  <c:v>119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DA0-49BE-8A7E-E63A0DEBF77F}"/>
            </c:ext>
          </c:extLst>
        </c:ser>
        <c:ser>
          <c:idx val="3"/>
          <c:order val="2"/>
          <c:tx>
            <c:strRef>
              <c:f>Sheet1!$F$1</c:f>
              <c:strCache>
                <c:ptCount val="1"/>
                <c:pt idx="0">
                  <c:v>Homicide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bg1">
                  <a:lumMod val="95000"/>
                </a:schemeClr>
              </a:solidFill>
              <a:ln w="22225">
                <a:solidFill>
                  <a:schemeClr val="accent4"/>
                </a:solidFill>
              </a:ln>
              <a:effectLst/>
            </c:spPr>
          </c:marker>
          <c:cat>
            <c:multiLvlStrRef>
              <c:f>Sheet1!$A$2:$B$37</c:f>
              <c:multiLvlStrCache>
                <c:ptCount val="3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  <c:pt idx="6">
                    <c:v>Jul</c:v>
                  </c:pt>
                  <c:pt idx="7">
                    <c:v>Aug</c:v>
                  </c:pt>
                  <c:pt idx="8">
                    <c:v>Sep</c:v>
                  </c:pt>
                  <c:pt idx="9">
                    <c:v>Oct</c:v>
                  </c:pt>
                  <c:pt idx="10">
                    <c:v>Nov</c:v>
                  </c:pt>
                  <c:pt idx="11">
                    <c:v>Dec</c:v>
                  </c:pt>
                  <c:pt idx="12">
                    <c:v>Jan</c:v>
                  </c:pt>
                  <c:pt idx="13">
                    <c:v>Feb</c:v>
                  </c:pt>
                  <c:pt idx="14">
                    <c:v>Mar</c:v>
                  </c:pt>
                  <c:pt idx="15">
                    <c:v>Apr</c:v>
                  </c:pt>
                  <c:pt idx="16">
                    <c:v>May</c:v>
                  </c:pt>
                  <c:pt idx="17">
                    <c:v>Jun</c:v>
                  </c:pt>
                  <c:pt idx="18">
                    <c:v>Jul</c:v>
                  </c:pt>
                  <c:pt idx="19">
                    <c:v>Aug</c:v>
                  </c:pt>
                  <c:pt idx="20">
                    <c:v>Sep</c:v>
                  </c:pt>
                  <c:pt idx="21">
                    <c:v>Oct</c:v>
                  </c:pt>
                  <c:pt idx="22">
                    <c:v>Nov</c:v>
                  </c:pt>
                  <c:pt idx="23">
                    <c:v>Dec</c:v>
                  </c:pt>
                  <c:pt idx="24">
                    <c:v>Jan</c:v>
                  </c:pt>
                  <c:pt idx="25">
                    <c:v>Feb</c:v>
                  </c:pt>
                  <c:pt idx="26">
                    <c:v>Mar</c:v>
                  </c:pt>
                  <c:pt idx="27">
                    <c:v>Apr</c:v>
                  </c:pt>
                  <c:pt idx="28">
                    <c:v>May</c:v>
                  </c:pt>
                  <c:pt idx="29">
                    <c:v>Jun</c:v>
                  </c:pt>
                  <c:pt idx="30">
                    <c:v>Jul</c:v>
                  </c:pt>
                  <c:pt idx="31">
                    <c:v>Aug</c:v>
                  </c:pt>
                  <c:pt idx="32">
                    <c:v>Sep</c:v>
                  </c:pt>
                  <c:pt idx="33">
                    <c:v>Oct</c:v>
                  </c:pt>
                  <c:pt idx="34">
                    <c:v>Nov</c:v>
                  </c:pt>
                  <c:pt idx="35">
                    <c:v>Dec</c:v>
                  </c:pt>
                </c:lvl>
                <c:lvl>
                  <c:pt idx="0">
                    <c:v>2018</c:v>
                  </c:pt>
                  <c:pt idx="12">
                    <c:v>2019</c:v>
                  </c:pt>
                  <c:pt idx="24">
                    <c:v>2020</c:v>
                  </c:pt>
                </c:lvl>
              </c:multiLvlStrCache>
            </c:multiLvlStrRef>
          </c:cat>
          <c:val>
            <c:numRef>
              <c:f>Sheet1!$F$2:$F$37</c:f>
              <c:numCache>
                <c:formatCode>General</c:formatCode>
                <c:ptCount val="36"/>
                <c:pt idx="0">
                  <c:v>38</c:v>
                </c:pt>
                <c:pt idx="1">
                  <c:v>20</c:v>
                </c:pt>
                <c:pt idx="2">
                  <c:v>41</c:v>
                </c:pt>
                <c:pt idx="3">
                  <c:v>30</c:v>
                </c:pt>
                <c:pt idx="4">
                  <c:v>39</c:v>
                </c:pt>
                <c:pt idx="5">
                  <c:v>37</c:v>
                </c:pt>
                <c:pt idx="6">
                  <c:v>35</c:v>
                </c:pt>
                <c:pt idx="7">
                  <c:v>43</c:v>
                </c:pt>
                <c:pt idx="8">
                  <c:v>39</c:v>
                </c:pt>
                <c:pt idx="9">
                  <c:v>35</c:v>
                </c:pt>
                <c:pt idx="10">
                  <c:v>38</c:v>
                </c:pt>
                <c:pt idx="11">
                  <c:v>34</c:v>
                </c:pt>
                <c:pt idx="12">
                  <c:v>33</c:v>
                </c:pt>
                <c:pt idx="13">
                  <c:v>28</c:v>
                </c:pt>
                <c:pt idx="14">
                  <c:v>38</c:v>
                </c:pt>
                <c:pt idx="15">
                  <c:v>27</c:v>
                </c:pt>
                <c:pt idx="16">
                  <c:v>65</c:v>
                </c:pt>
                <c:pt idx="17">
                  <c:v>28</c:v>
                </c:pt>
                <c:pt idx="18">
                  <c:v>47</c:v>
                </c:pt>
                <c:pt idx="19">
                  <c:v>45</c:v>
                </c:pt>
                <c:pt idx="20">
                  <c:v>32</c:v>
                </c:pt>
                <c:pt idx="21">
                  <c:v>39</c:v>
                </c:pt>
                <c:pt idx="22">
                  <c:v>36</c:v>
                </c:pt>
                <c:pt idx="23">
                  <c:v>43</c:v>
                </c:pt>
                <c:pt idx="24">
                  <c:v>54</c:v>
                </c:pt>
                <c:pt idx="25">
                  <c:v>34</c:v>
                </c:pt>
                <c:pt idx="26">
                  <c:v>41</c:v>
                </c:pt>
                <c:pt idx="27">
                  <c:v>36</c:v>
                </c:pt>
                <c:pt idx="28">
                  <c:v>38</c:v>
                </c:pt>
                <c:pt idx="29">
                  <c:v>41</c:v>
                </c:pt>
                <c:pt idx="30">
                  <c:v>48</c:v>
                </c:pt>
                <c:pt idx="31">
                  <c:v>40</c:v>
                </c:pt>
                <c:pt idx="32">
                  <c:v>57</c:v>
                </c:pt>
                <c:pt idx="33">
                  <c:v>47</c:v>
                </c:pt>
                <c:pt idx="34">
                  <c:v>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5C9-4454-BE21-6393D6809850}"/>
            </c:ext>
          </c:extLst>
        </c:ser>
        <c:ser>
          <c:idx val="1"/>
          <c:order val="3"/>
          <c:tx>
            <c:strRef>
              <c:f>Sheet1!$D$1</c:f>
              <c:strCache>
                <c:ptCount val="1"/>
                <c:pt idx="0">
                  <c:v>Suicide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bg1">
                  <a:lumMod val="85000"/>
                </a:schemeClr>
              </a:solidFill>
              <a:ln w="25400">
                <a:solidFill>
                  <a:schemeClr val="accent2"/>
                </a:solidFill>
              </a:ln>
              <a:effectLst/>
            </c:spPr>
          </c:marker>
          <c:cat>
            <c:multiLvlStrRef>
              <c:f>Sheet1!$A$2:$B$37</c:f>
              <c:multiLvlStrCache>
                <c:ptCount val="36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  <c:pt idx="6">
                    <c:v>Jul</c:v>
                  </c:pt>
                  <c:pt idx="7">
                    <c:v>Aug</c:v>
                  </c:pt>
                  <c:pt idx="8">
                    <c:v>Sep</c:v>
                  </c:pt>
                  <c:pt idx="9">
                    <c:v>Oct</c:v>
                  </c:pt>
                  <c:pt idx="10">
                    <c:v>Nov</c:v>
                  </c:pt>
                  <c:pt idx="11">
                    <c:v>Dec</c:v>
                  </c:pt>
                  <c:pt idx="12">
                    <c:v>Jan</c:v>
                  </c:pt>
                  <c:pt idx="13">
                    <c:v>Feb</c:v>
                  </c:pt>
                  <c:pt idx="14">
                    <c:v>Mar</c:v>
                  </c:pt>
                  <c:pt idx="15">
                    <c:v>Apr</c:v>
                  </c:pt>
                  <c:pt idx="16">
                    <c:v>May</c:v>
                  </c:pt>
                  <c:pt idx="17">
                    <c:v>Jun</c:v>
                  </c:pt>
                  <c:pt idx="18">
                    <c:v>Jul</c:v>
                  </c:pt>
                  <c:pt idx="19">
                    <c:v>Aug</c:v>
                  </c:pt>
                  <c:pt idx="20">
                    <c:v>Sep</c:v>
                  </c:pt>
                  <c:pt idx="21">
                    <c:v>Oct</c:v>
                  </c:pt>
                  <c:pt idx="22">
                    <c:v>Nov</c:v>
                  </c:pt>
                  <c:pt idx="23">
                    <c:v>Dec</c:v>
                  </c:pt>
                  <c:pt idx="24">
                    <c:v>Jan</c:v>
                  </c:pt>
                  <c:pt idx="25">
                    <c:v>Feb</c:v>
                  </c:pt>
                  <c:pt idx="26">
                    <c:v>Mar</c:v>
                  </c:pt>
                  <c:pt idx="27">
                    <c:v>Apr</c:v>
                  </c:pt>
                  <c:pt idx="28">
                    <c:v>May</c:v>
                  </c:pt>
                  <c:pt idx="29">
                    <c:v>Jun</c:v>
                  </c:pt>
                  <c:pt idx="30">
                    <c:v>Jul</c:v>
                  </c:pt>
                  <c:pt idx="31">
                    <c:v>Aug</c:v>
                  </c:pt>
                  <c:pt idx="32">
                    <c:v>Sep</c:v>
                  </c:pt>
                  <c:pt idx="33">
                    <c:v>Oct</c:v>
                  </c:pt>
                  <c:pt idx="34">
                    <c:v>Nov</c:v>
                  </c:pt>
                  <c:pt idx="35">
                    <c:v>Dec</c:v>
                  </c:pt>
                </c:lvl>
                <c:lvl>
                  <c:pt idx="0">
                    <c:v>2018</c:v>
                  </c:pt>
                  <c:pt idx="12">
                    <c:v>2019</c:v>
                  </c:pt>
                  <c:pt idx="24">
                    <c:v>2020</c:v>
                  </c:pt>
                </c:lvl>
              </c:multiLvlStrCache>
            </c:multiLvlStrRef>
          </c:cat>
          <c:val>
            <c:numRef>
              <c:f>Sheet1!$D$2:$D$37</c:f>
              <c:numCache>
                <c:formatCode>General</c:formatCode>
                <c:ptCount val="36"/>
                <c:pt idx="0">
                  <c:v>90</c:v>
                </c:pt>
                <c:pt idx="1">
                  <c:v>95</c:v>
                </c:pt>
                <c:pt idx="2">
                  <c:v>104</c:v>
                </c:pt>
                <c:pt idx="3">
                  <c:v>97</c:v>
                </c:pt>
                <c:pt idx="4">
                  <c:v>98</c:v>
                </c:pt>
                <c:pt idx="5">
                  <c:v>102</c:v>
                </c:pt>
                <c:pt idx="6">
                  <c:v>115</c:v>
                </c:pt>
                <c:pt idx="7">
                  <c:v>119</c:v>
                </c:pt>
                <c:pt idx="8">
                  <c:v>104</c:v>
                </c:pt>
                <c:pt idx="9">
                  <c:v>105</c:v>
                </c:pt>
                <c:pt idx="10">
                  <c:v>73</c:v>
                </c:pt>
                <c:pt idx="11">
                  <c:v>109</c:v>
                </c:pt>
                <c:pt idx="12">
                  <c:v>91</c:v>
                </c:pt>
                <c:pt idx="13">
                  <c:v>80</c:v>
                </c:pt>
                <c:pt idx="14">
                  <c:v>109</c:v>
                </c:pt>
                <c:pt idx="15">
                  <c:v>114</c:v>
                </c:pt>
                <c:pt idx="16">
                  <c:v>108</c:v>
                </c:pt>
                <c:pt idx="17">
                  <c:v>85</c:v>
                </c:pt>
                <c:pt idx="18">
                  <c:v>107</c:v>
                </c:pt>
                <c:pt idx="19">
                  <c:v>100</c:v>
                </c:pt>
                <c:pt idx="20">
                  <c:v>95</c:v>
                </c:pt>
                <c:pt idx="21">
                  <c:v>91</c:v>
                </c:pt>
                <c:pt idx="22">
                  <c:v>86</c:v>
                </c:pt>
                <c:pt idx="23">
                  <c:v>93</c:v>
                </c:pt>
                <c:pt idx="24">
                  <c:v>121</c:v>
                </c:pt>
                <c:pt idx="25">
                  <c:v>83</c:v>
                </c:pt>
                <c:pt idx="26">
                  <c:v>107</c:v>
                </c:pt>
                <c:pt idx="27">
                  <c:v>88</c:v>
                </c:pt>
                <c:pt idx="28">
                  <c:v>90</c:v>
                </c:pt>
                <c:pt idx="29">
                  <c:v>110</c:v>
                </c:pt>
                <c:pt idx="30">
                  <c:v>101</c:v>
                </c:pt>
                <c:pt idx="31">
                  <c:v>100</c:v>
                </c:pt>
                <c:pt idx="32">
                  <c:v>101</c:v>
                </c:pt>
                <c:pt idx="33">
                  <c:v>77</c:v>
                </c:pt>
                <c:pt idx="34">
                  <c:v>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DA0-49BE-8A7E-E63A0DEBF7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5163360"/>
        <c:axId val="325164016"/>
      </c:lineChart>
      <c:catAx>
        <c:axId val="325163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5164016"/>
        <c:crosses val="autoZero"/>
        <c:auto val="1"/>
        <c:lblAlgn val="ctr"/>
        <c:lblOffset val="100"/>
        <c:noMultiLvlLbl val="0"/>
      </c:catAx>
      <c:valAx>
        <c:axId val="325164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Number of Deaths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5.0172015831707169E-2"/>
              <c:y val="0.3295177362351639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51633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solidFill>
          <a:schemeClr val="bg1">
            <a:lumMod val="95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0.01032</cdr:x>
      <cdr:y>0.89821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7566" y="5302312"/>
          <a:ext cx="11273246" cy="6008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>
              <a:solidFill>
                <a:schemeClr val="tx1">
                  <a:lumMod val="65000"/>
                  <a:lumOff val="35000"/>
                </a:schemeClr>
              </a:solidFill>
            </a:rPr>
            <a:t>* Homicide and suicide are manners of death while drug overdose is a cause of death. Therefore, they are not mutually exclusive categories (ex. suicidal drug overdose)</a:t>
          </a:r>
        </a:p>
        <a:p xmlns:a="http://schemas.openxmlformats.org/drawingml/2006/main">
          <a:r>
            <a:rPr lang="en-US" sz="1100" dirty="0" smtClean="0">
              <a:solidFill>
                <a:schemeClr val="tx1">
                  <a:lumMod val="65000"/>
                  <a:lumOff val="35000"/>
                </a:schemeClr>
              </a:solidFill>
            </a:rPr>
            <a:t>** Data for 2020 </a:t>
          </a:r>
          <a:r>
            <a:rPr lang="en-US" dirty="0" smtClean="0">
              <a:solidFill>
                <a:schemeClr val="tx1">
                  <a:lumMod val="65000"/>
                  <a:lumOff val="35000"/>
                </a:schemeClr>
              </a:solidFill>
            </a:rPr>
            <a:t>is preliminary and subject to change. </a:t>
          </a:r>
          <a:endParaRPr lang="en-US" dirty="0">
            <a:solidFill>
              <a:schemeClr val="tx1">
                <a:lumMod val="65000"/>
                <a:lumOff val="35000"/>
              </a:schemeClr>
            </a:solidFill>
          </a:endParaRPr>
        </a:p>
        <a:p xmlns:a="http://schemas.openxmlformats.org/drawingml/2006/main">
          <a:r>
            <a:rPr lang="en-US" sz="1100" dirty="0" smtClean="0">
              <a:solidFill>
                <a:schemeClr val="tx1">
                  <a:lumMod val="65000"/>
                  <a:lumOff val="35000"/>
                </a:schemeClr>
              </a:solidFill>
            </a:rPr>
            <a:t>*** Fatal drug overdose deaths need toxicology to certify cause and manner of death, which routinely takes 1-3 months to get back. Therefore, fatal drug overdose certifications are delayed </a:t>
          </a:r>
          <a:endParaRPr lang="en-US" sz="1100" dirty="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0.1444</cdr:x>
      <cdr:y>0.14468</cdr:y>
    </cdr:from>
    <cdr:to>
      <cdr:x>0.31889</cdr:x>
      <cdr:y>0.3614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688123" y="920428"/>
          <a:ext cx="2039815" cy="13786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0.14079</cdr:x>
      <cdr:y>0.17785</cdr:y>
    </cdr:from>
    <cdr:to>
      <cdr:x>0.41757</cdr:x>
      <cdr:y>0.36629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645899" y="1131444"/>
          <a:ext cx="3235628" cy="119875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19050">
          <a:solidFill>
            <a:schemeClr val="tx1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b="1" u="sng" dirty="0" smtClean="0">
              <a:solidFill>
                <a:schemeClr val="tx1"/>
              </a:solidFill>
            </a:rPr>
            <a:t>2019 to 2020 Comparisons</a:t>
          </a:r>
        </a:p>
        <a:p xmlns:a="http://schemas.openxmlformats.org/drawingml/2006/main">
          <a:pPr algn="ctr"/>
          <a:r>
            <a:rPr lang="en-US" sz="1800" b="1" dirty="0" smtClean="0">
              <a:solidFill>
                <a:schemeClr val="accent5"/>
              </a:solidFill>
            </a:rPr>
            <a:t>Drug Deaths (Apr-Aug): + 60.5%</a:t>
          </a:r>
        </a:p>
        <a:p xmlns:a="http://schemas.openxmlformats.org/drawingml/2006/main">
          <a:pPr algn="ctr"/>
          <a:r>
            <a:rPr lang="en-US" sz="1800" b="1" dirty="0" smtClean="0">
              <a:solidFill>
                <a:schemeClr val="accent4"/>
              </a:solidFill>
            </a:rPr>
            <a:t>Homicides (Apr-Sep): + 6.6%</a:t>
          </a:r>
        </a:p>
        <a:p xmlns:a="http://schemas.openxmlformats.org/drawingml/2006/main">
          <a:pPr algn="ctr"/>
          <a:r>
            <a:rPr lang="en-US" sz="1800" b="1" dirty="0" smtClean="0">
              <a:solidFill>
                <a:schemeClr val="accent2"/>
              </a:solidFill>
            </a:rPr>
            <a:t>Suicides (Apr-Sep): - 3.1%</a:t>
          </a:r>
          <a:endParaRPr lang="en-US" sz="1800" b="1" dirty="0">
            <a:solidFill>
              <a:schemeClr val="accent2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9595-DD49-47EF-A32D-BA5017FE13AF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10D1-F383-41CF-B9AF-186957C6B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982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9595-DD49-47EF-A32D-BA5017FE13AF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10D1-F383-41CF-B9AF-186957C6B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46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9595-DD49-47EF-A32D-BA5017FE13AF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10D1-F383-41CF-B9AF-186957C6B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160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9595-DD49-47EF-A32D-BA5017FE13AF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10D1-F383-41CF-B9AF-186957C6B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349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9595-DD49-47EF-A32D-BA5017FE13AF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10D1-F383-41CF-B9AF-186957C6B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142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9595-DD49-47EF-A32D-BA5017FE13AF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10D1-F383-41CF-B9AF-186957C6B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42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9595-DD49-47EF-A32D-BA5017FE13AF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10D1-F383-41CF-B9AF-186957C6B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481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9595-DD49-47EF-A32D-BA5017FE13AF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10D1-F383-41CF-B9AF-186957C6B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22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9595-DD49-47EF-A32D-BA5017FE13AF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10D1-F383-41CF-B9AF-186957C6B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724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9595-DD49-47EF-A32D-BA5017FE13AF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10D1-F383-41CF-B9AF-186957C6B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44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9595-DD49-47EF-A32D-BA5017FE13AF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10D1-F383-41CF-B9AF-186957C6B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231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29595-DD49-47EF-A32D-BA5017FE13AF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10D1-F383-41CF-B9AF-186957C6B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09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629375355"/>
              </p:ext>
            </p:extLst>
          </p:nvPr>
        </p:nvGraphicFramePr>
        <p:xfrm>
          <a:off x="323557" y="261258"/>
          <a:ext cx="11690252" cy="6361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0676"/>
            <a:ext cx="1422751" cy="1378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59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137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Virginia IT Infrastructure Partnership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Hobron, Kathrin (VDH)</dc:creator>
  <cp:lastModifiedBy>VITA Program</cp:lastModifiedBy>
  <cp:revision>13</cp:revision>
  <dcterms:created xsi:type="dcterms:W3CDTF">2020-12-02T20:52:23Z</dcterms:created>
  <dcterms:modified xsi:type="dcterms:W3CDTF">2020-12-04T14:04:36Z</dcterms:modified>
</cp:coreProperties>
</file>