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6" r:id="rId2"/>
    <p:sldId id="270" r:id="rId3"/>
    <p:sldId id="271" r:id="rId4"/>
    <p:sldId id="269" r:id="rId5"/>
  </p:sldIdLst>
  <p:sldSz cx="12192000" cy="6858000"/>
  <p:notesSz cx="12192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3410" autoAdjust="0"/>
  </p:normalViewPr>
  <p:slideViewPr>
    <p:cSldViewPr>
      <p:cViewPr varScale="1">
        <p:scale>
          <a:sx n="47" d="100"/>
          <a:sy n="47" d="100"/>
        </p:scale>
        <p:origin x="72" y="62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52832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6905625" y="0"/>
            <a:ext cx="52832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826C91D-000A-4F87-9EA0-5D14FC853058}" type="datetimeFigureOut">
              <a:rPr lang="en-US" smtClean="0"/>
              <a:t>12/18/2020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038600" y="857250"/>
            <a:ext cx="4114800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1219200" y="3300413"/>
            <a:ext cx="9753600" cy="270033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52832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6905625" y="6513513"/>
            <a:ext cx="52832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CA84584-0EC7-4F7B-AADB-15F10D05427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80419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0" y="2125980"/>
            <a:ext cx="103632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12/18/2020</a:t>
            </a:fld>
            <a:endParaRPr lang="en-US"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900" b="1" i="0">
                <a:solidFill>
                  <a:srgbClr val="888888"/>
                </a:solidFill>
                <a:latin typeface="Segoe UI"/>
                <a:cs typeface="Segoe UI"/>
              </a:defRPr>
            </a:lvl1pPr>
          </a:lstStyle>
          <a:p>
            <a:pPr marL="25400">
              <a:lnSpc>
                <a:spcPct val="100000"/>
              </a:lnSpc>
              <a:spcBef>
                <a:spcPts val="185"/>
              </a:spcBef>
            </a:pPr>
            <a:fld id="{81D60167-4931-47E6-BA6A-407CBD079E47}" type="slidenum">
              <a:rPr spc="5" dirty="0"/>
              <a:t>‹#›</a:t>
            </a:fld>
            <a:endParaRPr spc="5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00" b="1" i="0" u="sng">
                <a:solidFill>
                  <a:srgbClr val="001F5F"/>
                </a:solidFill>
                <a:latin typeface="Segoe UI"/>
                <a:cs typeface="Segoe U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3600" b="0" i="1">
                <a:solidFill>
                  <a:srgbClr val="003366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12/18/2020</a:t>
            </a:fld>
            <a:endParaRPr lang="en-US"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900" b="1" i="0">
                <a:solidFill>
                  <a:srgbClr val="888888"/>
                </a:solidFill>
                <a:latin typeface="Segoe UI"/>
                <a:cs typeface="Segoe UI"/>
              </a:defRPr>
            </a:lvl1pPr>
          </a:lstStyle>
          <a:p>
            <a:pPr marL="25400">
              <a:lnSpc>
                <a:spcPct val="100000"/>
              </a:lnSpc>
              <a:spcBef>
                <a:spcPts val="185"/>
              </a:spcBef>
            </a:pPr>
            <a:fld id="{81D60167-4931-47E6-BA6A-407CBD079E47}" type="slidenum">
              <a:rPr spc="5" dirty="0"/>
              <a:t>‹#›</a:t>
            </a:fld>
            <a:endParaRPr spc="5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00" b="1" i="0" u="sng">
                <a:solidFill>
                  <a:srgbClr val="001F5F"/>
                </a:solidFill>
                <a:latin typeface="Segoe UI"/>
                <a:cs typeface="Segoe U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12/18/2020</a:t>
            </a:fld>
            <a:endParaRPr lang="en-US" dirty="0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900" b="1" i="0">
                <a:solidFill>
                  <a:srgbClr val="888888"/>
                </a:solidFill>
                <a:latin typeface="Segoe UI"/>
                <a:cs typeface="Segoe UI"/>
              </a:defRPr>
            </a:lvl1pPr>
          </a:lstStyle>
          <a:p>
            <a:pPr marL="25400">
              <a:lnSpc>
                <a:spcPct val="100000"/>
              </a:lnSpc>
              <a:spcBef>
                <a:spcPts val="185"/>
              </a:spcBef>
            </a:pPr>
            <a:fld id="{81D60167-4931-47E6-BA6A-407CBD079E47}" type="slidenum">
              <a:rPr spc="5" dirty="0"/>
              <a:t>‹#›</a:t>
            </a:fld>
            <a:endParaRPr spc="5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00" b="1" i="0" u="sng">
                <a:solidFill>
                  <a:srgbClr val="001F5F"/>
                </a:solidFill>
                <a:latin typeface="Segoe UI"/>
                <a:cs typeface="Segoe U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12/18/2020</a:t>
            </a:fld>
            <a:endParaRPr lang="en-US" dirty="0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900" b="1" i="0">
                <a:solidFill>
                  <a:srgbClr val="888888"/>
                </a:solidFill>
                <a:latin typeface="Segoe UI"/>
                <a:cs typeface="Segoe UI"/>
              </a:defRPr>
            </a:lvl1pPr>
          </a:lstStyle>
          <a:p>
            <a:pPr marL="25400">
              <a:lnSpc>
                <a:spcPct val="100000"/>
              </a:lnSpc>
              <a:spcBef>
                <a:spcPts val="185"/>
              </a:spcBef>
            </a:pPr>
            <a:fld id="{81D60167-4931-47E6-BA6A-407CBD079E47}" type="slidenum">
              <a:rPr spc="5" dirty="0"/>
              <a:t>‹#›</a:t>
            </a:fld>
            <a:endParaRPr spc="5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12/18/2020</a:t>
            </a:fld>
            <a:endParaRPr lang="en-US" dirty="0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900" b="1" i="0">
                <a:solidFill>
                  <a:srgbClr val="888888"/>
                </a:solidFill>
                <a:latin typeface="Segoe UI"/>
                <a:cs typeface="Segoe UI"/>
              </a:defRPr>
            </a:lvl1pPr>
          </a:lstStyle>
          <a:p>
            <a:pPr marL="25400">
              <a:lnSpc>
                <a:spcPct val="100000"/>
              </a:lnSpc>
              <a:spcBef>
                <a:spcPts val="185"/>
              </a:spcBef>
            </a:pPr>
            <a:fld id="{81D60167-4931-47E6-BA6A-407CBD079E47}" type="slidenum">
              <a:rPr spc="5" dirty="0"/>
              <a:t>‹#›</a:t>
            </a:fld>
            <a:endParaRPr spc="5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6153148"/>
            <a:ext cx="12191999" cy="704849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-13206" y="221437"/>
            <a:ext cx="12218413" cy="32956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00" b="1" i="0" u="sng">
                <a:solidFill>
                  <a:srgbClr val="001F5F"/>
                </a:solidFill>
                <a:latin typeface="Segoe UI"/>
                <a:cs typeface="Segoe U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712216" y="2162357"/>
            <a:ext cx="10767567" cy="23431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600" b="0" i="1">
                <a:solidFill>
                  <a:srgbClr val="003366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12/18/2020</a:t>
            </a:fld>
            <a:endParaRPr lang="en-US"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1824334" y="6644723"/>
            <a:ext cx="117475" cy="1797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900" b="1" i="0">
                <a:solidFill>
                  <a:srgbClr val="888888"/>
                </a:solidFill>
                <a:latin typeface="Segoe UI"/>
                <a:cs typeface="Segoe UI"/>
              </a:defRPr>
            </a:lvl1pPr>
          </a:lstStyle>
          <a:p>
            <a:pPr marL="25400">
              <a:lnSpc>
                <a:spcPct val="100000"/>
              </a:lnSpc>
              <a:spcBef>
                <a:spcPts val="185"/>
              </a:spcBef>
            </a:pPr>
            <a:fld id="{81D60167-4931-47E6-BA6A-407CBD079E47}" type="slidenum">
              <a:rPr spc="5" dirty="0"/>
              <a:t>‹#›</a:t>
            </a:fld>
            <a:endParaRPr spc="5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vdh.virginia.gov/coronavirus/coronavirus/covid-19-in-virginia-testing/" TargetMode="Externa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vdh.virginia.gov/coronavirus/coronavirus/covid-19-in-virginia-testing/" TargetMode="Externa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fda.gov/media/144576/download" TargetMode="External"/><Relationship Id="rId2" Type="http://schemas.openxmlformats.org/officeDocument/2006/relationships/hyperlink" Target="https://www.fda.gov/media/144457/download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990600" y="4205841"/>
            <a:ext cx="6501130" cy="2032608"/>
          </a:xfrm>
          <a:prstGeom prst="rect">
            <a:avLst/>
          </a:prstGeom>
        </p:spPr>
        <p:txBody>
          <a:bodyPr vert="horz" wrap="square" lIns="0" tIns="8509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70"/>
              </a:spcBef>
            </a:pPr>
            <a:r>
              <a:rPr lang="en-US" sz="3600" b="1" i="1" dirty="0">
                <a:solidFill>
                  <a:srgbClr val="7030A0"/>
                </a:solidFill>
                <a:latin typeface="Segoe UI"/>
                <a:cs typeface="Segoe UI"/>
              </a:rPr>
              <a:t>Covid-19 Testing Update</a:t>
            </a:r>
          </a:p>
          <a:p>
            <a:pPr marL="12700">
              <a:lnSpc>
                <a:spcPct val="100000"/>
              </a:lnSpc>
              <a:spcBef>
                <a:spcPts val="670"/>
              </a:spcBef>
            </a:pPr>
            <a:endParaRPr lang="en-US" sz="800" b="1" i="1" dirty="0">
              <a:solidFill>
                <a:srgbClr val="7030A0"/>
              </a:solidFill>
              <a:latin typeface="Segoe UI"/>
              <a:cs typeface="Segoe UI"/>
            </a:endParaRPr>
          </a:p>
          <a:p>
            <a:pPr marL="12700">
              <a:lnSpc>
                <a:spcPct val="100000"/>
              </a:lnSpc>
              <a:spcBef>
                <a:spcPts val="670"/>
              </a:spcBef>
            </a:pPr>
            <a:r>
              <a:rPr lang="en-US" sz="2000" b="1" i="1" dirty="0">
                <a:solidFill>
                  <a:srgbClr val="7030A0"/>
                </a:solidFill>
                <a:latin typeface="Segoe UI"/>
                <a:cs typeface="Segoe UI"/>
              </a:rPr>
              <a:t>Weekly Covid-19 Partners Call</a:t>
            </a:r>
          </a:p>
          <a:p>
            <a:pPr marL="12700">
              <a:lnSpc>
                <a:spcPct val="100000"/>
              </a:lnSpc>
              <a:spcBef>
                <a:spcPts val="670"/>
              </a:spcBef>
            </a:pPr>
            <a:r>
              <a:rPr lang="en-US" sz="2000" b="1" i="1" dirty="0">
                <a:solidFill>
                  <a:srgbClr val="7030A0"/>
                </a:solidFill>
                <a:latin typeface="Segoe UI"/>
                <a:cs typeface="Segoe UI"/>
              </a:rPr>
              <a:t>Brooke Rossheim, MD, MPH</a:t>
            </a:r>
          </a:p>
          <a:p>
            <a:pPr marL="12700">
              <a:lnSpc>
                <a:spcPct val="100000"/>
              </a:lnSpc>
              <a:spcBef>
                <a:spcPts val="580"/>
              </a:spcBef>
            </a:pPr>
            <a:r>
              <a:rPr lang="en-US" sz="2000" b="1" i="1" dirty="0">
                <a:solidFill>
                  <a:srgbClr val="7030A0"/>
                </a:solidFill>
                <a:latin typeface="Segoe UI"/>
                <a:cs typeface="Segoe UI"/>
              </a:rPr>
              <a:t>December 18, 2020</a:t>
            </a:r>
            <a:endParaRPr sz="2000" b="1" i="1" dirty="0">
              <a:solidFill>
                <a:srgbClr val="7030A0"/>
              </a:solidFill>
              <a:latin typeface="Segoe UI"/>
              <a:cs typeface="Segoe UI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9601200" y="5998989"/>
            <a:ext cx="2150515" cy="69746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5" name="object 5"/>
          <p:cNvSpPr/>
          <p:nvPr/>
        </p:nvSpPr>
        <p:spPr>
          <a:xfrm>
            <a:off x="3276600" y="609600"/>
            <a:ext cx="5417851" cy="3074535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>
            <a:extLst>
              <a:ext uri="{FF2B5EF4-FFF2-40B4-BE49-F238E27FC236}">
                <a16:creationId xmlns:a16="http://schemas.microsoft.com/office/drawing/2014/main" id="{615DDA46-5B06-4643-89E9-5BCF695CB6C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3400" y="76200"/>
            <a:ext cx="7924799" cy="6467475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DC3C4B4F-3796-4F57-9A14-8278EA54B4B9}"/>
              </a:ext>
            </a:extLst>
          </p:cNvPr>
          <p:cNvSpPr txBox="1"/>
          <p:nvPr/>
        </p:nvSpPr>
        <p:spPr>
          <a:xfrm>
            <a:off x="8763000" y="304800"/>
            <a:ext cx="2895600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PCR Testing Only – All Health Districts</a:t>
            </a:r>
          </a:p>
          <a:p>
            <a:endParaRPr lang="en-US" sz="2400" b="1" dirty="0"/>
          </a:p>
          <a:p>
            <a:r>
              <a:rPr lang="en-US" sz="2400" b="1" dirty="0"/>
              <a:t>Current 7-day percent positivity rate = 11.6%</a:t>
            </a:r>
          </a:p>
          <a:p>
            <a:endParaRPr lang="en-US" sz="2400" b="1" dirty="0"/>
          </a:p>
          <a:p>
            <a:r>
              <a:rPr lang="en-US" sz="2400" b="1" dirty="0"/>
              <a:t>Total PCR tests = 3.81 million</a:t>
            </a:r>
          </a:p>
          <a:p>
            <a:endParaRPr lang="en-US" sz="2400" b="1" dirty="0"/>
          </a:p>
          <a:p>
            <a:r>
              <a:rPr lang="en-US" sz="2400" b="1" dirty="0"/>
              <a:t>Data as of 12/17/2020</a:t>
            </a:r>
          </a:p>
          <a:p>
            <a:endParaRPr lang="en-US" sz="2400" b="1" dirty="0"/>
          </a:p>
          <a:p>
            <a:r>
              <a:rPr lang="en-US" sz="1600" b="1" dirty="0">
                <a:hlinkClick r:id="rId3"/>
              </a:rPr>
              <a:t>www.vdh.virginia.gov/coronavirus/coronavirus/covid-19-in-virginia-testing/</a:t>
            </a:r>
            <a:r>
              <a:rPr lang="en-US" sz="1600" b="1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4796143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D5105123-C356-4F53-85E2-04675DAAC3E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5800" y="33670"/>
            <a:ext cx="7458075" cy="6534150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1F96C871-70E9-4D6A-9981-11A7BF2D1FE1}"/>
              </a:ext>
            </a:extLst>
          </p:cNvPr>
          <p:cNvSpPr txBox="1"/>
          <p:nvPr/>
        </p:nvSpPr>
        <p:spPr>
          <a:xfrm>
            <a:off x="8839200" y="381000"/>
            <a:ext cx="2819400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Antigen Testing Only – All Health Districts</a:t>
            </a:r>
          </a:p>
          <a:p>
            <a:endParaRPr lang="en-US" sz="2400" b="1" dirty="0"/>
          </a:p>
          <a:p>
            <a:r>
              <a:rPr lang="en-US" sz="2400" b="1" dirty="0"/>
              <a:t>Current 7-day percent positivity rate = 11.2%</a:t>
            </a:r>
          </a:p>
          <a:p>
            <a:endParaRPr lang="en-US" sz="2400" b="1" dirty="0"/>
          </a:p>
          <a:p>
            <a:r>
              <a:rPr lang="en-US" sz="2400" b="1" dirty="0"/>
              <a:t>Total antigen tests = 488,313</a:t>
            </a:r>
          </a:p>
          <a:p>
            <a:endParaRPr lang="en-US" sz="2400" b="1" dirty="0"/>
          </a:p>
          <a:p>
            <a:r>
              <a:rPr lang="en-US" sz="2400" b="1" dirty="0"/>
              <a:t>Data as of 12/17/2020</a:t>
            </a:r>
          </a:p>
          <a:p>
            <a:endParaRPr lang="en-US" sz="2400" b="1" dirty="0"/>
          </a:p>
          <a:p>
            <a:r>
              <a:rPr lang="en-US" sz="1600" b="1" dirty="0">
                <a:hlinkClick r:id="rId3"/>
              </a:rPr>
              <a:t>www.vdh.virginia.gov/coronavirus/coronavirus/covid-19-in-virginia-testing/</a:t>
            </a:r>
            <a:r>
              <a:rPr lang="en-US" sz="1600" b="1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6529549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E9B43E-1233-42D5-AAAA-1EE0240FEA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3206" y="221437"/>
            <a:ext cx="12218413" cy="430887"/>
          </a:xfrm>
        </p:spPr>
        <p:txBody>
          <a:bodyPr/>
          <a:lstStyle/>
          <a:p>
            <a:r>
              <a:rPr lang="en-US" dirty="0"/>
              <a:t>      </a:t>
            </a:r>
            <a:r>
              <a:rPr lang="en-US" sz="2800" dirty="0"/>
              <a:t>Covid-19 Pandemic – Two new home-based antigen tests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5F3270B-3979-4729-9BFE-CA300E9D5BE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52400" y="838201"/>
            <a:ext cx="11811000" cy="5248616"/>
          </a:xfrm>
        </p:spPr>
        <p:txBody>
          <a:bodyPr/>
          <a:lstStyle/>
          <a:p>
            <a:pPr marL="457200" marR="0" lvl="0" indent="-342900" algn="l" defTabSz="914400" rtl="0" eaLnBrk="1" fontAlgn="auto" latinLnBrk="0" hangingPunct="1">
              <a:spcBef>
                <a:spcPts val="1000"/>
              </a:spcBef>
              <a:spcAft>
                <a:spcPts val="0"/>
              </a:spcAft>
              <a:buClr>
                <a:srgbClr val="595959"/>
              </a:buClr>
              <a:buSzPts val="1800"/>
              <a:buFont typeface="Arial"/>
              <a:buAutoNum type="arabicPeriod"/>
              <a:tabLst/>
              <a:defRPr/>
            </a:pP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+mn-lt"/>
                <a:cs typeface="Arial"/>
                <a:sym typeface="Arial"/>
              </a:rPr>
              <a:t>*NEW (12/15/20)* -- </a:t>
            </a:r>
            <a:r>
              <a:rPr kumimoji="0" lang="en-US" sz="2800" b="1" i="0" u="none" strike="noStrike" kern="0" cap="none" spc="0" normalizeH="0" baseline="0" noProof="0" dirty="0" err="1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+mn-lt"/>
                <a:cs typeface="Arial"/>
                <a:sym typeface="Arial"/>
              </a:rPr>
              <a:t>Ellume</a:t>
            </a:r>
            <a:r>
              <a:rPr kumimoji="0" lang="en-US" sz="2800" b="1" i="0" u="none" strike="noStrike" kern="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+mn-lt"/>
                <a:cs typeface="Arial"/>
                <a:sym typeface="Arial"/>
              </a:rPr>
              <a:t> COVID-19 Home Test</a:t>
            </a: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+mn-lt"/>
                <a:cs typeface="Arial"/>
                <a:sym typeface="Arial"/>
              </a:rPr>
              <a:t> = first non-prescription, at-home antigen test with results provided at home in 15-20 minutes</a:t>
            </a:r>
          </a:p>
          <a:p>
            <a:pPr marL="914400" marR="0" lvl="1" indent="-317500" algn="l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400"/>
              <a:buFont typeface="Arial"/>
              <a:buAutoNum type="alphaLcPeriod"/>
              <a:tabLst/>
              <a:defRPr/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cs typeface="Arial"/>
                <a:sym typeface="Arial"/>
              </a:rPr>
              <a:t>Can be used in people ages 2 and older</a:t>
            </a:r>
          </a:p>
          <a:p>
            <a:pPr marL="914400" marR="0" lvl="1" indent="-317500" algn="l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400"/>
              <a:buFont typeface="Arial"/>
              <a:buAutoNum type="alphaLcPeriod"/>
              <a:tabLst/>
              <a:defRPr/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cs typeface="Arial"/>
                <a:sym typeface="Arial"/>
              </a:rPr>
              <a:t>Adults (16+): self-collected mid turbinate nasal swab; Children (2-15): swab collected by adult</a:t>
            </a:r>
          </a:p>
          <a:p>
            <a:pPr marL="914400" marR="0" lvl="1" indent="-317500" algn="l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400"/>
              <a:buFont typeface="Arial"/>
              <a:buAutoNum type="alphaLcPeriod"/>
              <a:tabLst/>
              <a:defRPr/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cs typeface="Arial"/>
                <a:sym typeface="Arial"/>
              </a:rPr>
              <a:t>If clinical picture doesn’t match test result, consult HCP - may need PCR testing</a:t>
            </a:r>
          </a:p>
          <a:p>
            <a:pPr marL="914400" marR="0" lvl="1" indent="-317500" algn="l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400"/>
              <a:buFont typeface="Arial"/>
              <a:buAutoNum type="alphaLcPeriod"/>
              <a:tabLst/>
              <a:defRPr/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cs typeface="Arial"/>
                <a:sym typeface="Arial"/>
              </a:rPr>
              <a:t>More info → </a:t>
            </a:r>
            <a:r>
              <a:rPr kumimoji="0" lang="en-US" sz="2000" b="0" i="0" u="sng" strike="noStrike" kern="0" cap="none" spc="0" normalizeH="0" baseline="0" noProof="0" dirty="0">
                <a:ln>
                  <a:noFill/>
                </a:ln>
                <a:solidFill>
                  <a:srgbClr val="0097A7"/>
                </a:solidFill>
                <a:effectLst/>
                <a:uLnTx/>
                <a:uFillTx/>
                <a:cs typeface="Arial"/>
                <a:sym typeface="Arial"/>
                <a:hlinkClick r:id="rId2"/>
              </a:rPr>
              <a:t>www.fda.gov/media/144457/download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cs typeface="Arial"/>
                <a:sym typeface="Arial"/>
              </a:rPr>
              <a:t> </a:t>
            </a:r>
          </a:p>
          <a:p>
            <a:pPr marL="114300" marR="0" lvl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595959"/>
              </a:buClr>
              <a:buSzPts val="1800"/>
              <a:tabLst/>
              <a:defRPr/>
            </a:pPr>
            <a:endParaRPr kumimoji="0" lang="en-US" sz="1400" b="0" i="0" u="none" strike="noStrike" kern="0" cap="none" spc="0" normalizeH="0" baseline="0" noProof="0" dirty="0">
              <a:ln>
                <a:noFill/>
              </a:ln>
              <a:solidFill>
                <a:srgbClr val="595959"/>
              </a:solidFill>
              <a:effectLst/>
              <a:uLnTx/>
              <a:uFillTx/>
              <a:latin typeface="+mn-lt"/>
              <a:cs typeface="Arial"/>
              <a:sym typeface="Arial"/>
            </a:endParaRPr>
          </a:p>
          <a:p>
            <a:pPr marL="4572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595959"/>
              </a:buClr>
              <a:buSzPts val="1800"/>
              <a:buFont typeface="Arial"/>
              <a:buAutoNum type="arabicPeriod"/>
              <a:tabLst/>
              <a:defRPr/>
            </a:pP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+mn-lt"/>
                <a:cs typeface="Arial"/>
                <a:sym typeface="Arial"/>
              </a:rPr>
              <a:t>Abbott BinaxNOW COVID-19 Ag Card receives EUA for home use (12/16/20)</a:t>
            </a:r>
          </a:p>
          <a:p>
            <a:pPr marL="914400" marR="0" lvl="1" indent="-317500" algn="l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400"/>
              <a:buFont typeface="Arial"/>
              <a:buAutoNum type="alphaLcPeriod"/>
              <a:tabLst/>
              <a:defRPr/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cs typeface="Arial"/>
                <a:sym typeface="Arial"/>
              </a:rPr>
              <a:t>Rx continues to be required</a:t>
            </a:r>
          </a:p>
          <a:p>
            <a:pPr marL="914400" marR="0" lvl="1" indent="-317500" algn="l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400"/>
              <a:buFont typeface="Arial"/>
              <a:buAutoNum type="alphaLcPeriod"/>
              <a:tabLst/>
              <a:defRPr/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cs typeface="Arial"/>
                <a:sym typeface="Arial"/>
              </a:rPr>
              <a:t>Test performed with a “telehealth proctor” - usually not an HCP</a:t>
            </a:r>
          </a:p>
          <a:p>
            <a:pPr marL="914400" marR="0" lvl="1" indent="-317500" algn="l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400"/>
              <a:buFont typeface="Arial"/>
              <a:buAutoNum type="alphaLcPeriod"/>
              <a:tabLst/>
              <a:defRPr/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cs typeface="Arial"/>
                <a:sym typeface="Arial"/>
              </a:rPr>
              <a:t>Uses NAVICA app by smartphone</a:t>
            </a:r>
          </a:p>
          <a:p>
            <a:pPr marL="914400" marR="0" lvl="1" indent="-317500" algn="l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400"/>
              <a:buFont typeface="Arial"/>
              <a:buAutoNum type="alphaLcPeriod"/>
              <a:tabLst/>
              <a:defRPr/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cs typeface="Arial"/>
                <a:sym typeface="Arial"/>
              </a:rPr>
              <a:t>More info → </a:t>
            </a:r>
            <a:r>
              <a:rPr kumimoji="0" lang="en-US" sz="2000" b="0" i="0" u="sng" strike="noStrike" kern="0" cap="none" spc="0" normalizeH="0" baseline="0" noProof="0" dirty="0">
                <a:ln>
                  <a:noFill/>
                </a:ln>
                <a:solidFill>
                  <a:srgbClr val="0097A7"/>
                </a:solidFill>
                <a:effectLst/>
                <a:uLnTx/>
                <a:uFillTx/>
                <a:cs typeface="Arial"/>
                <a:sym typeface="Arial"/>
                <a:hlinkClick r:id="rId3"/>
              </a:rPr>
              <a:t>www.fda.gov/media/144576/download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cs typeface="Arial"/>
                <a:sym typeface="Arial"/>
              </a:rPr>
              <a:t> </a:t>
            </a:r>
          </a:p>
          <a:p>
            <a:pPr marL="457200" lvl="2"/>
            <a:r>
              <a:rPr lang="en-US" sz="2400" dirty="0">
                <a:solidFill>
                  <a:schemeClr val="tx2"/>
                </a:solidFill>
              </a:rPr>
              <a:t> </a:t>
            </a:r>
            <a:endParaRPr lang="en-US" sz="3200" dirty="0">
              <a:solidFill>
                <a:schemeClr val="tx2"/>
              </a:solidFill>
            </a:endParaRPr>
          </a:p>
          <a:p>
            <a:pPr marL="1031875" lvl="1" indent="-571500">
              <a:buFont typeface="Arial" panose="020B0604020202020204" pitchFamily="34" charset="0"/>
              <a:buChar char="•"/>
            </a:pPr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184370981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321</TotalTime>
  <Words>191</Words>
  <Application>Microsoft Office PowerPoint</Application>
  <PresentationFormat>Widescreen</PresentationFormat>
  <Paragraphs>36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Segoe UI</vt:lpstr>
      <vt:lpstr>Trebuchet MS</vt:lpstr>
      <vt:lpstr>Office Theme</vt:lpstr>
      <vt:lpstr>PowerPoint Presentation</vt:lpstr>
      <vt:lpstr>PowerPoint Presentation</vt:lpstr>
      <vt:lpstr>PowerPoint Presentation</vt:lpstr>
      <vt:lpstr>      Covid-19 Pandemic – Two new home-based antigen tests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rstepanek</dc:creator>
  <cp:lastModifiedBy>VITA Program</cp:lastModifiedBy>
  <cp:revision>35</cp:revision>
  <dcterms:created xsi:type="dcterms:W3CDTF">2020-11-13T05:49:37Z</dcterms:created>
  <dcterms:modified xsi:type="dcterms:W3CDTF">2020-12-18T13:06:36Z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2020-11-12T00:00:00Z</vt:filetime>
  </property>
  <property fmtid="{D5CDD505-2E9C-101B-9397-08002B2CF9AE}" pid="3" name="Creator">
    <vt:lpwstr>Microsoft® PowerPoint® 2016</vt:lpwstr>
  </property>
  <property fmtid="{D5CDD505-2E9C-101B-9397-08002B2CF9AE}" pid="4" name="LastSaved">
    <vt:filetime>2020-11-13T00:00:00Z</vt:filetime>
  </property>
</Properties>
</file>