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0" r:id="rId3"/>
    <p:sldId id="266" r:id="rId4"/>
    <p:sldId id="269" r:id="rId5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10" autoAdjust="0"/>
  </p:normalViewPr>
  <p:slideViewPr>
    <p:cSldViewPr>
      <p:cViewPr varScale="1">
        <p:scale>
          <a:sx n="47" d="100"/>
          <a:sy n="47" d="100"/>
        </p:scale>
        <p:origin x="72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6C91D-000A-4F87-9EA0-5D14FC853058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84584-0EC7-4F7B-AADB-15F10D0542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04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354d7b19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a354d7b19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153148"/>
            <a:ext cx="12191999" cy="7048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2216" y="2162357"/>
            <a:ext cx="10767567" cy="2343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24334" y="6644723"/>
            <a:ext cx="117475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0" y="4205841"/>
            <a:ext cx="6501130" cy="2032608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3600" b="1" i="1" dirty="0">
                <a:solidFill>
                  <a:srgbClr val="7030A0"/>
                </a:solidFill>
                <a:latin typeface="Segoe UI"/>
                <a:cs typeface="Segoe UI"/>
              </a:rPr>
              <a:t>Covid-19 Testing Update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endParaRPr lang="en-US" sz="800" b="1" i="1" dirty="0">
              <a:solidFill>
                <a:srgbClr val="7030A0"/>
              </a:solidFill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Weekly Covid-19 Partners Call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Brooke Rossheim, MD, MPH</a:t>
            </a: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December 4, 2020</a:t>
            </a:r>
            <a:endParaRPr sz="2000" b="1" i="1" dirty="0">
              <a:solidFill>
                <a:srgbClr val="7030A0"/>
              </a:solidFill>
              <a:latin typeface="Segoe UI"/>
              <a:cs typeface="Segoe U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01200" y="5998989"/>
            <a:ext cx="2150515" cy="6974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3276600" y="609600"/>
            <a:ext cx="5417851" cy="3074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B43E-1233-42D5-AAAA-1EE0240FE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430887"/>
          </a:xfrm>
        </p:spPr>
        <p:txBody>
          <a:bodyPr/>
          <a:lstStyle/>
          <a:p>
            <a:r>
              <a:rPr lang="en-US" dirty="0"/>
              <a:t>      </a:t>
            </a:r>
            <a:r>
              <a:rPr lang="en-US" sz="2800" dirty="0"/>
              <a:t>Covid-19 Pandemic – PCR Testing and Percent Positivity Rate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39E111-397C-4957-BD15-6A514685E4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762000"/>
            <a:ext cx="5495643" cy="55864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B07EC0-E57B-4A4A-8256-AF51BB8C7D9C}"/>
              </a:ext>
            </a:extLst>
          </p:cNvPr>
          <p:cNvSpPr txBox="1"/>
          <p:nvPr/>
        </p:nvSpPr>
        <p:spPr>
          <a:xfrm>
            <a:off x="6858000" y="762000"/>
            <a:ext cx="457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Data as of December 3,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As of Dec 3, 2020, a total of 3.36 million PCR tests completed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Recently, more than 30,000 PCR tests completed per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Overall 7-day moving average, percent positivity rate = 8.8% (rising)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Average lab turnaround time = 1.82 days (increasing)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49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252167" y="274633"/>
            <a:ext cx="11578000" cy="639767"/>
          </a:xfrm>
          <a:prstGeom prst="rect">
            <a:avLst/>
          </a:prstGeom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l" rtl="0"/>
            <a:r>
              <a:rPr lang="en" sz="2800" dirty="0"/>
              <a:t>Covid-19 – Antigen Testing Encounters and Percent Positivity Rate</a:t>
            </a:r>
            <a:endParaRPr sz="2800" dirty="0"/>
          </a:p>
        </p:txBody>
      </p:sp>
      <p:pic>
        <p:nvPicPr>
          <p:cNvPr id="125" name="Google Shape;12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4400" y="914400"/>
            <a:ext cx="5351055" cy="541513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5"/>
          <p:cNvSpPr txBox="1"/>
          <p:nvPr/>
        </p:nvSpPr>
        <p:spPr>
          <a:xfrm>
            <a:off x="6863467" y="1513033"/>
            <a:ext cx="9472800" cy="1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 dirty="0"/>
          </a:p>
        </p:txBody>
      </p:sp>
      <p:sp>
        <p:nvSpPr>
          <p:cNvPr id="127" name="Google Shape;127;p25"/>
          <p:cNvSpPr txBox="1"/>
          <p:nvPr/>
        </p:nvSpPr>
        <p:spPr>
          <a:xfrm>
            <a:off x="6402967" y="1417833"/>
            <a:ext cx="5191600" cy="37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indent="-507987">
              <a:buSzPts val="2400"/>
              <a:buChar char="●"/>
            </a:pPr>
            <a:r>
              <a:rPr lang="en" sz="3200"/>
              <a:t>As of 12/3/2020, a total of 343,738 antigen testing encounters</a:t>
            </a:r>
            <a:endParaRPr sz="3200" dirty="0"/>
          </a:p>
          <a:p>
            <a:pPr marL="609585"/>
            <a:endParaRPr sz="3200" dirty="0"/>
          </a:p>
          <a:p>
            <a:pPr marL="609585" indent="-507987">
              <a:buSzPts val="2400"/>
              <a:buChar char="●"/>
            </a:pPr>
            <a:r>
              <a:rPr lang="en" sz="3200"/>
              <a:t>7 day moving average, antigen-only positivity rate = 10.8%</a:t>
            </a:r>
            <a:endParaRPr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B43E-1233-42D5-AAAA-1EE0240FE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430887"/>
          </a:xfrm>
        </p:spPr>
        <p:txBody>
          <a:bodyPr/>
          <a:lstStyle/>
          <a:p>
            <a:r>
              <a:rPr lang="en-US" dirty="0"/>
              <a:t>      </a:t>
            </a:r>
            <a:r>
              <a:rPr lang="en-US" sz="2800" dirty="0"/>
              <a:t>Covid-19 Pandemic – Recent Antigen Test Distributions and Plans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3270B-3979-4729-9BFE-CA300E9D5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838201"/>
            <a:ext cx="11811000" cy="5755422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/>
              <a:t>Single requests of BinaxNOW Antigen Cards (2000 cards or less) to meet immediate needs (e.g., outbreak response, etc.)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/>
              <a:t>Late Nov 2020, VDH local health districts received total of 100,000 BinaxNOW cards divided by population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/>
              <a:t>In late December, VDH will send another shipment to local health districts that will be 1-3 X their original shipment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/>
              <a:t>As of 12/1/2020, COVID-19 Testing Team working with the following groups regarding BinaxNOW Ag cards: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/>
              <a:t>A large retail pharmacy chain (anticipated 90,000 cards)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/>
              <a:t>Statewide EMS Councils (about 1500 cards; varied amounts)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/>
              <a:t>Additional shipments to free clinics (~5000 cards)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/>
              <a:t>Large primary care networks (anticipated ~100,000 cards total)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000" dirty="0"/>
              <a:t>Further discussions with Department of Behavioral Health and Developmental Services (DBHDS) re: test kits for their facilities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0" lvl="1" indent="-571500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tx2"/>
                </a:solidFill>
                <a:latin typeface="Trebuchet MS" panose="020B0603020202020204" pitchFamily="34" charset="0"/>
              </a:rPr>
              <a:t>State plans to retain approximately 10% of BinaxNOW cards to support emergent needs and/or outbreak responses</a:t>
            </a:r>
            <a:endParaRPr lang="en-US" sz="2400" dirty="0">
              <a:solidFill>
                <a:schemeClr val="tx2"/>
              </a:solidFill>
            </a:endParaRPr>
          </a:p>
          <a:p>
            <a:pPr marL="1031875" lvl="1" indent="-57150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4370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281</Words>
  <Application>Microsoft Office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Segoe UI</vt:lpstr>
      <vt:lpstr>Trebuchet MS</vt:lpstr>
      <vt:lpstr>Office Theme</vt:lpstr>
      <vt:lpstr>PowerPoint Presentation</vt:lpstr>
      <vt:lpstr>      Covid-19 Pandemic – PCR Testing and Percent Positivity Rate</vt:lpstr>
      <vt:lpstr>Covid-19 – Antigen Testing Encounters and Percent Positivity Rate</vt:lpstr>
      <vt:lpstr>      Covid-19 Pandemic – Recent Antigen Test Distributions and Plans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VITA Program</cp:lastModifiedBy>
  <cp:revision>27</cp:revision>
  <dcterms:created xsi:type="dcterms:W3CDTF">2020-11-13T05:49:37Z</dcterms:created>
  <dcterms:modified xsi:type="dcterms:W3CDTF">2020-12-04T13:45:25Z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2020-11-13T00:00:00Z</vt:filetime>
  </property>
</Properties>
</file>