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4" r:id="rId3"/>
    <p:sldId id="280" r:id="rId4"/>
    <p:sldId id="284" r:id="rId5"/>
    <p:sldId id="257" r:id="rId6"/>
    <p:sldId id="258" r:id="rId7"/>
    <p:sldId id="273" r:id="rId8"/>
    <p:sldId id="275" r:id="rId9"/>
    <p:sldId id="279" r:id="rId10"/>
    <p:sldId id="259" r:id="rId11"/>
    <p:sldId id="288" r:id="rId12"/>
    <p:sldId id="282" r:id="rId13"/>
    <p:sldId id="260" r:id="rId14"/>
    <p:sldId id="281" r:id="rId15"/>
    <p:sldId id="283" r:id="rId16"/>
    <p:sldId id="265" r:id="rId17"/>
    <p:sldId id="285" r:id="rId18"/>
    <p:sldId id="289" r:id="rId19"/>
    <p:sldId id="266" r:id="rId20"/>
    <p:sldId id="267" r:id="rId21"/>
    <p:sldId id="269" r:id="rId22"/>
    <p:sldId id="287" r:id="rId23"/>
    <p:sldId id="286" r:id="rId24"/>
    <p:sldId id="262" r:id="rId25"/>
    <p:sldId id="263" r:id="rId26"/>
    <p:sldId id="276" r:id="rId27"/>
    <p:sldId id="274" r:id="rId28"/>
    <p:sldId id="268" r:id="rId29"/>
    <p:sldId id="278" r:id="rId30"/>
    <p:sldId id="270" r:id="rId31"/>
    <p:sldId id="271" r:id="rId32"/>
    <p:sldId id="277" r:id="rId33"/>
    <p:sldId id="272" r:id="rId3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650" y="-12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5FD48765-DAFB-4646-9B70-2DF9D62DEEF5}" type="datetimeFigureOut">
              <a:rPr lang="en-US" smtClean="0"/>
              <a:t>4/28/2016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8BAD2C76-3631-449C-8BD1-196542321958}" type="slidenum">
              <a:rPr lang="en-US" smtClean="0"/>
              <a:t>‹#›</a:t>
            </a:fld>
            <a:endParaRPr lang="en-US"/>
          </a:p>
        </p:txBody>
      </p:sp>
    </p:spTree>
    <p:extLst>
      <p:ext uri="{BB962C8B-B14F-4D97-AF65-F5344CB8AC3E}">
        <p14:creationId xmlns:p14="http://schemas.microsoft.com/office/powerpoint/2010/main" val="973095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Crosswalk of these capabilities was</a:t>
            </a:r>
            <a:r>
              <a:rPr lang="en-US" baseline="0" dirty="0" smtClean="0"/>
              <a:t> developed to include the variety of partners who are engaged in this exercise.  The core capabilities is what is required through FEMA for non-healthcare/public health sectors.  Public Health Emergency Preparedness capabilities are required when public health participates in emergency exercises.  Similarly, the Assistant Secretary for HHS requires to hospitals to use capabilities from the Hospital Preparedness Program.</a:t>
            </a:r>
            <a:endParaRPr lang="en-US" dirty="0"/>
          </a:p>
        </p:txBody>
      </p:sp>
      <p:sp>
        <p:nvSpPr>
          <p:cNvPr id="4" name="Slide Number Placeholder 3"/>
          <p:cNvSpPr>
            <a:spLocks noGrp="1"/>
          </p:cNvSpPr>
          <p:nvPr>
            <p:ph type="sldNum" sz="quarter" idx="10"/>
          </p:nvPr>
        </p:nvSpPr>
        <p:spPr/>
        <p:txBody>
          <a:bodyPr/>
          <a:lstStyle/>
          <a:p>
            <a:fld id="{8BAD2C76-3631-449C-8BD1-196542321958}" type="slidenum">
              <a:rPr lang="en-US" smtClean="0"/>
              <a:t>6</a:t>
            </a:fld>
            <a:endParaRPr lang="en-US"/>
          </a:p>
        </p:txBody>
      </p:sp>
    </p:spTree>
    <p:extLst>
      <p:ext uri="{BB962C8B-B14F-4D97-AF65-F5344CB8AC3E}">
        <p14:creationId xmlns:p14="http://schemas.microsoft.com/office/powerpoint/2010/main" val="648512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term </a:t>
            </a:r>
            <a:r>
              <a:rPr lang="en-US" sz="1200" i="1" kern="1200" dirty="0" smtClean="0">
                <a:solidFill>
                  <a:schemeClr val="tx1"/>
                </a:solidFill>
                <a:effectLst/>
                <a:latin typeface="+mn-lt"/>
                <a:ea typeface="+mn-ea"/>
                <a:cs typeface="+mn-cs"/>
              </a:rPr>
              <a:t>participant</a:t>
            </a:r>
            <a:r>
              <a:rPr lang="en-US" sz="1200" kern="1200" dirty="0" smtClean="0">
                <a:solidFill>
                  <a:schemeClr val="tx1"/>
                </a:solidFill>
                <a:effectLst/>
                <a:latin typeface="+mn-lt"/>
                <a:ea typeface="+mn-ea"/>
                <a:cs typeface="+mn-cs"/>
              </a:rPr>
              <a:t> encompasses many groups of people, not just those playing in the exercise. Groups of participants involved in the exercise, and their respective roles and responsibilities, are as follows:</a:t>
            </a:r>
          </a:p>
          <a:p>
            <a:endParaRPr lang="en-US" dirty="0"/>
          </a:p>
        </p:txBody>
      </p:sp>
      <p:sp>
        <p:nvSpPr>
          <p:cNvPr id="4" name="Slide Number Placeholder 3"/>
          <p:cNvSpPr>
            <a:spLocks noGrp="1"/>
          </p:cNvSpPr>
          <p:nvPr>
            <p:ph type="sldNum" sz="quarter" idx="10"/>
          </p:nvPr>
        </p:nvSpPr>
        <p:spPr/>
        <p:txBody>
          <a:bodyPr/>
          <a:lstStyle/>
          <a:p>
            <a:fld id="{8BAD2C76-3631-449C-8BD1-196542321958}" type="slidenum">
              <a:rPr lang="en-US" smtClean="0"/>
              <a:t>10</a:t>
            </a:fld>
            <a:endParaRPr lang="en-US"/>
          </a:p>
        </p:txBody>
      </p:sp>
    </p:spTree>
    <p:extLst>
      <p:ext uri="{BB962C8B-B14F-4D97-AF65-F5344CB8AC3E}">
        <p14:creationId xmlns:p14="http://schemas.microsoft.com/office/powerpoint/2010/main" val="240310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34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A67A73-48CB-4D40-964F-F96B62897DA1}" type="datetimeFigureOut">
              <a:rPr lang="en-US" smtClean="0"/>
              <a:t>4/28/2016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7F02CDD-908C-448B-ABCA-9A140B338CC6}" type="slidenum">
              <a:rPr lang="en-US" smtClean="0"/>
              <a:t>‹#›</a:t>
            </a:fld>
            <a:endParaRPr lang="en-US"/>
          </a:p>
        </p:txBody>
      </p:sp>
    </p:spTree>
    <p:extLst>
      <p:ext uri="{BB962C8B-B14F-4D97-AF65-F5344CB8AC3E}">
        <p14:creationId xmlns:p14="http://schemas.microsoft.com/office/powerpoint/2010/main" val="29223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0A67A73-48CB-4D40-964F-F96B62897DA1}" type="datetimeFigureOut">
              <a:rPr lang="en-US" smtClean="0"/>
              <a:t>4/28/2016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7F02CDD-908C-448B-ABCA-9A140B338CC6}" type="slidenum">
              <a:rPr lang="en-US" smtClean="0"/>
              <a:t>‹#›</a:t>
            </a:fld>
            <a:endParaRPr lang="en-US"/>
          </a:p>
        </p:txBody>
      </p:sp>
    </p:spTree>
    <p:extLst>
      <p:ext uri="{BB962C8B-B14F-4D97-AF65-F5344CB8AC3E}">
        <p14:creationId xmlns:p14="http://schemas.microsoft.com/office/powerpoint/2010/main" val="390444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0A67A73-48CB-4D40-964F-F96B62897DA1}" type="datetimeFigureOut">
              <a:rPr lang="en-US" smtClean="0"/>
              <a:t>4/28/2016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7F02CDD-908C-448B-ABCA-9A140B338CC6}" type="slidenum">
              <a:rPr lang="en-US" smtClean="0"/>
              <a:t>‹#›</a:t>
            </a:fld>
            <a:endParaRPr lang="en-US"/>
          </a:p>
        </p:txBody>
      </p:sp>
    </p:spTree>
    <p:extLst>
      <p:ext uri="{BB962C8B-B14F-4D97-AF65-F5344CB8AC3E}">
        <p14:creationId xmlns:p14="http://schemas.microsoft.com/office/powerpoint/2010/main" val="230387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0A67A73-48CB-4D40-964F-F96B62897DA1}" type="datetimeFigureOut">
              <a:rPr lang="en-US" smtClean="0"/>
              <a:t>4/28/2016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7F02CDD-908C-448B-ABCA-9A140B338CC6}" type="slidenum">
              <a:rPr lang="en-US" smtClean="0"/>
              <a:t>‹#›</a:t>
            </a:fld>
            <a:endParaRPr lang="en-US"/>
          </a:p>
        </p:txBody>
      </p:sp>
    </p:spTree>
    <p:extLst>
      <p:ext uri="{BB962C8B-B14F-4D97-AF65-F5344CB8AC3E}">
        <p14:creationId xmlns:p14="http://schemas.microsoft.com/office/powerpoint/2010/main" val="404715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0A67A73-48CB-4D40-964F-F96B62897DA1}" type="datetimeFigureOut">
              <a:rPr lang="en-US" smtClean="0"/>
              <a:t>4/28/2016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7F02CDD-908C-448B-ABCA-9A140B338CC6}" type="slidenum">
              <a:rPr lang="en-US" smtClean="0"/>
              <a:t>‹#›</a:t>
            </a:fld>
            <a:endParaRPr lang="en-US"/>
          </a:p>
        </p:txBody>
      </p:sp>
    </p:spTree>
    <p:extLst>
      <p:ext uri="{BB962C8B-B14F-4D97-AF65-F5344CB8AC3E}">
        <p14:creationId xmlns:p14="http://schemas.microsoft.com/office/powerpoint/2010/main" val="347116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VDH_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083300"/>
            <a:ext cx="9144000" cy="7747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88868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1" fontAlgn="base" hangingPunct="1">
        <a:spcBef>
          <a:spcPct val="0"/>
        </a:spcBef>
        <a:spcAft>
          <a:spcPct val="0"/>
        </a:spcAft>
        <a:defRPr sz="3600">
          <a:solidFill>
            <a:srgbClr val="003366"/>
          </a:solidFill>
          <a:latin typeface="+mj-lt"/>
          <a:ea typeface="+mj-ea"/>
          <a:cs typeface="+mj-cs"/>
        </a:defRPr>
      </a:lvl1pPr>
      <a:lvl2pPr algn="l" rtl="0" eaLnBrk="1" fontAlgn="base" hangingPunct="1">
        <a:spcBef>
          <a:spcPct val="0"/>
        </a:spcBef>
        <a:spcAft>
          <a:spcPct val="0"/>
        </a:spcAft>
        <a:defRPr sz="3600">
          <a:solidFill>
            <a:srgbClr val="003366"/>
          </a:solidFill>
          <a:latin typeface="Trebuchet MS" pitchFamily="34" charset="0"/>
        </a:defRPr>
      </a:lvl2pPr>
      <a:lvl3pPr algn="l" rtl="0" eaLnBrk="1" fontAlgn="base" hangingPunct="1">
        <a:spcBef>
          <a:spcPct val="0"/>
        </a:spcBef>
        <a:spcAft>
          <a:spcPct val="0"/>
        </a:spcAft>
        <a:defRPr sz="3600">
          <a:solidFill>
            <a:srgbClr val="003366"/>
          </a:solidFill>
          <a:latin typeface="Trebuchet MS" pitchFamily="34" charset="0"/>
        </a:defRPr>
      </a:lvl3pPr>
      <a:lvl4pPr algn="l" rtl="0" eaLnBrk="1" fontAlgn="base" hangingPunct="1">
        <a:spcBef>
          <a:spcPct val="0"/>
        </a:spcBef>
        <a:spcAft>
          <a:spcPct val="0"/>
        </a:spcAft>
        <a:defRPr sz="3600">
          <a:solidFill>
            <a:srgbClr val="003366"/>
          </a:solidFill>
          <a:latin typeface="Trebuchet MS" pitchFamily="34" charset="0"/>
        </a:defRPr>
      </a:lvl4pPr>
      <a:lvl5pPr algn="l" rtl="0" eaLnBrk="1" fontAlgn="base" hangingPunct="1">
        <a:spcBef>
          <a:spcPct val="0"/>
        </a:spcBef>
        <a:spcAft>
          <a:spcPct val="0"/>
        </a:spcAft>
        <a:defRPr sz="3600">
          <a:solidFill>
            <a:srgbClr val="003366"/>
          </a:solidFill>
          <a:latin typeface="Trebuchet MS" pitchFamily="34" charset="0"/>
        </a:defRPr>
      </a:lvl5pPr>
      <a:lvl6pPr marL="457200" algn="l" rtl="0" eaLnBrk="1" fontAlgn="base" hangingPunct="1">
        <a:spcBef>
          <a:spcPct val="0"/>
        </a:spcBef>
        <a:spcAft>
          <a:spcPct val="0"/>
        </a:spcAft>
        <a:defRPr sz="3600">
          <a:solidFill>
            <a:srgbClr val="003366"/>
          </a:solidFill>
          <a:latin typeface="Trebuchet MS" pitchFamily="34" charset="0"/>
        </a:defRPr>
      </a:lvl6pPr>
      <a:lvl7pPr marL="914400" algn="l" rtl="0" eaLnBrk="1" fontAlgn="base" hangingPunct="1">
        <a:spcBef>
          <a:spcPct val="0"/>
        </a:spcBef>
        <a:spcAft>
          <a:spcPct val="0"/>
        </a:spcAft>
        <a:defRPr sz="3600">
          <a:solidFill>
            <a:srgbClr val="003366"/>
          </a:solidFill>
          <a:latin typeface="Trebuchet MS" pitchFamily="34" charset="0"/>
        </a:defRPr>
      </a:lvl7pPr>
      <a:lvl8pPr marL="1371600" algn="l" rtl="0" eaLnBrk="1" fontAlgn="base" hangingPunct="1">
        <a:spcBef>
          <a:spcPct val="0"/>
        </a:spcBef>
        <a:spcAft>
          <a:spcPct val="0"/>
        </a:spcAft>
        <a:defRPr sz="3600">
          <a:solidFill>
            <a:srgbClr val="003366"/>
          </a:solidFill>
          <a:latin typeface="Trebuchet MS" pitchFamily="34" charset="0"/>
        </a:defRPr>
      </a:lvl8pPr>
      <a:lvl9pPr marL="1828800" algn="l" rtl="0" eaLnBrk="1" fontAlgn="base" hangingPunct="1">
        <a:spcBef>
          <a:spcPct val="0"/>
        </a:spcBef>
        <a:spcAft>
          <a:spcPct val="0"/>
        </a:spcAft>
        <a:defRPr sz="3600">
          <a:solidFill>
            <a:srgbClr val="003366"/>
          </a:solidFill>
          <a:latin typeface="Trebuchet MS" pitchFamily="34" charset="0"/>
        </a:defRPr>
      </a:lvl9pPr>
    </p:titleStyle>
    <p:bodyStyle>
      <a:lvl1pPr marL="342900" indent="-342900" algn="l" rtl="0" eaLnBrk="1" fontAlgn="base" hangingPunct="1">
        <a:spcBef>
          <a:spcPct val="20000"/>
        </a:spcBef>
        <a:spcAft>
          <a:spcPct val="0"/>
        </a:spcAft>
        <a:defRPr sz="2400">
          <a:solidFill>
            <a:srgbClr val="4D4D4D"/>
          </a:solidFill>
          <a:latin typeface="+mn-lt"/>
          <a:ea typeface="+mn-ea"/>
          <a:cs typeface="+mn-cs"/>
        </a:defRPr>
      </a:lvl1pPr>
      <a:lvl2pPr marL="742950" indent="-285750" algn="l" rtl="0" eaLnBrk="1" fontAlgn="base" hangingPunct="1">
        <a:spcBef>
          <a:spcPct val="20000"/>
        </a:spcBef>
        <a:spcAft>
          <a:spcPct val="0"/>
        </a:spcAft>
        <a:buChar char="•"/>
        <a:defRPr sz="2400">
          <a:solidFill>
            <a:srgbClr val="777777"/>
          </a:solidFill>
          <a:latin typeface="+mn-lt"/>
        </a:defRPr>
      </a:lvl2pPr>
      <a:lvl3pPr marL="1143000" indent="-228600" algn="l" rtl="0" eaLnBrk="1" fontAlgn="base" hangingPunct="1">
        <a:spcBef>
          <a:spcPct val="20000"/>
        </a:spcBef>
        <a:spcAft>
          <a:spcPct val="0"/>
        </a:spcAft>
        <a:buChar char="•"/>
        <a:defRPr sz="2400">
          <a:solidFill>
            <a:srgbClr val="777777"/>
          </a:solidFill>
          <a:latin typeface="+mn-lt"/>
        </a:defRPr>
      </a:lvl3pPr>
      <a:lvl4pPr marL="1600200" indent="-228600" algn="l" rtl="0" eaLnBrk="1" fontAlgn="base" hangingPunct="1">
        <a:spcBef>
          <a:spcPct val="20000"/>
        </a:spcBef>
        <a:spcAft>
          <a:spcPct val="0"/>
        </a:spcAft>
        <a:buChar char="•"/>
        <a:defRPr sz="2400">
          <a:solidFill>
            <a:srgbClr val="777777"/>
          </a:solidFill>
          <a:latin typeface="+mn-lt"/>
        </a:defRPr>
      </a:lvl4pPr>
      <a:lvl5pPr marL="2057400" indent="-228600" algn="l" rtl="0" eaLnBrk="1" fontAlgn="base" hangingPunct="1">
        <a:spcBef>
          <a:spcPct val="20000"/>
        </a:spcBef>
        <a:spcAft>
          <a:spcPct val="0"/>
        </a:spcAft>
        <a:buChar char="•"/>
        <a:defRPr sz="2400">
          <a:solidFill>
            <a:srgbClr val="777777"/>
          </a:solidFill>
          <a:latin typeface="+mn-lt"/>
        </a:defRPr>
      </a:lvl5pPr>
      <a:lvl6pPr marL="2514600" indent="-228600" algn="l" rtl="0" eaLnBrk="1" fontAlgn="base" hangingPunct="1">
        <a:spcBef>
          <a:spcPct val="20000"/>
        </a:spcBef>
        <a:spcAft>
          <a:spcPct val="0"/>
        </a:spcAft>
        <a:buChar char="•"/>
        <a:defRPr sz="2400">
          <a:solidFill>
            <a:srgbClr val="777777"/>
          </a:solidFill>
          <a:latin typeface="+mn-lt"/>
        </a:defRPr>
      </a:lvl6pPr>
      <a:lvl7pPr marL="2971800" indent="-228600" algn="l" rtl="0" eaLnBrk="1" fontAlgn="base" hangingPunct="1">
        <a:spcBef>
          <a:spcPct val="20000"/>
        </a:spcBef>
        <a:spcAft>
          <a:spcPct val="0"/>
        </a:spcAft>
        <a:buChar char="•"/>
        <a:defRPr sz="2400">
          <a:solidFill>
            <a:srgbClr val="777777"/>
          </a:solidFill>
          <a:latin typeface="+mn-lt"/>
        </a:defRPr>
      </a:lvl7pPr>
      <a:lvl8pPr marL="3429000" indent="-228600" algn="l" rtl="0" eaLnBrk="1" fontAlgn="base" hangingPunct="1">
        <a:spcBef>
          <a:spcPct val="20000"/>
        </a:spcBef>
        <a:spcAft>
          <a:spcPct val="0"/>
        </a:spcAft>
        <a:buChar char="•"/>
        <a:defRPr sz="2400">
          <a:solidFill>
            <a:srgbClr val="777777"/>
          </a:solidFill>
          <a:latin typeface="+mn-lt"/>
        </a:defRPr>
      </a:lvl8pPr>
      <a:lvl9pPr marL="3886200" indent="-228600" algn="l" rtl="0" eaLnBrk="1" fontAlgn="base" hangingPunct="1">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38150"/>
            <a:ext cx="1828800" cy="247650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819400" y="1905000"/>
            <a:ext cx="5943600" cy="1470025"/>
          </a:xfrm>
        </p:spPr>
        <p:txBody>
          <a:bodyPr/>
          <a:lstStyle/>
          <a:p>
            <a:r>
              <a:rPr lang="en-US" dirty="0" smtClean="0"/>
              <a:t>An Active Shooter/Complex Attack TTX Template</a:t>
            </a:r>
            <a:endParaRPr lang="en-US" dirty="0"/>
          </a:p>
        </p:txBody>
      </p:sp>
      <p:sp>
        <p:nvSpPr>
          <p:cNvPr id="3" name="Subtitle 2"/>
          <p:cNvSpPr>
            <a:spLocks noGrp="1"/>
          </p:cNvSpPr>
          <p:nvPr>
            <p:ph type="subTitle" idx="1"/>
          </p:nvPr>
        </p:nvSpPr>
        <p:spPr/>
        <p:txBody>
          <a:bodyPr>
            <a:normAutofit/>
          </a:bodyPr>
          <a:lstStyle/>
          <a:p>
            <a:r>
              <a:rPr lang="en-US" dirty="0" smtClean="0"/>
              <a:t>For local Health Departments and their emergency response partners</a:t>
            </a:r>
          </a:p>
          <a:p>
            <a:r>
              <a:rPr lang="en-US" dirty="0" smtClean="0"/>
              <a:t>December 2015</a:t>
            </a:r>
            <a:endParaRPr lang="en-US" dirty="0"/>
          </a:p>
        </p:txBody>
      </p:sp>
    </p:spTree>
    <p:extLst>
      <p:ext uri="{BB962C8B-B14F-4D97-AF65-F5344CB8AC3E}">
        <p14:creationId xmlns:p14="http://schemas.microsoft.com/office/powerpoint/2010/main" val="1020665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Roles</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fontScale="47500" lnSpcReduction="20000"/>
          </a:bodyPr>
          <a:lstStyle/>
          <a:p>
            <a:pPr lvl="0">
              <a:buFont typeface="Arial" panose="020B0604020202020204" pitchFamily="34" charset="0"/>
              <a:buChar char="•"/>
            </a:pPr>
            <a:r>
              <a:rPr lang="en-US" sz="4400" b="1" dirty="0" smtClean="0">
                <a:latin typeface="Arial" panose="020B0604020202020204" pitchFamily="34" charset="0"/>
                <a:cs typeface="Arial" panose="020B0604020202020204" pitchFamily="34" charset="0"/>
              </a:rPr>
              <a:t>Players</a:t>
            </a:r>
            <a:r>
              <a:rPr lang="en-US" sz="4400" dirty="0" smtClean="0">
                <a:latin typeface="Arial" panose="020B0604020202020204" pitchFamily="34" charset="0"/>
                <a:cs typeface="Arial" panose="020B0604020202020204" pitchFamily="34" charset="0"/>
              </a:rPr>
              <a:t> - </a:t>
            </a:r>
            <a:r>
              <a:rPr lang="en-US" sz="4400" dirty="0">
                <a:latin typeface="Arial" panose="020B0604020202020204" pitchFamily="34" charset="0"/>
                <a:cs typeface="Arial" panose="020B0604020202020204" pitchFamily="34" charset="0"/>
              </a:rPr>
              <a:t>Players are personnel who have an active role in discussing or performing their regular roles and responsibilities during the exercise.  Players discuss or initiate actions in response to the simulated emergency. </a:t>
            </a:r>
            <a:endParaRPr lang="en-US" sz="4400" dirty="0" smtClean="0">
              <a:latin typeface="Arial" panose="020B0604020202020204" pitchFamily="34" charset="0"/>
              <a:cs typeface="Arial" panose="020B0604020202020204" pitchFamily="34" charset="0"/>
            </a:endParaRPr>
          </a:p>
          <a:p>
            <a:pPr marL="0" lvl="0" indent="0"/>
            <a:endParaRPr lang="en-US" sz="4400" dirty="0">
              <a:latin typeface="Arial" panose="020B0604020202020204" pitchFamily="34" charset="0"/>
              <a:cs typeface="Arial" panose="020B0604020202020204" pitchFamily="34" charset="0"/>
            </a:endParaRPr>
          </a:p>
          <a:p>
            <a:pPr lvl="0">
              <a:buFont typeface="Arial" panose="020B0604020202020204" pitchFamily="34" charset="0"/>
              <a:buChar char="•"/>
            </a:pPr>
            <a:r>
              <a:rPr lang="en-US" sz="4400" b="1" dirty="0" smtClean="0">
                <a:latin typeface="Arial" panose="020B0604020202020204" pitchFamily="34" charset="0"/>
                <a:cs typeface="Arial" panose="020B0604020202020204" pitchFamily="34" charset="0"/>
              </a:rPr>
              <a:t>Observers</a:t>
            </a:r>
            <a:r>
              <a:rPr lang="en-US" sz="4400" dirty="0" smtClean="0">
                <a:latin typeface="Arial" panose="020B0604020202020204" pitchFamily="34" charset="0"/>
                <a:cs typeface="Arial" panose="020B0604020202020204" pitchFamily="34" charset="0"/>
              </a:rPr>
              <a:t> - </a:t>
            </a:r>
            <a:r>
              <a:rPr lang="en-US" sz="4400" dirty="0">
                <a:latin typeface="Arial" panose="020B0604020202020204" pitchFamily="34" charset="0"/>
                <a:cs typeface="Arial" panose="020B0604020202020204" pitchFamily="34" charset="0"/>
              </a:rPr>
              <a:t>Observers do not directly participate in the exercise.  However, they may support the development of player responses to the situation during the discussion by asking relevant questions or providing subject matter expertise.</a:t>
            </a:r>
          </a:p>
          <a:p>
            <a:pPr>
              <a:buFont typeface="Arial" panose="020B0604020202020204" pitchFamily="34" charset="0"/>
              <a:buChar char="•"/>
            </a:pPr>
            <a:endParaRPr lang="en-US" sz="4400" dirty="0" smtClean="0">
              <a:latin typeface="Arial" panose="020B0604020202020204" pitchFamily="34" charset="0"/>
              <a:cs typeface="Arial" panose="020B0604020202020204" pitchFamily="34" charset="0"/>
            </a:endParaRPr>
          </a:p>
          <a:p>
            <a:pPr lvl="0">
              <a:buFont typeface="Arial" panose="020B0604020202020204" pitchFamily="34" charset="0"/>
              <a:buChar char="•"/>
            </a:pPr>
            <a:r>
              <a:rPr lang="en-US" sz="4400" b="1" dirty="0" smtClean="0">
                <a:latin typeface="Arial" panose="020B0604020202020204" pitchFamily="34" charset="0"/>
                <a:cs typeface="Arial" panose="020B0604020202020204" pitchFamily="34" charset="0"/>
              </a:rPr>
              <a:t>Facilitators</a:t>
            </a:r>
            <a:r>
              <a:rPr lang="en-US" sz="4400" dirty="0" smtClean="0">
                <a:latin typeface="Arial" panose="020B0604020202020204" pitchFamily="34" charset="0"/>
                <a:cs typeface="Arial" panose="020B0604020202020204" pitchFamily="34" charset="0"/>
              </a:rPr>
              <a:t> - </a:t>
            </a:r>
            <a:r>
              <a:rPr lang="en-US" sz="4400" dirty="0">
                <a:latin typeface="Arial" panose="020B0604020202020204" pitchFamily="34" charset="0"/>
                <a:cs typeface="Arial" panose="020B0604020202020204" pitchFamily="34" charset="0"/>
              </a:rPr>
              <a:t>Facilitators provide situation updates and moderate discussions.  They also provide additional information or resolve questions as required.  Key Exercise Planning Team members also may assist with facilitation as subject matter experts (SMEs) during the exercise.</a:t>
            </a:r>
          </a:p>
          <a:p>
            <a:pPr>
              <a:buFont typeface="Arial" panose="020B0604020202020204" pitchFamily="34" charset="0"/>
              <a:buChar char="•"/>
            </a:pPr>
            <a:endParaRPr lang="en-US" sz="4400" dirty="0" smtClean="0">
              <a:latin typeface="Arial" panose="020B0604020202020204" pitchFamily="34" charset="0"/>
              <a:cs typeface="Arial" panose="020B0604020202020204" pitchFamily="34" charset="0"/>
            </a:endParaRPr>
          </a:p>
          <a:p>
            <a:pPr marL="0" indent="0"/>
            <a:endParaRPr lang="en-US" dirty="0" smtClean="0"/>
          </a:p>
        </p:txBody>
      </p:sp>
    </p:spTree>
    <p:extLst>
      <p:ext uri="{BB962C8B-B14F-4D97-AF65-F5344CB8AC3E}">
        <p14:creationId xmlns:p14="http://schemas.microsoft.com/office/powerpoint/2010/main" val="74228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Roles cont’d</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lvl="0">
              <a:buFont typeface="Arial" panose="020B0604020202020204" pitchFamily="34" charset="0"/>
              <a:buChar char="•"/>
            </a:pPr>
            <a:r>
              <a:rPr lang="en-US" b="1" dirty="0">
                <a:latin typeface="Arial" panose="020B0604020202020204" pitchFamily="34" charset="0"/>
                <a:cs typeface="Arial" panose="020B0604020202020204" pitchFamily="34" charset="0"/>
              </a:rPr>
              <a:t>Evaluators</a:t>
            </a:r>
            <a:r>
              <a:rPr lang="en-US" dirty="0">
                <a:latin typeface="Arial" panose="020B0604020202020204" pitchFamily="34" charset="0"/>
                <a:cs typeface="Arial" panose="020B0604020202020204" pitchFamily="34" charset="0"/>
              </a:rPr>
              <a:t> - Evaluators are assigned to observe and document certain objectives during the exercise.  Their primary role is to document player discussions, including how and if those discussions conform to plans, polices, and procedures.</a:t>
            </a:r>
          </a:p>
          <a:p>
            <a:pP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smtClean="0">
                <a:latin typeface="Arial" panose="020B0604020202020204" pitchFamily="34" charset="0"/>
                <a:cs typeface="Arial" panose="020B0604020202020204" pitchFamily="34" charset="0"/>
              </a:rPr>
              <a:t>Scribes</a:t>
            </a:r>
            <a:r>
              <a:rPr lang="en-US" dirty="0" smtClean="0">
                <a:latin typeface="Arial" panose="020B0604020202020204" pitchFamily="34" charset="0"/>
                <a:cs typeface="Arial" panose="020B0604020202020204" pitchFamily="34" charset="0"/>
              </a:rPr>
              <a:t> – Scribes take notes of what is discussed during the exercise; these notes provide the recordkeeping of what transpired at the tabletop. </a:t>
            </a:r>
            <a:endParaRPr lang="en-US"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34472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Module 1 – Initial Incident</a:t>
            </a:r>
            <a:endParaRPr lang="en-US" dirty="0"/>
          </a:p>
        </p:txBody>
      </p:sp>
    </p:spTree>
    <p:extLst>
      <p:ext uri="{BB962C8B-B14F-4D97-AF65-F5344CB8AC3E}">
        <p14:creationId xmlns:p14="http://schemas.microsoft.com/office/powerpoint/2010/main" val="2693011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iie60547\AppData\Local\Microsoft\Windows\Temporary Internet Files\Content.IE5\ZHVXC2OX\the_docto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00200"/>
            <a:ext cx="2390775"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smtClean="0"/>
              <a:t/>
            </a:r>
            <a:br>
              <a:rPr lang="en-US" sz="3200" dirty="0" smtClean="0"/>
            </a:br>
            <a:r>
              <a:rPr lang="en-US" sz="3200" dirty="0" smtClean="0"/>
              <a:t>Initial Incident Scenario -</a:t>
            </a:r>
            <a:r>
              <a:rPr lang="en-US" sz="3200" b="1" dirty="0"/>
              <a:t>December 14, 2015 – 1:30 p.m.  </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600" dirty="0" smtClean="0"/>
              <a:t>The local health department is holding</a:t>
            </a:r>
          </a:p>
          <a:p>
            <a:pPr marL="0" indent="0">
              <a:buNone/>
            </a:pPr>
            <a:r>
              <a:rPr lang="en-US" sz="2600" dirty="0" smtClean="0"/>
              <a:t> the following walk-in services today: </a:t>
            </a:r>
          </a:p>
          <a:p>
            <a:pPr indent="228600">
              <a:buFont typeface="Arial" panose="020B0604020202020204" pitchFamily="34" charset="0"/>
              <a:buChar char="•"/>
            </a:pPr>
            <a:r>
              <a:rPr lang="en-US" sz="2600" dirty="0" smtClean="0"/>
              <a:t>Pregnancy testing</a:t>
            </a:r>
          </a:p>
          <a:p>
            <a:pPr indent="228600">
              <a:buFont typeface="Arial" panose="020B0604020202020204" pitchFamily="34" charset="0"/>
              <a:buChar char="•"/>
            </a:pPr>
            <a:r>
              <a:rPr lang="en-US" sz="2600" dirty="0" smtClean="0"/>
              <a:t>Sexually Transmitted Infections </a:t>
            </a:r>
          </a:p>
          <a:p>
            <a:pPr indent="0"/>
            <a:r>
              <a:rPr lang="en-US" sz="2600" dirty="0"/>
              <a:t>	</a:t>
            </a:r>
            <a:r>
              <a:rPr lang="en-US" sz="2600" dirty="0" smtClean="0"/>
              <a:t>services</a:t>
            </a:r>
          </a:p>
          <a:p>
            <a:pPr indent="228600">
              <a:buFont typeface="Arial" panose="020B0604020202020204" pitchFamily="34" charset="0"/>
              <a:buChar char="•"/>
            </a:pPr>
            <a:r>
              <a:rPr lang="en-US" sz="2600" dirty="0" smtClean="0"/>
              <a:t>Communicable Disease services </a:t>
            </a:r>
          </a:p>
          <a:p>
            <a:pPr indent="0"/>
            <a:r>
              <a:rPr lang="en-US" sz="2600" dirty="0"/>
              <a:t>	</a:t>
            </a:r>
            <a:r>
              <a:rPr lang="en-US" sz="2600" dirty="0" smtClean="0"/>
              <a:t>(Testing/counseling TB and HIV </a:t>
            </a:r>
          </a:p>
          <a:p>
            <a:pPr indent="0"/>
            <a:r>
              <a:rPr lang="en-US" sz="2600" dirty="0"/>
              <a:t>	</a:t>
            </a:r>
            <a:r>
              <a:rPr lang="en-US" sz="2600" dirty="0" smtClean="0"/>
              <a:t>patients)</a:t>
            </a:r>
          </a:p>
          <a:p>
            <a:pPr indent="228600">
              <a:buFont typeface="Arial" panose="020B0604020202020204" pitchFamily="34" charset="0"/>
              <a:buChar char="•"/>
            </a:pPr>
            <a:r>
              <a:rPr lang="en-US" sz="2600" dirty="0" smtClean="0"/>
              <a:t>A walk – in Influenza Vaccination Clinic</a:t>
            </a:r>
          </a:p>
          <a:p>
            <a:pPr indent="0"/>
            <a:endParaRPr lang="en-US" sz="2600" dirty="0" smtClean="0"/>
          </a:p>
          <a:p>
            <a:pPr indent="0"/>
            <a:r>
              <a:rPr lang="en-US" sz="2600" dirty="0" smtClean="0"/>
              <a:t>WIC services are also on-going.</a:t>
            </a:r>
          </a:p>
          <a:p>
            <a:pPr indent="0"/>
            <a:endParaRPr lang="en-US" dirty="0" smtClean="0"/>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1570240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Initial Incident Scenario cont’d</a:t>
            </a:r>
            <a:endParaRPr lang="en-US" dirty="0"/>
          </a:p>
        </p:txBody>
      </p:sp>
      <p:sp>
        <p:nvSpPr>
          <p:cNvPr id="5" name="Content Placeholder 4"/>
          <p:cNvSpPr>
            <a:spLocks noGrp="1"/>
          </p:cNvSpPr>
          <p:nvPr>
            <p:ph idx="1"/>
          </p:nvPr>
        </p:nvSpPr>
        <p:spPr>
          <a:xfrm>
            <a:off x="533400" y="1295400"/>
            <a:ext cx="8229600" cy="5029200"/>
          </a:xfrm>
        </p:spPr>
        <p:txBody>
          <a:bodyPr/>
          <a:lstStyle/>
          <a:p>
            <a:pPr marL="0" indent="0"/>
            <a:r>
              <a:rPr lang="en-US" sz="2600" dirty="0"/>
              <a:t>At this time there are </a:t>
            </a:r>
            <a:r>
              <a:rPr lang="en-US" sz="2600" dirty="0" smtClean="0"/>
              <a:t>30 patients and 24 employees </a:t>
            </a:r>
            <a:r>
              <a:rPr lang="en-US" sz="2600" dirty="0"/>
              <a:t>in </a:t>
            </a:r>
            <a:r>
              <a:rPr lang="en-US" sz="2600" dirty="0" smtClean="0"/>
              <a:t>the clinical </a:t>
            </a:r>
            <a:r>
              <a:rPr lang="en-US" sz="2600" dirty="0"/>
              <a:t>and waiting areas as well as the eligibility offices.</a:t>
            </a:r>
          </a:p>
          <a:p>
            <a:endParaRPr lang="en-US" sz="2600" dirty="0" smtClean="0"/>
          </a:p>
          <a:p>
            <a:pPr marL="0" indent="0"/>
            <a:r>
              <a:rPr lang="en-US" sz="2600" dirty="0" smtClean="0"/>
              <a:t>Also, on the first floor, there are</a:t>
            </a:r>
          </a:p>
          <a:p>
            <a:pPr marL="2114550" indent="-457200">
              <a:buFont typeface="Arial" panose="020B0604020202020204" pitchFamily="34" charset="0"/>
              <a:buChar char="•"/>
            </a:pPr>
            <a:r>
              <a:rPr lang="en-US" sz="2600" dirty="0" smtClean="0"/>
              <a:t>3 in Records</a:t>
            </a:r>
          </a:p>
          <a:p>
            <a:pPr marL="2114550" indent="-457200">
              <a:buFont typeface="Arial" panose="020B0604020202020204" pitchFamily="34" charset="0"/>
              <a:buChar char="•"/>
            </a:pPr>
            <a:r>
              <a:rPr lang="en-US" sz="2600" dirty="0" smtClean="0"/>
              <a:t>6 total in other offices</a:t>
            </a:r>
          </a:p>
          <a:p>
            <a:pPr marL="0" indent="0"/>
            <a:endParaRPr lang="en-US" sz="2600" dirty="0" smtClean="0"/>
          </a:p>
          <a:p>
            <a:pPr marL="0" indent="0"/>
            <a:r>
              <a:rPr lang="en-US" sz="2600" dirty="0" smtClean="0"/>
              <a:t>On the second floor, where the administrative and environmental health offices are, there are a total of 25 employees working in their offices.</a:t>
            </a:r>
          </a:p>
          <a:p>
            <a:pPr marL="1828800" indent="-1828800">
              <a:buFont typeface="Arial" panose="020B0604020202020204" pitchFamily="34" charset="0"/>
              <a:buChar char="•"/>
            </a:pPr>
            <a:endParaRPr lang="en-US" dirty="0" smtClean="0"/>
          </a:p>
          <a:p>
            <a:endParaRPr lang="en-US" dirty="0"/>
          </a:p>
          <a:p>
            <a:endParaRPr lang="en-US" dirty="0" smtClean="0"/>
          </a:p>
          <a:p>
            <a:r>
              <a:rPr lang="en-US" dirty="0" smtClean="0"/>
              <a:t>	</a:t>
            </a:r>
            <a:endParaRPr lang="en-US" dirty="0"/>
          </a:p>
        </p:txBody>
      </p:sp>
    </p:spTree>
    <p:extLst>
      <p:ext uri="{BB962C8B-B14F-4D97-AF65-F5344CB8AC3E}">
        <p14:creationId xmlns:p14="http://schemas.microsoft.com/office/powerpoint/2010/main" val="2725745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Initial Incident Scenario cont’d</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59009"/>
            <a:ext cx="3257550" cy="441126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438150" y="1405533"/>
            <a:ext cx="8229600" cy="4800600"/>
          </a:xfrm>
        </p:spPr>
        <p:txBody>
          <a:bodyPr/>
          <a:lstStyle/>
          <a:p>
            <a:r>
              <a:rPr lang="en-US" dirty="0" smtClean="0"/>
              <a:t>	</a:t>
            </a:r>
            <a:endParaRPr lang="en-US" sz="2600" dirty="0"/>
          </a:p>
        </p:txBody>
      </p:sp>
      <p:sp>
        <p:nvSpPr>
          <p:cNvPr id="3" name="TextBox 2"/>
          <p:cNvSpPr txBox="1"/>
          <p:nvPr/>
        </p:nvSpPr>
        <p:spPr>
          <a:xfrm>
            <a:off x="438150" y="1359009"/>
            <a:ext cx="3886200" cy="4493538"/>
          </a:xfrm>
          <a:prstGeom prst="rect">
            <a:avLst/>
          </a:prstGeom>
          <a:noFill/>
        </p:spPr>
        <p:txBody>
          <a:bodyPr wrap="square" rtlCol="0">
            <a:spAutoFit/>
          </a:bodyPr>
          <a:lstStyle/>
          <a:p>
            <a:r>
              <a:rPr lang="en-US" sz="2600" dirty="0"/>
              <a:t>Suddenly, a masked person bursts into the </a:t>
            </a:r>
            <a:r>
              <a:rPr lang="en-US" sz="2600" dirty="0" smtClean="0"/>
              <a:t>waiting and clinical areas, </a:t>
            </a:r>
            <a:r>
              <a:rPr lang="en-US" sz="2600" dirty="0"/>
              <a:t>randomly shooting at people.  </a:t>
            </a:r>
            <a:r>
              <a:rPr lang="en-US" sz="2600" dirty="0" smtClean="0"/>
              <a:t>Everyone begins to scatter.  The </a:t>
            </a:r>
            <a:r>
              <a:rPr lang="en-US" sz="2600" dirty="0"/>
              <a:t>popping noise of the gun fire alerts the </a:t>
            </a:r>
            <a:r>
              <a:rPr lang="en-US" sz="2600" dirty="0" smtClean="0"/>
              <a:t>other employees in </a:t>
            </a:r>
            <a:r>
              <a:rPr lang="en-US" sz="2600" dirty="0"/>
              <a:t>the </a:t>
            </a:r>
            <a:r>
              <a:rPr lang="en-US" sz="2600" dirty="0" smtClean="0"/>
              <a:t>building. </a:t>
            </a:r>
            <a:endParaRPr lang="en-US" sz="2600" dirty="0"/>
          </a:p>
        </p:txBody>
      </p:sp>
    </p:spTree>
    <p:extLst>
      <p:ext uri="{BB962C8B-B14F-4D97-AF65-F5344CB8AC3E}">
        <p14:creationId xmlns:p14="http://schemas.microsoft.com/office/powerpoint/2010/main" val="1048487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 Questions</a:t>
            </a:r>
            <a:endParaRPr lang="en-US" dirty="0"/>
          </a:p>
        </p:txBody>
      </p:sp>
      <p:sp>
        <p:nvSpPr>
          <p:cNvPr id="3" name="Content Placeholder 2"/>
          <p:cNvSpPr>
            <a:spLocks noGrp="1"/>
          </p:cNvSpPr>
          <p:nvPr>
            <p:ph idx="1"/>
          </p:nvPr>
        </p:nvSpPr>
        <p:spPr>
          <a:xfrm>
            <a:off x="457200" y="1295400"/>
            <a:ext cx="8229600" cy="5105400"/>
          </a:xfrm>
        </p:spPr>
        <p:txBody>
          <a:bodyPr>
            <a:normAutofit fontScale="77500" lnSpcReduction="20000"/>
          </a:bodyPr>
          <a:lstStyle/>
          <a:p>
            <a:pPr marL="0" indent="0">
              <a:buNone/>
            </a:pPr>
            <a:r>
              <a:rPr lang="en-US" dirty="0" smtClean="0"/>
              <a:t>LOCAL HEALTH DEPARTMENT</a:t>
            </a:r>
          </a:p>
          <a:p>
            <a:pPr>
              <a:buFont typeface="Arial" panose="020B0604020202020204" pitchFamily="34" charset="0"/>
              <a:buChar char="•"/>
            </a:pPr>
            <a:r>
              <a:rPr lang="en-US" dirty="0" smtClean="0"/>
              <a:t>What action should be taken by </a:t>
            </a:r>
          </a:p>
          <a:p>
            <a:pPr lvl="1">
              <a:buFont typeface="Arial" panose="020B0604020202020204" pitchFamily="34" charset="0"/>
              <a:buChar char="•"/>
            </a:pPr>
            <a:r>
              <a:rPr lang="en-US" dirty="0" smtClean="0"/>
              <a:t>The employees and patients in the clinical/waiting areas?</a:t>
            </a:r>
          </a:p>
          <a:p>
            <a:pPr lvl="1">
              <a:buFont typeface="Arial" panose="020B0604020202020204" pitchFamily="34" charset="0"/>
              <a:buChar char="•"/>
            </a:pPr>
            <a:r>
              <a:rPr lang="en-US" dirty="0" smtClean="0"/>
              <a:t>Employees and patients in the eligibility offices?</a:t>
            </a:r>
          </a:p>
          <a:p>
            <a:pPr lvl="1">
              <a:buFont typeface="Arial" panose="020B0604020202020204" pitchFamily="34" charset="0"/>
              <a:buChar char="•"/>
            </a:pPr>
            <a:r>
              <a:rPr lang="en-US" dirty="0" smtClean="0"/>
              <a:t>The other employees upstairs?</a:t>
            </a:r>
          </a:p>
          <a:p>
            <a:pPr lvl="1">
              <a:buFont typeface="Arial" panose="020B0604020202020204" pitchFamily="34" charset="0"/>
              <a:buChar char="•"/>
            </a:pPr>
            <a:r>
              <a:rPr lang="en-US" dirty="0" smtClean="0"/>
              <a:t>the Health Director?</a:t>
            </a:r>
          </a:p>
          <a:p>
            <a:pPr>
              <a:buFont typeface="Arial" panose="020B0604020202020204" pitchFamily="34" charset="0"/>
              <a:buChar char="•"/>
            </a:pPr>
            <a:r>
              <a:rPr lang="en-US" dirty="0" smtClean="0"/>
              <a:t>Not knowing what has happened, what is the LHD plan/policy for notifying which of the following and how will the notification be provided</a:t>
            </a:r>
          </a:p>
          <a:p>
            <a:pPr lvl="2">
              <a:buFont typeface="Courier New" panose="02070309020205020404" pitchFamily="49" charset="0"/>
              <a:buChar char="o"/>
            </a:pPr>
            <a:r>
              <a:rPr lang="en-US" dirty="0" smtClean="0"/>
              <a:t>Police</a:t>
            </a:r>
          </a:p>
          <a:p>
            <a:pPr lvl="2">
              <a:buFont typeface="Courier New" panose="02070309020205020404" pitchFamily="49" charset="0"/>
              <a:buChar char="o"/>
            </a:pPr>
            <a:r>
              <a:rPr lang="en-US" dirty="0" smtClean="0"/>
              <a:t>EMS</a:t>
            </a:r>
          </a:p>
          <a:p>
            <a:pPr lvl="2">
              <a:buFont typeface="Courier New" panose="02070309020205020404" pitchFamily="49" charset="0"/>
              <a:buChar char="o"/>
            </a:pPr>
            <a:r>
              <a:rPr lang="en-US" dirty="0" smtClean="0"/>
              <a:t>Local Emergency Management</a:t>
            </a:r>
          </a:p>
          <a:p>
            <a:pPr lvl="2">
              <a:buFont typeface="Courier New" panose="02070309020205020404" pitchFamily="49" charset="0"/>
              <a:buChar char="o"/>
            </a:pPr>
            <a:r>
              <a:rPr lang="en-US" dirty="0" smtClean="0"/>
              <a:t>The Offices of Emergency Preparedness (OEP) and Community Health Services</a:t>
            </a:r>
          </a:p>
          <a:p>
            <a:pPr lvl="2">
              <a:buFont typeface="Courier New" panose="02070309020205020404" pitchFamily="49" charset="0"/>
              <a:buChar char="o"/>
            </a:pPr>
            <a:r>
              <a:rPr lang="en-US" dirty="0" smtClean="0"/>
              <a:t>Local Community Services Board/Behavioral Health</a:t>
            </a:r>
          </a:p>
          <a:p>
            <a:pPr>
              <a:buFont typeface="Arial" panose="020B0604020202020204" pitchFamily="34" charset="0"/>
              <a:buChar char="•"/>
            </a:pPr>
            <a:r>
              <a:rPr lang="en-US" dirty="0" smtClean="0"/>
              <a:t>What </a:t>
            </a:r>
            <a:r>
              <a:rPr lang="en-US" dirty="0"/>
              <a:t>tactical communications are available at the health department? What are considered back up communications should phones  and laptops </a:t>
            </a:r>
            <a:r>
              <a:rPr lang="en-US" dirty="0" smtClean="0"/>
              <a:t>be unavailable </a:t>
            </a:r>
            <a:r>
              <a:rPr lang="en-US" dirty="0"/>
              <a:t>or </a:t>
            </a:r>
            <a:r>
              <a:rPr lang="en-US" dirty="0" smtClean="0"/>
              <a:t>inoperable</a:t>
            </a:r>
            <a:r>
              <a:rPr lang="en-US" dirty="0"/>
              <a:t>?</a:t>
            </a:r>
          </a:p>
          <a:p>
            <a:pPr lvl="1"/>
            <a:endParaRPr lang="en-US" dirty="0" smtClean="0"/>
          </a:p>
          <a:p>
            <a:pPr lvl="1"/>
            <a:endParaRPr lang="en-US" dirty="0"/>
          </a:p>
        </p:txBody>
      </p:sp>
    </p:spTree>
    <p:extLst>
      <p:ext uri="{BB962C8B-B14F-4D97-AF65-F5344CB8AC3E}">
        <p14:creationId xmlns:p14="http://schemas.microsoft.com/office/powerpoint/2010/main" val="514316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Module 2 – Response to Initial Incident</a:t>
            </a:r>
            <a:endParaRPr lang="en-US" dirty="0"/>
          </a:p>
        </p:txBody>
      </p:sp>
    </p:spTree>
    <p:extLst>
      <p:ext uri="{BB962C8B-B14F-4D97-AF65-F5344CB8AC3E}">
        <p14:creationId xmlns:p14="http://schemas.microsoft.com/office/powerpoint/2010/main" val="4165712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Response to Initial Incident</a:t>
            </a:r>
            <a:endParaRPr lang="en-US" dirty="0"/>
          </a:p>
        </p:txBody>
      </p:sp>
      <p:sp>
        <p:nvSpPr>
          <p:cNvPr id="5" name="Content Placeholder 4"/>
          <p:cNvSpPr>
            <a:spLocks noGrp="1"/>
          </p:cNvSpPr>
          <p:nvPr>
            <p:ph sz="half" idx="1"/>
          </p:nvPr>
        </p:nvSpPr>
        <p:spPr/>
        <p:txBody>
          <a:bodyPr/>
          <a:lstStyle/>
          <a:p>
            <a:r>
              <a:rPr lang="en-US" dirty="0" smtClean="0"/>
              <a:t>.</a:t>
            </a:r>
            <a:endParaRPr lang="en-US" dirty="0"/>
          </a:p>
        </p:txBody>
      </p:sp>
      <p:sp>
        <p:nvSpPr>
          <p:cNvPr id="9" name="Content Placeholder 8"/>
          <p:cNvSpPr>
            <a:spLocks noGrp="1"/>
          </p:cNvSpPr>
          <p:nvPr>
            <p:ph sz="half" idx="2"/>
          </p:nvPr>
        </p:nvSpPr>
        <p:spPr>
          <a:xfrm>
            <a:off x="4648200" y="1219200"/>
            <a:ext cx="4038600" cy="4980760"/>
          </a:xfrm>
        </p:spPr>
        <p:txBody>
          <a:bodyPr/>
          <a:lstStyle/>
          <a:p>
            <a:r>
              <a:rPr lang="en-US" dirty="0" smtClean="0"/>
              <a:t> 	</a:t>
            </a:r>
            <a:r>
              <a:rPr lang="en-US" sz="2200" dirty="0" smtClean="0"/>
              <a:t>The </a:t>
            </a:r>
            <a:r>
              <a:rPr lang="en-US" sz="2200" dirty="0"/>
              <a:t>employees who are in offices downstairs protect themselves by hiding under their desks or barricading their doors.  </a:t>
            </a:r>
          </a:p>
          <a:p>
            <a:endParaRPr lang="en-US" sz="2200" dirty="0"/>
          </a:p>
          <a:p>
            <a:r>
              <a:rPr lang="en-US" sz="2200" dirty="0" smtClean="0"/>
              <a:t>	Nine </a:t>
            </a:r>
            <a:r>
              <a:rPr lang="en-US" sz="2200" dirty="0"/>
              <a:t>employees who were upstairs are able to escape unseen by going down the back stairs of the building.  One of </a:t>
            </a:r>
            <a:r>
              <a:rPr lang="en-US" sz="2200" dirty="0" smtClean="0"/>
              <a:t>these </a:t>
            </a:r>
            <a:r>
              <a:rPr lang="en-US" sz="2200" dirty="0"/>
              <a:t>employees, using his mobile phone, calls 911 to report the incident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599"/>
            <a:ext cx="3810000" cy="4447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801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Response to Initial Incident cont’d</a:t>
            </a:r>
            <a:endParaRPr lang="en-US" dirty="0"/>
          </a:p>
        </p:txBody>
      </p:sp>
      <p:sp>
        <p:nvSpPr>
          <p:cNvPr id="3" name="Content Placeholder 2"/>
          <p:cNvSpPr>
            <a:spLocks noGrp="1"/>
          </p:cNvSpPr>
          <p:nvPr>
            <p:ph idx="1"/>
          </p:nvPr>
        </p:nvSpPr>
        <p:spPr>
          <a:xfrm>
            <a:off x="457200" y="1295400"/>
            <a:ext cx="8229600" cy="5105400"/>
          </a:xfrm>
        </p:spPr>
        <p:txBody>
          <a:bodyPr/>
          <a:lstStyle/>
          <a:p>
            <a:pPr marL="0" indent="0">
              <a:buNone/>
            </a:pPr>
            <a:r>
              <a:rPr lang="en-US" b="1" dirty="0" smtClean="0"/>
              <a:t>December 14, 2:30 p.m. </a:t>
            </a:r>
          </a:p>
          <a:p>
            <a:pPr marL="0" indent="0">
              <a:buNone/>
            </a:pPr>
            <a:r>
              <a:rPr lang="en-US" dirty="0" smtClean="0"/>
              <a:t>Local law enforcement and EMS respond to the scene. After a thorough search of the building and its environs, they find 30 injured and 5 dead, but no sign of the shooter.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267200"/>
            <a:ext cx="3295650" cy="179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22759"/>
            <a:ext cx="211455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197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Introductions</a:t>
            </a:r>
            <a:endParaRPr lang="en-US" dirty="0"/>
          </a:p>
        </p:txBody>
      </p:sp>
      <p:sp>
        <p:nvSpPr>
          <p:cNvPr id="3" name="Content Placeholder 2"/>
          <p:cNvSpPr>
            <a:spLocks noGrp="1"/>
          </p:cNvSpPr>
          <p:nvPr>
            <p:ph idx="1"/>
          </p:nvPr>
        </p:nvSpPr>
        <p:spPr/>
        <p:txBody>
          <a:bodyPr/>
          <a:lstStyle/>
          <a:p>
            <a:r>
              <a:rPr lang="en-US" sz="3600" dirty="0" smtClean="0"/>
              <a:t>Introductions</a:t>
            </a:r>
          </a:p>
          <a:p>
            <a:pPr lvl="1"/>
            <a:r>
              <a:rPr lang="en-US" sz="3600" dirty="0" smtClean="0"/>
              <a:t>Name</a:t>
            </a:r>
          </a:p>
          <a:p>
            <a:pPr lvl="1"/>
            <a:r>
              <a:rPr lang="en-US" sz="3600" dirty="0" smtClean="0"/>
              <a:t>Position and agency</a:t>
            </a:r>
          </a:p>
        </p:txBody>
      </p:sp>
    </p:spTree>
    <p:extLst>
      <p:ext uri="{BB962C8B-B14F-4D97-AF65-F5344CB8AC3E}">
        <p14:creationId xmlns:p14="http://schemas.microsoft.com/office/powerpoint/2010/main" val="3797119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Questions</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pPr marL="0" indent="0">
              <a:buNone/>
            </a:pPr>
            <a:r>
              <a:rPr lang="en-US" dirty="0" smtClean="0"/>
              <a:t>LOCAL HEALTH DEPARTMENT</a:t>
            </a:r>
          </a:p>
          <a:p>
            <a:pPr>
              <a:buFont typeface="Arial" panose="020B0604020202020204" pitchFamily="34" charset="0"/>
              <a:buChar char="•"/>
            </a:pPr>
            <a:r>
              <a:rPr lang="en-US" dirty="0" smtClean="0"/>
              <a:t>Does the Health Department have a plan for handling an active shooter/complex attacks?</a:t>
            </a:r>
          </a:p>
          <a:p>
            <a:pPr>
              <a:buFont typeface="Arial" panose="020B0604020202020204" pitchFamily="34" charset="0"/>
              <a:buChar char="•"/>
            </a:pPr>
            <a:r>
              <a:rPr lang="en-US" dirty="0" smtClean="0"/>
              <a:t>How has law enforcement assisted in the plan development and/or reviewed the plan?</a:t>
            </a:r>
          </a:p>
          <a:p>
            <a:pPr>
              <a:buFont typeface="Arial" panose="020B0604020202020204" pitchFamily="34" charset="0"/>
              <a:buChar char="•"/>
            </a:pPr>
            <a:r>
              <a:rPr lang="en-US" dirty="0" smtClean="0"/>
              <a:t>At what point would you activate the HDOC or District Emergency Coordination Center for this incident?  Who is notified of this action?</a:t>
            </a:r>
          </a:p>
          <a:p>
            <a:pPr>
              <a:buFont typeface="Arial" panose="020B0604020202020204" pitchFamily="34" charset="0"/>
              <a:buChar char="•"/>
            </a:pPr>
            <a:r>
              <a:rPr lang="en-US" dirty="0" smtClean="0"/>
              <a:t>What is the district plan/policy in providing situational awareness in a situation as this?</a:t>
            </a:r>
          </a:p>
          <a:p>
            <a:pPr>
              <a:buFont typeface="Arial" panose="020B0604020202020204" pitchFamily="34" charset="0"/>
              <a:buChar char="•"/>
            </a:pPr>
            <a:r>
              <a:rPr lang="en-US" dirty="0" smtClean="0"/>
              <a:t>Explain the district plan/policy in obtaining behavioral health assistance for this type of incident.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223437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Questions cont’d</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LAW ENFORCEMENT</a:t>
            </a:r>
          </a:p>
          <a:p>
            <a:pPr>
              <a:buFont typeface="Arial" panose="020B0604020202020204" pitchFamily="34" charset="0"/>
              <a:buChar char="•"/>
            </a:pPr>
            <a:r>
              <a:rPr lang="en-US" dirty="0" smtClean="0"/>
              <a:t>What recommendations would you give survivors at the health department?</a:t>
            </a:r>
          </a:p>
          <a:p>
            <a:pPr>
              <a:buFont typeface="Arial" panose="020B0604020202020204" pitchFamily="34" charset="0"/>
              <a:buChar char="•"/>
            </a:pPr>
            <a:r>
              <a:rPr lang="en-US" dirty="0" smtClean="0"/>
              <a:t>What are contact notifications you make per your plans?  For instance, do you notify local emergency management?</a:t>
            </a:r>
          </a:p>
          <a:p>
            <a:pPr marL="0" indent="0">
              <a:buNone/>
            </a:pPr>
            <a:r>
              <a:rPr lang="en-US" dirty="0" smtClean="0"/>
              <a:t>LOCAL EMERGENCY MEDICAL SERVICES</a:t>
            </a:r>
          </a:p>
          <a:p>
            <a:pPr>
              <a:buFont typeface="Arial" panose="020B0604020202020204" pitchFamily="34" charset="0"/>
              <a:buChar char="•"/>
            </a:pPr>
            <a:r>
              <a:rPr lang="en-US" dirty="0" smtClean="0"/>
              <a:t>How large should the incident be to request additional resources?</a:t>
            </a:r>
          </a:p>
          <a:p>
            <a:pPr marL="0" indent="0">
              <a:buNone/>
            </a:pPr>
            <a:r>
              <a:rPr lang="en-US" dirty="0" smtClean="0"/>
              <a:t>LOCAL EMERGENCY MANAGEMENT</a:t>
            </a:r>
          </a:p>
          <a:p>
            <a:pPr>
              <a:buFont typeface="Arial" panose="020B0604020202020204" pitchFamily="34" charset="0"/>
              <a:buChar char="•"/>
            </a:pPr>
            <a:r>
              <a:rPr lang="en-US" dirty="0" smtClean="0"/>
              <a:t>Who should be responsible for notifying your office?</a:t>
            </a:r>
          </a:p>
          <a:p>
            <a:pPr>
              <a:buFont typeface="Arial" panose="020B0604020202020204" pitchFamily="34" charset="0"/>
              <a:buChar char="•"/>
            </a:pPr>
            <a:r>
              <a:rPr lang="en-US" dirty="0" smtClean="0"/>
              <a:t> Would the EOC be activated for an incident like this?  If not, what would be the trigger to activate opening the EOC?</a:t>
            </a:r>
          </a:p>
        </p:txBody>
      </p:sp>
    </p:spTree>
    <p:extLst>
      <p:ext uri="{BB962C8B-B14F-4D97-AF65-F5344CB8AC3E}">
        <p14:creationId xmlns:p14="http://schemas.microsoft.com/office/powerpoint/2010/main" val="1228401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Module 2 Questions cont’d</a:t>
            </a:r>
            <a:endParaRPr lang="en-US" dirty="0"/>
          </a:p>
        </p:txBody>
      </p:sp>
      <p:sp>
        <p:nvSpPr>
          <p:cNvPr id="5" name="Content Placeholder 4"/>
          <p:cNvSpPr>
            <a:spLocks noGrp="1"/>
          </p:cNvSpPr>
          <p:nvPr>
            <p:ph idx="1"/>
          </p:nvPr>
        </p:nvSpPr>
        <p:spPr/>
        <p:txBody>
          <a:bodyPr/>
          <a:lstStyle/>
          <a:p>
            <a:pPr marL="0" indent="0"/>
            <a:r>
              <a:rPr lang="en-US" dirty="0" smtClean="0"/>
              <a:t>OCME</a:t>
            </a:r>
          </a:p>
          <a:p>
            <a:pPr>
              <a:buFont typeface="Arial" panose="020B0604020202020204" pitchFamily="34" charset="0"/>
              <a:buChar char="•"/>
            </a:pPr>
            <a:r>
              <a:rPr lang="en-US" dirty="0" smtClean="0"/>
              <a:t>Would the district office of the OCME notified?  If so, who notifies the office and how?</a:t>
            </a:r>
          </a:p>
          <a:p>
            <a:pPr marL="0" indent="0"/>
            <a:endParaRPr lang="en-US" dirty="0"/>
          </a:p>
          <a:p>
            <a:pPr marL="0" indent="0">
              <a:buNone/>
            </a:pPr>
            <a:r>
              <a:rPr lang="en-US" dirty="0"/>
              <a:t>COMMUNITY SERVICES BOARD/BEHAVIORAL HEALTH</a:t>
            </a:r>
          </a:p>
          <a:p>
            <a:pPr>
              <a:buFont typeface="Arial" panose="020B0604020202020204" pitchFamily="34" charset="0"/>
              <a:buChar char="•"/>
            </a:pPr>
            <a:r>
              <a:rPr lang="en-US" dirty="0"/>
              <a:t>Describe your plans/policies to assist in incidents like this</a:t>
            </a:r>
          </a:p>
          <a:p>
            <a:pPr marL="0" indent="0"/>
            <a:endParaRPr lang="en-US" dirty="0"/>
          </a:p>
        </p:txBody>
      </p:sp>
    </p:spTree>
    <p:extLst>
      <p:ext uri="{BB962C8B-B14F-4D97-AF65-F5344CB8AC3E}">
        <p14:creationId xmlns:p14="http://schemas.microsoft.com/office/powerpoint/2010/main" val="491908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Module 3 – Secondary Incident/Response</a:t>
            </a:r>
            <a:endParaRPr lang="en-US" dirty="0"/>
          </a:p>
        </p:txBody>
      </p:sp>
    </p:spTree>
    <p:extLst>
      <p:ext uri="{BB962C8B-B14F-4D97-AF65-F5344CB8AC3E}">
        <p14:creationId xmlns:p14="http://schemas.microsoft.com/office/powerpoint/2010/main" val="2510038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Secondary Incident/Response – December 14, 2015</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2800" dirty="0" smtClean="0"/>
              <a:t>At 2 pm, as hospital employees are returning from their lunch, a bundle of 3 pipe bombs detonates in the parking lot adjacent to the loading dock of </a:t>
            </a:r>
            <a:r>
              <a:rPr lang="en-US" sz="2800" i="1" dirty="0" smtClean="0"/>
              <a:t>&lt;fill in name of hospital&gt;.</a:t>
            </a:r>
            <a:r>
              <a:rPr lang="en-US" sz="2800" dirty="0" smtClean="0"/>
              <a:t>  The blast has resulted in 45 casualties with explosive-related injuries (blunt force trauma, hemorrhaging, burns) and 16 fatalities. </a:t>
            </a:r>
          </a:p>
        </p:txBody>
      </p:sp>
    </p:spTree>
    <p:extLst>
      <p:ext uri="{BB962C8B-B14F-4D97-AF65-F5344CB8AC3E}">
        <p14:creationId xmlns:p14="http://schemas.microsoft.com/office/powerpoint/2010/main" val="549208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Questions</a:t>
            </a:r>
            <a:endParaRPr lang="en-US" dirty="0"/>
          </a:p>
        </p:txBody>
      </p:sp>
      <p:sp>
        <p:nvSpPr>
          <p:cNvPr id="3" name="Content Placeholder 2"/>
          <p:cNvSpPr>
            <a:spLocks noGrp="1"/>
          </p:cNvSpPr>
          <p:nvPr>
            <p:ph idx="1"/>
          </p:nvPr>
        </p:nvSpPr>
        <p:spPr>
          <a:xfrm>
            <a:off x="457200" y="1295400"/>
            <a:ext cx="8229600" cy="4800600"/>
          </a:xfrm>
        </p:spPr>
        <p:txBody>
          <a:bodyPr>
            <a:normAutofit lnSpcReduction="10000"/>
          </a:bodyPr>
          <a:lstStyle/>
          <a:p>
            <a:pPr marL="0" indent="0">
              <a:buNone/>
            </a:pPr>
            <a:r>
              <a:rPr lang="en-US" dirty="0" smtClean="0"/>
              <a:t>HOSPITAL</a:t>
            </a:r>
          </a:p>
          <a:p>
            <a:pPr>
              <a:buFont typeface="Arial" panose="020B0604020202020204" pitchFamily="34" charset="0"/>
              <a:buChar char="•"/>
            </a:pPr>
            <a:r>
              <a:rPr lang="en-US" dirty="0" smtClean="0"/>
              <a:t>What is the plan/policy of your facility for providing situational awareness of an incident like this and to whom?</a:t>
            </a:r>
          </a:p>
          <a:p>
            <a:pPr>
              <a:buFont typeface="Arial" panose="020B0604020202020204" pitchFamily="34" charset="0"/>
              <a:buChar char="•"/>
            </a:pPr>
            <a:r>
              <a:rPr lang="en-US" dirty="0" smtClean="0"/>
              <a:t>Given part of the hospital physical plant and a number of employees are out of commission, what is the plan/policy for requesting additional personnel/resources/diversion?</a:t>
            </a:r>
          </a:p>
          <a:p>
            <a:pPr marL="0" indent="0">
              <a:buNone/>
            </a:pPr>
            <a:r>
              <a:rPr lang="en-US" dirty="0" smtClean="0"/>
              <a:t>EMERGENCY MANAGEMENT</a:t>
            </a:r>
          </a:p>
          <a:p>
            <a:pPr>
              <a:buFont typeface="Arial" panose="020B0604020202020204" pitchFamily="34" charset="0"/>
              <a:buChar char="•"/>
            </a:pPr>
            <a:r>
              <a:rPr lang="en-US" dirty="0" smtClean="0"/>
              <a:t>Would the EOC be activated at this point if it had not been already? </a:t>
            </a:r>
            <a:r>
              <a:rPr lang="en-US" dirty="0"/>
              <a:t> </a:t>
            </a:r>
            <a:r>
              <a:rPr lang="en-US" dirty="0" smtClean="0"/>
              <a:t>At what level would it be activated?</a:t>
            </a:r>
          </a:p>
          <a:p>
            <a:pPr>
              <a:buFont typeface="Arial" panose="020B0604020202020204" pitchFamily="34" charset="0"/>
              <a:buChar char="•"/>
            </a:pPr>
            <a:r>
              <a:rPr lang="en-US" dirty="0" smtClean="0"/>
              <a:t>What are the plans/policies that govern consideration to be given in establishing a Family Assistance Center?</a:t>
            </a:r>
          </a:p>
          <a:p>
            <a:endParaRPr lang="en-US" dirty="0" smtClean="0"/>
          </a:p>
          <a:p>
            <a:pPr marL="0" indent="0">
              <a:buNone/>
            </a:pPr>
            <a:endParaRPr lang="en-US" dirty="0" smtClean="0"/>
          </a:p>
        </p:txBody>
      </p:sp>
    </p:spTree>
    <p:extLst>
      <p:ext uri="{BB962C8B-B14F-4D97-AF65-F5344CB8AC3E}">
        <p14:creationId xmlns:p14="http://schemas.microsoft.com/office/powerpoint/2010/main" val="348243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Questions cont’d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OCME</a:t>
            </a:r>
          </a:p>
          <a:p>
            <a:pPr>
              <a:buFont typeface="Arial" panose="020B0604020202020204" pitchFamily="34" charset="0"/>
              <a:buChar char="•"/>
            </a:pPr>
            <a:r>
              <a:rPr lang="en-US" dirty="0" smtClean="0"/>
              <a:t>Explain the plan/policy for handling incidents that include more than ten fatalities?</a:t>
            </a:r>
          </a:p>
          <a:p>
            <a:pPr>
              <a:buFont typeface="Arial" panose="020B0604020202020204" pitchFamily="34" charset="0"/>
              <a:buChar char="•"/>
            </a:pPr>
            <a:r>
              <a:rPr lang="en-US" dirty="0" smtClean="0"/>
              <a:t>What is the policy regarding situational awareness when mass fatalities are involved?</a:t>
            </a:r>
          </a:p>
          <a:p>
            <a:pPr marL="0" indent="0">
              <a:buNone/>
            </a:pPr>
            <a:endParaRPr lang="en-US" dirty="0"/>
          </a:p>
          <a:p>
            <a:pPr marL="0" indent="0">
              <a:buNone/>
            </a:pPr>
            <a:r>
              <a:rPr lang="en-US" dirty="0" smtClean="0"/>
              <a:t>EMERGENCY MEDICAL SERVICES</a:t>
            </a:r>
          </a:p>
          <a:p>
            <a:pPr>
              <a:buFont typeface="Arial" panose="020B0604020202020204" pitchFamily="34" charset="0"/>
              <a:buChar char="•"/>
            </a:pPr>
            <a:r>
              <a:rPr lang="en-US" dirty="0" smtClean="0"/>
              <a:t>What is the trigger that indicates you need additional resources to respond to this incident concurrently with the Health Department incident?  </a:t>
            </a:r>
          </a:p>
          <a:p>
            <a:pPr>
              <a:buFont typeface="Arial" panose="020B0604020202020204" pitchFamily="34" charset="0"/>
              <a:buChar char="•"/>
            </a:pPr>
            <a:r>
              <a:rPr lang="en-US" dirty="0" smtClean="0"/>
              <a:t>What is your plan/policy for requesting additional resources to assist in these 2 incidents?  </a:t>
            </a:r>
          </a:p>
          <a:p>
            <a:pPr marL="0" indent="0">
              <a:buNone/>
            </a:pPr>
            <a:endParaRPr lang="en-US" dirty="0"/>
          </a:p>
        </p:txBody>
      </p:sp>
    </p:spTree>
    <p:extLst>
      <p:ext uri="{BB962C8B-B14F-4D97-AF65-F5344CB8AC3E}">
        <p14:creationId xmlns:p14="http://schemas.microsoft.com/office/powerpoint/2010/main" val="70508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Questions cont’d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LAW ENFORCEMENT</a:t>
            </a:r>
          </a:p>
          <a:p>
            <a:pPr>
              <a:buFont typeface="Arial" panose="020B0604020202020204" pitchFamily="34" charset="0"/>
              <a:buChar char="•"/>
            </a:pPr>
            <a:r>
              <a:rPr lang="en-US" dirty="0" smtClean="0"/>
              <a:t>What would be the role of law enforcement in this situation?  </a:t>
            </a:r>
          </a:p>
          <a:p>
            <a:pPr>
              <a:buFont typeface="Arial" panose="020B0604020202020204" pitchFamily="34" charset="0"/>
              <a:buChar char="•"/>
            </a:pPr>
            <a:r>
              <a:rPr lang="en-US" dirty="0" smtClean="0"/>
              <a:t>How is this role balanced against what is going on at the Health Department?</a:t>
            </a:r>
          </a:p>
          <a:p>
            <a:pPr marL="0" indent="0">
              <a:buNone/>
            </a:pPr>
            <a:r>
              <a:rPr lang="en-US" dirty="0" smtClean="0"/>
              <a:t>HEALTH DEPARTMENT</a:t>
            </a:r>
          </a:p>
          <a:p>
            <a:pPr>
              <a:buFont typeface="Arial" panose="020B0604020202020204" pitchFamily="34" charset="0"/>
              <a:buChar char="•"/>
            </a:pPr>
            <a:r>
              <a:rPr lang="en-US" dirty="0" smtClean="0"/>
              <a:t>What are plans/policies for providing situational awareness of this and the on-going shooter incident?</a:t>
            </a:r>
          </a:p>
          <a:p>
            <a:pPr>
              <a:buFont typeface="Arial" panose="020B0604020202020204" pitchFamily="34" charset="0"/>
              <a:buChar char="•"/>
            </a:pPr>
            <a:r>
              <a:rPr lang="en-US" dirty="0" smtClean="0"/>
              <a:t>Would your HDOC or ECC remain open or be activated?</a:t>
            </a:r>
          </a:p>
          <a:p>
            <a:pPr marL="0" indent="0"/>
            <a:r>
              <a:rPr lang="en-US" dirty="0" smtClean="0"/>
              <a:t>REGIONAL HEALTHCARE COORDINATOR</a:t>
            </a:r>
          </a:p>
          <a:p>
            <a:pPr>
              <a:buFont typeface="Arial" panose="020B0604020202020204" pitchFamily="34" charset="0"/>
              <a:buChar char="•"/>
            </a:pPr>
            <a:r>
              <a:rPr lang="en-US" dirty="0" smtClean="0"/>
              <a:t>What would your role be at </a:t>
            </a:r>
            <a:r>
              <a:rPr lang="en-US" smtClean="0"/>
              <a:t>this point?</a:t>
            </a:r>
            <a:endParaRPr lang="en-US" dirty="0" smtClean="0"/>
          </a:p>
          <a:p>
            <a:pPr marL="0" indent="0">
              <a:buNone/>
            </a:pPr>
            <a:endParaRPr lang="en-US" dirty="0"/>
          </a:p>
        </p:txBody>
      </p:sp>
    </p:spTree>
    <p:extLst>
      <p:ext uri="{BB962C8B-B14F-4D97-AF65-F5344CB8AC3E}">
        <p14:creationId xmlns:p14="http://schemas.microsoft.com/office/powerpoint/2010/main" val="2131485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4 - Conclusion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At the Health Department, witnesses provide a description of the assailant.</a:t>
            </a:r>
          </a:p>
          <a:p>
            <a:pPr marL="0" indent="0">
              <a:buNone/>
            </a:pPr>
            <a:endParaRPr lang="en-US" dirty="0" smtClean="0"/>
          </a:p>
          <a:p>
            <a:pPr marL="0" indent="0">
              <a:buNone/>
            </a:pPr>
            <a:r>
              <a:rPr lang="en-US" dirty="0" smtClean="0"/>
              <a:t>Several witnesses and survivors provide a description of a vehicle they thought was suspicious as well as a license plate number that was seen in the hospital parking lot earlier.</a:t>
            </a:r>
          </a:p>
          <a:p>
            <a:pPr marL="0" indent="0">
              <a:buNone/>
            </a:pPr>
            <a:endParaRPr lang="en-US" dirty="0" smtClean="0"/>
          </a:p>
          <a:p>
            <a:pPr marL="0" indent="0">
              <a:buNone/>
            </a:pPr>
            <a:r>
              <a:rPr lang="en-US" dirty="0" smtClean="0"/>
              <a:t>The officer sees a vehicle matching the description of the one seen in the hospital parking lot.  She also notices that the driver is driving erratically.  Calling for back up, she begins to slowly follow the car, but the driver begins speeding away.  Soon, the vehicle reaches an intersection which is blocked by other police cars.  Unable to escape, gun fire is exchanged and the driver is killed.  A quick search of the car results in finding a list containing businesses and facilities  to attack; one of the places was the Health Department because they wouldn’t let him know if his daughter was on birth control and another was the hospital, because they conducted medical procedures on his daughter that he felt were inappropriate.</a:t>
            </a:r>
            <a:endParaRPr lang="en-US" dirty="0"/>
          </a:p>
        </p:txBody>
      </p:sp>
    </p:spTree>
    <p:extLst>
      <p:ext uri="{BB962C8B-B14F-4D97-AF65-F5344CB8AC3E}">
        <p14:creationId xmlns:p14="http://schemas.microsoft.com/office/powerpoint/2010/main" val="2417574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4 Questions</a:t>
            </a:r>
            <a:endParaRPr lang="en-US" dirty="0"/>
          </a:p>
        </p:txBody>
      </p:sp>
      <p:sp>
        <p:nvSpPr>
          <p:cNvPr id="3" name="Content Placeholder 2"/>
          <p:cNvSpPr>
            <a:spLocks noGrp="1"/>
          </p:cNvSpPr>
          <p:nvPr>
            <p:ph idx="1"/>
          </p:nvPr>
        </p:nvSpPr>
        <p:spPr/>
        <p:txBody>
          <a:bodyPr/>
          <a:lstStyle/>
          <a:p>
            <a:r>
              <a:rPr lang="en-US" dirty="0" smtClean="0"/>
              <a:t>What actions will be taken at this point by</a:t>
            </a:r>
          </a:p>
          <a:p>
            <a:pPr lvl="1"/>
            <a:r>
              <a:rPr lang="en-US" dirty="0" smtClean="0"/>
              <a:t>Law Enforcement</a:t>
            </a:r>
          </a:p>
          <a:p>
            <a:pPr lvl="1"/>
            <a:r>
              <a:rPr lang="en-US" dirty="0" smtClean="0"/>
              <a:t>Hospital</a:t>
            </a:r>
          </a:p>
          <a:p>
            <a:pPr lvl="1"/>
            <a:r>
              <a:rPr lang="en-US" dirty="0" smtClean="0"/>
              <a:t>Local Health District</a:t>
            </a:r>
          </a:p>
          <a:p>
            <a:pPr lvl="1"/>
            <a:r>
              <a:rPr lang="en-US" dirty="0" smtClean="0"/>
              <a:t>Regional Healthcare Coordinator</a:t>
            </a:r>
          </a:p>
          <a:p>
            <a:pPr lvl="1"/>
            <a:r>
              <a:rPr lang="en-US" dirty="0" smtClean="0"/>
              <a:t>Emergency Medical Services</a:t>
            </a:r>
          </a:p>
          <a:p>
            <a:pPr lvl="1"/>
            <a:r>
              <a:rPr lang="en-US" dirty="0" smtClean="0"/>
              <a:t>District Office of the Chief Medical Examiner</a:t>
            </a:r>
          </a:p>
          <a:p>
            <a:pPr lvl="1"/>
            <a:r>
              <a:rPr lang="en-US" dirty="0" smtClean="0"/>
              <a:t>Local Emergency Management</a:t>
            </a:r>
          </a:p>
          <a:p>
            <a:pPr lvl="1"/>
            <a:r>
              <a:rPr lang="en-US" dirty="0" smtClean="0"/>
              <a:t>Community Services Board/Behavioral Health</a:t>
            </a:r>
          </a:p>
          <a:p>
            <a:pPr lvl="1"/>
            <a:endParaRPr lang="en-US" dirty="0" smtClean="0"/>
          </a:p>
          <a:p>
            <a:pPr marL="0" indent="0">
              <a:buNone/>
            </a:pPr>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1315568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Purpose</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a:buFont typeface="Arial" panose="020B0604020202020204" pitchFamily="34" charset="0"/>
              <a:buChar char="•"/>
            </a:pPr>
            <a:r>
              <a:rPr lang="en-US" sz="2800" dirty="0" smtClean="0">
                <a:latin typeface="Arial" panose="020B0604020202020204" pitchFamily="34" charset="0"/>
                <a:cs typeface="Arial" panose="020B0604020202020204" pitchFamily="34" charset="0"/>
              </a:rPr>
              <a:t>Today we will be conducting a tabletop exercise to test the health district’s plan for an active shooter/complex attack incident.  </a:t>
            </a:r>
          </a:p>
          <a:p>
            <a:pPr>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800" dirty="0" smtClean="0">
                <a:latin typeface="Arial" panose="020B0604020202020204" pitchFamily="34" charset="0"/>
                <a:cs typeface="Arial" panose="020B0604020202020204" pitchFamily="34" charset="0"/>
              </a:rPr>
              <a:t>Discussions will allow for an assessment of the participants’ knowledge of the district plan and evaluate one’s skills and abilities to effectively coordinate and communicate activities in such an incident. </a:t>
            </a:r>
          </a:p>
          <a:p>
            <a:pPr marL="0" indent="0"/>
            <a:endParaRPr lang="en-US" dirty="0" smtClean="0"/>
          </a:p>
          <a:p>
            <a:pPr marL="0" indent="0"/>
            <a:endParaRPr lang="en-US" dirty="0" smtClean="0"/>
          </a:p>
          <a:p>
            <a:endParaRPr lang="en-US" dirty="0"/>
          </a:p>
        </p:txBody>
      </p:sp>
    </p:spTree>
    <p:extLst>
      <p:ext uri="{BB962C8B-B14F-4D97-AF65-F5344CB8AC3E}">
        <p14:creationId xmlns:p14="http://schemas.microsoft.com/office/powerpoint/2010/main" val="2059703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1676400"/>
            <a:ext cx="4495800" cy="1569660"/>
          </a:xfrm>
          <a:prstGeom prst="rect">
            <a:avLst/>
          </a:prstGeom>
          <a:noFill/>
        </p:spPr>
        <p:txBody>
          <a:bodyPr wrap="square" rtlCol="0">
            <a:spAutoFit/>
          </a:bodyPr>
          <a:lstStyle/>
          <a:p>
            <a:r>
              <a:rPr lang="en-US" sz="9600" dirty="0" smtClean="0">
                <a:latin typeface="Colonna MT" panose="04020805060202030203" pitchFamily="82" charset="0"/>
              </a:rPr>
              <a:t>ENDEX</a:t>
            </a:r>
            <a:endParaRPr lang="en-US" sz="9600" dirty="0">
              <a:latin typeface="Colonna MT" panose="04020805060202030203" pitchFamily="82" charset="0"/>
            </a:endParaRPr>
          </a:p>
        </p:txBody>
      </p:sp>
    </p:spTree>
    <p:extLst>
      <p:ext uri="{BB962C8B-B14F-4D97-AF65-F5344CB8AC3E}">
        <p14:creationId xmlns:p14="http://schemas.microsoft.com/office/powerpoint/2010/main" val="1990778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a:t>
            </a:r>
            <a:endParaRPr lang="en-US" dirty="0"/>
          </a:p>
        </p:txBody>
      </p:sp>
      <p:sp>
        <p:nvSpPr>
          <p:cNvPr id="3" name="Content Placeholder 2"/>
          <p:cNvSpPr>
            <a:spLocks noGrp="1"/>
          </p:cNvSpPr>
          <p:nvPr>
            <p:ph idx="1"/>
          </p:nvPr>
        </p:nvSpPr>
        <p:spPr/>
        <p:txBody>
          <a:bodyPr/>
          <a:lstStyle/>
          <a:p>
            <a:r>
              <a:rPr lang="en-US" dirty="0" smtClean="0"/>
              <a:t>Share as much as possible</a:t>
            </a:r>
          </a:p>
          <a:p>
            <a:r>
              <a:rPr lang="en-US" dirty="0" smtClean="0"/>
              <a:t>Don’t assign blame; offer solutions</a:t>
            </a:r>
          </a:p>
          <a:p>
            <a:r>
              <a:rPr lang="en-US" dirty="0" smtClean="0"/>
              <a:t>Be respectful of others – what they share</a:t>
            </a:r>
          </a:p>
          <a:p>
            <a:r>
              <a:rPr lang="en-US" dirty="0" smtClean="0"/>
              <a:t>Please let 1 person speak at a time</a:t>
            </a:r>
          </a:p>
          <a:p>
            <a:r>
              <a:rPr lang="en-US" dirty="0" smtClean="0"/>
              <a:t>Provide what went well and areas in </a:t>
            </a:r>
          </a:p>
          <a:p>
            <a:r>
              <a:rPr lang="en-US" dirty="0"/>
              <a:t>	</a:t>
            </a:r>
            <a:r>
              <a:rPr lang="en-US" dirty="0" smtClean="0"/>
              <a:t>need of improvement; include </a:t>
            </a:r>
          </a:p>
          <a:p>
            <a:r>
              <a:rPr lang="en-US" dirty="0"/>
              <a:t>	</a:t>
            </a:r>
            <a:r>
              <a:rPr lang="en-US" dirty="0" smtClean="0"/>
              <a:t>proposed solutions</a:t>
            </a:r>
          </a:p>
          <a:p>
            <a:pPr marL="0" indent="0">
              <a:buNone/>
            </a:pPr>
            <a:r>
              <a:rPr lang="en-US" dirty="0" smtClean="0"/>
              <a:t>Following the hotwash, we will hone </a:t>
            </a:r>
          </a:p>
          <a:p>
            <a:pPr marL="400050" indent="0">
              <a:buNone/>
            </a:pPr>
            <a:r>
              <a:rPr lang="en-US" dirty="0" smtClean="0"/>
              <a:t>down to the top 3 for each area</a:t>
            </a:r>
            <a:endParaRPr lang="en-US" dirty="0"/>
          </a:p>
        </p:txBody>
      </p:sp>
      <p:pic>
        <p:nvPicPr>
          <p:cNvPr id="4" name="Picture 2" descr="C:\Users\iie60547\AppData\Local\Microsoft\Windows\Temporary Internet Files\Content.IE5\8K8LK0BM\827px-Empty_sign_board_1440831.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600235"/>
            <a:ext cx="2971800"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0800" y="2962006"/>
            <a:ext cx="2019300" cy="1200329"/>
          </a:xfrm>
          <a:prstGeom prst="rect">
            <a:avLst/>
          </a:prstGeom>
          <a:noFill/>
        </p:spPr>
        <p:txBody>
          <a:bodyPr wrap="square" rtlCol="0">
            <a:spAutoFit/>
          </a:bodyPr>
          <a:lstStyle/>
          <a:p>
            <a:r>
              <a:rPr lang="en-US" dirty="0" smtClean="0">
                <a:solidFill>
                  <a:srgbClr val="FFFF00"/>
                </a:solidFill>
              </a:rPr>
              <a:t>What have you learned during this tabletop exercise?</a:t>
            </a:r>
            <a:endParaRPr lang="en-US" dirty="0">
              <a:solidFill>
                <a:srgbClr val="FFFF00"/>
              </a:solidFill>
            </a:endParaRPr>
          </a:p>
        </p:txBody>
      </p:sp>
    </p:spTree>
    <p:extLst>
      <p:ext uri="{BB962C8B-B14F-4D97-AF65-F5344CB8AC3E}">
        <p14:creationId xmlns:p14="http://schemas.microsoft.com/office/powerpoint/2010/main" val="3161154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HOTWASH</a:t>
            </a:r>
            <a:endParaRPr lang="en-US" dirty="0"/>
          </a:p>
        </p:txBody>
      </p:sp>
      <p:sp>
        <p:nvSpPr>
          <p:cNvPr id="5" name="Text Placeholder 4"/>
          <p:cNvSpPr>
            <a:spLocks noGrp="1"/>
          </p:cNvSpPr>
          <p:nvPr>
            <p:ph type="body" idx="1"/>
          </p:nvPr>
        </p:nvSpPr>
        <p:spPr/>
        <p:txBody>
          <a:bodyPr/>
          <a:lstStyle/>
          <a:p>
            <a:r>
              <a:rPr lang="en-US" dirty="0" smtClean="0"/>
              <a:t>What went well  </a:t>
            </a:r>
            <a:endParaRPr lang="en-US" dirty="0"/>
          </a:p>
        </p:txBody>
      </p:sp>
      <p:sp>
        <p:nvSpPr>
          <p:cNvPr id="6" name="Content Placeholder 5"/>
          <p:cNvSpPr>
            <a:spLocks noGrp="1"/>
          </p:cNvSpPr>
          <p:nvPr>
            <p:ph sz="half" idx="2"/>
          </p:nvPr>
        </p:nvSpPr>
        <p:spPr/>
        <p:txBody>
          <a:bodyPr/>
          <a:lstStyle/>
          <a:p>
            <a:pPr marL="0" indent="0">
              <a:buNone/>
            </a:pPr>
            <a:r>
              <a:rPr lang="en-US" dirty="0" smtClean="0"/>
              <a:t>1.</a:t>
            </a:r>
          </a:p>
          <a:p>
            <a:pPr marL="0" indent="0">
              <a:buNone/>
            </a:pPr>
            <a:endParaRPr lang="en-US" dirty="0"/>
          </a:p>
          <a:p>
            <a:pPr marL="0" indent="0">
              <a:buNone/>
            </a:pPr>
            <a:r>
              <a:rPr lang="en-US" dirty="0" smtClean="0"/>
              <a:t>2.</a:t>
            </a:r>
          </a:p>
          <a:p>
            <a:pPr marL="0" indent="0">
              <a:buNone/>
            </a:pPr>
            <a:endParaRPr lang="en-US" dirty="0"/>
          </a:p>
          <a:p>
            <a:pPr marL="0" indent="0">
              <a:buNone/>
            </a:pPr>
            <a:r>
              <a:rPr lang="en-US" dirty="0" smtClean="0"/>
              <a:t>3.</a:t>
            </a:r>
            <a:endParaRPr lang="en-US" dirty="0"/>
          </a:p>
        </p:txBody>
      </p:sp>
      <p:sp>
        <p:nvSpPr>
          <p:cNvPr id="7" name="Text Placeholder 6"/>
          <p:cNvSpPr>
            <a:spLocks noGrp="1"/>
          </p:cNvSpPr>
          <p:nvPr>
            <p:ph type="body" sz="quarter" idx="3"/>
          </p:nvPr>
        </p:nvSpPr>
        <p:spPr/>
        <p:txBody>
          <a:bodyPr>
            <a:noAutofit/>
          </a:bodyPr>
          <a:lstStyle/>
          <a:p>
            <a:r>
              <a:rPr lang="en-US" dirty="0" smtClean="0"/>
              <a:t>Areas in need of  improvement</a:t>
            </a:r>
            <a:endParaRPr lang="en-US" dirty="0"/>
          </a:p>
        </p:txBody>
      </p:sp>
      <p:sp>
        <p:nvSpPr>
          <p:cNvPr id="8" name="Content Placeholder 7"/>
          <p:cNvSpPr>
            <a:spLocks noGrp="1"/>
          </p:cNvSpPr>
          <p:nvPr>
            <p:ph sz="quarter" idx="4"/>
          </p:nvPr>
        </p:nvSpPr>
        <p:spPr/>
        <p:txBody>
          <a:bodyPr/>
          <a:lstStyle/>
          <a:p>
            <a:pPr marL="0" indent="0">
              <a:buNone/>
            </a:pPr>
            <a:r>
              <a:rPr lang="en-US" dirty="0" smtClean="0"/>
              <a:t>1.</a:t>
            </a:r>
          </a:p>
          <a:p>
            <a:pPr marL="0" indent="0">
              <a:buNone/>
            </a:pPr>
            <a:endParaRPr lang="en-US" dirty="0"/>
          </a:p>
          <a:p>
            <a:pPr marL="0" indent="0">
              <a:buNone/>
            </a:pPr>
            <a:r>
              <a:rPr lang="en-US" dirty="0" smtClean="0"/>
              <a:t>2.</a:t>
            </a:r>
          </a:p>
          <a:p>
            <a:pPr marL="0" indent="0">
              <a:buNone/>
            </a:pPr>
            <a:endParaRPr lang="en-US" dirty="0"/>
          </a:p>
          <a:p>
            <a:pPr marL="0" indent="0">
              <a:buNone/>
            </a:pPr>
            <a:r>
              <a:rPr lang="en-US" dirty="0" smtClean="0"/>
              <a:t>3.</a:t>
            </a:r>
            <a:endParaRPr lang="en-US" dirty="0"/>
          </a:p>
        </p:txBody>
      </p:sp>
    </p:spTree>
    <p:extLst>
      <p:ext uri="{BB962C8B-B14F-4D97-AF65-F5344CB8AC3E}">
        <p14:creationId xmlns:p14="http://schemas.microsoft.com/office/powerpoint/2010/main" val="4091467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1524000"/>
            <a:ext cx="6019800" cy="3785652"/>
          </a:xfrm>
          <a:prstGeom prst="rect">
            <a:avLst/>
          </a:prstGeom>
          <a:noFill/>
        </p:spPr>
        <p:txBody>
          <a:bodyPr wrap="square" rtlCol="0">
            <a:spAutoFit/>
          </a:bodyPr>
          <a:lstStyle/>
          <a:p>
            <a:r>
              <a:rPr lang="en-US" sz="8000" dirty="0" smtClean="0">
                <a:latin typeface="Colonna MT" panose="04020805060202030203" pitchFamily="82" charset="0"/>
              </a:rPr>
              <a:t>Thank you for your participation</a:t>
            </a:r>
            <a:endParaRPr lang="en-US" sz="8000" dirty="0">
              <a:latin typeface="Colonna MT" panose="04020805060202030203" pitchFamily="82" charset="0"/>
            </a:endParaRPr>
          </a:p>
        </p:txBody>
      </p:sp>
    </p:spTree>
    <p:extLst>
      <p:ext uri="{BB962C8B-B14F-4D97-AF65-F5344CB8AC3E}">
        <p14:creationId xmlns:p14="http://schemas.microsoft.com/office/powerpoint/2010/main" val="279043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Participants</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smtClean="0">
                <a:latin typeface="Arial" panose="020B0604020202020204" pitchFamily="34" charset="0"/>
                <a:cs typeface="Arial" panose="020B0604020202020204" pitchFamily="34" charset="0"/>
              </a:rPr>
              <a:t>Health District</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Hospital</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Regional Healthcare</a:t>
            </a:r>
          </a:p>
          <a:p>
            <a:pPr marL="0" indent="0"/>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Coordination Center</a:t>
            </a:r>
            <a:endParaRPr lang="en-US"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Law Enforcement</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Fire/EMS</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Local Emergency Management</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Local Community Services Board (behavioral health)</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Representative from OCME district</a:t>
            </a:r>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66800"/>
            <a:ext cx="3764728"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069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Exercise Objectives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t>	</a:t>
            </a:r>
            <a:r>
              <a:rPr lang="en-US" dirty="0" smtClean="0">
                <a:latin typeface="Arial" panose="020B0604020202020204" pitchFamily="34" charset="0"/>
                <a:cs typeface="Arial" panose="020B0604020202020204" pitchFamily="34" charset="0"/>
              </a:rPr>
              <a:t>Discuss the plans of Health Department and hospital/emergency partners to coordinate an emergency response involving an active shooter/complex attack</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Examine the ability of Health Department and its hospital/emergency response partners to share critical information in an incident that involves an active shooter/complex attack</a:t>
            </a:r>
          </a:p>
        </p:txBody>
      </p:sp>
    </p:spTree>
    <p:extLst>
      <p:ext uri="{BB962C8B-B14F-4D97-AF65-F5344CB8AC3E}">
        <p14:creationId xmlns:p14="http://schemas.microsoft.com/office/powerpoint/2010/main" val="3551397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Exercise Capabilities</a:t>
            </a:r>
            <a:endParaRPr lang="en-US"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7788637"/>
              </p:ext>
            </p:extLst>
          </p:nvPr>
        </p:nvGraphicFramePr>
        <p:xfrm>
          <a:off x="609600" y="1397000"/>
          <a:ext cx="7848600" cy="4114800"/>
        </p:xfrm>
        <a:graphic>
          <a:graphicData uri="http://schemas.openxmlformats.org/drawingml/2006/table">
            <a:tbl>
              <a:tblPr firstRow="1" bandRow="1">
                <a:tableStyleId>{5C22544A-7EE6-4342-B048-85BDC9FD1C3A}</a:tableStyleId>
              </a:tblPr>
              <a:tblGrid>
                <a:gridCol w="2717800"/>
                <a:gridCol w="2565400"/>
                <a:gridCol w="2565400"/>
              </a:tblGrid>
              <a:tr h="370840">
                <a:tc>
                  <a:txBody>
                    <a:bodyPr/>
                    <a:lstStyle/>
                    <a:p>
                      <a:r>
                        <a:rPr lang="en-US" sz="2000" dirty="0" smtClean="0">
                          <a:latin typeface="Arial" panose="020B0604020202020204" pitchFamily="34" charset="0"/>
                          <a:cs typeface="Arial" panose="020B0604020202020204" pitchFamily="34" charset="0"/>
                        </a:rPr>
                        <a:t>CORE CAPABILITIES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PHEP</a:t>
                      </a:r>
                      <a:r>
                        <a:rPr lang="en-US" sz="2000" baseline="0" dirty="0" smtClean="0">
                          <a:latin typeface="Arial" panose="020B0604020202020204" pitchFamily="34" charset="0"/>
                          <a:cs typeface="Arial" panose="020B0604020202020204" pitchFamily="34" charset="0"/>
                        </a:rPr>
                        <a:t> CAPABILITIES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HPP CAPABILITIES</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Planning,</a:t>
                      </a:r>
                      <a:r>
                        <a:rPr lang="en-US" sz="2000" baseline="0" dirty="0" smtClean="0">
                          <a:latin typeface="Arial" panose="020B0604020202020204" pitchFamily="34" charset="0"/>
                          <a:cs typeface="Arial" panose="020B0604020202020204" pitchFamily="34" charset="0"/>
                        </a:rPr>
                        <a:t> Community Resilience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Community Preparedness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Healthcare </a:t>
                      </a:r>
                      <a:r>
                        <a:rPr lang="en-US" sz="2000" baseline="0" dirty="0" smtClean="0">
                          <a:latin typeface="Arial" panose="020B0604020202020204" pitchFamily="34" charset="0"/>
                          <a:cs typeface="Arial" panose="020B0604020202020204" pitchFamily="34" charset="0"/>
                        </a:rPr>
                        <a:t>  System Preparedness</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Situational Assessment, Intelligence, and Information Sharing</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Information</a:t>
                      </a:r>
                      <a:r>
                        <a:rPr lang="en-US" sz="2000" baseline="0" dirty="0" smtClean="0">
                          <a:latin typeface="Arial" panose="020B0604020202020204" pitchFamily="34" charset="0"/>
                          <a:cs typeface="Arial" panose="020B0604020202020204" pitchFamily="34" charset="0"/>
                        </a:rPr>
                        <a:t> Sharing</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Information Sharing</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Communications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Communications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Communications</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Operational Coordination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Emergency Operations Coordination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Emergency Operations</a:t>
                      </a:r>
                      <a:r>
                        <a:rPr lang="en-US" sz="2000" baseline="0" dirty="0" smtClean="0">
                          <a:latin typeface="Arial" panose="020B0604020202020204" pitchFamily="34" charset="0"/>
                          <a:cs typeface="Arial" panose="020B0604020202020204" pitchFamily="34" charset="0"/>
                        </a:rPr>
                        <a:t> Coordination</a:t>
                      </a:r>
                      <a:endParaRPr lang="en-US"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7600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Exercise Guidelines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2686050" lvl="7" indent="-457200"/>
            <a:r>
              <a:rPr lang="en-US" dirty="0" smtClean="0">
                <a:latin typeface="Arial" panose="020B0604020202020204" pitchFamily="34" charset="0"/>
                <a:cs typeface="Arial" panose="020B0604020202020204" pitchFamily="34" charset="0"/>
              </a:rPr>
              <a:t>Low stress, no fault environment  </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endParaRPr lang="en-US"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There are no trick questions and no hidden agenda</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Respond to the scenario using your knowledge of current plans and capabilities.</a:t>
            </a:r>
          </a:p>
          <a:p>
            <a:pPr marL="0" indent="0"/>
            <a:endParaRPr lang="en-US"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Treat the scenario as if it is real; don’t fight it</a:t>
            </a:r>
          </a:p>
          <a:p>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4" y="1143000"/>
            <a:ext cx="1752600" cy="1763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859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Welcome/Introduction…………………….15 minutes</a:t>
            </a:r>
          </a:p>
          <a:p>
            <a:pPr marL="0" indent="0">
              <a:buNone/>
            </a:pPr>
            <a:r>
              <a:rPr lang="en-US" dirty="0" smtClean="0"/>
              <a:t>Module 1 – Initial Incident……………….30 minutes</a:t>
            </a:r>
          </a:p>
          <a:p>
            <a:pPr marL="0" indent="0">
              <a:buNone/>
            </a:pPr>
            <a:r>
              <a:rPr lang="en-US" dirty="0" smtClean="0"/>
              <a:t>Module 2 – Response to Incident……..30 minutes</a:t>
            </a:r>
          </a:p>
          <a:p>
            <a:pPr marL="0" indent="0">
              <a:buNone/>
            </a:pPr>
            <a:r>
              <a:rPr lang="en-US" dirty="0" smtClean="0"/>
              <a:t>Break……………………………………………….15 minutes</a:t>
            </a:r>
          </a:p>
          <a:p>
            <a:pPr marL="0" indent="0">
              <a:buNone/>
            </a:pPr>
            <a:r>
              <a:rPr lang="en-US" dirty="0" smtClean="0"/>
              <a:t>Module 3 – Secondary Incident/</a:t>
            </a:r>
          </a:p>
          <a:p>
            <a:pPr marL="0" indent="0">
              <a:buNone/>
            </a:pPr>
            <a:r>
              <a:rPr lang="en-US" dirty="0" smtClean="0"/>
              <a:t>Response…………………..…………………….45 minutes</a:t>
            </a:r>
          </a:p>
          <a:p>
            <a:pPr marL="0" indent="0">
              <a:buNone/>
            </a:pPr>
            <a:r>
              <a:rPr lang="en-US" dirty="0" smtClean="0"/>
              <a:t>Module 4 – Conclusion……………...…...30 minutes</a:t>
            </a:r>
          </a:p>
          <a:p>
            <a:pPr marL="0" indent="0">
              <a:buNone/>
            </a:pPr>
            <a:r>
              <a:rPr lang="en-US" dirty="0" smtClean="0"/>
              <a:t>Debrief…………………………………………....30 minutes</a:t>
            </a:r>
            <a:endParaRPr lang="en-US" dirty="0"/>
          </a:p>
        </p:txBody>
      </p:sp>
    </p:spTree>
    <p:extLst>
      <p:ext uri="{BB962C8B-B14F-4D97-AF65-F5344CB8AC3E}">
        <p14:creationId xmlns:p14="http://schemas.microsoft.com/office/powerpoint/2010/main" val="4226977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5" name="Content Placeholder 4"/>
          <p:cNvSpPr>
            <a:spLocks noGrp="1"/>
          </p:cNvSpPr>
          <p:nvPr>
            <p:ph sz="half" idx="1"/>
          </p:nvPr>
        </p:nvSpPr>
        <p:spPr/>
        <p:txBody>
          <a:bodyPr/>
          <a:lstStyle/>
          <a:p>
            <a:r>
              <a:rPr lang="en-US" dirty="0" smtClean="0"/>
              <a:t>Breaks</a:t>
            </a:r>
          </a:p>
          <a:p>
            <a:r>
              <a:rPr lang="en-US" dirty="0" smtClean="0"/>
              <a:t>Restrooms</a:t>
            </a:r>
          </a:p>
          <a:p>
            <a:r>
              <a:rPr lang="en-US" dirty="0" smtClean="0"/>
              <a:t>Please silence phones and pages</a:t>
            </a:r>
          </a:p>
          <a:p>
            <a:r>
              <a:rPr lang="en-US" dirty="0" smtClean="0"/>
              <a:t>Emergency exits</a:t>
            </a:r>
            <a:endParaRPr lang="en-US"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523" y="1338260"/>
            <a:ext cx="7143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898" y="819150"/>
            <a:ext cx="14954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827" y="2259805"/>
            <a:ext cx="2433638" cy="144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3460" y="2352675"/>
            <a:ext cx="1689123"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3662" y="3590924"/>
            <a:ext cx="1347538" cy="182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380758"/>
      </p:ext>
    </p:extLst>
  </p:cSld>
  <p:clrMapOvr>
    <a:masterClrMapping/>
  </p:clrMapOvr>
</p:sld>
</file>

<file path=ppt/theme/theme1.xml><?xml version="1.0" encoding="utf-8"?>
<a:theme xmlns:a="http://schemas.openxmlformats.org/drawingml/2006/main" name="ppt91B7.tmp">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ppt91B7.tmp</Template>
  <TotalTime>1435</TotalTime>
  <Words>1632</Words>
  <Application>Microsoft Office PowerPoint</Application>
  <PresentationFormat>On-screen Show (4:3)</PresentationFormat>
  <Paragraphs>224</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ppt91B7.tmp</vt:lpstr>
      <vt:lpstr>An Active Shooter/Complex Attack TTX Template</vt:lpstr>
      <vt:lpstr>Welcome and Introductions</vt:lpstr>
      <vt:lpstr>Purpose</vt:lpstr>
      <vt:lpstr>Participants</vt:lpstr>
      <vt:lpstr>Exercise Objectives</vt:lpstr>
      <vt:lpstr>Exercise Capabilities</vt:lpstr>
      <vt:lpstr>Exercise Guidelines</vt:lpstr>
      <vt:lpstr>Agenda</vt:lpstr>
      <vt:lpstr>Logistics</vt:lpstr>
      <vt:lpstr>Roles</vt:lpstr>
      <vt:lpstr>Roles cont’d</vt:lpstr>
      <vt:lpstr>Module 1 – Initial Incident</vt:lpstr>
      <vt:lpstr> Initial Incident Scenario -December 14, 2015 – 1:30 p.m.   </vt:lpstr>
      <vt:lpstr>Initial Incident Scenario cont’d</vt:lpstr>
      <vt:lpstr>Initial Incident Scenario cont’d</vt:lpstr>
      <vt:lpstr>Module 1 Questions</vt:lpstr>
      <vt:lpstr>Module 2 – Response to Initial Incident</vt:lpstr>
      <vt:lpstr>Response to Initial Incident</vt:lpstr>
      <vt:lpstr>Response to Initial Incident cont’d</vt:lpstr>
      <vt:lpstr>Module 2 Questions</vt:lpstr>
      <vt:lpstr>Module 2 Questions cont’d</vt:lpstr>
      <vt:lpstr>Module 2 Questions cont’d</vt:lpstr>
      <vt:lpstr>Module 3 – Secondary Incident/Response</vt:lpstr>
      <vt:lpstr>Secondary Incident/Response – December 14, 2015</vt:lpstr>
      <vt:lpstr>Module 3 Questions</vt:lpstr>
      <vt:lpstr>Module 3 Questions cont’d</vt:lpstr>
      <vt:lpstr>Module 3 Questions cont’d</vt:lpstr>
      <vt:lpstr>Module 4 - Conclusion</vt:lpstr>
      <vt:lpstr>Module 4 Questions</vt:lpstr>
      <vt:lpstr>PowerPoint Presentation</vt:lpstr>
      <vt:lpstr>Debrief</vt:lpstr>
      <vt:lpstr>HOTWASH</vt:lpstr>
      <vt:lpstr>PowerPoint Presentation</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Bang</dc:title>
  <dc:creator>iie60547</dc:creator>
  <cp:lastModifiedBy>Shelton, Cindy (VDH)</cp:lastModifiedBy>
  <cp:revision>86</cp:revision>
  <cp:lastPrinted>2015-12-16T21:44:48Z</cp:lastPrinted>
  <dcterms:created xsi:type="dcterms:W3CDTF">2015-12-14T14:26:53Z</dcterms:created>
  <dcterms:modified xsi:type="dcterms:W3CDTF">2016-04-28T13:34:31Z</dcterms:modified>
</cp:coreProperties>
</file>