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handoutMasterIdLst>
    <p:handoutMasterId r:id="rId19"/>
  </p:handoutMasterIdLst>
  <p:sldIdLst>
    <p:sldId id="278" r:id="rId3"/>
    <p:sldId id="272" r:id="rId4"/>
    <p:sldId id="286" r:id="rId5"/>
    <p:sldId id="287" r:id="rId6"/>
    <p:sldId id="288" r:id="rId7"/>
    <p:sldId id="289" r:id="rId8"/>
    <p:sldId id="291" r:id="rId9"/>
    <p:sldId id="290" r:id="rId10"/>
    <p:sldId id="292" r:id="rId11"/>
    <p:sldId id="293" r:id="rId12"/>
    <p:sldId id="294" r:id="rId13"/>
    <p:sldId id="295" r:id="rId14"/>
    <p:sldId id="296" r:id="rId15"/>
    <p:sldId id="260" r:id="rId16"/>
    <p:sldId id="297" r:id="rId1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22" autoAdjust="0"/>
  </p:normalViewPr>
  <p:slideViewPr>
    <p:cSldViewPr>
      <p:cViewPr varScale="1">
        <p:scale>
          <a:sx n="86" d="100"/>
          <a:sy n="86" d="100"/>
        </p:scale>
        <p:origin x="3876" y="78"/>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1926"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73951CA-5EDB-4D62-8148-13BB28761311}" type="slidenum">
              <a:rPr lang="en-US" smtClean="0"/>
              <a:t>‹#›</a:t>
            </a:fld>
            <a:endParaRPr lang="en-US"/>
          </a:p>
        </p:txBody>
      </p:sp>
    </p:spTree>
    <p:extLst>
      <p:ext uri="{BB962C8B-B14F-4D97-AF65-F5344CB8AC3E}">
        <p14:creationId xmlns:p14="http://schemas.microsoft.com/office/powerpoint/2010/main" val="4039129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A1958F1-B630-4377-9598-7E0DF3BB953E}" type="datetimeFigureOut">
              <a:rPr lang="en-US" smtClean="0"/>
              <a:t>9/15/2020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3F96001-F987-4278-8466-F699CEC5FE47}" type="slidenum">
              <a:rPr lang="en-US" smtClean="0"/>
              <a:t>‹#›</a:t>
            </a:fld>
            <a:endParaRPr lang="en-US"/>
          </a:p>
        </p:txBody>
      </p:sp>
    </p:spTree>
    <p:extLst>
      <p:ext uri="{BB962C8B-B14F-4D97-AF65-F5344CB8AC3E}">
        <p14:creationId xmlns:p14="http://schemas.microsoft.com/office/powerpoint/2010/main" val="7253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D1230A9D-1C8B-4503-8E43-E5B9057061A2}" type="slidenum">
              <a:rPr lang="en-US" smtClean="0">
                <a:latin typeface="Times New Roman" pitchFamily="18" charset="0"/>
              </a:rPr>
              <a:pPr/>
              <a:t>1</a:t>
            </a:fld>
            <a:endParaRPr lang="en-US">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200" b="1" kern="1200" dirty="0" smtClean="0">
                <a:solidFill>
                  <a:schemeClr val="tx1"/>
                </a:solidFill>
                <a:effectLst/>
                <a:latin typeface="+mn-lt"/>
                <a:ea typeface="+mn-ea"/>
                <a:cs typeface="+mn-cs"/>
              </a:rPr>
              <a:t>Hello!  Today we will discuss the Occupational Safety and Hazard Administration, or OSHA, Respiratory Protection Program.  This is a required annual training that must be completed in order to wear an N95 respirator.</a:t>
            </a:r>
            <a:endParaRPr lang="en-US" b="1" i="1" dirty="0">
              <a:solidFill>
                <a:srgbClr val="FF0000"/>
              </a:solidFill>
            </a:endParaRPr>
          </a:p>
        </p:txBody>
      </p:sp>
    </p:spTree>
    <p:extLst>
      <p:ext uri="{BB962C8B-B14F-4D97-AF65-F5344CB8AC3E}">
        <p14:creationId xmlns:p14="http://schemas.microsoft.com/office/powerpoint/2010/main" val="379555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10</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Annual medical evaluations (the OSHA questionnaire) are not required.</a:t>
            </a:r>
          </a:p>
          <a:p>
            <a:pPr>
              <a:buFontTx/>
              <a:buNone/>
            </a:pPr>
            <a:endParaRPr lang="en-US" b="1" dirty="0" smtClean="0"/>
          </a:p>
          <a:p>
            <a:pPr>
              <a:buFontTx/>
              <a:buNone/>
            </a:pPr>
            <a:r>
              <a:rPr lang="en-US" b="1" dirty="0" smtClean="0"/>
              <a:t>However, a reevaluation may be needed, if: </a:t>
            </a:r>
          </a:p>
          <a:p>
            <a:pPr>
              <a:buFontTx/>
              <a:buNone/>
            </a:pPr>
            <a:r>
              <a:rPr lang="en-US" b="1" dirty="0" smtClean="0"/>
              <a:t>•</a:t>
            </a:r>
            <a:r>
              <a:rPr lang="en-US" b="1" baseline="0" dirty="0" smtClean="0"/>
              <a:t> </a:t>
            </a:r>
            <a:r>
              <a:rPr lang="en-US" b="1" dirty="0" smtClean="0"/>
              <a:t>an employee reports medical signs or symptoms that are related to his or her ability to use a respirator</a:t>
            </a:r>
          </a:p>
          <a:p>
            <a:pPr>
              <a:buFontTx/>
              <a:buNone/>
            </a:pPr>
            <a:r>
              <a:rPr lang="en-US" b="1" dirty="0" smtClean="0"/>
              <a:t>•</a:t>
            </a:r>
            <a:r>
              <a:rPr lang="en-US" b="1" baseline="0" dirty="0" smtClean="0"/>
              <a:t> </a:t>
            </a:r>
            <a:r>
              <a:rPr lang="en-US" b="1" dirty="0" smtClean="0"/>
              <a:t>a supervisor or the respirator program administrator informs the employer that an employee needs to be reevaluated</a:t>
            </a:r>
          </a:p>
          <a:p>
            <a:pPr>
              <a:buFontTx/>
              <a:buNone/>
            </a:pPr>
            <a:r>
              <a:rPr lang="en-US" b="1" dirty="0" smtClean="0"/>
              <a:t>•</a:t>
            </a:r>
            <a:r>
              <a:rPr lang="en-US" b="1" baseline="0" dirty="0" smtClean="0"/>
              <a:t> </a:t>
            </a:r>
            <a:r>
              <a:rPr lang="en-US" b="1" dirty="0" smtClean="0"/>
              <a:t>information from the program, including observations made during fit testing and program evaluation, indicates a need for employee reevaluation </a:t>
            </a:r>
          </a:p>
          <a:p>
            <a:pPr>
              <a:buFontTx/>
              <a:buNone/>
            </a:pPr>
            <a:r>
              <a:rPr lang="en-US" b="1" dirty="0" smtClean="0"/>
              <a:t>•</a:t>
            </a:r>
            <a:r>
              <a:rPr lang="en-US" b="1" baseline="0" dirty="0" smtClean="0"/>
              <a:t> </a:t>
            </a:r>
            <a:r>
              <a:rPr lang="en-US" b="1" dirty="0" smtClean="0"/>
              <a:t>or, a change occurs in workplace conditions that may result in a substantial increase in the physiological burden placed on an employee.  This could include an increase in the physical work effort, a change in protective clothing worn, or a significant change in the ambient temperature at the workplace.</a:t>
            </a:r>
          </a:p>
          <a:p>
            <a:pPr>
              <a:buFontTx/>
              <a:buNone/>
            </a:pPr>
            <a:endParaRPr lang="en-US" b="1" dirty="0" smtClean="0"/>
          </a:p>
          <a:p>
            <a:pPr>
              <a:buFontTx/>
              <a:buNone/>
            </a:pPr>
            <a:r>
              <a:rPr lang="en-US" b="1" dirty="0" smtClean="0"/>
              <a:t>Medical conditions that might limit or prevent effective use of respirators could include obvious things such as angina, arrhythmias, severe asthma, shortness of breath, chest injuries, and other heart and lung diseases.  But, other conditions ranging from skin rashes to cancers potentially could have an effect.</a:t>
            </a:r>
          </a:p>
          <a:p>
            <a:pPr>
              <a:buFontTx/>
              <a:buNone/>
            </a:pPr>
            <a:endParaRPr lang="en-US" b="1" dirty="0" smtClean="0"/>
          </a:p>
          <a:p>
            <a:pPr>
              <a:buFontTx/>
              <a:buNone/>
            </a:pPr>
            <a:r>
              <a:rPr lang="en-US" b="1" dirty="0" smtClean="0"/>
              <a:t>The main obligation is on the employee to report medical changes that they think may affect their ability to wear a respirator.</a:t>
            </a:r>
          </a:p>
          <a:p>
            <a:pPr>
              <a:buFontTx/>
              <a:buNone/>
            </a:pPr>
            <a:endParaRPr lang="en-US" b="1" dirty="0"/>
          </a:p>
        </p:txBody>
      </p:sp>
    </p:spTree>
    <p:extLst>
      <p:ext uri="{BB962C8B-B14F-4D97-AF65-F5344CB8AC3E}">
        <p14:creationId xmlns:p14="http://schemas.microsoft.com/office/powerpoint/2010/main" val="370690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11</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N-95 respirators are the most common respirator used in the healthcare setting.  N-95s are classified as a type of air-purifying respirator.  They are further classified as a particulate respirators because they protect by filtering particles, such as dusts, mists, and fumes, out of the air as you breathe. These respirators protect only against particles—not against gases or vapors.  </a:t>
            </a:r>
          </a:p>
          <a:p>
            <a:pPr>
              <a:buFontTx/>
              <a:buNone/>
            </a:pPr>
            <a:endParaRPr lang="en-US" b="1" dirty="0" smtClean="0"/>
          </a:p>
          <a:p>
            <a:pPr>
              <a:buFontTx/>
              <a:buNone/>
            </a:pPr>
            <a:r>
              <a:rPr lang="en-US" b="1" dirty="0" smtClean="0"/>
              <a:t>The primary respiratory hazards currently identified in the health setting are biological organisms – such as bacteria and viruses.  We have not identified any gas or vapor hazards that would require the use of a chemical respirator.  Since airborne biological organisms are particles, they can be filtered by particulate respirators such as the N95.</a:t>
            </a:r>
          </a:p>
          <a:p>
            <a:pPr>
              <a:buFontTx/>
              <a:buNone/>
            </a:pPr>
            <a:endParaRPr lang="en-US" b="1" dirty="0" smtClean="0"/>
          </a:p>
          <a:p>
            <a:pPr>
              <a:buFontTx/>
              <a:buNone/>
            </a:pPr>
            <a:r>
              <a:rPr lang="en-US" b="1" dirty="0" smtClean="0"/>
              <a:t>Respirators in this family are rated as N, R, or P based on their protection against oils. This rating is important in the industrial setting because some industrial oils can degrade the filter performance.  Respirators, such as the ones we use, are rated “N,” as they are not resistant to oil.  Other respirators are rated as “R,” if they are somewhat resistant to oil, and “P,” if they are strongly resistant or “oil proof.”</a:t>
            </a:r>
          </a:p>
          <a:p>
            <a:pPr>
              <a:buFontTx/>
              <a:buNone/>
            </a:pPr>
            <a:endParaRPr lang="en-US" b="1" dirty="0" smtClean="0"/>
          </a:p>
          <a:p>
            <a:pPr>
              <a:buFontTx/>
              <a:buNone/>
            </a:pPr>
            <a:r>
              <a:rPr lang="en-US" b="1" dirty="0" smtClean="0"/>
              <a:t>The number designation on the respirator refers to its filtering efficiency.  Respirators that filter out at least 95% of airborne particles during “worse case” testing are given a 95 rating.  An N-95 filter is at least 95% efficient in removing particles greater than 0.3 microns in diameter.</a:t>
            </a:r>
          </a:p>
          <a:p>
            <a:pPr>
              <a:buFontTx/>
              <a:buNone/>
            </a:pPr>
            <a:endParaRPr lang="en-US" b="1" dirty="0"/>
          </a:p>
        </p:txBody>
      </p:sp>
    </p:spTree>
    <p:extLst>
      <p:ext uri="{BB962C8B-B14F-4D97-AF65-F5344CB8AC3E}">
        <p14:creationId xmlns:p14="http://schemas.microsoft.com/office/powerpoint/2010/main" val="187278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12</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This graph shows the percentage of filtering efficiency plotted against particle size.</a:t>
            </a:r>
          </a:p>
          <a:p>
            <a:r>
              <a:rPr lang="en-US" sz="1200" kern="1200" dirty="0" smtClean="0">
                <a:solidFill>
                  <a:schemeClr val="tx1"/>
                </a:solidFill>
                <a:effectLst/>
                <a:latin typeface="+mn-lt"/>
                <a:ea typeface="+mn-ea"/>
                <a:cs typeface="+mn-cs"/>
              </a:rPr>
              <a:t>The particle size with the lowest filtering efficiency is 0.3 micron or micrometer.</a:t>
            </a:r>
          </a:p>
          <a:p>
            <a:r>
              <a:rPr lang="en-US" sz="1200" kern="1200" dirty="0" smtClean="0">
                <a:solidFill>
                  <a:schemeClr val="tx1"/>
                </a:solidFill>
                <a:effectLst/>
                <a:latin typeface="+mn-lt"/>
                <a:ea typeface="+mn-ea"/>
                <a:cs typeface="+mn-cs"/>
              </a:rPr>
              <a:t>Note that the filtering efficiency actually increases as particle size both increases and decreases. In fact, for the smallest and largest particles, the efficiency is almost 100%.</a:t>
            </a:r>
          </a:p>
          <a:p>
            <a:pPr>
              <a:buFontTx/>
              <a:buNone/>
            </a:pPr>
            <a:endParaRPr lang="en-US" b="1" dirty="0"/>
          </a:p>
        </p:txBody>
      </p:sp>
    </p:spTree>
    <p:extLst>
      <p:ext uri="{BB962C8B-B14F-4D97-AF65-F5344CB8AC3E}">
        <p14:creationId xmlns:p14="http://schemas.microsoft.com/office/powerpoint/2010/main" val="165988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13</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Some people are not able to achieve a complete seal on fit testing, even after trying several models of respirators.  If you can’t pass a fit test, you may need to use a Powered Air Purifying Respirator, or </a:t>
            </a:r>
            <a:r>
              <a:rPr lang="en-US" b="1" dirty="0" err="1" smtClean="0"/>
              <a:t>PAPR</a:t>
            </a:r>
            <a:r>
              <a:rPr lang="en-US" b="1" dirty="0" smtClean="0"/>
              <a:t>.  This includes men with facial hair that interferes with a seal.</a:t>
            </a:r>
          </a:p>
          <a:p>
            <a:pPr>
              <a:buFontTx/>
              <a:buNone/>
            </a:pPr>
            <a:endParaRPr lang="en-US" b="1" dirty="0" smtClean="0"/>
          </a:p>
          <a:p>
            <a:pPr>
              <a:buFontTx/>
              <a:buNone/>
            </a:pPr>
            <a:r>
              <a:rPr lang="en-US" b="1" dirty="0" err="1" smtClean="0"/>
              <a:t>PAPRs</a:t>
            </a:r>
            <a:r>
              <a:rPr lang="en-US" b="1" dirty="0" smtClean="0"/>
              <a:t> are positive pressure respirators.  A light weight pump is worn on a belt, and air is pumped through a filter and up a hose into a hood that covers the head.  Since these respirators are loose fitting, they do not require fit testing.</a:t>
            </a:r>
          </a:p>
          <a:p>
            <a:pPr>
              <a:buFontTx/>
              <a:buNone/>
            </a:pPr>
            <a:endParaRPr lang="en-US" b="1" dirty="0" smtClean="0"/>
          </a:p>
          <a:p>
            <a:pPr>
              <a:buFontTx/>
              <a:buNone/>
            </a:pPr>
            <a:r>
              <a:rPr lang="en-US" b="1" dirty="0" err="1" smtClean="0"/>
              <a:t>PAPRs</a:t>
            </a:r>
            <a:r>
              <a:rPr lang="en-US" b="1" dirty="0" smtClean="0"/>
              <a:t> are relatively comfortable, but expensive.  The </a:t>
            </a:r>
            <a:r>
              <a:rPr lang="en-US" b="1" dirty="0" err="1" smtClean="0"/>
              <a:t>PAPRs</a:t>
            </a:r>
            <a:r>
              <a:rPr lang="en-US" b="1" dirty="0" smtClean="0"/>
              <a:t> cost over $1000.</a:t>
            </a:r>
          </a:p>
          <a:p>
            <a:pPr>
              <a:buFontTx/>
              <a:buNone/>
            </a:pPr>
            <a:endParaRPr lang="en-US" b="1" dirty="0"/>
          </a:p>
        </p:txBody>
      </p:sp>
    </p:spTree>
    <p:extLst>
      <p:ext uri="{BB962C8B-B14F-4D97-AF65-F5344CB8AC3E}">
        <p14:creationId xmlns:p14="http://schemas.microsoft.com/office/powerpoint/2010/main" val="8174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We’ll conclude </a:t>
            </a:r>
            <a:r>
              <a:rPr lang="en-US" b="1" smtClean="0"/>
              <a:t>the training </a:t>
            </a:r>
            <a:r>
              <a:rPr lang="en-US" b="1" dirty="0" smtClean="0"/>
              <a:t>by watching an OSHA video on the proper wear of an N95 respirator.</a:t>
            </a:r>
          </a:p>
          <a:p>
            <a:endParaRPr lang="en-US" b="1" dirty="0" smtClean="0"/>
          </a:p>
          <a:p>
            <a:r>
              <a:rPr lang="en-US" b="1" dirty="0" smtClean="0"/>
              <a:t>Note</a:t>
            </a:r>
            <a:r>
              <a:rPr lang="en-US" b="1" dirty="0"/>
              <a:t>:  Masks approved by FDA; Respirators approved by NIOSH</a:t>
            </a:r>
          </a:p>
        </p:txBody>
      </p:sp>
      <p:sp>
        <p:nvSpPr>
          <p:cNvPr id="4" name="Slide Number Placeholder 3"/>
          <p:cNvSpPr>
            <a:spLocks noGrp="1"/>
          </p:cNvSpPr>
          <p:nvPr>
            <p:ph type="sldNum" sz="quarter" idx="10"/>
          </p:nvPr>
        </p:nvSpPr>
        <p:spPr/>
        <p:txBody>
          <a:bodyPr/>
          <a:lstStyle/>
          <a:p>
            <a:fld id="{73F96001-F987-4278-8466-F699CEC5FE47}" type="slidenum">
              <a:rPr lang="en-US" smtClean="0"/>
              <a:t>14</a:t>
            </a:fld>
            <a:endParaRPr lang="en-US"/>
          </a:p>
        </p:txBody>
      </p:sp>
    </p:spTree>
    <p:extLst>
      <p:ext uri="{BB962C8B-B14F-4D97-AF65-F5344CB8AC3E}">
        <p14:creationId xmlns:p14="http://schemas.microsoft.com/office/powerpoint/2010/main" val="324953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15</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If you have questions regarding your respiratory protection program or fit testing, please contact your Respiratory Protection Program Administrator or your immediate supervisor.</a:t>
            </a:r>
            <a:endParaRPr lang="en-US" b="1" dirty="0"/>
          </a:p>
        </p:txBody>
      </p:sp>
    </p:spTree>
    <p:extLst>
      <p:ext uri="{BB962C8B-B14F-4D97-AF65-F5344CB8AC3E}">
        <p14:creationId xmlns:p14="http://schemas.microsoft.com/office/powerpoint/2010/main" val="52036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14A45B91-9DF9-45D8-B6F2-02999FFD7D8B}" type="slidenum">
              <a:rPr lang="en-US">
                <a:solidFill>
                  <a:prstClr val="black"/>
                </a:solidFill>
                <a:latin typeface="Times New Roman" pitchFamily="18" charset="0"/>
              </a:rPr>
              <a:pPr/>
              <a:t>2</a:t>
            </a:fld>
            <a:endParaRPr lang="en-US">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381000" y="4415789"/>
            <a:ext cx="6172200" cy="4414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The requirements of the OSHA Respiratory Protection Standard are found in 29 CFR 1910.134.  It is part of the larger Subpart “</a:t>
            </a:r>
            <a:r>
              <a:rPr lang="en-US" sz="1200" b="1" kern="1200" dirty="0" err="1" smtClean="0">
                <a:solidFill>
                  <a:schemeClr val="tx1"/>
                </a:solidFill>
                <a:effectLst/>
                <a:latin typeface="+mn-lt"/>
                <a:ea typeface="+mn-ea"/>
                <a:cs typeface="+mn-cs"/>
              </a:rPr>
              <a:t>i</a:t>
            </a:r>
            <a:r>
              <a:rPr lang="en-US" sz="1200" b="1" kern="1200" dirty="0" smtClean="0">
                <a:solidFill>
                  <a:schemeClr val="tx1"/>
                </a:solidFill>
                <a:effectLst/>
                <a:latin typeface="+mn-lt"/>
                <a:ea typeface="+mn-ea"/>
                <a:cs typeface="+mn-cs"/>
              </a:rPr>
              <a:t>” on Personal Protective Equipment.</a:t>
            </a:r>
            <a:endParaRPr lang="en-US" sz="1000" b="1" dirty="0"/>
          </a:p>
        </p:txBody>
      </p:sp>
    </p:spTree>
    <p:extLst>
      <p:ext uri="{BB962C8B-B14F-4D97-AF65-F5344CB8AC3E}">
        <p14:creationId xmlns:p14="http://schemas.microsoft.com/office/powerpoint/2010/main" val="16369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3</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200" b="1" kern="1200" dirty="0" smtClean="0">
                <a:solidFill>
                  <a:schemeClr val="tx1"/>
                </a:solidFill>
                <a:effectLst/>
                <a:latin typeface="+mn-lt"/>
                <a:ea typeface="+mn-ea"/>
                <a:cs typeface="+mn-cs"/>
              </a:rPr>
              <a:t>These are the individual sections of the OSHA Respiratory Protection Standard.  The main sections we will cover today are: the Respiratory Protection Program requirements, Fit Testing and Use of Respirators, Medical Evaluations, and Training Requirements.</a:t>
            </a:r>
            <a:endParaRPr lang="en-US" b="1" dirty="0"/>
          </a:p>
        </p:txBody>
      </p:sp>
    </p:spTree>
    <p:extLst>
      <p:ext uri="{BB962C8B-B14F-4D97-AF65-F5344CB8AC3E}">
        <p14:creationId xmlns:p14="http://schemas.microsoft.com/office/powerpoint/2010/main" val="353401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4</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Employees are not permitted to work with a respirator until they have been properly trained in respiratory protection.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following topics must be covered each year:</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the General Requirements of federal &amp; state respiratory protection standards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Potential work-related respiratory hazards and risks associated with not wearing respiratory protection properly</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the Function, Capabilities, and Limitations of the respiratory protection used</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How to inspect, put on and remove, check the seals, and wear the respirator properly</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and the Medical signs and symptoms that might limit or prevent effective use of respirators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will cover each of these topics next.</a:t>
            </a:r>
          </a:p>
          <a:p>
            <a:pPr>
              <a:buFontTx/>
              <a:buNone/>
            </a:pPr>
            <a:endParaRPr lang="en-US" b="1" dirty="0"/>
          </a:p>
        </p:txBody>
      </p:sp>
    </p:spTree>
    <p:extLst>
      <p:ext uri="{BB962C8B-B14F-4D97-AF65-F5344CB8AC3E}">
        <p14:creationId xmlns:p14="http://schemas.microsoft.com/office/powerpoint/2010/main" val="385888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5</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200" b="1" kern="1200" dirty="0" smtClean="0">
                <a:solidFill>
                  <a:schemeClr val="tx1"/>
                </a:solidFill>
                <a:effectLst/>
                <a:latin typeface="+mn-lt"/>
                <a:ea typeface="+mn-ea"/>
                <a:cs typeface="+mn-cs"/>
              </a:rPr>
              <a:t>Employers must assess the workplace to determine if respiratory hazards are present which necessitate the use of respirators and provide appropriate respirators for these hazards.  A Program Administrator must be designated, and a written program implemented. </a:t>
            </a:r>
            <a:endParaRPr lang="en-US" b="1" dirty="0"/>
          </a:p>
        </p:txBody>
      </p:sp>
    </p:spTree>
    <p:extLst>
      <p:ext uri="{BB962C8B-B14F-4D97-AF65-F5344CB8AC3E}">
        <p14:creationId xmlns:p14="http://schemas.microsoft.com/office/powerpoint/2010/main" val="415735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6</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sz="1200" b="1" kern="1200" dirty="0" smtClean="0">
                <a:solidFill>
                  <a:schemeClr val="tx1"/>
                </a:solidFill>
                <a:effectLst/>
                <a:latin typeface="+mn-lt"/>
                <a:ea typeface="+mn-ea"/>
                <a:cs typeface="+mn-cs"/>
              </a:rPr>
              <a:t>A template for an OSHA-compliant respiratory protection program document is available from the Virginia Department of Health.  Shadowed text boxes allow the organization’s name, the date, and other organization-specific information to be entered into the document.  Informational notes are included in the document to explain how each section may need to be edited for the specific organization.  Your organization must have a written program if employees are required to wear N95 respirators.</a:t>
            </a:r>
            <a:endParaRPr lang="en-US" b="1" dirty="0"/>
          </a:p>
        </p:txBody>
      </p:sp>
    </p:spTree>
    <p:extLst>
      <p:ext uri="{BB962C8B-B14F-4D97-AF65-F5344CB8AC3E}">
        <p14:creationId xmlns:p14="http://schemas.microsoft.com/office/powerpoint/2010/main" val="108859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7</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The written program document must address certain required elements, including: Selection of respirators, Medical evaluations, Fit testing procedures.</a:t>
            </a:r>
            <a:endParaRPr lang="en-US" b="1" dirty="0"/>
          </a:p>
        </p:txBody>
      </p:sp>
    </p:spTree>
    <p:extLst>
      <p:ext uri="{BB962C8B-B14F-4D97-AF65-F5344CB8AC3E}">
        <p14:creationId xmlns:p14="http://schemas.microsoft.com/office/powerpoint/2010/main" val="56084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8</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The written program document must also address: Training in respiratory hazards, Training in the proper use of respirators, and the continuing evaluation of the program’s effectiveness.</a:t>
            </a:r>
            <a:endParaRPr lang="en-US" b="1" dirty="0"/>
          </a:p>
        </p:txBody>
      </p:sp>
    </p:spTree>
    <p:extLst>
      <p:ext uri="{BB962C8B-B14F-4D97-AF65-F5344CB8AC3E}">
        <p14:creationId xmlns:p14="http://schemas.microsoft.com/office/powerpoint/2010/main" val="71876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691DE127-5245-44FC-A48F-211ECCA217A2}" type="slidenum">
              <a:rPr lang="en-US" smtClean="0">
                <a:latin typeface="Times New Roman" pitchFamily="18" charset="0"/>
              </a:rPr>
              <a:pPr/>
              <a:t>9</a:t>
            </a:fld>
            <a:endParaRPr lang="en-US">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1" dirty="0" smtClean="0"/>
              <a:t>Medical aspects.  Employees who wear respirators must complete a medical evaluation prior to their initial fit-testing and before being permitted to wear a respirator on the job.</a:t>
            </a:r>
          </a:p>
          <a:p>
            <a:pPr>
              <a:buFontTx/>
              <a:buNone/>
            </a:pPr>
            <a:endParaRPr lang="en-US" b="1" dirty="0" smtClean="0"/>
          </a:p>
          <a:p>
            <a:pPr>
              <a:buFontTx/>
              <a:buNone/>
            </a:pPr>
            <a:r>
              <a:rPr lang="en-US" b="1" dirty="0" smtClean="0"/>
              <a:t>The medical evaluations can be conducted through a medical questionnaire or an initial medical examination that obtains the same information as the medical questionnaire.  If a questionnaire is used it must be the OSHA questionnaire and cannot be substantially altered.</a:t>
            </a:r>
          </a:p>
          <a:p>
            <a:pPr>
              <a:buFontTx/>
              <a:buNone/>
            </a:pPr>
            <a:endParaRPr lang="en-US" b="1" dirty="0" smtClean="0"/>
          </a:p>
          <a:p>
            <a:pPr>
              <a:buFontTx/>
              <a:buNone/>
            </a:pPr>
            <a:r>
              <a:rPr lang="en-US" b="1" dirty="0" smtClean="0"/>
              <a:t>The details of the questionnaires and any medical examinations are confidential.  The employer, in this case the supervisor or fit test coordinator, are informed whether the employee is medically cleared or not medically cleared to wear a respirator.</a:t>
            </a:r>
          </a:p>
          <a:p>
            <a:pPr>
              <a:buFontTx/>
              <a:buNone/>
            </a:pPr>
            <a:endParaRPr lang="en-US" b="1" dirty="0" smtClean="0"/>
          </a:p>
          <a:p>
            <a:pPr>
              <a:buFontTx/>
              <a:buNone/>
            </a:pPr>
            <a:r>
              <a:rPr lang="en-US" b="1" dirty="0" smtClean="0"/>
              <a:t>Employees are not permitted to wear a respirator until the medical recommendation form indicating that they are medically qualified is signed.</a:t>
            </a:r>
          </a:p>
          <a:p>
            <a:pPr>
              <a:buFontTx/>
              <a:buNone/>
            </a:pPr>
            <a:endParaRPr lang="en-US" b="1" dirty="0"/>
          </a:p>
        </p:txBody>
      </p:sp>
    </p:spTree>
    <p:extLst>
      <p:ext uri="{BB962C8B-B14F-4D97-AF65-F5344CB8AC3E}">
        <p14:creationId xmlns:p14="http://schemas.microsoft.com/office/powerpoint/2010/main" val="1792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sz="quarter"/>
          </p:nvPr>
        </p:nvSpPr>
        <p:spPr>
          <a:xfrm>
            <a:off x="685800" y="1676400"/>
            <a:ext cx="7772400" cy="1828800"/>
          </a:xfrm>
          <a:noFill/>
          <a:ln>
            <a:noFill/>
          </a:ln>
        </p:spPr>
        <p:txBody>
          <a:bodyPr/>
          <a:lstStyle>
            <a:lvl1pPr>
              <a:defRPr/>
            </a:lvl1pPr>
          </a:lstStyle>
          <a:p>
            <a:r>
              <a:rPr lang="en-US"/>
              <a:t>Click to edit Master title style</a:t>
            </a:r>
          </a:p>
        </p:txBody>
      </p:sp>
      <p:sp>
        <p:nvSpPr>
          <p:cNvPr id="819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6"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D8DBEDE1-4F9A-435F-8A7A-11B090D181FA}"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858918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79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62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75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p:spPr>
        <p:txBody>
          <a:bodyPr wrap="none" anchor="ctr"/>
          <a:lstStyle/>
          <a:p>
            <a:pPr algn="ctr" fontAlgn="base">
              <a:spcBef>
                <a:spcPct val="0"/>
              </a:spcBef>
              <a:spcAft>
                <a:spcPct val="0"/>
              </a:spcAft>
              <a:defRPr/>
            </a:pPr>
            <a:endParaRPr lang="en-US">
              <a:solidFill>
                <a:srgbClr val="000000"/>
              </a:solidFill>
            </a:endParaRPr>
          </a:p>
        </p:txBody>
      </p:sp>
      <p:sp>
        <p:nvSpPr>
          <p:cNvPr id="6554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65542"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66C2BB6C-DDCB-4A34-8C4B-116E947EE5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04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9DEB6-9CDB-4727-9E8C-AE8E9BB387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080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D1B52-B771-450E-B6FB-246DF1C36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56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049DA5-992F-44D1-ACE8-D84CFB789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497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AB4490-675F-4E91-9335-1B6CD3A1FA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705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24B0F6-729E-40C0-8189-AF42F6AC4F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076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984846-3B12-41C3-B522-D37453063E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8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12554C-C4E1-4EA0-9FEB-F80C82CE8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90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624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E7AA2-BF5F-40C4-9AAA-4CECBA77E0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671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82288E-9791-41F4-95A3-8947F686C6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394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57DA6-F29A-4971-AE7D-496B9100B1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851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762000" y="1905000"/>
            <a:ext cx="37719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CC09AC-A429-4B97-BB94-650DAF5C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329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p>
        </p:txBody>
      </p:sp>
      <p:sp>
        <p:nvSpPr>
          <p:cNvPr id="3" name="Table Placeholder 2"/>
          <p:cNvSpPr>
            <a:spLocks noGrp="1"/>
          </p:cNvSpPr>
          <p:nvPr>
            <p:ph type="tbl" idx="1"/>
          </p:nvPr>
        </p:nvSpPr>
        <p:spPr>
          <a:xfrm>
            <a:off x="762000" y="1905000"/>
            <a:ext cx="7696200" cy="4038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9C9DD5-7ACA-4854-B15F-C25246CC9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03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419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526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39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67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87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2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660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227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52400"/>
            <a:ext cx="8686800" cy="1066800"/>
          </a:xfrm>
          <a:prstGeom prst="rect">
            <a:avLst/>
          </a:prstGeom>
          <a:solidFill>
            <a:srgbClr val="000000"/>
          </a:solidFill>
          <a:ln w="9525">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7526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83918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folHlink"/>
          </a:solidFill>
          <a:latin typeface="+mj-lt"/>
          <a:ea typeface="+mj-ea"/>
          <a:cs typeface="+mj-cs"/>
        </a:defRPr>
      </a:lvl1pPr>
      <a:lvl2pPr algn="ctr" rtl="0" eaLnBrk="0" fontAlgn="base" hangingPunct="0">
        <a:spcBef>
          <a:spcPct val="0"/>
        </a:spcBef>
        <a:spcAft>
          <a:spcPct val="0"/>
        </a:spcAft>
        <a:defRPr sz="4400">
          <a:solidFill>
            <a:schemeClr val="folHlink"/>
          </a:solidFill>
          <a:latin typeface="Tahoma" pitchFamily="34" charset="0"/>
        </a:defRPr>
      </a:lvl2pPr>
      <a:lvl3pPr algn="ctr" rtl="0" eaLnBrk="0" fontAlgn="base" hangingPunct="0">
        <a:spcBef>
          <a:spcPct val="0"/>
        </a:spcBef>
        <a:spcAft>
          <a:spcPct val="0"/>
        </a:spcAft>
        <a:defRPr sz="4400">
          <a:solidFill>
            <a:schemeClr val="folHlink"/>
          </a:solidFill>
          <a:latin typeface="Tahoma" pitchFamily="34" charset="0"/>
        </a:defRPr>
      </a:lvl3pPr>
      <a:lvl4pPr algn="ctr" rtl="0" eaLnBrk="0" fontAlgn="base" hangingPunct="0">
        <a:spcBef>
          <a:spcPct val="0"/>
        </a:spcBef>
        <a:spcAft>
          <a:spcPct val="0"/>
        </a:spcAft>
        <a:defRPr sz="4400">
          <a:solidFill>
            <a:schemeClr val="folHlink"/>
          </a:solidFill>
          <a:latin typeface="Tahoma" pitchFamily="34" charset="0"/>
        </a:defRPr>
      </a:lvl4pPr>
      <a:lvl5pPr algn="ctr" rtl="0" eaLnBrk="0" fontAlgn="base" hangingPunct="0">
        <a:spcBef>
          <a:spcPct val="0"/>
        </a:spcBef>
        <a:spcAft>
          <a:spcPct val="0"/>
        </a:spcAft>
        <a:defRPr sz="4400">
          <a:solidFill>
            <a:schemeClr val="folHlink"/>
          </a:solidFill>
          <a:latin typeface="Tahoma" pitchFamily="34" charset="0"/>
        </a:defRPr>
      </a:lvl5pPr>
      <a:lvl6pPr marL="457200" algn="ctr" rtl="0" fontAlgn="base">
        <a:spcBef>
          <a:spcPct val="0"/>
        </a:spcBef>
        <a:spcAft>
          <a:spcPct val="0"/>
        </a:spcAft>
        <a:defRPr sz="4400">
          <a:solidFill>
            <a:schemeClr val="folHlink"/>
          </a:solidFill>
          <a:latin typeface="Tahoma" pitchFamily="34" charset="0"/>
        </a:defRPr>
      </a:lvl6pPr>
      <a:lvl7pPr marL="914400" algn="ctr" rtl="0" fontAlgn="base">
        <a:spcBef>
          <a:spcPct val="0"/>
        </a:spcBef>
        <a:spcAft>
          <a:spcPct val="0"/>
        </a:spcAft>
        <a:defRPr sz="4400">
          <a:solidFill>
            <a:schemeClr val="folHlink"/>
          </a:solidFill>
          <a:latin typeface="Tahoma" pitchFamily="34" charset="0"/>
        </a:defRPr>
      </a:lvl7pPr>
      <a:lvl8pPr marL="1371600" algn="ctr" rtl="0" fontAlgn="base">
        <a:spcBef>
          <a:spcPct val="0"/>
        </a:spcBef>
        <a:spcAft>
          <a:spcPct val="0"/>
        </a:spcAft>
        <a:defRPr sz="4400">
          <a:solidFill>
            <a:schemeClr val="folHlink"/>
          </a:solidFill>
          <a:latin typeface="Tahoma" pitchFamily="34" charset="0"/>
        </a:defRPr>
      </a:lvl8pPr>
      <a:lvl9pPr marL="1828800" algn="ctr" rtl="0" fontAlgn="base">
        <a:spcBef>
          <a:spcPct val="0"/>
        </a:spcBef>
        <a:spcAft>
          <a:spcPct val="0"/>
        </a:spcAft>
        <a:defRPr sz="4400">
          <a:solidFill>
            <a:schemeClr val="folHlink"/>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defRPr/>
            </a:pPr>
            <a:endParaRPr lang="en-US">
              <a:solidFill>
                <a:srgbClr val="000000"/>
              </a:solidFill>
            </a:endParaRPr>
          </a:p>
        </p:txBody>
      </p:sp>
      <p:sp>
        <p:nvSpPr>
          <p:cNvPr id="64517"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defRPr/>
            </a:pPr>
            <a:endParaRPr lang="en-US">
              <a:solidFill>
                <a:srgbClr val="000000"/>
              </a:solidFill>
            </a:endParaRPr>
          </a:p>
        </p:txBody>
      </p:sp>
      <p:sp>
        <p:nvSpPr>
          <p:cNvPr id="64518"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defRPr/>
            </a:pPr>
            <a:fld id="{4DE38F55-B21C-44FC-B935-6B0821EB104E}" type="slidenum">
              <a:rPr lang="en-US">
                <a:solidFill>
                  <a:srgbClr val="000000"/>
                </a:solidFill>
              </a:rPr>
              <a:pPr algn="ctr" fontAlgn="base">
                <a:spcBef>
                  <a:spcPct val="0"/>
                </a:spcBef>
                <a:spcAft>
                  <a:spcPct val="0"/>
                </a:spcAft>
                <a:defRPr/>
              </a:pPr>
              <a:t>‹#›</a:t>
            </a:fld>
            <a:endParaRPr lang="en-US">
              <a:solidFill>
                <a:srgbClr val="000000"/>
              </a:solidFill>
            </a:endParaRPr>
          </a:p>
        </p:txBody>
      </p:sp>
      <p:grpSp>
        <p:nvGrpSpPr>
          <p:cNvPr id="2055" name="Group 7"/>
          <p:cNvGrpSpPr>
            <a:grpSpLocks/>
          </p:cNvGrpSpPr>
          <p:nvPr/>
        </p:nvGrpSpPr>
        <p:grpSpPr bwMode="auto">
          <a:xfrm>
            <a:off x="168275" y="228600"/>
            <a:ext cx="8823325" cy="6096000"/>
            <a:chOff x="106" y="144"/>
            <a:chExt cx="5558" cy="3840"/>
          </a:xfrm>
        </p:grpSpPr>
        <p:sp>
          <p:nvSpPr>
            <p:cNvPr id="64520"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4521" name="Line 9"/>
            <p:cNvSpPr>
              <a:spLocks noChangeShapeType="1"/>
            </p:cNvSpPr>
            <p:nvPr/>
          </p:nvSpPr>
          <p:spPr bwMode="auto">
            <a:xfrm>
              <a:off x="480" y="1077"/>
              <a:ext cx="4848" cy="0"/>
            </a:xfrm>
            <a:prstGeom prst="line">
              <a:avLst/>
            </a:prstGeom>
            <a:noFill/>
            <a:ln w="38100">
              <a:solidFill>
                <a:schemeClr val="folHlink"/>
              </a:solidFill>
              <a:round/>
              <a:headEnd/>
              <a:tailEnd/>
            </a:ln>
            <a:effectLst/>
          </p:spPr>
          <p:txBody>
            <a:bodyPr/>
            <a:lstStyle/>
            <a:p>
              <a:pPr algn="ctr" eaLnBrk="0" fontAlgn="base" hangingPunct="0">
                <a:spcBef>
                  <a:spcPct val="0"/>
                </a:spcBef>
                <a:spcAft>
                  <a:spcPct val="0"/>
                </a:spcAft>
                <a:defRPr/>
              </a:pPr>
              <a:endParaRPr lang="en-US">
                <a:solidFill>
                  <a:srgbClr val="000000"/>
                </a:solidFill>
              </a:endParaRPr>
            </a:p>
          </p:txBody>
        </p:sp>
      </p:grpSp>
    </p:spTree>
    <p:extLst>
      <p:ext uri="{BB962C8B-B14F-4D97-AF65-F5344CB8AC3E}">
        <p14:creationId xmlns:p14="http://schemas.microsoft.com/office/powerpoint/2010/main" val="3681394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hyperlink" Target="https://www.youtube.com/watch?v=Tzpz5fko-f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49187EEA-059E-4FD1-9F16-9EF0AFFBDF82}" type="slidenum">
              <a:rPr lang="en-US" smtClean="0"/>
              <a:pPr/>
              <a:t>1</a:t>
            </a:fld>
            <a:endParaRPr lang="en-US"/>
          </a:p>
        </p:txBody>
      </p:sp>
      <p:sp>
        <p:nvSpPr>
          <p:cNvPr id="4099" name="Rectangle 2"/>
          <p:cNvSpPr>
            <a:spLocks noGrp="1" noChangeArrowheads="1"/>
          </p:cNvSpPr>
          <p:nvPr>
            <p:ph type="ctrTitle"/>
          </p:nvPr>
        </p:nvSpPr>
        <p:spPr>
          <a:xfrm>
            <a:off x="304800" y="990600"/>
            <a:ext cx="8458200" cy="1600200"/>
          </a:xfrm>
        </p:spPr>
        <p:txBody>
          <a:bodyPr/>
          <a:lstStyle/>
          <a:p>
            <a:pPr eaLnBrk="1" hangingPunct="1"/>
            <a:r>
              <a:rPr lang="en-US" b="1" dirty="0" smtClean="0"/>
              <a:t>Respiratory</a:t>
            </a:r>
            <a:r>
              <a:rPr lang="en-US" b="1" dirty="0"/>
              <a:t/>
            </a:r>
            <a:br>
              <a:rPr lang="en-US" b="1" dirty="0"/>
            </a:br>
            <a:r>
              <a:rPr lang="en-US" b="1" dirty="0"/>
              <a:t>Protection </a:t>
            </a:r>
            <a:r>
              <a:rPr lang="en-US" b="1" dirty="0" smtClean="0"/>
              <a:t>Program Training</a:t>
            </a:r>
            <a:endParaRPr lang="en-US" b="1" dirty="0"/>
          </a:p>
        </p:txBody>
      </p:sp>
      <p:sp>
        <p:nvSpPr>
          <p:cNvPr id="2" name="Subtitle 1"/>
          <p:cNvSpPr>
            <a:spLocks noGrp="1"/>
          </p:cNvSpPr>
          <p:nvPr>
            <p:ph type="subTitle" idx="1"/>
          </p:nvPr>
        </p:nvSpPr>
        <p:spPr/>
        <p:txBody>
          <a:bodyPr/>
          <a:lstStyle/>
          <a:p>
            <a:endParaRPr lang="en-US"/>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6086475"/>
            <a:ext cx="609600" cy="609600"/>
          </a:xfrm>
          <a:prstGeom prst="rect">
            <a:avLst/>
          </a:prstGeom>
        </p:spPr>
      </p:pic>
    </p:spTree>
    <p:extLst>
      <p:ext uri="{BB962C8B-B14F-4D97-AF65-F5344CB8AC3E}">
        <p14:creationId xmlns:p14="http://schemas.microsoft.com/office/powerpoint/2010/main" val="5418258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10</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Medical </a:t>
            </a:r>
            <a:r>
              <a:rPr lang="en-US" sz="3600" dirty="0" smtClean="0"/>
              <a:t>Aspects (cont.)</a:t>
            </a:r>
            <a:endParaRPr lang="en-US" sz="3600" dirty="0"/>
          </a:p>
        </p:txBody>
      </p:sp>
      <p:sp>
        <p:nvSpPr>
          <p:cNvPr id="6148" name="Text Box 3"/>
          <p:cNvSpPr txBox="1">
            <a:spLocks noChangeArrowheads="1"/>
          </p:cNvSpPr>
          <p:nvPr/>
        </p:nvSpPr>
        <p:spPr bwMode="auto">
          <a:xfrm>
            <a:off x="762000" y="1676400"/>
            <a:ext cx="78486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dirty="0"/>
              <a:t>Annual medical evaluations not required.</a:t>
            </a:r>
          </a:p>
          <a:p>
            <a:pPr marL="285750" indent="-285750">
              <a:spcBef>
                <a:spcPct val="50000"/>
              </a:spcBef>
              <a:buFont typeface="Arial" pitchFamily="34" charset="0"/>
              <a:buChar char="•"/>
            </a:pPr>
            <a:r>
              <a:rPr lang="en-US" sz="2000" dirty="0"/>
              <a:t>Reevaluation may be needed, if – </a:t>
            </a:r>
          </a:p>
          <a:p>
            <a:pPr marL="1028700" lvl="1">
              <a:spcBef>
                <a:spcPct val="50000"/>
              </a:spcBef>
              <a:buFont typeface="Arial" pitchFamily="34" charset="0"/>
              <a:buChar char="•"/>
            </a:pPr>
            <a:r>
              <a:rPr lang="en-US" sz="2000" dirty="0"/>
              <a:t>employee reports medical signs or symptoms related to ability to use a respirator</a:t>
            </a:r>
          </a:p>
          <a:p>
            <a:pPr marL="1028700" lvl="1">
              <a:spcBef>
                <a:spcPct val="50000"/>
              </a:spcBef>
              <a:buFont typeface="Arial" pitchFamily="34" charset="0"/>
              <a:buChar char="•"/>
            </a:pPr>
            <a:r>
              <a:rPr lang="en-US" sz="2000" dirty="0"/>
              <a:t>supervisor or respirator program administrator reports need for reevaluation</a:t>
            </a:r>
          </a:p>
          <a:p>
            <a:pPr marL="1028700" lvl="1">
              <a:spcBef>
                <a:spcPct val="50000"/>
              </a:spcBef>
              <a:buFont typeface="Arial" pitchFamily="34" charset="0"/>
              <a:buChar char="•"/>
            </a:pPr>
            <a:r>
              <a:rPr lang="en-US" sz="2000" dirty="0"/>
              <a:t>observations made during fit testing and program evaluation indicate need for employee reevaluation</a:t>
            </a:r>
          </a:p>
          <a:p>
            <a:pPr marL="1028700" lvl="1">
              <a:spcBef>
                <a:spcPct val="50000"/>
              </a:spcBef>
              <a:buFont typeface="Arial" pitchFamily="34" charset="0"/>
              <a:buChar char="•"/>
            </a:pPr>
            <a:r>
              <a:rPr lang="en-US" sz="2000" dirty="0"/>
              <a:t>changes occur in workplace that may result in a substantial increase in physiological </a:t>
            </a:r>
            <a:r>
              <a:rPr lang="en-US" sz="2000" dirty="0" smtClean="0"/>
              <a:t>burden</a:t>
            </a:r>
            <a:endParaRPr lang="en-US" sz="2000" dirty="0"/>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588139"/>
            <a:ext cx="609600" cy="609600"/>
          </a:xfrm>
          <a:prstGeom prst="rect">
            <a:avLst/>
          </a:prstGeom>
        </p:spPr>
      </p:pic>
    </p:spTree>
    <p:extLst>
      <p:ext uri="{BB962C8B-B14F-4D97-AF65-F5344CB8AC3E}">
        <p14:creationId xmlns:p14="http://schemas.microsoft.com/office/powerpoint/2010/main" val="3037577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11</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N95 Respirators</a:t>
            </a:r>
          </a:p>
        </p:txBody>
      </p:sp>
      <p:pic>
        <p:nvPicPr>
          <p:cNvPr id="5" name="Picture 4"/>
          <p:cNvPicPr>
            <a:picLocks noChangeAspect="1"/>
          </p:cNvPicPr>
          <p:nvPr/>
        </p:nvPicPr>
        <p:blipFill>
          <a:blip r:embed="rId5"/>
          <a:stretch>
            <a:fillRect/>
          </a:stretch>
        </p:blipFill>
        <p:spPr>
          <a:xfrm>
            <a:off x="4830766" y="2362200"/>
            <a:ext cx="3627434" cy="2670279"/>
          </a:xfrm>
          <a:prstGeom prst="rect">
            <a:avLst/>
          </a:prstGeom>
        </p:spPr>
      </p:pic>
      <p:sp>
        <p:nvSpPr>
          <p:cNvPr id="9" name="Rectangle 3"/>
          <p:cNvSpPr txBox="1">
            <a:spLocks noChangeArrowheads="1"/>
          </p:cNvSpPr>
          <p:nvPr/>
        </p:nvSpPr>
        <p:spPr>
          <a:xfrm>
            <a:off x="762000" y="2362200"/>
            <a:ext cx="3771900" cy="3429000"/>
          </a:xfrm>
          <a:prstGeom prst="rect">
            <a:avLst/>
          </a:prstGeom>
        </p:spPr>
        <p:txBody>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pPr eaLnBrk="1" hangingPunct="1">
              <a:lnSpc>
                <a:spcPct val="85000"/>
              </a:lnSpc>
              <a:spcBef>
                <a:spcPct val="35000"/>
              </a:spcBef>
            </a:pPr>
            <a:r>
              <a:rPr lang="en-US" sz="2000" kern="0" dirty="0" smtClean="0"/>
              <a:t>Particulate air purifying respirator</a:t>
            </a:r>
          </a:p>
          <a:p>
            <a:pPr eaLnBrk="1" hangingPunct="1">
              <a:lnSpc>
                <a:spcPct val="85000"/>
              </a:lnSpc>
              <a:spcBef>
                <a:spcPct val="35000"/>
              </a:spcBef>
            </a:pPr>
            <a:r>
              <a:rPr lang="en-US" sz="2000" kern="0" dirty="0" smtClean="0"/>
              <a:t>Commonly used in healthcare settings as part of airborne precautions</a:t>
            </a:r>
          </a:p>
          <a:p>
            <a:pPr eaLnBrk="1" hangingPunct="1">
              <a:lnSpc>
                <a:spcPct val="85000"/>
              </a:lnSpc>
              <a:spcBef>
                <a:spcPct val="35000"/>
              </a:spcBef>
            </a:pPr>
            <a:r>
              <a:rPr lang="en-US" sz="2000" kern="0" dirty="0" smtClean="0"/>
              <a:t>Protection from infectious aerosols</a:t>
            </a:r>
          </a:p>
          <a:p>
            <a:pPr eaLnBrk="1" hangingPunct="1">
              <a:lnSpc>
                <a:spcPct val="85000"/>
              </a:lnSpc>
              <a:spcBef>
                <a:spcPct val="35000"/>
              </a:spcBef>
            </a:pPr>
            <a:endParaRPr lang="en-US" sz="2000" kern="0" dirty="0" smtClean="0"/>
          </a:p>
          <a:p>
            <a:pPr eaLnBrk="1" hangingPunct="1">
              <a:lnSpc>
                <a:spcPct val="85000"/>
              </a:lnSpc>
              <a:spcBef>
                <a:spcPct val="35000"/>
              </a:spcBef>
            </a:pPr>
            <a:endParaRPr lang="en-US" sz="2000" kern="0" dirty="0"/>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8559" y="5486400"/>
            <a:ext cx="609600" cy="609600"/>
          </a:xfrm>
          <a:prstGeom prst="rect">
            <a:avLst/>
          </a:prstGeom>
        </p:spPr>
      </p:pic>
    </p:spTree>
    <p:extLst>
      <p:ext uri="{BB962C8B-B14F-4D97-AF65-F5344CB8AC3E}">
        <p14:creationId xmlns:p14="http://schemas.microsoft.com/office/powerpoint/2010/main" val="3752218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12</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200" dirty="0"/>
              <a:t>N95 Respirator Rating</a:t>
            </a:r>
            <a:br>
              <a:rPr lang="en-US" sz="3200" dirty="0"/>
            </a:br>
            <a:r>
              <a:rPr lang="en-US" sz="3200" dirty="0"/>
              <a:t>Filter Efficiency vs. Particle Size</a:t>
            </a:r>
          </a:p>
        </p:txBody>
      </p:sp>
      <p:pic>
        <p:nvPicPr>
          <p:cNvPr id="3" name="Picture 2"/>
          <p:cNvPicPr>
            <a:picLocks noChangeAspect="1"/>
          </p:cNvPicPr>
          <p:nvPr/>
        </p:nvPicPr>
        <p:blipFill>
          <a:blip r:embed="rId5"/>
          <a:stretch>
            <a:fillRect/>
          </a:stretch>
        </p:blipFill>
        <p:spPr>
          <a:xfrm>
            <a:off x="1457325" y="1752600"/>
            <a:ext cx="6543675" cy="4450724"/>
          </a:xfrm>
          <a:prstGeom prst="rect">
            <a:avLst/>
          </a:prstGeom>
        </p:spPr>
      </p:pic>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5593724"/>
            <a:ext cx="609600" cy="609600"/>
          </a:xfrm>
          <a:prstGeom prst="rect">
            <a:avLst/>
          </a:prstGeom>
        </p:spPr>
      </p:pic>
    </p:spTree>
    <p:extLst>
      <p:ext uri="{BB962C8B-B14F-4D97-AF65-F5344CB8AC3E}">
        <p14:creationId xmlns:p14="http://schemas.microsoft.com/office/powerpoint/2010/main" val="175102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13</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The Loose Fitting Powered Air Purifying Respirator</a:t>
            </a:r>
          </a:p>
        </p:txBody>
      </p:sp>
      <p:pic>
        <p:nvPicPr>
          <p:cNvPr id="2" name="Picture 1"/>
          <p:cNvPicPr>
            <a:picLocks noChangeAspect="1"/>
          </p:cNvPicPr>
          <p:nvPr/>
        </p:nvPicPr>
        <p:blipFill>
          <a:blip r:embed="rId5"/>
          <a:stretch>
            <a:fillRect/>
          </a:stretch>
        </p:blipFill>
        <p:spPr>
          <a:xfrm>
            <a:off x="990600" y="1905000"/>
            <a:ext cx="2310584" cy="3090940"/>
          </a:xfrm>
          <a:prstGeom prst="rect">
            <a:avLst/>
          </a:prstGeom>
        </p:spPr>
      </p:pic>
      <p:pic>
        <p:nvPicPr>
          <p:cNvPr id="3" name="Picture 2"/>
          <p:cNvPicPr>
            <a:picLocks noChangeAspect="1"/>
          </p:cNvPicPr>
          <p:nvPr/>
        </p:nvPicPr>
        <p:blipFill>
          <a:blip r:embed="rId6"/>
          <a:stretch>
            <a:fillRect/>
          </a:stretch>
        </p:blipFill>
        <p:spPr>
          <a:xfrm>
            <a:off x="3886200" y="2667000"/>
            <a:ext cx="4407790" cy="2969009"/>
          </a:xfrm>
          <a:prstGeom prst="rect">
            <a:avLst/>
          </a:prstGeom>
        </p:spPr>
      </p:pic>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168" y="5825583"/>
            <a:ext cx="385643" cy="385643"/>
          </a:xfrm>
          <a:prstGeom prst="rect">
            <a:avLst/>
          </a:prstGeom>
        </p:spPr>
      </p:pic>
    </p:spTree>
    <p:extLst>
      <p:ext uri="{BB962C8B-B14F-4D97-AF65-F5344CB8AC3E}">
        <p14:creationId xmlns:p14="http://schemas.microsoft.com/office/powerpoint/2010/main" val="2916326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EFFE3E82-C8C2-4632-B0EE-04E207545D96}" type="slidenum">
              <a:rPr lang="en-US" smtClean="0">
                <a:solidFill>
                  <a:srgbClr val="000000"/>
                </a:solidFill>
              </a:rPr>
              <a:pPr/>
              <a:t>14</a:t>
            </a:fld>
            <a:endParaRPr lang="en-US">
              <a:solidFill>
                <a:srgbClr val="000000"/>
              </a:solidFill>
            </a:endParaRPr>
          </a:p>
        </p:txBody>
      </p:sp>
      <p:sp>
        <p:nvSpPr>
          <p:cNvPr id="11267" name="Rectangle 5"/>
          <p:cNvSpPr>
            <a:spLocks noGrp="1" noChangeArrowheads="1"/>
          </p:cNvSpPr>
          <p:nvPr>
            <p:ph type="title"/>
          </p:nvPr>
        </p:nvSpPr>
        <p:spPr/>
        <p:txBody>
          <a:bodyPr/>
          <a:lstStyle/>
          <a:p>
            <a:pPr algn="ctr" eaLnBrk="1" hangingPunct="1"/>
            <a:r>
              <a:rPr lang="en-US" sz="3600" dirty="0" smtClean="0"/>
              <a:t>How to Properly Wear an N95 Respirator </a:t>
            </a:r>
            <a:r>
              <a:rPr lang="en-US" sz="3600" dirty="0"/>
              <a:t>(OSHA Video)</a:t>
            </a:r>
          </a:p>
        </p:txBody>
      </p:sp>
      <p:sp>
        <p:nvSpPr>
          <p:cNvPr id="2" name="Content Placeholder 1"/>
          <p:cNvSpPr>
            <a:spLocks noGrp="1"/>
          </p:cNvSpPr>
          <p:nvPr>
            <p:ph idx="1"/>
          </p:nvPr>
        </p:nvSpPr>
        <p:spPr/>
        <p:txBody>
          <a:bodyPr/>
          <a:lstStyle/>
          <a:p>
            <a:r>
              <a:rPr lang="en-US" dirty="0" smtClean="0"/>
              <a:t>Click </a:t>
            </a:r>
            <a:r>
              <a:rPr lang="en-US" dirty="0" smtClean="0">
                <a:hlinkClick r:id="rId5"/>
              </a:rPr>
              <a:t>here</a:t>
            </a:r>
            <a:r>
              <a:rPr lang="en-US" dirty="0" smtClean="0"/>
              <a:t> to view the OSHA video on the proper wear of an N95 respirator.</a:t>
            </a:r>
            <a:endParaRPr lang="en-US" dirty="0"/>
          </a:p>
        </p:txBody>
      </p:sp>
      <p:pic>
        <p:nvPicPr>
          <p:cNvPr id="3"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334000"/>
            <a:ext cx="609600" cy="609600"/>
          </a:xfrm>
          <a:prstGeom prst="rect">
            <a:avLst/>
          </a:prstGeom>
        </p:spPr>
      </p:pic>
    </p:spTree>
    <p:extLst>
      <p:ext uri="{BB962C8B-B14F-4D97-AF65-F5344CB8AC3E}">
        <p14:creationId xmlns:p14="http://schemas.microsoft.com/office/powerpoint/2010/main" val="2883491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15</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smtClean="0"/>
              <a:t>Questions???</a:t>
            </a:r>
            <a:endParaRPr lang="en-US" sz="3600" dirty="0"/>
          </a:p>
        </p:txBody>
      </p:sp>
      <p:sp>
        <p:nvSpPr>
          <p:cNvPr id="6148" name="Text Box 3"/>
          <p:cNvSpPr txBox="1">
            <a:spLocks noChangeArrowheads="1"/>
          </p:cNvSpPr>
          <p:nvPr/>
        </p:nvSpPr>
        <p:spPr bwMode="auto">
          <a:xfrm>
            <a:off x="914400" y="2667000"/>
            <a:ext cx="7848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US" sz="2800" dirty="0" smtClean="0"/>
              <a:t>If </a:t>
            </a:r>
            <a:r>
              <a:rPr lang="en-US" sz="2800" dirty="0"/>
              <a:t>you have questions regarding your respiratory protection program or fit testing, please contact your Respiratory Protection Program Administrator or your immediate supervisor.</a:t>
            </a:r>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5512511"/>
            <a:ext cx="609600" cy="609600"/>
          </a:xfrm>
          <a:prstGeom prst="rect">
            <a:avLst/>
          </a:prstGeom>
        </p:spPr>
      </p:pic>
    </p:spTree>
    <p:extLst>
      <p:ext uri="{BB962C8B-B14F-4D97-AF65-F5344CB8AC3E}">
        <p14:creationId xmlns:p14="http://schemas.microsoft.com/office/powerpoint/2010/main" val="276484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32BEEDC0-9A4A-49AE-B6FD-82D34C608F19}" type="slidenum">
              <a:rPr lang="en-US" smtClean="0">
                <a:solidFill>
                  <a:srgbClr val="000000"/>
                </a:solidFill>
              </a:rPr>
              <a:pPr/>
              <a:t>2</a:t>
            </a:fld>
            <a:endParaRPr lang="en-US">
              <a:solidFill>
                <a:srgbClr val="000000"/>
              </a:solidFill>
            </a:endParaRPr>
          </a:p>
        </p:txBody>
      </p:sp>
      <p:sp>
        <p:nvSpPr>
          <p:cNvPr id="22531" name="Rectangle 2"/>
          <p:cNvSpPr>
            <a:spLocks noGrp="1" noChangeArrowheads="1"/>
          </p:cNvSpPr>
          <p:nvPr>
            <p:ph type="title"/>
          </p:nvPr>
        </p:nvSpPr>
        <p:spPr/>
        <p:txBody>
          <a:bodyPr/>
          <a:lstStyle/>
          <a:p>
            <a:pPr algn="ctr" eaLnBrk="1" hangingPunct="1"/>
            <a:r>
              <a:rPr lang="en-US" sz="2900" dirty="0"/>
              <a:t>OSHA 29 CFR Part 1910 (Subpart I)</a:t>
            </a:r>
            <a:br>
              <a:rPr lang="en-US" sz="2900" dirty="0"/>
            </a:br>
            <a:r>
              <a:rPr lang="en-US" sz="2900" dirty="0"/>
              <a:t> “Personal Protective Equipment”</a:t>
            </a:r>
          </a:p>
        </p:txBody>
      </p:sp>
      <p:sp>
        <p:nvSpPr>
          <p:cNvPr id="22533" name="Text Box 5"/>
          <p:cNvSpPr txBox="1">
            <a:spLocks noChangeArrowheads="1"/>
          </p:cNvSpPr>
          <p:nvPr/>
        </p:nvSpPr>
        <p:spPr bwMode="auto">
          <a:xfrm>
            <a:off x="1676400" y="42672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en-US">
              <a:solidFill>
                <a:srgbClr val="000000"/>
              </a:solidFill>
            </a:endParaRPr>
          </a:p>
        </p:txBody>
      </p:sp>
      <p:sp>
        <p:nvSpPr>
          <p:cNvPr id="22534" name="Text Box 7"/>
          <p:cNvSpPr txBox="1">
            <a:spLocks noChangeArrowheads="1"/>
          </p:cNvSpPr>
          <p:nvPr/>
        </p:nvSpPr>
        <p:spPr bwMode="auto">
          <a:xfrm>
            <a:off x="1905000" y="1981200"/>
            <a:ext cx="6248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en-US" sz="2400" dirty="0">
                <a:solidFill>
                  <a:srgbClr val="000000"/>
                </a:solidFill>
              </a:rPr>
              <a:t>1910.132    General requirements.</a:t>
            </a:r>
            <a:br>
              <a:rPr lang="en-US" sz="2400" dirty="0">
                <a:solidFill>
                  <a:srgbClr val="000000"/>
                </a:solidFill>
              </a:rPr>
            </a:br>
            <a:r>
              <a:rPr lang="en-US" sz="2400" dirty="0">
                <a:solidFill>
                  <a:srgbClr val="000000"/>
                </a:solidFill>
              </a:rPr>
              <a:t>1910.133    Eye and face protection.</a:t>
            </a:r>
            <a:br>
              <a:rPr lang="en-US" sz="2400" dirty="0">
                <a:solidFill>
                  <a:srgbClr val="000000"/>
                </a:solidFill>
              </a:rPr>
            </a:br>
            <a:r>
              <a:rPr lang="en-US" sz="2400" b="1" dirty="0">
                <a:solidFill>
                  <a:srgbClr val="FF0000"/>
                </a:solidFill>
              </a:rPr>
              <a:t>1910.134    Respiratory protection.</a:t>
            </a:r>
            <a:br>
              <a:rPr lang="en-US" sz="2400" b="1" dirty="0">
                <a:solidFill>
                  <a:srgbClr val="FF0000"/>
                </a:solidFill>
              </a:rPr>
            </a:br>
            <a:r>
              <a:rPr lang="en-US" sz="2400" dirty="0">
                <a:solidFill>
                  <a:srgbClr val="000000"/>
                </a:solidFill>
              </a:rPr>
              <a:t>1910.135    Head protection.</a:t>
            </a:r>
            <a:br>
              <a:rPr lang="en-US" sz="2400" dirty="0">
                <a:solidFill>
                  <a:srgbClr val="000000"/>
                </a:solidFill>
              </a:rPr>
            </a:br>
            <a:r>
              <a:rPr lang="en-US" sz="2400" dirty="0">
                <a:solidFill>
                  <a:srgbClr val="000000"/>
                </a:solidFill>
              </a:rPr>
              <a:t>1910.136    Foot protection.</a:t>
            </a:r>
            <a:br>
              <a:rPr lang="en-US" sz="2400" dirty="0">
                <a:solidFill>
                  <a:srgbClr val="000000"/>
                </a:solidFill>
              </a:rPr>
            </a:br>
            <a:r>
              <a:rPr lang="en-US" sz="2400" dirty="0">
                <a:solidFill>
                  <a:srgbClr val="000000"/>
                </a:solidFill>
              </a:rPr>
              <a:t>1910.137    Electrical protective devices.</a:t>
            </a:r>
            <a:br>
              <a:rPr lang="en-US" sz="2400" dirty="0">
                <a:solidFill>
                  <a:srgbClr val="000000"/>
                </a:solidFill>
              </a:rPr>
            </a:br>
            <a:r>
              <a:rPr lang="en-US" sz="2400" dirty="0">
                <a:solidFill>
                  <a:srgbClr val="000000"/>
                </a:solidFill>
              </a:rPr>
              <a:t>1910.138    Hand Protection.</a:t>
            </a:r>
            <a:br>
              <a:rPr lang="en-US" sz="2400" dirty="0">
                <a:solidFill>
                  <a:srgbClr val="000000"/>
                </a:solidFill>
              </a:rPr>
            </a:br>
            <a:endParaRPr lang="en-US" sz="2400" dirty="0">
              <a:solidFill>
                <a:srgbClr val="000000"/>
              </a:solidFill>
            </a:endParaRPr>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5366717"/>
            <a:ext cx="609600" cy="609600"/>
          </a:xfrm>
          <a:prstGeom prst="rect">
            <a:avLst/>
          </a:prstGeom>
        </p:spPr>
      </p:pic>
    </p:spTree>
    <p:extLst>
      <p:ext uri="{BB962C8B-B14F-4D97-AF65-F5344CB8AC3E}">
        <p14:creationId xmlns:p14="http://schemas.microsoft.com/office/powerpoint/2010/main" val="249557167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algn="ctr" eaLnBrk="1" hangingPunct="1"/>
            <a:r>
              <a:rPr lang="en-US" sz="3200" dirty="0"/>
              <a:t>OSHA 29 CFR Part 1910.134</a:t>
            </a:r>
            <a:br>
              <a:rPr lang="en-US" sz="3200" dirty="0"/>
            </a:br>
            <a:r>
              <a:rPr lang="en-US" sz="3200" dirty="0"/>
              <a:t> Respiratory Protection Standard</a:t>
            </a:r>
          </a:p>
        </p:txBody>
      </p:sp>
      <p:sp>
        <p:nvSpPr>
          <p:cNvPr id="3" name="Text Placeholder 2"/>
          <p:cNvSpPr>
            <a:spLocks noGrp="1"/>
          </p:cNvSpPr>
          <p:nvPr>
            <p:ph type="body" sz="half" idx="1"/>
          </p:nvPr>
        </p:nvSpPr>
        <p:spPr/>
        <p:txBody>
          <a:bodyPr/>
          <a:lstStyle/>
          <a:p>
            <a:pPr marL="0" indent="0">
              <a:buNone/>
            </a:pPr>
            <a:r>
              <a:rPr lang="en-US" sz="1800" dirty="0"/>
              <a:t>(a)  Permissible practice</a:t>
            </a:r>
          </a:p>
          <a:p>
            <a:pPr marL="0" indent="0">
              <a:buNone/>
            </a:pPr>
            <a:r>
              <a:rPr lang="en-US" sz="1800" dirty="0"/>
              <a:t>(b)  Definitions</a:t>
            </a:r>
          </a:p>
          <a:p>
            <a:pPr marL="0" indent="0">
              <a:buNone/>
            </a:pPr>
            <a:r>
              <a:rPr lang="en-US" sz="1800" b="1" dirty="0">
                <a:solidFill>
                  <a:srgbClr val="FF0000"/>
                </a:solidFill>
              </a:rPr>
              <a:t>(c)  Respiratory protection</a:t>
            </a:r>
          </a:p>
          <a:p>
            <a:pPr marL="0" indent="0">
              <a:buNone/>
            </a:pPr>
            <a:r>
              <a:rPr lang="en-US" sz="1800" b="1" dirty="0">
                <a:solidFill>
                  <a:srgbClr val="FF0000"/>
                </a:solidFill>
              </a:rPr>
              <a:t>       program</a:t>
            </a:r>
          </a:p>
          <a:p>
            <a:pPr marL="0" indent="0">
              <a:buNone/>
            </a:pPr>
            <a:r>
              <a:rPr lang="en-US" sz="1800" dirty="0"/>
              <a:t>(d)  Selection of respirators</a:t>
            </a:r>
          </a:p>
          <a:p>
            <a:pPr marL="0" indent="0">
              <a:buNone/>
            </a:pPr>
            <a:r>
              <a:rPr lang="en-US" sz="1800" b="1" dirty="0">
                <a:solidFill>
                  <a:srgbClr val="FF0000"/>
                </a:solidFill>
              </a:rPr>
              <a:t>(e)  Medical evaluation</a:t>
            </a:r>
          </a:p>
          <a:p>
            <a:pPr marL="0" indent="0">
              <a:buNone/>
            </a:pPr>
            <a:r>
              <a:rPr lang="en-US" sz="1800" b="1" dirty="0">
                <a:solidFill>
                  <a:srgbClr val="FF0000"/>
                </a:solidFill>
              </a:rPr>
              <a:t>(f)   Fit testing</a:t>
            </a:r>
          </a:p>
          <a:p>
            <a:pPr marL="0" indent="0">
              <a:buNone/>
            </a:pPr>
            <a:r>
              <a:rPr lang="en-US" sz="1800" b="1" dirty="0">
                <a:solidFill>
                  <a:srgbClr val="FF0000"/>
                </a:solidFill>
              </a:rPr>
              <a:t>(g)  Use of respirators</a:t>
            </a:r>
          </a:p>
          <a:p>
            <a:pPr marL="0" indent="0">
              <a:buNone/>
            </a:pPr>
            <a:r>
              <a:rPr lang="en-US" sz="1800" dirty="0"/>
              <a:t>(h)  Maintenance and care</a:t>
            </a:r>
          </a:p>
          <a:p>
            <a:pPr marL="0" indent="0">
              <a:buNone/>
            </a:pPr>
            <a:r>
              <a:rPr lang="en-US" sz="1800" dirty="0"/>
              <a:t>(</a:t>
            </a:r>
            <a:r>
              <a:rPr lang="en-US" sz="1800" dirty="0" err="1" smtClean="0"/>
              <a:t>i</a:t>
            </a:r>
            <a:r>
              <a:rPr lang="en-US" sz="1800" dirty="0" smtClean="0"/>
              <a:t>)   Breathing </a:t>
            </a:r>
            <a:r>
              <a:rPr lang="en-US" sz="1800" dirty="0"/>
              <a:t>air quality and use</a:t>
            </a:r>
          </a:p>
          <a:p>
            <a:pPr marL="0" indent="0">
              <a:buNone/>
            </a:pPr>
            <a:r>
              <a:rPr lang="en-US" sz="1800" dirty="0"/>
              <a:t>(j)   </a:t>
            </a:r>
            <a:r>
              <a:rPr lang="en-US" sz="1800" dirty="0" smtClean="0"/>
              <a:t>Identification </a:t>
            </a:r>
            <a:r>
              <a:rPr lang="en-US" sz="1800" dirty="0"/>
              <a:t>of </a:t>
            </a:r>
            <a:r>
              <a:rPr lang="en-US" sz="1800" dirty="0" smtClean="0"/>
              <a:t>filters, cartridges</a:t>
            </a:r>
            <a:r>
              <a:rPr lang="en-US" sz="1800" dirty="0"/>
              <a:t>, and canisters</a:t>
            </a:r>
          </a:p>
          <a:p>
            <a:endParaRPr lang="en-US" sz="1800" dirty="0"/>
          </a:p>
        </p:txBody>
      </p:sp>
      <p:sp>
        <p:nvSpPr>
          <p:cNvPr id="4" name="Content Placeholder 3"/>
          <p:cNvSpPr>
            <a:spLocks noGrp="1"/>
          </p:cNvSpPr>
          <p:nvPr>
            <p:ph sz="half" idx="2"/>
          </p:nvPr>
        </p:nvSpPr>
        <p:spPr/>
        <p:txBody>
          <a:bodyPr/>
          <a:lstStyle/>
          <a:p>
            <a:pPr marL="0" indent="0">
              <a:buNone/>
            </a:pPr>
            <a:r>
              <a:rPr lang="en-US" sz="1800" b="1" dirty="0">
                <a:solidFill>
                  <a:srgbClr val="FF0000"/>
                </a:solidFill>
              </a:rPr>
              <a:t>(k) </a:t>
            </a:r>
            <a:r>
              <a:rPr lang="en-US" sz="1800" b="1" dirty="0" smtClean="0">
                <a:solidFill>
                  <a:srgbClr val="FF0000"/>
                </a:solidFill>
              </a:rPr>
              <a:t>Training </a:t>
            </a:r>
            <a:r>
              <a:rPr lang="en-US" sz="1800" b="1" dirty="0">
                <a:solidFill>
                  <a:srgbClr val="FF0000"/>
                </a:solidFill>
              </a:rPr>
              <a:t>and information</a:t>
            </a:r>
          </a:p>
          <a:p>
            <a:pPr marL="0" indent="0">
              <a:buNone/>
            </a:pPr>
            <a:r>
              <a:rPr lang="en-US" sz="1800" dirty="0"/>
              <a:t>(</a:t>
            </a:r>
            <a:r>
              <a:rPr lang="en-US" sz="1800" dirty="0" smtClean="0"/>
              <a:t>l)</a:t>
            </a:r>
            <a:r>
              <a:rPr lang="en-US" sz="1800" dirty="0"/>
              <a:t> </a:t>
            </a:r>
            <a:r>
              <a:rPr lang="en-US" sz="1800" dirty="0" smtClean="0"/>
              <a:t>  Program </a:t>
            </a:r>
            <a:r>
              <a:rPr lang="en-US" sz="1800" dirty="0"/>
              <a:t>evaluation</a:t>
            </a:r>
          </a:p>
          <a:p>
            <a:pPr marL="0" indent="0">
              <a:buNone/>
            </a:pPr>
            <a:r>
              <a:rPr lang="en-US" sz="1800" dirty="0"/>
              <a:t>(m) Recordkeeping</a:t>
            </a:r>
          </a:p>
          <a:p>
            <a:pPr marL="0" indent="0">
              <a:buNone/>
            </a:pPr>
            <a:r>
              <a:rPr lang="en-US" sz="1800" dirty="0"/>
              <a:t>(n)  Dates </a:t>
            </a:r>
          </a:p>
          <a:p>
            <a:pPr marL="0" indent="0">
              <a:buNone/>
            </a:pPr>
            <a:r>
              <a:rPr lang="en-US" sz="1800" dirty="0"/>
              <a:t>(o)  Appendices (mandatory)</a:t>
            </a:r>
          </a:p>
          <a:p>
            <a:pPr marL="0" indent="0">
              <a:buNone/>
            </a:pPr>
            <a:r>
              <a:rPr lang="en-US" sz="1800" dirty="0"/>
              <a:t>	</a:t>
            </a:r>
            <a:r>
              <a:rPr lang="en-US" sz="1600" b="1" dirty="0">
                <a:solidFill>
                  <a:srgbClr val="FF0000"/>
                </a:solidFill>
              </a:rPr>
              <a:t>A: Fit Testing Procedures</a:t>
            </a:r>
          </a:p>
          <a:p>
            <a:pPr marL="0" indent="0">
              <a:buNone/>
            </a:pPr>
            <a:r>
              <a:rPr lang="en-US" sz="1800" dirty="0"/>
              <a:t>	B-1: User Seal Checks</a:t>
            </a:r>
          </a:p>
          <a:p>
            <a:pPr marL="0" indent="0">
              <a:buNone/>
            </a:pPr>
            <a:r>
              <a:rPr lang="en-US" sz="1800" dirty="0"/>
              <a:t>	B-2: Cleaning Procedures</a:t>
            </a:r>
          </a:p>
          <a:p>
            <a:pPr marL="0" indent="0">
              <a:buNone/>
            </a:pPr>
            <a:r>
              <a:rPr lang="en-US" sz="1800" dirty="0"/>
              <a:t>	</a:t>
            </a:r>
            <a:r>
              <a:rPr lang="en-US" sz="1600" b="1" dirty="0">
                <a:solidFill>
                  <a:srgbClr val="FF0000"/>
                </a:solidFill>
              </a:rPr>
              <a:t>C: Medical Questionnaire</a:t>
            </a:r>
          </a:p>
          <a:p>
            <a:pPr marL="0" indent="0">
              <a:buNone/>
            </a:pPr>
            <a:r>
              <a:rPr lang="en-US" sz="1800" dirty="0"/>
              <a:t>	D: Information for </a:t>
            </a:r>
            <a:r>
              <a:rPr lang="en-US" sz="1800" dirty="0" smtClean="0"/>
              <a:t>	Employees   </a:t>
            </a:r>
            <a:r>
              <a:rPr lang="en-US" sz="1800" dirty="0"/>
              <a:t>Wearing </a:t>
            </a:r>
            <a:r>
              <a:rPr lang="en-US" sz="1800" dirty="0" smtClean="0"/>
              <a:t>	Respirators </a:t>
            </a:r>
            <a:r>
              <a:rPr lang="en-US" sz="1800" dirty="0"/>
              <a:t>When Not </a:t>
            </a:r>
            <a:r>
              <a:rPr lang="en-US" sz="1800" dirty="0" smtClean="0"/>
              <a:t>	Required </a:t>
            </a:r>
            <a:r>
              <a:rPr lang="en-US" sz="1800" dirty="0"/>
              <a:t>Under the </a:t>
            </a:r>
            <a:r>
              <a:rPr lang="en-US" sz="1800" dirty="0" smtClean="0"/>
              <a:t>	Standard</a:t>
            </a:r>
            <a:endParaRPr lang="en-US" sz="1800" dirty="0"/>
          </a:p>
          <a:p>
            <a:pPr marL="0" indent="0">
              <a:buNone/>
            </a:pPr>
            <a:endParaRPr lang="en-US" sz="1800" dirty="0"/>
          </a:p>
        </p:txBody>
      </p:sp>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3</a:t>
            </a:fld>
            <a:endParaRPr lang="en-US"/>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659244"/>
            <a:ext cx="457200" cy="457200"/>
          </a:xfrm>
          <a:prstGeom prst="rect">
            <a:avLst/>
          </a:prstGeom>
        </p:spPr>
      </p:pic>
    </p:spTree>
    <p:extLst>
      <p:ext uri="{BB962C8B-B14F-4D97-AF65-F5344CB8AC3E}">
        <p14:creationId xmlns:p14="http://schemas.microsoft.com/office/powerpoint/2010/main" val="13426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4</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Training Requirements</a:t>
            </a:r>
          </a:p>
        </p:txBody>
      </p:sp>
      <p:sp>
        <p:nvSpPr>
          <p:cNvPr id="6148" name="Text Box 3"/>
          <p:cNvSpPr txBox="1">
            <a:spLocks noChangeArrowheads="1"/>
          </p:cNvSpPr>
          <p:nvPr/>
        </p:nvSpPr>
        <p:spPr bwMode="auto">
          <a:xfrm>
            <a:off x="685800" y="1524000"/>
            <a:ext cx="78486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dirty="0" smtClean="0"/>
              <a:t>No </a:t>
            </a:r>
            <a:r>
              <a:rPr lang="en-US" sz="2000" dirty="0"/>
              <a:t>employee will be permitted to work with a respirator </a:t>
            </a:r>
            <a:r>
              <a:rPr lang="en-US" sz="2000" b="1" dirty="0">
                <a:solidFill>
                  <a:srgbClr val="FF0000"/>
                </a:solidFill>
              </a:rPr>
              <a:t>until trained</a:t>
            </a:r>
            <a:r>
              <a:rPr lang="en-US" sz="2000" dirty="0"/>
              <a:t> in respiratory protection</a:t>
            </a:r>
          </a:p>
          <a:p>
            <a:pPr marL="342900" indent="-342900">
              <a:spcBef>
                <a:spcPct val="50000"/>
              </a:spcBef>
              <a:buFont typeface="Arial" pitchFamily="34" charset="0"/>
              <a:buChar char="•"/>
            </a:pPr>
            <a:endParaRPr lang="en-US" sz="800" i="1" dirty="0"/>
          </a:p>
          <a:p>
            <a:pPr marL="342900" indent="-342900">
              <a:spcBef>
                <a:spcPct val="50000"/>
              </a:spcBef>
              <a:buFont typeface="Arial" pitchFamily="34" charset="0"/>
              <a:buChar char="•"/>
            </a:pPr>
            <a:r>
              <a:rPr lang="en-US" sz="2000" dirty="0"/>
              <a:t>Must cover the following topics </a:t>
            </a:r>
            <a:r>
              <a:rPr lang="en-US" sz="2000" b="1" dirty="0">
                <a:solidFill>
                  <a:srgbClr val="FF0000"/>
                </a:solidFill>
              </a:rPr>
              <a:t>annually</a:t>
            </a:r>
            <a:r>
              <a:rPr lang="en-US" sz="2000" dirty="0" smtClean="0"/>
              <a:t>:</a:t>
            </a:r>
            <a:endParaRPr lang="en-US" sz="800" dirty="0">
              <a:solidFill>
                <a:srgbClr val="FF0000"/>
              </a:solidFill>
            </a:endParaRPr>
          </a:p>
          <a:p>
            <a:pPr lvl="1">
              <a:spcBef>
                <a:spcPct val="50000"/>
              </a:spcBef>
              <a:buFontTx/>
              <a:buChar char="•"/>
            </a:pPr>
            <a:r>
              <a:rPr lang="en-US" sz="2000" dirty="0"/>
              <a:t>General requirements of federal &amp; state respiratory protection standards</a:t>
            </a:r>
          </a:p>
          <a:p>
            <a:pPr lvl="1">
              <a:spcBef>
                <a:spcPct val="50000"/>
              </a:spcBef>
              <a:buFontTx/>
              <a:buChar char="•"/>
            </a:pPr>
            <a:r>
              <a:rPr lang="en-US" sz="2000" dirty="0"/>
              <a:t>Potential work-related respiratory hazards and risks associated with not wearing respiratory protection properly</a:t>
            </a:r>
          </a:p>
          <a:p>
            <a:pPr lvl="1">
              <a:spcBef>
                <a:spcPct val="50000"/>
              </a:spcBef>
              <a:buFontTx/>
              <a:buChar char="•"/>
            </a:pPr>
            <a:r>
              <a:rPr lang="en-US" sz="2000" dirty="0"/>
              <a:t>Function, capabilities, limitations of selected respiratory protection</a:t>
            </a:r>
          </a:p>
          <a:p>
            <a:pPr lvl="1">
              <a:spcBef>
                <a:spcPct val="50000"/>
              </a:spcBef>
              <a:buFontTx/>
              <a:buChar char="•"/>
            </a:pPr>
            <a:r>
              <a:rPr lang="en-US" sz="2000" dirty="0"/>
              <a:t>Function, capabilities, limitations of selected respiratory protection</a:t>
            </a:r>
          </a:p>
          <a:p>
            <a:pPr algn="l">
              <a:spcBef>
                <a:spcPct val="50000"/>
              </a:spcBef>
              <a:buFontTx/>
              <a:buChar char="•"/>
            </a:pPr>
            <a:endParaRPr lang="en-US" dirty="0"/>
          </a:p>
        </p:txBody>
      </p: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334000"/>
            <a:ext cx="609600" cy="609600"/>
          </a:xfrm>
          <a:prstGeom prst="rect">
            <a:avLst/>
          </a:prstGeom>
        </p:spPr>
      </p:pic>
    </p:spTree>
    <p:extLst>
      <p:ext uri="{BB962C8B-B14F-4D97-AF65-F5344CB8AC3E}">
        <p14:creationId xmlns:p14="http://schemas.microsoft.com/office/powerpoint/2010/main" val="3335111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buClr>
                <a:srgbClr val="080808"/>
              </a:buClr>
              <a:buFont typeface="Arial" panose="020B0604020202020204" pitchFamily="34" charset="0"/>
              <a:buChar char="•"/>
            </a:pPr>
            <a:fld id="{9EF75851-5FEF-410E-A782-3DB0809FCA17}" type="slidenum">
              <a:rPr lang="en-US" smtClean="0"/>
              <a:pPr marL="285750" indent="-285750">
                <a:buClr>
                  <a:srgbClr val="080808"/>
                </a:buClr>
                <a:buFont typeface="Arial" panose="020B0604020202020204" pitchFamily="34" charset="0"/>
                <a:buChar char="•"/>
              </a:pPr>
              <a:t>5</a:t>
            </a:fld>
            <a:endParaRPr lang="en-US"/>
          </a:p>
        </p:txBody>
      </p:sp>
      <p:sp>
        <p:nvSpPr>
          <p:cNvPr id="6147" name="Rectangle 2"/>
          <p:cNvSpPr>
            <a:spLocks noGrp="1" noChangeArrowheads="1"/>
          </p:cNvSpPr>
          <p:nvPr>
            <p:ph type="title"/>
          </p:nvPr>
        </p:nvSpPr>
        <p:spPr>
          <a:xfrm>
            <a:off x="381000" y="533400"/>
            <a:ext cx="8382000" cy="990600"/>
          </a:xfrm>
        </p:spPr>
        <p:txBody>
          <a:bodyPr/>
          <a:lstStyle/>
          <a:p>
            <a:pPr algn="ctr" eaLnBrk="1" hangingPunct="1"/>
            <a:r>
              <a:rPr lang="en-US" sz="3500" dirty="0"/>
              <a:t>General Requirements - Employer</a:t>
            </a:r>
          </a:p>
        </p:txBody>
      </p:sp>
      <p:sp>
        <p:nvSpPr>
          <p:cNvPr id="6148" name="Text Box 3"/>
          <p:cNvSpPr txBox="1">
            <a:spLocks noChangeArrowheads="1"/>
          </p:cNvSpPr>
          <p:nvPr/>
        </p:nvSpPr>
        <p:spPr bwMode="auto">
          <a:xfrm>
            <a:off x="685800" y="1524000"/>
            <a:ext cx="78486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b="1" dirty="0">
                <a:solidFill>
                  <a:srgbClr val="FF0000"/>
                </a:solidFill>
              </a:rPr>
              <a:t>Identify</a:t>
            </a:r>
            <a:r>
              <a:rPr lang="en-US" sz="2000" dirty="0"/>
              <a:t> and evaluate </a:t>
            </a:r>
            <a:r>
              <a:rPr lang="en-US" sz="2000" b="1" dirty="0">
                <a:solidFill>
                  <a:srgbClr val="FF0000"/>
                </a:solidFill>
              </a:rPr>
              <a:t>respiratory hazards</a:t>
            </a:r>
            <a:r>
              <a:rPr lang="en-US" sz="2000" dirty="0"/>
              <a:t> in the workplace </a:t>
            </a:r>
            <a:endParaRPr lang="en-US" sz="800" i="1" dirty="0"/>
          </a:p>
          <a:p>
            <a:pPr marL="342900" indent="-342900">
              <a:spcBef>
                <a:spcPct val="50000"/>
              </a:spcBef>
              <a:buFont typeface="Arial" pitchFamily="34" charset="0"/>
              <a:buChar char="•"/>
            </a:pPr>
            <a:r>
              <a:rPr lang="en-US" sz="2000" dirty="0"/>
              <a:t>Select and </a:t>
            </a:r>
            <a:r>
              <a:rPr lang="en-US" sz="2000" b="1" dirty="0">
                <a:solidFill>
                  <a:srgbClr val="FF0000"/>
                </a:solidFill>
              </a:rPr>
              <a:t>provide appropriate respirator</a:t>
            </a:r>
            <a:r>
              <a:rPr lang="en-US" sz="2000" dirty="0"/>
              <a:t> based on these respiratory </a:t>
            </a:r>
            <a:r>
              <a:rPr lang="en-US" sz="2000" dirty="0" smtClean="0"/>
              <a:t>hazards</a:t>
            </a:r>
          </a:p>
          <a:p>
            <a:pPr marL="342900" indent="-342900">
              <a:spcBef>
                <a:spcPct val="50000"/>
              </a:spcBef>
              <a:buFont typeface="Arial" pitchFamily="34" charset="0"/>
              <a:buChar char="•"/>
            </a:pPr>
            <a:r>
              <a:rPr lang="en-US" sz="2000" b="1" dirty="0">
                <a:solidFill>
                  <a:srgbClr val="FF0000"/>
                </a:solidFill>
              </a:rPr>
              <a:t>Designate a program administrator</a:t>
            </a:r>
            <a:r>
              <a:rPr lang="en-US" sz="2000" dirty="0"/>
              <a:t> </a:t>
            </a:r>
          </a:p>
          <a:p>
            <a:pPr marL="1085850" lvl="1" indent="-342900">
              <a:spcBef>
                <a:spcPct val="50000"/>
              </a:spcBef>
              <a:buFont typeface="Arial" pitchFamily="34" charset="0"/>
              <a:buChar char="•"/>
            </a:pPr>
            <a:r>
              <a:rPr lang="en-US" sz="2000" dirty="0"/>
              <a:t>qualified by appropriate training or experience to administer the </a:t>
            </a:r>
            <a:r>
              <a:rPr lang="en-US" sz="2000" dirty="0" err="1" smtClean="0"/>
              <a:t>Repiratory</a:t>
            </a:r>
            <a:r>
              <a:rPr lang="en-US" sz="2000" dirty="0" smtClean="0"/>
              <a:t> Protection Program (</a:t>
            </a:r>
            <a:r>
              <a:rPr lang="en-US" sz="2000" dirty="0" err="1" smtClean="0"/>
              <a:t>RPP</a:t>
            </a:r>
            <a:r>
              <a:rPr lang="en-US" sz="2000" dirty="0" smtClean="0"/>
              <a:t>)</a:t>
            </a:r>
          </a:p>
          <a:p>
            <a:pPr marL="1085850" lvl="1" indent="-342900">
              <a:spcBef>
                <a:spcPct val="50000"/>
              </a:spcBef>
              <a:buFont typeface="Arial" pitchFamily="34" charset="0"/>
              <a:buChar char="•"/>
            </a:pPr>
            <a:r>
              <a:rPr lang="en-US" sz="2000" dirty="0" smtClean="0"/>
              <a:t>conducts </a:t>
            </a:r>
            <a:r>
              <a:rPr lang="en-US" sz="2000" dirty="0"/>
              <a:t>the required evaluations of program effectiveness </a:t>
            </a:r>
          </a:p>
          <a:p>
            <a:pPr marL="342900" indent="-342900">
              <a:spcBef>
                <a:spcPct val="50000"/>
              </a:spcBef>
              <a:buFont typeface="Arial" pitchFamily="34" charset="0"/>
              <a:buChar char="•"/>
            </a:pPr>
            <a:r>
              <a:rPr lang="en-US" sz="2000" b="1" dirty="0">
                <a:solidFill>
                  <a:srgbClr val="FF0000"/>
                </a:solidFill>
              </a:rPr>
              <a:t>Develop &amp; implement a written respiratory protection program</a:t>
            </a:r>
            <a:r>
              <a:rPr lang="en-US" sz="2000" dirty="0"/>
              <a:t> </a:t>
            </a:r>
          </a:p>
          <a:p>
            <a:pPr algn="l">
              <a:spcBef>
                <a:spcPct val="50000"/>
              </a:spcBef>
            </a:pPr>
            <a:endParaRPr lang="en-US" dirty="0"/>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364019"/>
            <a:ext cx="609600" cy="609600"/>
          </a:xfrm>
          <a:prstGeom prst="rect">
            <a:avLst/>
          </a:prstGeom>
        </p:spPr>
      </p:pic>
    </p:spTree>
    <p:extLst>
      <p:ext uri="{BB962C8B-B14F-4D97-AF65-F5344CB8AC3E}">
        <p14:creationId xmlns:p14="http://schemas.microsoft.com/office/powerpoint/2010/main" val="1078877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6</a:t>
            </a:fld>
            <a:endParaRPr lang="en-US"/>
          </a:p>
        </p:txBody>
      </p:sp>
      <p:pic>
        <p:nvPicPr>
          <p:cNvPr id="3" name="Picture 2"/>
          <p:cNvPicPr>
            <a:picLocks noChangeAspect="1"/>
          </p:cNvPicPr>
          <p:nvPr/>
        </p:nvPicPr>
        <p:blipFill>
          <a:blip r:embed="rId5"/>
          <a:stretch>
            <a:fillRect/>
          </a:stretch>
        </p:blipFill>
        <p:spPr>
          <a:xfrm>
            <a:off x="2438400" y="457200"/>
            <a:ext cx="4346825" cy="5639289"/>
          </a:xfrm>
          <a:prstGeom prst="rect">
            <a:avLst/>
          </a:prstGeom>
        </p:spPr>
      </p:pic>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486889"/>
            <a:ext cx="609600" cy="609600"/>
          </a:xfrm>
          <a:prstGeom prst="rect">
            <a:avLst/>
          </a:prstGeom>
        </p:spPr>
      </p:pic>
    </p:spTree>
    <p:extLst>
      <p:ext uri="{BB962C8B-B14F-4D97-AF65-F5344CB8AC3E}">
        <p14:creationId xmlns:p14="http://schemas.microsoft.com/office/powerpoint/2010/main" val="3356415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7</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Required Elements of the</a:t>
            </a:r>
            <a:br>
              <a:rPr lang="en-US" sz="3600" dirty="0"/>
            </a:br>
            <a:r>
              <a:rPr lang="en-US" sz="3600" dirty="0"/>
              <a:t>Written Program</a:t>
            </a:r>
          </a:p>
        </p:txBody>
      </p:sp>
      <p:sp>
        <p:nvSpPr>
          <p:cNvPr id="6148" name="Text Box 3"/>
          <p:cNvSpPr txBox="1">
            <a:spLocks noChangeArrowheads="1"/>
          </p:cNvSpPr>
          <p:nvPr/>
        </p:nvSpPr>
        <p:spPr bwMode="auto">
          <a:xfrm>
            <a:off x="685800" y="1752600"/>
            <a:ext cx="78486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dirty="0"/>
              <a:t>Procedures for </a:t>
            </a:r>
            <a:r>
              <a:rPr lang="en-US" sz="2000" b="1" dirty="0">
                <a:solidFill>
                  <a:srgbClr val="FF0000"/>
                </a:solidFill>
              </a:rPr>
              <a:t>selecting respirators</a:t>
            </a:r>
          </a:p>
          <a:p>
            <a:pPr marL="285750" indent="-285750">
              <a:spcBef>
                <a:spcPct val="50000"/>
              </a:spcBef>
              <a:buFont typeface="Arial" pitchFamily="34" charset="0"/>
              <a:buChar char="•"/>
            </a:pPr>
            <a:r>
              <a:rPr lang="en-US" sz="2000" b="1" dirty="0">
                <a:solidFill>
                  <a:srgbClr val="FF0000"/>
                </a:solidFill>
              </a:rPr>
              <a:t>Medical evaluations </a:t>
            </a:r>
            <a:r>
              <a:rPr lang="en-US" sz="2000" dirty="0"/>
              <a:t>of employees required to use respirators</a:t>
            </a:r>
          </a:p>
          <a:p>
            <a:pPr marL="285750" indent="-285750">
              <a:spcBef>
                <a:spcPct val="50000"/>
              </a:spcBef>
              <a:buFont typeface="Arial" pitchFamily="34" charset="0"/>
              <a:buChar char="•"/>
            </a:pPr>
            <a:r>
              <a:rPr lang="en-US" sz="2000" b="1" dirty="0">
                <a:solidFill>
                  <a:srgbClr val="FF0000"/>
                </a:solidFill>
              </a:rPr>
              <a:t>Fit testing procedures </a:t>
            </a:r>
            <a:r>
              <a:rPr lang="en-US" sz="2000" dirty="0"/>
              <a:t>for tight-fitting respirators</a:t>
            </a:r>
          </a:p>
          <a:p>
            <a:pPr marL="285750" indent="-285750">
              <a:spcBef>
                <a:spcPct val="50000"/>
              </a:spcBef>
              <a:buFont typeface="Arial" pitchFamily="34" charset="0"/>
              <a:buChar char="•"/>
            </a:pPr>
            <a:r>
              <a:rPr lang="en-US" sz="2000" dirty="0"/>
              <a:t>Procedures for proper use of respirators in routine &amp; emergency situations</a:t>
            </a:r>
          </a:p>
          <a:p>
            <a:pPr marL="285750" indent="-285750">
              <a:spcBef>
                <a:spcPct val="50000"/>
              </a:spcBef>
              <a:buFont typeface="Arial" pitchFamily="34" charset="0"/>
              <a:buChar char="•"/>
            </a:pPr>
            <a:r>
              <a:rPr lang="en-US" sz="2000" dirty="0"/>
              <a:t>Procedures and schedules for cleaning, disinfecting, storing, inspecting, repairing, discarding, and maintaining respirators</a:t>
            </a:r>
          </a:p>
          <a:p>
            <a:pPr>
              <a:spcBef>
                <a:spcPct val="50000"/>
              </a:spcBef>
            </a:pPr>
            <a:endParaRPr lang="en-US" dirty="0"/>
          </a:p>
        </p:txBody>
      </p: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353586"/>
            <a:ext cx="609600" cy="609600"/>
          </a:xfrm>
          <a:prstGeom prst="rect">
            <a:avLst/>
          </a:prstGeom>
        </p:spPr>
      </p:pic>
    </p:spTree>
    <p:extLst>
      <p:ext uri="{BB962C8B-B14F-4D97-AF65-F5344CB8AC3E}">
        <p14:creationId xmlns:p14="http://schemas.microsoft.com/office/powerpoint/2010/main" val="2699963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8</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Required Elements of the</a:t>
            </a:r>
            <a:br>
              <a:rPr lang="en-US" sz="3600" dirty="0"/>
            </a:br>
            <a:r>
              <a:rPr lang="en-US" sz="3600" dirty="0"/>
              <a:t>Written </a:t>
            </a:r>
            <a:r>
              <a:rPr lang="en-US" sz="3600" dirty="0" smtClean="0"/>
              <a:t>Program (cont.)</a:t>
            </a:r>
            <a:endParaRPr lang="en-US" sz="3600" dirty="0"/>
          </a:p>
        </p:txBody>
      </p:sp>
      <p:sp>
        <p:nvSpPr>
          <p:cNvPr id="6148" name="Text Box 3"/>
          <p:cNvSpPr txBox="1">
            <a:spLocks noChangeArrowheads="1"/>
          </p:cNvSpPr>
          <p:nvPr/>
        </p:nvSpPr>
        <p:spPr bwMode="auto">
          <a:xfrm>
            <a:off x="762000" y="1828800"/>
            <a:ext cx="78486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b="1" dirty="0">
                <a:solidFill>
                  <a:srgbClr val="FF0000"/>
                </a:solidFill>
              </a:rPr>
              <a:t>Training</a:t>
            </a:r>
            <a:r>
              <a:rPr lang="en-US" sz="2000" dirty="0" smtClean="0"/>
              <a:t> </a:t>
            </a:r>
            <a:r>
              <a:rPr lang="en-US" sz="2000" dirty="0"/>
              <a:t>of employees in </a:t>
            </a:r>
            <a:r>
              <a:rPr lang="en-US" sz="2000" b="1" dirty="0">
                <a:solidFill>
                  <a:srgbClr val="FF0000"/>
                </a:solidFill>
              </a:rPr>
              <a:t>respiratory hazards</a:t>
            </a:r>
            <a:r>
              <a:rPr lang="en-US" sz="2000" dirty="0"/>
              <a:t> to which they are potentially exposed during routine and emergency situations</a:t>
            </a:r>
          </a:p>
          <a:p>
            <a:pPr marL="285750" indent="-285750">
              <a:spcBef>
                <a:spcPct val="50000"/>
              </a:spcBef>
              <a:buFont typeface="Arial" pitchFamily="34" charset="0"/>
              <a:buChar char="•"/>
            </a:pPr>
            <a:r>
              <a:rPr lang="en-US" sz="2000" b="1" dirty="0">
                <a:solidFill>
                  <a:srgbClr val="FF0000"/>
                </a:solidFill>
              </a:rPr>
              <a:t>Training</a:t>
            </a:r>
            <a:r>
              <a:rPr lang="en-US" sz="2000" dirty="0"/>
              <a:t> of employees in </a:t>
            </a:r>
            <a:r>
              <a:rPr lang="en-US" sz="2000" b="1" dirty="0">
                <a:solidFill>
                  <a:srgbClr val="FF0000"/>
                </a:solidFill>
              </a:rPr>
              <a:t>proper use of respirators</a:t>
            </a:r>
            <a:r>
              <a:rPr lang="en-US" sz="2000" dirty="0"/>
              <a:t>, including donning and doffing, any limitations on their use, and their maintenance</a:t>
            </a:r>
          </a:p>
          <a:p>
            <a:pPr marL="285750" indent="-285750">
              <a:spcBef>
                <a:spcPct val="50000"/>
              </a:spcBef>
              <a:buFont typeface="Arial" pitchFamily="34" charset="0"/>
              <a:buChar char="•"/>
            </a:pPr>
            <a:r>
              <a:rPr lang="en-US" sz="2000" dirty="0"/>
              <a:t>Procedures for regularly </a:t>
            </a:r>
            <a:r>
              <a:rPr lang="en-US" sz="2000" b="1" dirty="0">
                <a:solidFill>
                  <a:srgbClr val="FF0000"/>
                </a:solidFill>
              </a:rPr>
              <a:t>evaluating</a:t>
            </a:r>
            <a:r>
              <a:rPr lang="en-US" sz="2000" dirty="0"/>
              <a:t> the effectiveness of the </a:t>
            </a:r>
            <a:r>
              <a:rPr lang="en-US" sz="2000" b="1" dirty="0">
                <a:solidFill>
                  <a:srgbClr val="FF0000"/>
                </a:solidFill>
              </a:rPr>
              <a:t>program</a:t>
            </a:r>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5161" y="5225772"/>
            <a:ext cx="609600" cy="609600"/>
          </a:xfrm>
          <a:prstGeom prst="rect">
            <a:avLst/>
          </a:prstGeom>
        </p:spPr>
      </p:pic>
    </p:spTree>
    <p:extLst>
      <p:ext uri="{BB962C8B-B14F-4D97-AF65-F5344CB8AC3E}">
        <p14:creationId xmlns:p14="http://schemas.microsoft.com/office/powerpoint/2010/main" val="2095253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fld id="{9EF75851-5FEF-410E-A782-3DB0809FCA17}" type="slidenum">
              <a:rPr lang="en-US" smtClean="0"/>
              <a:pPr/>
              <a:t>9</a:t>
            </a:fld>
            <a:endParaRPr lang="en-US"/>
          </a:p>
        </p:txBody>
      </p:sp>
      <p:sp>
        <p:nvSpPr>
          <p:cNvPr id="6147" name="Rectangle 2"/>
          <p:cNvSpPr>
            <a:spLocks noGrp="1" noChangeArrowheads="1"/>
          </p:cNvSpPr>
          <p:nvPr>
            <p:ph type="title"/>
          </p:nvPr>
        </p:nvSpPr>
        <p:spPr>
          <a:xfrm>
            <a:off x="762000" y="609600"/>
            <a:ext cx="7696200" cy="990600"/>
          </a:xfrm>
        </p:spPr>
        <p:txBody>
          <a:bodyPr/>
          <a:lstStyle/>
          <a:p>
            <a:pPr algn="ctr" eaLnBrk="1" hangingPunct="1"/>
            <a:r>
              <a:rPr lang="en-US" sz="3600" dirty="0"/>
              <a:t>Medical Aspects</a:t>
            </a:r>
          </a:p>
        </p:txBody>
      </p:sp>
      <p:sp>
        <p:nvSpPr>
          <p:cNvPr id="6148" name="Text Box 3"/>
          <p:cNvSpPr txBox="1">
            <a:spLocks noChangeArrowheads="1"/>
          </p:cNvSpPr>
          <p:nvPr/>
        </p:nvSpPr>
        <p:spPr bwMode="auto">
          <a:xfrm>
            <a:off x="784578" y="1617133"/>
            <a:ext cx="78486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Bef>
                <a:spcPct val="50000"/>
              </a:spcBef>
              <a:buFont typeface="Arial" pitchFamily="34" charset="0"/>
              <a:buChar char="•"/>
            </a:pPr>
            <a:endParaRPr lang="en-US" sz="800" dirty="0"/>
          </a:p>
          <a:p>
            <a:pPr marL="285750" indent="-285750">
              <a:spcBef>
                <a:spcPct val="50000"/>
              </a:spcBef>
              <a:buFont typeface="Arial" pitchFamily="34" charset="0"/>
              <a:buChar char="•"/>
            </a:pPr>
            <a:r>
              <a:rPr lang="en-US" sz="2000" dirty="0" smtClean="0"/>
              <a:t>Must </a:t>
            </a:r>
            <a:r>
              <a:rPr lang="en-US" sz="2000" dirty="0"/>
              <a:t>complete medical evaluation prior to initial fit-testing and any use on the job</a:t>
            </a:r>
          </a:p>
          <a:p>
            <a:pPr marL="285750" indent="-285750">
              <a:spcBef>
                <a:spcPct val="50000"/>
              </a:spcBef>
              <a:buFont typeface="Arial" pitchFamily="34" charset="0"/>
              <a:buChar char="•"/>
            </a:pPr>
            <a:endParaRPr lang="en-US" sz="2000" dirty="0"/>
          </a:p>
          <a:p>
            <a:pPr marL="285750" indent="-285750">
              <a:spcBef>
                <a:spcPct val="50000"/>
              </a:spcBef>
              <a:buFont typeface="Arial" pitchFamily="34" charset="0"/>
              <a:buChar char="•"/>
            </a:pPr>
            <a:r>
              <a:rPr lang="en-US" sz="2000" dirty="0"/>
              <a:t>Must use OSHA questionnaire or medical examination that obtains the same information</a:t>
            </a:r>
          </a:p>
          <a:p>
            <a:pPr marL="285750" indent="-285750">
              <a:spcBef>
                <a:spcPct val="50000"/>
              </a:spcBef>
              <a:buFont typeface="Arial" pitchFamily="34" charset="0"/>
              <a:buChar char="•"/>
            </a:pPr>
            <a:endParaRPr lang="en-US" sz="2000" dirty="0"/>
          </a:p>
          <a:p>
            <a:pPr marL="285750" indent="-285750">
              <a:spcBef>
                <a:spcPct val="50000"/>
              </a:spcBef>
              <a:buFont typeface="Arial" pitchFamily="34" charset="0"/>
              <a:buChar char="•"/>
            </a:pPr>
            <a:r>
              <a:rPr lang="en-US" sz="2000" dirty="0"/>
              <a:t>Questionnaires and medical examinations are confidential</a:t>
            </a:r>
          </a:p>
          <a:p>
            <a:pPr marL="285750" indent="-285750">
              <a:spcBef>
                <a:spcPct val="50000"/>
              </a:spcBef>
              <a:buFont typeface="Arial" pitchFamily="34" charset="0"/>
              <a:buChar char="•"/>
            </a:pPr>
            <a:endParaRPr lang="en-US" sz="2000" dirty="0"/>
          </a:p>
          <a:p>
            <a:pPr marL="285750" indent="-285750">
              <a:spcBef>
                <a:spcPct val="50000"/>
              </a:spcBef>
              <a:buFont typeface="Arial" pitchFamily="34" charset="0"/>
              <a:buChar char="•"/>
            </a:pPr>
            <a:r>
              <a:rPr lang="en-US" sz="2000" dirty="0"/>
              <a:t>Not permitted to wear a respirator until medical clearance form </a:t>
            </a:r>
            <a:r>
              <a:rPr lang="en-US" sz="2000" dirty="0" smtClean="0"/>
              <a:t>signed</a:t>
            </a:r>
            <a:endParaRPr lang="en-US" sz="2000" dirty="0"/>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22146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2464</TotalTime>
  <Words>1926</Words>
  <Application>Microsoft Office PowerPoint</Application>
  <PresentationFormat>On-screen Show (4:3)</PresentationFormat>
  <Paragraphs>165</Paragraphs>
  <Slides>15</Slides>
  <Notes>15</Notes>
  <HiddenSlides>0</HiddenSlides>
  <MMClips>15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Arial Black</vt:lpstr>
      <vt:lpstr>Calibri</vt:lpstr>
      <vt:lpstr>Tahoma</vt:lpstr>
      <vt:lpstr>Times New Roman</vt:lpstr>
      <vt:lpstr>Wingdings</vt:lpstr>
      <vt:lpstr>Textured</vt:lpstr>
      <vt:lpstr>Studio</vt:lpstr>
      <vt:lpstr>Respiratory Protection Program Training</vt:lpstr>
      <vt:lpstr>OSHA 29 CFR Part 1910 (Subpart I)  “Personal Protective Equipment”</vt:lpstr>
      <vt:lpstr>OSHA 29 CFR Part 1910.134  Respiratory Protection Standard</vt:lpstr>
      <vt:lpstr>Training Requirements</vt:lpstr>
      <vt:lpstr>General Requirements - Employer</vt:lpstr>
      <vt:lpstr>PowerPoint Presentation</vt:lpstr>
      <vt:lpstr>Required Elements of the Written Program</vt:lpstr>
      <vt:lpstr>Required Elements of the Written Program (cont.)</vt:lpstr>
      <vt:lpstr>Medical Aspects</vt:lpstr>
      <vt:lpstr>Medical Aspects (cont.)</vt:lpstr>
      <vt:lpstr>N95 Respirators</vt:lpstr>
      <vt:lpstr>N95 Respirator Rating Filter Efficiency vs. Particle Size</vt:lpstr>
      <vt:lpstr>The Loose Fitting Powered Air Purifying Respirator</vt:lpstr>
      <vt:lpstr>How to Properly Wear an N95 Respirator (OSHA Video)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OSHA Respiratory Protection Training (For Annual Training)</dc:title>
  <cp:lastPrinted>2013-10-10T14:47:32Z</cp:lastPrinted>
  <dcterms:created xsi:type="dcterms:W3CDTF">2012-12-07T22:01:31Z</dcterms:created>
  <dcterms:modified xsi:type="dcterms:W3CDTF">2020-09-15T12:42:52Z</dcterms:modified>
</cp:coreProperties>
</file>