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13"/>
  </p:notesMasterIdLst>
  <p:handoutMasterIdLst>
    <p:handoutMasterId r:id="rId14"/>
  </p:handoutMasterIdLst>
  <p:sldIdLst>
    <p:sldId id="350" r:id="rId2"/>
    <p:sldId id="357" r:id="rId3"/>
    <p:sldId id="372" r:id="rId4"/>
    <p:sldId id="373" r:id="rId5"/>
    <p:sldId id="377" r:id="rId6"/>
    <p:sldId id="383" r:id="rId7"/>
    <p:sldId id="389" r:id="rId8"/>
    <p:sldId id="387" r:id="rId9"/>
    <p:sldId id="385" r:id="rId10"/>
    <p:sldId id="390" r:id="rId11"/>
    <p:sldId id="355" r:id="rId12"/>
  </p:sldIdLst>
  <p:sldSz cx="9144000" cy="5143500" type="screen16x9"/>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y, Putnam (VDH)" initials="IP(" lastIdx="1" clrIdx="0">
    <p:extLst>
      <p:ext uri="{19B8F6BF-5375-455C-9EA6-DF929625EA0E}">
        <p15:presenceInfo xmlns:p15="http://schemas.microsoft.com/office/powerpoint/2012/main" userId="S-1-5-21-3102109963-2641124013-111641105-682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D848"/>
    <a:srgbClr val="4ED231"/>
    <a:srgbClr val="2ABC53"/>
    <a:srgbClr val="008B99"/>
    <a:srgbClr val="005E68"/>
    <a:srgbClr val="BFE2E5"/>
    <a:srgbClr val="45542F"/>
    <a:srgbClr val="222D22"/>
    <a:srgbClr val="D8D27C"/>
    <a:srgbClr val="B9B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6321" autoAdjust="0"/>
  </p:normalViewPr>
  <p:slideViewPr>
    <p:cSldViewPr>
      <p:cViewPr>
        <p:scale>
          <a:sx n="71" d="100"/>
          <a:sy n="71" d="100"/>
        </p:scale>
        <p:origin x="634" y="8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36904-04AC-4BF4-A4C4-C6D67A6FF134}" type="doc">
      <dgm:prSet loTypeId="urn:microsoft.com/office/officeart/2005/8/layout/hProcess9" loCatId="process" qsTypeId="urn:microsoft.com/office/officeart/2005/8/quickstyle/simple1" qsCatId="simple" csTypeId="urn:microsoft.com/office/officeart/2005/8/colors/colorful1" csCatId="colorful" phldr="1"/>
      <dgm:spPr/>
    </dgm:pt>
    <dgm:pt modelId="{9A49A87C-D7AE-4E59-9788-CDE4DE6F0DDE}">
      <dgm:prSet phldrT="[Text]"/>
      <dgm:spPr/>
      <dgm:t>
        <a:bodyPr/>
        <a:lstStyle/>
        <a:p>
          <a:r>
            <a:rPr lang="en-US" dirty="0" smtClean="0"/>
            <a:t>Change Policies</a:t>
          </a:r>
          <a:endParaRPr lang="en-US" dirty="0"/>
        </a:p>
      </dgm:t>
    </dgm:pt>
    <dgm:pt modelId="{834B7CBF-37C3-405C-B2E5-E637FEA0545D}" type="parTrans" cxnId="{AFD7505C-C477-4A1E-B849-19EA64E89895}">
      <dgm:prSet/>
      <dgm:spPr/>
      <dgm:t>
        <a:bodyPr/>
        <a:lstStyle/>
        <a:p>
          <a:endParaRPr lang="en-US"/>
        </a:p>
      </dgm:t>
    </dgm:pt>
    <dgm:pt modelId="{554F3CD2-E72C-46B7-AEED-BB48BA0D8745}" type="sibTrans" cxnId="{AFD7505C-C477-4A1E-B849-19EA64E89895}">
      <dgm:prSet/>
      <dgm:spPr/>
      <dgm:t>
        <a:bodyPr/>
        <a:lstStyle/>
        <a:p>
          <a:endParaRPr lang="en-US"/>
        </a:p>
      </dgm:t>
    </dgm:pt>
    <dgm:pt modelId="{2D8EDA4A-1CF8-4F35-8BAD-7D2DAF3A19EC}">
      <dgm:prSet phldrT="[Text]"/>
      <dgm:spPr/>
      <dgm:t>
        <a:bodyPr/>
        <a:lstStyle/>
        <a:p>
          <a:r>
            <a:rPr lang="en-US" dirty="0" smtClean="0"/>
            <a:t>Change the Environment around You</a:t>
          </a:r>
          <a:endParaRPr lang="en-US" dirty="0"/>
        </a:p>
      </dgm:t>
    </dgm:pt>
    <dgm:pt modelId="{B19C01CD-024D-4324-9519-476FEBB4F02A}" type="parTrans" cxnId="{9DB3C1C7-D587-4913-B493-315367B2F69F}">
      <dgm:prSet/>
      <dgm:spPr/>
      <dgm:t>
        <a:bodyPr/>
        <a:lstStyle/>
        <a:p>
          <a:endParaRPr lang="en-US"/>
        </a:p>
      </dgm:t>
    </dgm:pt>
    <dgm:pt modelId="{F55AE99B-733D-4B0F-B987-7C1D7782CC6E}" type="sibTrans" cxnId="{9DB3C1C7-D587-4913-B493-315367B2F69F}">
      <dgm:prSet/>
      <dgm:spPr/>
      <dgm:t>
        <a:bodyPr/>
        <a:lstStyle/>
        <a:p>
          <a:endParaRPr lang="en-US"/>
        </a:p>
      </dgm:t>
    </dgm:pt>
    <dgm:pt modelId="{ED06D837-841C-4F46-BF31-3745FCDC52A8}">
      <dgm:prSet phldrT="[Text]"/>
      <dgm:spPr/>
      <dgm:t>
        <a:bodyPr/>
        <a:lstStyle/>
        <a:p>
          <a:r>
            <a:rPr lang="en-US" dirty="0" smtClean="0"/>
            <a:t>Change Systems and How They Work</a:t>
          </a:r>
          <a:endParaRPr lang="en-US" dirty="0"/>
        </a:p>
      </dgm:t>
    </dgm:pt>
    <dgm:pt modelId="{C8919BD5-5DA8-4A21-90BC-1B345C3FB2D4}" type="parTrans" cxnId="{6ADF3A6E-C119-44A3-BCF0-41EB534F87B7}">
      <dgm:prSet/>
      <dgm:spPr/>
      <dgm:t>
        <a:bodyPr/>
        <a:lstStyle/>
        <a:p>
          <a:endParaRPr lang="en-US"/>
        </a:p>
      </dgm:t>
    </dgm:pt>
    <dgm:pt modelId="{300FFBF3-620D-4FF8-8EE1-571E13047AB9}" type="sibTrans" cxnId="{6ADF3A6E-C119-44A3-BCF0-41EB534F87B7}">
      <dgm:prSet/>
      <dgm:spPr/>
      <dgm:t>
        <a:bodyPr/>
        <a:lstStyle/>
        <a:p>
          <a:endParaRPr lang="en-US"/>
        </a:p>
      </dgm:t>
    </dgm:pt>
    <dgm:pt modelId="{D95E97E5-8015-4A8B-97F8-AC46CA3399E9}" type="pres">
      <dgm:prSet presAssocID="{63336904-04AC-4BF4-A4C4-C6D67A6FF134}" presName="CompostProcess" presStyleCnt="0">
        <dgm:presLayoutVars>
          <dgm:dir/>
          <dgm:resizeHandles val="exact"/>
        </dgm:presLayoutVars>
      </dgm:prSet>
      <dgm:spPr/>
    </dgm:pt>
    <dgm:pt modelId="{D911E297-55AB-4890-85D1-1324772E35B8}" type="pres">
      <dgm:prSet presAssocID="{63336904-04AC-4BF4-A4C4-C6D67A6FF134}" presName="arrow" presStyleLbl="bgShp" presStyleIdx="0" presStyleCnt="1" custLinFactNeighborX="-2941" custLinFactNeighborY="-4957"/>
      <dgm:spPr/>
      <dgm:t>
        <a:bodyPr/>
        <a:lstStyle/>
        <a:p>
          <a:endParaRPr lang="en-US"/>
        </a:p>
      </dgm:t>
    </dgm:pt>
    <dgm:pt modelId="{3ED66D54-29A3-4D09-A75E-DFC01AB75659}" type="pres">
      <dgm:prSet presAssocID="{63336904-04AC-4BF4-A4C4-C6D67A6FF134}" presName="linearProcess" presStyleCnt="0"/>
      <dgm:spPr/>
    </dgm:pt>
    <dgm:pt modelId="{DA30A372-D98E-4753-A6EA-3FDC6C1C6F4C}" type="pres">
      <dgm:prSet presAssocID="{9A49A87C-D7AE-4E59-9788-CDE4DE6F0DDE}" presName="textNode" presStyleLbl="node1" presStyleIdx="0" presStyleCnt="3">
        <dgm:presLayoutVars>
          <dgm:bulletEnabled val="1"/>
        </dgm:presLayoutVars>
      </dgm:prSet>
      <dgm:spPr/>
      <dgm:t>
        <a:bodyPr/>
        <a:lstStyle/>
        <a:p>
          <a:endParaRPr lang="en-US"/>
        </a:p>
      </dgm:t>
    </dgm:pt>
    <dgm:pt modelId="{441F6CEC-9065-472E-91A1-CFED1856327E}" type="pres">
      <dgm:prSet presAssocID="{554F3CD2-E72C-46B7-AEED-BB48BA0D8745}" presName="sibTrans" presStyleCnt="0"/>
      <dgm:spPr/>
    </dgm:pt>
    <dgm:pt modelId="{552DE35B-8245-4CD8-A1B7-3A1577628039}" type="pres">
      <dgm:prSet presAssocID="{2D8EDA4A-1CF8-4F35-8BAD-7D2DAF3A19EC}" presName="textNode" presStyleLbl="node1" presStyleIdx="1" presStyleCnt="3">
        <dgm:presLayoutVars>
          <dgm:bulletEnabled val="1"/>
        </dgm:presLayoutVars>
      </dgm:prSet>
      <dgm:spPr/>
      <dgm:t>
        <a:bodyPr/>
        <a:lstStyle/>
        <a:p>
          <a:endParaRPr lang="en-US"/>
        </a:p>
      </dgm:t>
    </dgm:pt>
    <dgm:pt modelId="{189F1AB6-04E5-454D-898A-AF75B09FB7BF}" type="pres">
      <dgm:prSet presAssocID="{F55AE99B-733D-4B0F-B987-7C1D7782CC6E}" presName="sibTrans" presStyleCnt="0"/>
      <dgm:spPr/>
    </dgm:pt>
    <dgm:pt modelId="{84ACC40B-0C87-479A-86B0-37890E1E0DF3}" type="pres">
      <dgm:prSet presAssocID="{ED06D837-841C-4F46-BF31-3745FCDC52A8}" presName="textNode" presStyleLbl="node1" presStyleIdx="2" presStyleCnt="3" custLinFactNeighborX="64849" custLinFactNeighborY="-3919">
        <dgm:presLayoutVars>
          <dgm:bulletEnabled val="1"/>
        </dgm:presLayoutVars>
      </dgm:prSet>
      <dgm:spPr/>
      <dgm:t>
        <a:bodyPr/>
        <a:lstStyle/>
        <a:p>
          <a:endParaRPr lang="en-US"/>
        </a:p>
      </dgm:t>
    </dgm:pt>
  </dgm:ptLst>
  <dgm:cxnLst>
    <dgm:cxn modelId="{6ADF3A6E-C119-44A3-BCF0-41EB534F87B7}" srcId="{63336904-04AC-4BF4-A4C4-C6D67A6FF134}" destId="{ED06D837-841C-4F46-BF31-3745FCDC52A8}" srcOrd="2" destOrd="0" parTransId="{C8919BD5-5DA8-4A21-90BC-1B345C3FB2D4}" sibTransId="{300FFBF3-620D-4FF8-8EE1-571E13047AB9}"/>
    <dgm:cxn modelId="{9DB3C1C7-D587-4913-B493-315367B2F69F}" srcId="{63336904-04AC-4BF4-A4C4-C6D67A6FF134}" destId="{2D8EDA4A-1CF8-4F35-8BAD-7D2DAF3A19EC}" srcOrd="1" destOrd="0" parTransId="{B19C01CD-024D-4324-9519-476FEBB4F02A}" sibTransId="{F55AE99B-733D-4B0F-B987-7C1D7782CC6E}"/>
    <dgm:cxn modelId="{9D079B89-D3F5-417E-8F8F-1CC1B26F5917}" type="presOf" srcId="{ED06D837-841C-4F46-BF31-3745FCDC52A8}" destId="{84ACC40B-0C87-479A-86B0-37890E1E0DF3}" srcOrd="0" destOrd="0" presId="urn:microsoft.com/office/officeart/2005/8/layout/hProcess9"/>
    <dgm:cxn modelId="{91612B5A-8960-4196-B8C4-ADE5D40B1A3F}" type="presOf" srcId="{2D8EDA4A-1CF8-4F35-8BAD-7D2DAF3A19EC}" destId="{552DE35B-8245-4CD8-A1B7-3A1577628039}" srcOrd="0" destOrd="0" presId="urn:microsoft.com/office/officeart/2005/8/layout/hProcess9"/>
    <dgm:cxn modelId="{AFD7505C-C477-4A1E-B849-19EA64E89895}" srcId="{63336904-04AC-4BF4-A4C4-C6D67A6FF134}" destId="{9A49A87C-D7AE-4E59-9788-CDE4DE6F0DDE}" srcOrd="0" destOrd="0" parTransId="{834B7CBF-37C3-405C-B2E5-E637FEA0545D}" sibTransId="{554F3CD2-E72C-46B7-AEED-BB48BA0D8745}"/>
    <dgm:cxn modelId="{B6A2682A-2520-490F-97FD-1B8B716CBCB3}" type="presOf" srcId="{9A49A87C-D7AE-4E59-9788-CDE4DE6F0DDE}" destId="{DA30A372-D98E-4753-A6EA-3FDC6C1C6F4C}" srcOrd="0" destOrd="0" presId="urn:microsoft.com/office/officeart/2005/8/layout/hProcess9"/>
    <dgm:cxn modelId="{2E7E54CE-DB64-4CB9-A5A5-F546FD2E48A3}" type="presOf" srcId="{63336904-04AC-4BF4-A4C4-C6D67A6FF134}" destId="{D95E97E5-8015-4A8B-97F8-AC46CA3399E9}" srcOrd="0" destOrd="0" presId="urn:microsoft.com/office/officeart/2005/8/layout/hProcess9"/>
    <dgm:cxn modelId="{8BB34A01-0B25-48F9-AB1E-C8FF27ACC87E}" type="presParOf" srcId="{D95E97E5-8015-4A8B-97F8-AC46CA3399E9}" destId="{D911E297-55AB-4890-85D1-1324772E35B8}" srcOrd="0" destOrd="0" presId="urn:microsoft.com/office/officeart/2005/8/layout/hProcess9"/>
    <dgm:cxn modelId="{A1276384-C2B7-4181-BC1A-2F28483B4AB8}" type="presParOf" srcId="{D95E97E5-8015-4A8B-97F8-AC46CA3399E9}" destId="{3ED66D54-29A3-4D09-A75E-DFC01AB75659}" srcOrd="1" destOrd="0" presId="urn:microsoft.com/office/officeart/2005/8/layout/hProcess9"/>
    <dgm:cxn modelId="{C3F6F809-56CE-48A6-A33D-F6955E596CC9}" type="presParOf" srcId="{3ED66D54-29A3-4D09-A75E-DFC01AB75659}" destId="{DA30A372-D98E-4753-A6EA-3FDC6C1C6F4C}" srcOrd="0" destOrd="0" presId="urn:microsoft.com/office/officeart/2005/8/layout/hProcess9"/>
    <dgm:cxn modelId="{F0340A3A-263B-4852-9B4C-CA1B0C5A8E1F}" type="presParOf" srcId="{3ED66D54-29A3-4D09-A75E-DFC01AB75659}" destId="{441F6CEC-9065-472E-91A1-CFED1856327E}" srcOrd="1" destOrd="0" presId="urn:microsoft.com/office/officeart/2005/8/layout/hProcess9"/>
    <dgm:cxn modelId="{93C455A4-0E64-4AF9-A49C-C4E32674AE2E}" type="presParOf" srcId="{3ED66D54-29A3-4D09-A75E-DFC01AB75659}" destId="{552DE35B-8245-4CD8-A1B7-3A1577628039}" srcOrd="2" destOrd="0" presId="urn:microsoft.com/office/officeart/2005/8/layout/hProcess9"/>
    <dgm:cxn modelId="{3A4DCA06-FC8F-455A-A297-9F4FBAA0B4B1}" type="presParOf" srcId="{3ED66D54-29A3-4D09-A75E-DFC01AB75659}" destId="{189F1AB6-04E5-454D-898A-AF75B09FB7BF}" srcOrd="3" destOrd="0" presId="urn:microsoft.com/office/officeart/2005/8/layout/hProcess9"/>
    <dgm:cxn modelId="{2BB24A56-84AA-4E79-A921-1C89ED0BC588}" type="presParOf" srcId="{3ED66D54-29A3-4D09-A75E-DFC01AB75659}" destId="{84ACC40B-0C87-479A-86B0-37890E1E0DF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BCFC37-5D79-4F89-B788-3ED75E78FB1C}"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6C622973-D0FF-4CC4-8506-C1C7E7F05C55}">
      <dgm:prSet phldrT="[Text]" custT="1"/>
      <dgm:spPr/>
      <dgm:t>
        <a:bodyPr/>
        <a:lstStyle/>
        <a:p>
          <a:r>
            <a:rPr lang="en-US" sz="1600" b="1" dirty="0" smtClean="0"/>
            <a:t>Society/ Public Policy</a:t>
          </a:r>
          <a:endParaRPr lang="en-US" sz="1600" b="1" dirty="0"/>
        </a:p>
      </dgm:t>
    </dgm:pt>
    <dgm:pt modelId="{1039743F-A797-4E92-AFD4-35552B3ACE13}" type="parTrans" cxnId="{2F076098-C8DB-49F5-AD51-34FE249DF3A9}">
      <dgm:prSet/>
      <dgm:spPr/>
      <dgm:t>
        <a:bodyPr/>
        <a:lstStyle/>
        <a:p>
          <a:endParaRPr lang="en-US"/>
        </a:p>
      </dgm:t>
    </dgm:pt>
    <dgm:pt modelId="{212A8C36-4EB6-4463-9DA4-737953EB4B78}" type="sibTrans" cxnId="{2F076098-C8DB-49F5-AD51-34FE249DF3A9}">
      <dgm:prSet/>
      <dgm:spPr/>
      <dgm:t>
        <a:bodyPr/>
        <a:lstStyle/>
        <a:p>
          <a:endParaRPr lang="en-US"/>
        </a:p>
      </dgm:t>
    </dgm:pt>
    <dgm:pt modelId="{3F9CCD30-BDAB-45E5-8F7E-8FD84E2A8F99}">
      <dgm:prSet phldrT="[Text]" custT="1"/>
      <dgm:spPr/>
      <dgm:t>
        <a:bodyPr/>
        <a:lstStyle/>
        <a:p>
          <a:r>
            <a:rPr lang="en-US" sz="1600" b="1" dirty="0" smtClean="0"/>
            <a:t>Organizational</a:t>
          </a:r>
          <a:endParaRPr lang="en-US" sz="1000" b="1" dirty="0"/>
        </a:p>
      </dgm:t>
    </dgm:pt>
    <dgm:pt modelId="{2C88B76F-EE35-4A1B-82E2-5C1BDDFBB5E8}" type="parTrans" cxnId="{184FD5E7-09E7-4CB9-8EA7-89EC635626A2}">
      <dgm:prSet/>
      <dgm:spPr/>
      <dgm:t>
        <a:bodyPr/>
        <a:lstStyle/>
        <a:p>
          <a:endParaRPr lang="en-US"/>
        </a:p>
      </dgm:t>
    </dgm:pt>
    <dgm:pt modelId="{745FCE9A-ACCC-4F1F-9479-5CC89DE6C272}" type="sibTrans" cxnId="{184FD5E7-09E7-4CB9-8EA7-89EC635626A2}">
      <dgm:prSet/>
      <dgm:spPr/>
      <dgm:t>
        <a:bodyPr/>
        <a:lstStyle/>
        <a:p>
          <a:endParaRPr lang="en-US"/>
        </a:p>
      </dgm:t>
    </dgm:pt>
    <dgm:pt modelId="{63470113-F3FF-4A94-A91E-DEF3F6BD988F}">
      <dgm:prSet phldrT="[Text]" custT="1"/>
      <dgm:spPr/>
      <dgm:t>
        <a:bodyPr/>
        <a:lstStyle/>
        <a:p>
          <a:r>
            <a:rPr lang="en-US" sz="1400" b="1" dirty="0" smtClean="0"/>
            <a:t>Interpersonal</a:t>
          </a:r>
          <a:endParaRPr lang="en-US" sz="1400" b="1" dirty="0"/>
        </a:p>
      </dgm:t>
    </dgm:pt>
    <dgm:pt modelId="{B1260C87-D78F-49A5-BB44-6AACA947E19B}" type="parTrans" cxnId="{196FC3B1-0610-4165-B514-C85245DCAFD0}">
      <dgm:prSet/>
      <dgm:spPr/>
      <dgm:t>
        <a:bodyPr/>
        <a:lstStyle/>
        <a:p>
          <a:endParaRPr lang="en-US"/>
        </a:p>
      </dgm:t>
    </dgm:pt>
    <dgm:pt modelId="{6EF4CF08-E9E8-4BF8-8D01-78F3ACAAE765}" type="sibTrans" cxnId="{196FC3B1-0610-4165-B514-C85245DCAFD0}">
      <dgm:prSet/>
      <dgm:spPr/>
      <dgm:t>
        <a:bodyPr/>
        <a:lstStyle/>
        <a:p>
          <a:endParaRPr lang="en-US"/>
        </a:p>
      </dgm:t>
    </dgm:pt>
    <dgm:pt modelId="{9CDE5B70-5310-4DBB-A9A2-5658167E8FF9}">
      <dgm:prSet phldrT="[Text]" custT="1"/>
      <dgm:spPr/>
      <dgm:t>
        <a:bodyPr/>
        <a:lstStyle/>
        <a:p>
          <a:r>
            <a:rPr lang="en-US" sz="1400" b="1" dirty="0" smtClean="0"/>
            <a:t>Individual</a:t>
          </a:r>
          <a:endParaRPr lang="en-US" sz="800" b="1" dirty="0"/>
        </a:p>
      </dgm:t>
    </dgm:pt>
    <dgm:pt modelId="{47586294-BEDD-4369-832A-8AD753841E83}" type="parTrans" cxnId="{BDF705FB-20FA-4427-8C05-46A6A0C59BFC}">
      <dgm:prSet/>
      <dgm:spPr/>
      <dgm:t>
        <a:bodyPr/>
        <a:lstStyle/>
        <a:p>
          <a:endParaRPr lang="en-US"/>
        </a:p>
      </dgm:t>
    </dgm:pt>
    <dgm:pt modelId="{ABBB465A-CE7A-4C0C-AA3E-1E03CC6AF20D}" type="sibTrans" cxnId="{BDF705FB-20FA-4427-8C05-46A6A0C59BFC}">
      <dgm:prSet/>
      <dgm:spPr/>
      <dgm:t>
        <a:bodyPr/>
        <a:lstStyle/>
        <a:p>
          <a:endParaRPr lang="en-US"/>
        </a:p>
      </dgm:t>
    </dgm:pt>
    <dgm:pt modelId="{63EFD1E4-6C0A-479D-BB21-A5673F633BE6}">
      <dgm:prSet custT="1"/>
      <dgm:spPr/>
      <dgm:t>
        <a:bodyPr/>
        <a:lstStyle/>
        <a:p>
          <a:r>
            <a:rPr lang="en-US" sz="2000" b="1" dirty="0" smtClean="0"/>
            <a:t>Community</a:t>
          </a:r>
          <a:endParaRPr lang="en-US" sz="2000" b="1" dirty="0"/>
        </a:p>
      </dgm:t>
    </dgm:pt>
    <dgm:pt modelId="{C7CC73B3-8EB0-40DF-A62C-7C58AF448953}" type="parTrans" cxnId="{08BD6BAB-529D-4E08-AFC4-56AB9DD9DD99}">
      <dgm:prSet/>
      <dgm:spPr/>
      <dgm:t>
        <a:bodyPr/>
        <a:lstStyle/>
        <a:p>
          <a:endParaRPr lang="en-US"/>
        </a:p>
      </dgm:t>
    </dgm:pt>
    <dgm:pt modelId="{351DEA19-AA27-45EC-B034-2370A1B38960}" type="sibTrans" cxnId="{08BD6BAB-529D-4E08-AFC4-56AB9DD9DD99}">
      <dgm:prSet/>
      <dgm:spPr/>
      <dgm:t>
        <a:bodyPr/>
        <a:lstStyle/>
        <a:p>
          <a:endParaRPr lang="en-US"/>
        </a:p>
      </dgm:t>
    </dgm:pt>
    <dgm:pt modelId="{11833A5C-5265-448E-9240-D8FABA43520B}" type="pres">
      <dgm:prSet presAssocID="{1DBCFC37-5D79-4F89-B788-3ED75E78FB1C}" presName="Name0" presStyleCnt="0">
        <dgm:presLayoutVars>
          <dgm:chMax val="7"/>
          <dgm:resizeHandles val="exact"/>
        </dgm:presLayoutVars>
      </dgm:prSet>
      <dgm:spPr/>
      <dgm:t>
        <a:bodyPr/>
        <a:lstStyle/>
        <a:p>
          <a:endParaRPr lang="en-US"/>
        </a:p>
      </dgm:t>
    </dgm:pt>
    <dgm:pt modelId="{9FAA1296-1812-43FC-96FB-1CEA321DEA28}" type="pres">
      <dgm:prSet presAssocID="{1DBCFC37-5D79-4F89-B788-3ED75E78FB1C}" presName="comp1" presStyleCnt="0"/>
      <dgm:spPr/>
    </dgm:pt>
    <dgm:pt modelId="{E8E01490-3AC1-442C-9AC3-D4B681430B15}" type="pres">
      <dgm:prSet presAssocID="{1DBCFC37-5D79-4F89-B788-3ED75E78FB1C}" presName="circle1" presStyleLbl="node1" presStyleIdx="0" presStyleCnt="5" custLinFactNeighborX="1250" custLinFactNeighborY="-625"/>
      <dgm:spPr/>
      <dgm:t>
        <a:bodyPr/>
        <a:lstStyle/>
        <a:p>
          <a:endParaRPr lang="en-US"/>
        </a:p>
      </dgm:t>
    </dgm:pt>
    <dgm:pt modelId="{7D43C019-BBB5-4254-9B90-07CC2C7BE939}" type="pres">
      <dgm:prSet presAssocID="{1DBCFC37-5D79-4F89-B788-3ED75E78FB1C}" presName="c1text" presStyleLbl="node1" presStyleIdx="0" presStyleCnt="5">
        <dgm:presLayoutVars>
          <dgm:bulletEnabled val="1"/>
        </dgm:presLayoutVars>
      </dgm:prSet>
      <dgm:spPr/>
      <dgm:t>
        <a:bodyPr/>
        <a:lstStyle/>
        <a:p>
          <a:endParaRPr lang="en-US"/>
        </a:p>
      </dgm:t>
    </dgm:pt>
    <dgm:pt modelId="{DDEFCFE9-5A30-44AD-A273-EBF1E3019B70}" type="pres">
      <dgm:prSet presAssocID="{1DBCFC37-5D79-4F89-B788-3ED75E78FB1C}" presName="comp2" presStyleCnt="0"/>
      <dgm:spPr/>
    </dgm:pt>
    <dgm:pt modelId="{B560E9F1-C810-4B9A-BC64-C889DA6B7854}" type="pres">
      <dgm:prSet presAssocID="{1DBCFC37-5D79-4F89-B788-3ED75E78FB1C}" presName="circle2" presStyleLbl="node1" presStyleIdx="1" presStyleCnt="5"/>
      <dgm:spPr/>
      <dgm:t>
        <a:bodyPr/>
        <a:lstStyle/>
        <a:p>
          <a:endParaRPr lang="en-US"/>
        </a:p>
      </dgm:t>
    </dgm:pt>
    <dgm:pt modelId="{9DD47EAC-FC09-4C9B-9505-071587B02898}" type="pres">
      <dgm:prSet presAssocID="{1DBCFC37-5D79-4F89-B788-3ED75E78FB1C}" presName="c2text" presStyleLbl="node1" presStyleIdx="1" presStyleCnt="5">
        <dgm:presLayoutVars>
          <dgm:bulletEnabled val="1"/>
        </dgm:presLayoutVars>
      </dgm:prSet>
      <dgm:spPr/>
      <dgm:t>
        <a:bodyPr/>
        <a:lstStyle/>
        <a:p>
          <a:endParaRPr lang="en-US"/>
        </a:p>
      </dgm:t>
    </dgm:pt>
    <dgm:pt modelId="{C585F7E4-4BF9-4172-A1FD-9CE3912853BD}" type="pres">
      <dgm:prSet presAssocID="{1DBCFC37-5D79-4F89-B788-3ED75E78FB1C}" presName="comp3" presStyleCnt="0"/>
      <dgm:spPr/>
    </dgm:pt>
    <dgm:pt modelId="{F4203229-D96C-4B81-B728-156925210537}" type="pres">
      <dgm:prSet presAssocID="{1DBCFC37-5D79-4F89-B788-3ED75E78FB1C}" presName="circle3" presStyleLbl="node1" presStyleIdx="2" presStyleCnt="5"/>
      <dgm:spPr/>
      <dgm:t>
        <a:bodyPr/>
        <a:lstStyle/>
        <a:p>
          <a:endParaRPr lang="en-US"/>
        </a:p>
      </dgm:t>
    </dgm:pt>
    <dgm:pt modelId="{C0A2D52B-85D0-4736-A020-475A06E9EE10}" type="pres">
      <dgm:prSet presAssocID="{1DBCFC37-5D79-4F89-B788-3ED75E78FB1C}" presName="c3text" presStyleLbl="node1" presStyleIdx="2" presStyleCnt="5">
        <dgm:presLayoutVars>
          <dgm:bulletEnabled val="1"/>
        </dgm:presLayoutVars>
      </dgm:prSet>
      <dgm:spPr/>
      <dgm:t>
        <a:bodyPr/>
        <a:lstStyle/>
        <a:p>
          <a:endParaRPr lang="en-US"/>
        </a:p>
      </dgm:t>
    </dgm:pt>
    <dgm:pt modelId="{13036AD7-2CA6-4C15-AFEC-41FA3A94ADC7}" type="pres">
      <dgm:prSet presAssocID="{1DBCFC37-5D79-4F89-B788-3ED75E78FB1C}" presName="comp4" presStyleCnt="0"/>
      <dgm:spPr/>
    </dgm:pt>
    <dgm:pt modelId="{0CE0DA26-BFB2-44CF-A365-526312A2B350}" type="pres">
      <dgm:prSet presAssocID="{1DBCFC37-5D79-4F89-B788-3ED75E78FB1C}" presName="circle4" presStyleLbl="node1" presStyleIdx="3" presStyleCnt="5" custLinFactNeighborX="-3409" custLinFactNeighborY="-1136"/>
      <dgm:spPr/>
      <dgm:t>
        <a:bodyPr/>
        <a:lstStyle/>
        <a:p>
          <a:endParaRPr lang="en-US"/>
        </a:p>
      </dgm:t>
    </dgm:pt>
    <dgm:pt modelId="{A1134E5E-522F-46AD-9226-619B7CDFDAF1}" type="pres">
      <dgm:prSet presAssocID="{1DBCFC37-5D79-4F89-B788-3ED75E78FB1C}" presName="c4text" presStyleLbl="node1" presStyleIdx="3" presStyleCnt="5">
        <dgm:presLayoutVars>
          <dgm:bulletEnabled val="1"/>
        </dgm:presLayoutVars>
      </dgm:prSet>
      <dgm:spPr/>
      <dgm:t>
        <a:bodyPr/>
        <a:lstStyle/>
        <a:p>
          <a:endParaRPr lang="en-US"/>
        </a:p>
      </dgm:t>
    </dgm:pt>
    <dgm:pt modelId="{E786C4D2-A45E-435B-8B6B-C041BF34C4E1}" type="pres">
      <dgm:prSet presAssocID="{1DBCFC37-5D79-4F89-B788-3ED75E78FB1C}" presName="comp5" presStyleCnt="0"/>
      <dgm:spPr/>
    </dgm:pt>
    <dgm:pt modelId="{CE976C4D-4456-4E28-8677-90A8F8CFD065}" type="pres">
      <dgm:prSet presAssocID="{1DBCFC37-5D79-4F89-B788-3ED75E78FB1C}" presName="circle5" presStyleLbl="node1" presStyleIdx="4" presStyleCnt="5"/>
      <dgm:spPr/>
      <dgm:t>
        <a:bodyPr/>
        <a:lstStyle/>
        <a:p>
          <a:endParaRPr lang="en-US"/>
        </a:p>
      </dgm:t>
    </dgm:pt>
    <dgm:pt modelId="{31BFDD77-E6A6-49E5-9950-6D5ABDF8D249}" type="pres">
      <dgm:prSet presAssocID="{1DBCFC37-5D79-4F89-B788-3ED75E78FB1C}" presName="c5text" presStyleLbl="node1" presStyleIdx="4" presStyleCnt="5">
        <dgm:presLayoutVars>
          <dgm:bulletEnabled val="1"/>
        </dgm:presLayoutVars>
      </dgm:prSet>
      <dgm:spPr/>
      <dgm:t>
        <a:bodyPr/>
        <a:lstStyle/>
        <a:p>
          <a:endParaRPr lang="en-US"/>
        </a:p>
      </dgm:t>
    </dgm:pt>
  </dgm:ptLst>
  <dgm:cxnLst>
    <dgm:cxn modelId="{196FC3B1-0610-4165-B514-C85245DCAFD0}" srcId="{1DBCFC37-5D79-4F89-B788-3ED75E78FB1C}" destId="{63470113-F3FF-4A94-A91E-DEF3F6BD988F}" srcOrd="3" destOrd="0" parTransId="{B1260C87-D78F-49A5-BB44-6AACA947E19B}" sibTransId="{6EF4CF08-E9E8-4BF8-8D01-78F3ACAAE765}"/>
    <dgm:cxn modelId="{9727A23B-50DC-4AF2-8460-1D393D8B563C}" type="presOf" srcId="{9CDE5B70-5310-4DBB-A9A2-5658167E8FF9}" destId="{CE976C4D-4456-4E28-8677-90A8F8CFD065}" srcOrd="0" destOrd="0" presId="urn:microsoft.com/office/officeart/2005/8/layout/venn2"/>
    <dgm:cxn modelId="{B0ED9D8A-954B-4E39-A8BE-710B3BAD783C}" type="presOf" srcId="{3F9CCD30-BDAB-45E5-8F7E-8FD84E2A8F99}" destId="{F4203229-D96C-4B81-B728-156925210537}" srcOrd="0" destOrd="0" presId="urn:microsoft.com/office/officeart/2005/8/layout/venn2"/>
    <dgm:cxn modelId="{13E457A6-1EA7-4A62-809A-EB17800282F4}" type="presOf" srcId="{6C622973-D0FF-4CC4-8506-C1C7E7F05C55}" destId="{7D43C019-BBB5-4254-9B90-07CC2C7BE939}" srcOrd="1" destOrd="0" presId="urn:microsoft.com/office/officeart/2005/8/layout/venn2"/>
    <dgm:cxn modelId="{8E283D99-1CBB-4FE7-9505-657146E8330C}" type="presOf" srcId="{3F9CCD30-BDAB-45E5-8F7E-8FD84E2A8F99}" destId="{C0A2D52B-85D0-4736-A020-475A06E9EE10}" srcOrd="1" destOrd="0" presId="urn:microsoft.com/office/officeart/2005/8/layout/venn2"/>
    <dgm:cxn modelId="{51E3550C-3E3E-4BEE-BB54-3408B8DDD263}" type="presOf" srcId="{63470113-F3FF-4A94-A91E-DEF3F6BD988F}" destId="{A1134E5E-522F-46AD-9226-619B7CDFDAF1}" srcOrd="1" destOrd="0" presId="urn:microsoft.com/office/officeart/2005/8/layout/venn2"/>
    <dgm:cxn modelId="{ED0B6601-0FC6-438F-AB6A-98136E322F33}" type="presOf" srcId="{63EFD1E4-6C0A-479D-BB21-A5673F633BE6}" destId="{9DD47EAC-FC09-4C9B-9505-071587B02898}" srcOrd="1" destOrd="0" presId="urn:microsoft.com/office/officeart/2005/8/layout/venn2"/>
    <dgm:cxn modelId="{BDF705FB-20FA-4427-8C05-46A6A0C59BFC}" srcId="{1DBCFC37-5D79-4F89-B788-3ED75E78FB1C}" destId="{9CDE5B70-5310-4DBB-A9A2-5658167E8FF9}" srcOrd="4" destOrd="0" parTransId="{47586294-BEDD-4369-832A-8AD753841E83}" sibTransId="{ABBB465A-CE7A-4C0C-AA3E-1E03CC6AF20D}"/>
    <dgm:cxn modelId="{999A4ED9-168B-44C2-8CCD-282E5D443B87}" type="presOf" srcId="{6C622973-D0FF-4CC4-8506-C1C7E7F05C55}" destId="{E8E01490-3AC1-442C-9AC3-D4B681430B15}" srcOrd="0" destOrd="0" presId="urn:microsoft.com/office/officeart/2005/8/layout/venn2"/>
    <dgm:cxn modelId="{2F076098-C8DB-49F5-AD51-34FE249DF3A9}" srcId="{1DBCFC37-5D79-4F89-B788-3ED75E78FB1C}" destId="{6C622973-D0FF-4CC4-8506-C1C7E7F05C55}" srcOrd="0" destOrd="0" parTransId="{1039743F-A797-4E92-AFD4-35552B3ACE13}" sibTransId="{212A8C36-4EB6-4463-9DA4-737953EB4B78}"/>
    <dgm:cxn modelId="{184FD5E7-09E7-4CB9-8EA7-89EC635626A2}" srcId="{1DBCFC37-5D79-4F89-B788-3ED75E78FB1C}" destId="{3F9CCD30-BDAB-45E5-8F7E-8FD84E2A8F99}" srcOrd="2" destOrd="0" parTransId="{2C88B76F-EE35-4A1B-82E2-5C1BDDFBB5E8}" sibTransId="{745FCE9A-ACCC-4F1F-9479-5CC89DE6C272}"/>
    <dgm:cxn modelId="{DFF6D3A1-4F77-492E-9572-06DC56A9E876}" type="presOf" srcId="{1DBCFC37-5D79-4F89-B788-3ED75E78FB1C}" destId="{11833A5C-5265-448E-9240-D8FABA43520B}" srcOrd="0" destOrd="0" presId="urn:microsoft.com/office/officeart/2005/8/layout/venn2"/>
    <dgm:cxn modelId="{08BD6BAB-529D-4E08-AFC4-56AB9DD9DD99}" srcId="{1DBCFC37-5D79-4F89-B788-3ED75E78FB1C}" destId="{63EFD1E4-6C0A-479D-BB21-A5673F633BE6}" srcOrd="1" destOrd="0" parTransId="{C7CC73B3-8EB0-40DF-A62C-7C58AF448953}" sibTransId="{351DEA19-AA27-45EC-B034-2370A1B38960}"/>
    <dgm:cxn modelId="{923981CE-671C-4E0A-B821-E43E8387D2CB}" type="presOf" srcId="{63EFD1E4-6C0A-479D-BB21-A5673F633BE6}" destId="{B560E9F1-C810-4B9A-BC64-C889DA6B7854}" srcOrd="0" destOrd="0" presId="urn:microsoft.com/office/officeart/2005/8/layout/venn2"/>
    <dgm:cxn modelId="{ECE23F7B-6DBB-478A-9BB9-4A0BBC1BDBF8}" type="presOf" srcId="{63470113-F3FF-4A94-A91E-DEF3F6BD988F}" destId="{0CE0DA26-BFB2-44CF-A365-526312A2B350}" srcOrd="0" destOrd="0" presId="urn:microsoft.com/office/officeart/2005/8/layout/venn2"/>
    <dgm:cxn modelId="{1F4CCB59-0FE9-423C-9C20-5639E59BF398}" type="presOf" srcId="{9CDE5B70-5310-4DBB-A9A2-5658167E8FF9}" destId="{31BFDD77-E6A6-49E5-9950-6D5ABDF8D249}" srcOrd="1" destOrd="0" presId="urn:microsoft.com/office/officeart/2005/8/layout/venn2"/>
    <dgm:cxn modelId="{C8A85A3C-16DE-4CB5-B49A-FAF3BB2B96F3}" type="presParOf" srcId="{11833A5C-5265-448E-9240-D8FABA43520B}" destId="{9FAA1296-1812-43FC-96FB-1CEA321DEA28}" srcOrd="0" destOrd="0" presId="urn:microsoft.com/office/officeart/2005/8/layout/venn2"/>
    <dgm:cxn modelId="{C1E65985-1F57-4102-8257-EE0B679BC5D7}" type="presParOf" srcId="{9FAA1296-1812-43FC-96FB-1CEA321DEA28}" destId="{E8E01490-3AC1-442C-9AC3-D4B681430B15}" srcOrd="0" destOrd="0" presId="urn:microsoft.com/office/officeart/2005/8/layout/venn2"/>
    <dgm:cxn modelId="{BBD32036-E0B9-4DB0-B603-23E076606C49}" type="presParOf" srcId="{9FAA1296-1812-43FC-96FB-1CEA321DEA28}" destId="{7D43C019-BBB5-4254-9B90-07CC2C7BE939}" srcOrd="1" destOrd="0" presId="urn:microsoft.com/office/officeart/2005/8/layout/venn2"/>
    <dgm:cxn modelId="{BED2B879-55A0-4ABB-AD63-5036CC8FEAA0}" type="presParOf" srcId="{11833A5C-5265-448E-9240-D8FABA43520B}" destId="{DDEFCFE9-5A30-44AD-A273-EBF1E3019B70}" srcOrd="1" destOrd="0" presId="urn:microsoft.com/office/officeart/2005/8/layout/venn2"/>
    <dgm:cxn modelId="{ECAA45FB-347A-4A6C-BDB6-A605A13F08D6}" type="presParOf" srcId="{DDEFCFE9-5A30-44AD-A273-EBF1E3019B70}" destId="{B560E9F1-C810-4B9A-BC64-C889DA6B7854}" srcOrd="0" destOrd="0" presId="urn:microsoft.com/office/officeart/2005/8/layout/venn2"/>
    <dgm:cxn modelId="{030FB9AD-B716-4B8E-9CFD-6383C11C9E8E}" type="presParOf" srcId="{DDEFCFE9-5A30-44AD-A273-EBF1E3019B70}" destId="{9DD47EAC-FC09-4C9B-9505-071587B02898}" srcOrd="1" destOrd="0" presId="urn:microsoft.com/office/officeart/2005/8/layout/venn2"/>
    <dgm:cxn modelId="{2FB4A0FE-C808-45DD-A028-046661219C08}" type="presParOf" srcId="{11833A5C-5265-448E-9240-D8FABA43520B}" destId="{C585F7E4-4BF9-4172-A1FD-9CE3912853BD}" srcOrd="2" destOrd="0" presId="urn:microsoft.com/office/officeart/2005/8/layout/venn2"/>
    <dgm:cxn modelId="{3B112A44-6B59-4D96-BA38-E5C177BC8B2E}" type="presParOf" srcId="{C585F7E4-4BF9-4172-A1FD-9CE3912853BD}" destId="{F4203229-D96C-4B81-B728-156925210537}" srcOrd="0" destOrd="0" presId="urn:microsoft.com/office/officeart/2005/8/layout/venn2"/>
    <dgm:cxn modelId="{FB1CFF30-2008-44AE-A322-C2A930DE4558}" type="presParOf" srcId="{C585F7E4-4BF9-4172-A1FD-9CE3912853BD}" destId="{C0A2D52B-85D0-4736-A020-475A06E9EE10}" srcOrd="1" destOrd="0" presId="urn:microsoft.com/office/officeart/2005/8/layout/venn2"/>
    <dgm:cxn modelId="{1E0D9374-1893-401E-B6D5-A483733D59BF}" type="presParOf" srcId="{11833A5C-5265-448E-9240-D8FABA43520B}" destId="{13036AD7-2CA6-4C15-AFEC-41FA3A94ADC7}" srcOrd="3" destOrd="0" presId="urn:microsoft.com/office/officeart/2005/8/layout/venn2"/>
    <dgm:cxn modelId="{CA185DB0-2529-4DDA-A884-69C7770C40C3}" type="presParOf" srcId="{13036AD7-2CA6-4C15-AFEC-41FA3A94ADC7}" destId="{0CE0DA26-BFB2-44CF-A365-526312A2B350}" srcOrd="0" destOrd="0" presId="urn:microsoft.com/office/officeart/2005/8/layout/venn2"/>
    <dgm:cxn modelId="{5F1C64DF-2608-4FA5-9190-4CF1F0EE4BB0}" type="presParOf" srcId="{13036AD7-2CA6-4C15-AFEC-41FA3A94ADC7}" destId="{A1134E5E-522F-46AD-9226-619B7CDFDAF1}" srcOrd="1" destOrd="0" presId="urn:microsoft.com/office/officeart/2005/8/layout/venn2"/>
    <dgm:cxn modelId="{AA4731CE-F0A0-41F1-AE53-8E25DA94F952}" type="presParOf" srcId="{11833A5C-5265-448E-9240-D8FABA43520B}" destId="{E786C4D2-A45E-435B-8B6B-C041BF34C4E1}" srcOrd="4" destOrd="0" presId="urn:microsoft.com/office/officeart/2005/8/layout/venn2"/>
    <dgm:cxn modelId="{A887B402-2A26-433B-BDDD-2D035DBC4A16}" type="presParOf" srcId="{E786C4D2-A45E-435B-8B6B-C041BF34C4E1}" destId="{CE976C4D-4456-4E28-8677-90A8F8CFD065}" srcOrd="0" destOrd="0" presId="urn:microsoft.com/office/officeart/2005/8/layout/venn2"/>
    <dgm:cxn modelId="{0E4F66F6-A535-4DB1-9898-50D9F8345D0C}" type="presParOf" srcId="{E786C4D2-A45E-435B-8B6B-C041BF34C4E1}" destId="{31BFDD77-E6A6-49E5-9950-6D5ABDF8D24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1E297-55AB-4890-85D1-1324772E35B8}">
      <dsp:nvSpPr>
        <dsp:cNvPr id="0" name=""/>
        <dsp:cNvSpPr/>
      </dsp:nvSpPr>
      <dsp:spPr>
        <a:xfrm>
          <a:off x="327669" y="0"/>
          <a:ext cx="5570220" cy="2590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30A372-D98E-4753-A6EA-3FDC6C1C6F4C}">
      <dsp:nvSpPr>
        <dsp:cNvPr id="0" name=""/>
        <dsp:cNvSpPr/>
      </dsp:nvSpPr>
      <dsp:spPr>
        <a:xfrm>
          <a:off x="222066" y="777240"/>
          <a:ext cx="1965960" cy="1036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Change Policies</a:t>
          </a:r>
          <a:endParaRPr lang="en-US" sz="1800" kern="1200" dirty="0"/>
        </a:p>
      </dsp:txBody>
      <dsp:txXfrm>
        <a:off x="272655" y="827829"/>
        <a:ext cx="1864782" cy="935142"/>
      </dsp:txXfrm>
    </dsp:sp>
    <dsp:sp modelId="{552DE35B-8245-4CD8-A1B7-3A1577628039}">
      <dsp:nvSpPr>
        <dsp:cNvPr id="0" name=""/>
        <dsp:cNvSpPr/>
      </dsp:nvSpPr>
      <dsp:spPr>
        <a:xfrm>
          <a:off x="2293620" y="777240"/>
          <a:ext cx="1965960" cy="1036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Change the Environment around You</a:t>
          </a:r>
          <a:endParaRPr lang="en-US" sz="1800" kern="1200" dirty="0"/>
        </a:p>
      </dsp:txBody>
      <dsp:txXfrm>
        <a:off x="2344209" y="827829"/>
        <a:ext cx="1864782" cy="935142"/>
      </dsp:txXfrm>
    </dsp:sp>
    <dsp:sp modelId="{84ACC40B-0C87-479A-86B0-37890E1E0DF3}">
      <dsp:nvSpPr>
        <dsp:cNvPr id="0" name=""/>
        <dsp:cNvSpPr/>
      </dsp:nvSpPr>
      <dsp:spPr>
        <a:xfrm>
          <a:off x="4433649" y="736626"/>
          <a:ext cx="1965960" cy="1036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Change Systems and How They Work</a:t>
          </a:r>
          <a:endParaRPr lang="en-US" sz="1800" kern="1200" dirty="0"/>
        </a:p>
      </dsp:txBody>
      <dsp:txXfrm>
        <a:off x="4484238" y="787215"/>
        <a:ext cx="1864782" cy="935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01490-3AC1-442C-9AC3-D4B681430B15}">
      <dsp:nvSpPr>
        <dsp:cNvPr id="0" name=""/>
        <dsp:cNvSpPr/>
      </dsp:nvSpPr>
      <dsp:spPr>
        <a:xfrm>
          <a:off x="1926907" y="0"/>
          <a:ext cx="4800600" cy="48006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Society/ Public Policy</a:t>
          </a:r>
          <a:endParaRPr lang="en-US" sz="1600" b="1" kern="1200" dirty="0"/>
        </a:p>
      </dsp:txBody>
      <dsp:txXfrm>
        <a:off x="3427095" y="240030"/>
        <a:ext cx="1800225" cy="480060"/>
      </dsp:txXfrm>
    </dsp:sp>
    <dsp:sp modelId="{B560E9F1-C810-4B9A-BC64-C889DA6B7854}">
      <dsp:nvSpPr>
        <dsp:cNvPr id="0" name=""/>
        <dsp:cNvSpPr/>
      </dsp:nvSpPr>
      <dsp:spPr>
        <a:xfrm>
          <a:off x="2226944" y="720089"/>
          <a:ext cx="4080510" cy="4080510"/>
        </a:xfrm>
        <a:prstGeom prst="ellipse">
          <a:avLst/>
        </a:prstGeom>
        <a:solidFill>
          <a:schemeClr val="accent5">
            <a:hueOff val="1664583"/>
            <a:satOff val="-518"/>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Community</a:t>
          </a:r>
          <a:endParaRPr lang="en-US" sz="2000" b="1" kern="1200" dirty="0"/>
        </a:p>
      </dsp:txBody>
      <dsp:txXfrm>
        <a:off x="3387340" y="954719"/>
        <a:ext cx="1759719" cy="469258"/>
      </dsp:txXfrm>
    </dsp:sp>
    <dsp:sp modelId="{F4203229-D96C-4B81-B728-156925210537}">
      <dsp:nvSpPr>
        <dsp:cNvPr id="0" name=""/>
        <dsp:cNvSpPr/>
      </dsp:nvSpPr>
      <dsp:spPr>
        <a:xfrm>
          <a:off x="2586990" y="1440179"/>
          <a:ext cx="3360420" cy="3360420"/>
        </a:xfrm>
        <a:prstGeom prst="ellipse">
          <a:avLst/>
        </a:prstGeom>
        <a:solidFill>
          <a:schemeClr val="accent5">
            <a:hueOff val="3329166"/>
            <a:satOff val="-1035"/>
            <a:lumOff val="-1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Organizational</a:t>
          </a:r>
          <a:endParaRPr lang="en-US" sz="1000" b="1" kern="1200" dirty="0"/>
        </a:p>
      </dsp:txBody>
      <dsp:txXfrm>
        <a:off x="3397691" y="1672048"/>
        <a:ext cx="1739017" cy="463737"/>
      </dsp:txXfrm>
    </dsp:sp>
    <dsp:sp modelId="{0CE0DA26-BFB2-44CF-A365-526312A2B350}">
      <dsp:nvSpPr>
        <dsp:cNvPr id="0" name=""/>
        <dsp:cNvSpPr/>
      </dsp:nvSpPr>
      <dsp:spPr>
        <a:xfrm>
          <a:off x="2857026" y="2130275"/>
          <a:ext cx="2640330" cy="2640330"/>
        </a:xfrm>
        <a:prstGeom prst="ellipse">
          <a:avLst/>
        </a:prstGeom>
        <a:solidFill>
          <a:schemeClr val="accent5">
            <a:hueOff val="4993749"/>
            <a:satOff val="-1553"/>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Interpersonal</a:t>
          </a:r>
          <a:endParaRPr lang="en-US" sz="1400" b="1" kern="1200" dirty="0"/>
        </a:p>
      </dsp:txBody>
      <dsp:txXfrm>
        <a:off x="3464302" y="2367905"/>
        <a:ext cx="1425778" cy="475259"/>
      </dsp:txXfrm>
    </dsp:sp>
    <dsp:sp modelId="{CE976C4D-4456-4E28-8677-90A8F8CFD065}">
      <dsp:nvSpPr>
        <dsp:cNvPr id="0" name=""/>
        <dsp:cNvSpPr/>
      </dsp:nvSpPr>
      <dsp:spPr>
        <a:xfrm>
          <a:off x="3307080" y="2880359"/>
          <a:ext cx="1920240" cy="1920240"/>
        </a:xfrm>
        <a:prstGeom prst="ellipse">
          <a:avLst/>
        </a:prstGeom>
        <a:solidFill>
          <a:schemeClr val="accent5">
            <a:hueOff val="6658332"/>
            <a:satOff val="-2071"/>
            <a:lumOff val="-2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Individual</a:t>
          </a:r>
          <a:endParaRPr lang="en-US" sz="800" b="1" kern="1200" dirty="0"/>
        </a:p>
      </dsp:txBody>
      <dsp:txXfrm>
        <a:off x="3588292" y="3360420"/>
        <a:ext cx="1357814" cy="960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155F1C73-6E92-4CA8-A29C-5234A4DA6CC8}" type="datetimeFigureOut">
              <a:rPr lang="en-US" smtClean="0"/>
              <a:t>1/24/2019</a:t>
            </a:fld>
            <a:endParaRPr lang="en-US"/>
          </a:p>
        </p:txBody>
      </p:sp>
      <p:sp>
        <p:nvSpPr>
          <p:cNvPr id="4" name="Footer Placeholder 3"/>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B0AD71E7-6740-4BF0-A787-97F9D47978CF}" type="slidenum">
              <a:rPr lang="en-US" smtClean="0"/>
              <a:t>‹#›</a:t>
            </a:fld>
            <a:endParaRPr lang="en-US"/>
          </a:p>
        </p:txBody>
      </p:sp>
    </p:spTree>
    <p:extLst>
      <p:ext uri="{BB962C8B-B14F-4D97-AF65-F5344CB8AC3E}">
        <p14:creationId xmlns:p14="http://schemas.microsoft.com/office/powerpoint/2010/main" val="2149322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58" tIns="46580" rIns="93158" bIns="46580" rtlCol="0"/>
          <a:lstStyle>
            <a:lvl1pPr algn="r">
              <a:defRPr sz="1200"/>
            </a:lvl1pPr>
          </a:lstStyle>
          <a:p>
            <a:fld id="{83812CAA-8D47-45B7-AE76-44B9CF6C8549}" type="datetimeFigureOut">
              <a:rPr lang="en-US" smtClean="0"/>
              <a:t>1/24/2019</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58" tIns="46580" rIns="93158" bIns="46580" rtlCol="0" anchor="b"/>
          <a:lstStyle>
            <a:lvl1pPr algn="r">
              <a:defRPr sz="1200"/>
            </a:lvl1pPr>
          </a:lstStyle>
          <a:p>
            <a:fld id="{93A5A9F5-DCD5-4EF3-8D8F-F0669DDA1AE8}" type="slidenum">
              <a:rPr lang="en-US" smtClean="0"/>
              <a:t>‹#›</a:t>
            </a:fld>
            <a:endParaRPr lang="en-US"/>
          </a:p>
        </p:txBody>
      </p:sp>
    </p:spTree>
    <p:extLst>
      <p:ext uri="{BB962C8B-B14F-4D97-AF65-F5344CB8AC3E}">
        <p14:creationId xmlns:p14="http://schemas.microsoft.com/office/powerpoint/2010/main" val="39312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c.gov/CHIna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a:t>
            </a:fld>
            <a:endParaRPr lang="en-US"/>
          </a:p>
        </p:txBody>
      </p:sp>
    </p:spTree>
    <p:extLst>
      <p:ext uri="{BB962C8B-B14F-4D97-AF65-F5344CB8AC3E}">
        <p14:creationId xmlns:p14="http://schemas.microsoft.com/office/powerpoint/2010/main" val="345871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altLang="en-US" b="1" u="sng" dirty="0" smtClean="0"/>
              <a:t>The</a:t>
            </a:r>
            <a:r>
              <a:rPr lang="en-US" altLang="en-US" b="1" u="sng" baseline="0" dirty="0" smtClean="0"/>
              <a:t> </a:t>
            </a:r>
            <a:r>
              <a:rPr lang="en-US" altLang="en-US" b="1" u="sng" baseline="0" dirty="0" smtClean="0"/>
              <a:t>HOW: Implement interventions or initiatives that work across all 4 action areas for the greatest impact on health and well-being for all. </a:t>
            </a:r>
          </a:p>
          <a:p>
            <a:pPr marL="165261" indent="-165261">
              <a:spcBef>
                <a:spcPct val="0"/>
              </a:spcBef>
              <a:buFont typeface="Arial" panose="020B0604020202020204" pitchFamily="34" charset="0"/>
              <a:buChar char="•"/>
            </a:pPr>
            <a:r>
              <a:rPr lang="en-US" altLang="en-US" dirty="0" smtClean="0"/>
              <a:t>Choose an evidence-based, balanced approach to community health improvement that is based on shared priorities.</a:t>
            </a:r>
          </a:p>
          <a:p>
            <a:pPr marL="165261" indent="-165261" defTabSz="440695" fontAlgn="base">
              <a:spcBef>
                <a:spcPct val="0"/>
              </a:spcBef>
              <a:spcAft>
                <a:spcPct val="0"/>
              </a:spcAft>
              <a:buFont typeface="Arial" panose="020B0604020202020204" pitchFamily="34" charset="0"/>
              <a:buChar char="•"/>
              <a:defRPr/>
            </a:pPr>
            <a:r>
              <a:rPr lang="en-US" altLang="en-US" dirty="0" smtClean="0"/>
              <a:t>Start by using interventions that work across all 4 action areas. </a:t>
            </a:r>
          </a:p>
          <a:p>
            <a:pPr marL="165261" indent="-165261" defTabSz="440695" fontAlgn="base">
              <a:spcBef>
                <a:spcPct val="0"/>
              </a:spcBef>
              <a:spcAft>
                <a:spcPct val="0"/>
              </a:spcAft>
              <a:buFont typeface="Arial" panose="020B0604020202020204" pitchFamily="34" charset="0"/>
              <a:buChar char="•"/>
              <a:defRPr/>
            </a:pPr>
            <a:r>
              <a:rPr lang="en-US" altLang="en-US" dirty="0" smtClean="0"/>
              <a:t>Note that action in one area may produce positive outcomes in another.</a:t>
            </a:r>
          </a:p>
          <a:p>
            <a:pPr marL="165261" indent="-165261">
              <a:spcBef>
                <a:spcPct val="0"/>
              </a:spcBef>
              <a:buFont typeface="Arial" panose="020B0604020202020204" pitchFamily="34" charset="0"/>
              <a:buChar char="•"/>
            </a:pPr>
            <a:r>
              <a:rPr lang="en-US" altLang="en-US" dirty="0" smtClean="0"/>
              <a:t>Over time, increase investment in socioeconomic factors for the greatest impact on health and well-being for all. </a:t>
            </a:r>
          </a:p>
          <a:p>
            <a:pPr marL="165261" indent="-165261">
              <a:spcBef>
                <a:spcPct val="0"/>
              </a:spcBef>
              <a:buFont typeface="Arial" panose="020B0604020202020204" pitchFamily="34" charset="0"/>
              <a:buChar char="•"/>
            </a:pPr>
            <a:r>
              <a:rPr lang="en-US" altLang="en-US" dirty="0" smtClean="0"/>
              <a:t>The CDC CHI Navigator—available</a:t>
            </a:r>
            <a:r>
              <a:rPr lang="en-US" altLang="en-US" baseline="0" dirty="0" smtClean="0"/>
              <a:t> at </a:t>
            </a:r>
            <a:r>
              <a:rPr lang="en-US" altLang="en-US" dirty="0" smtClean="0">
                <a:hlinkClick r:id="rId3"/>
              </a:rPr>
              <a:t>www.cdc.gov/</a:t>
            </a:r>
            <a:r>
              <a:rPr lang="en-US" altLang="en-US" dirty="0" err="1" smtClean="0">
                <a:hlinkClick r:id="rId3"/>
              </a:rPr>
              <a:t>CHInav</a:t>
            </a:r>
            <a:r>
              <a:rPr lang="en-US" altLang="en-US" dirty="0" smtClean="0"/>
              <a:t>—</a:t>
            </a:r>
            <a:r>
              <a:rPr lang="en-US" altLang="en-US" baseline="0" dirty="0" smtClean="0"/>
              <a:t> includes a</a:t>
            </a:r>
            <a:r>
              <a:rPr lang="en-US" altLang="en-US" dirty="0" smtClean="0"/>
              <a:t> Database of Interventions </a:t>
            </a:r>
            <a:r>
              <a:rPr lang="en-US" altLang="en-US" baseline="0" dirty="0" smtClean="0"/>
              <a:t>related to these action areas. </a:t>
            </a:r>
            <a:endParaRPr lang="en-US" altLang="en-US" dirty="0" smtClean="0"/>
          </a:p>
          <a:p>
            <a:pPr marL="264454" indent="-264454">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215407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0C987AE-B2BC-4A19-B1A9-B8B9CD194BFC}" type="slidenum">
              <a:rPr lang="en-US"/>
              <a:pPr/>
              <a:t>3</a:t>
            </a:fld>
            <a:endParaRPr lang="en-US"/>
          </a:p>
        </p:txBody>
      </p:sp>
      <p:sp>
        <p:nvSpPr>
          <p:cNvPr id="73730" name="Rectangle 7"/>
          <p:cNvSpPr txBox="1">
            <a:spLocks noGrp="1" noChangeArrowheads="1"/>
          </p:cNvSpPr>
          <p:nvPr/>
        </p:nvSpPr>
        <p:spPr bwMode="auto">
          <a:xfrm>
            <a:off x="3844877" y="8462040"/>
            <a:ext cx="2941401" cy="445453"/>
          </a:xfrm>
          <a:prstGeom prst="rect">
            <a:avLst/>
          </a:prstGeom>
          <a:noFill/>
          <a:ln w="9525">
            <a:noFill/>
            <a:miter lim="800000"/>
            <a:headEnd/>
            <a:tailEnd/>
          </a:ln>
        </p:spPr>
        <p:txBody>
          <a:bodyPr lIns="91499" tIns="45750" rIns="91499" bIns="45750" anchor="b"/>
          <a:lstStyle/>
          <a:p>
            <a:pPr algn="r" defTabSz="912420"/>
            <a:fld id="{6CB16BD7-19AD-4487-8643-095451802606}" type="slidenum">
              <a:rPr lang="en-US" sz="1200"/>
              <a:pPr algn="r" defTabSz="912420"/>
              <a:t>3</a:t>
            </a:fld>
            <a:endParaRPr lang="en-US" sz="1200" dirty="0"/>
          </a:p>
        </p:txBody>
      </p:sp>
      <p:sp>
        <p:nvSpPr>
          <p:cNvPr id="73731" name="Rectangle 2"/>
          <p:cNvSpPr>
            <a:spLocks noGrp="1" noRot="1" noChangeAspect="1" noChangeArrowheads="1" noTextEdit="1"/>
          </p:cNvSpPr>
          <p:nvPr>
            <p:ph type="sldImg"/>
          </p:nvPr>
        </p:nvSpPr>
        <p:spPr>
          <a:xfrm>
            <a:off x="439738" y="665163"/>
            <a:ext cx="5910262" cy="3324225"/>
          </a:xfrm>
          <a:ln/>
        </p:spPr>
      </p:sp>
      <p:sp>
        <p:nvSpPr>
          <p:cNvPr id="73732" name="Rectangle 3"/>
          <p:cNvSpPr>
            <a:spLocks noGrp="1" noChangeArrowheads="1"/>
          </p:cNvSpPr>
          <p:nvPr>
            <p:ph type="body" idx="1"/>
          </p:nvPr>
        </p:nvSpPr>
        <p:spPr>
          <a:xfrm>
            <a:off x="905047" y="4211552"/>
            <a:ext cx="4977755" cy="4062028"/>
          </a:xfrm>
        </p:spPr>
        <p:txBody>
          <a:bodyPr/>
          <a:lstStyle/>
          <a:p>
            <a:r>
              <a:rPr lang="en-US" sz="1000" dirty="0"/>
              <a:t>“</a:t>
            </a:r>
            <a:r>
              <a:rPr lang="en-US" dirty="0"/>
              <a:t>A 5-tier pyramid best describes the impact of different types of public health interventions and provides a framework to improve health. At the base of this pyramid, indicating interventions with the greatest potential impact, are efforts to address socioeconomic determinants of health. In ascending order are interventions that change the context to make individuals' default decisions healthy, clinical interventions that require limited contact but confer long-term protection, ongoing direct clinical care, and health education and counseling.</a:t>
            </a:r>
          </a:p>
          <a:p>
            <a:r>
              <a:rPr lang="en-US" dirty="0"/>
              <a:t>Interventions focusing on lower levels of the pyramid tend to be more effective because they reach broader segments of society and require less individual effort. Implementing interventions at each of the levels can achieve the maximum possible sustained public health benefit.</a:t>
            </a:r>
            <a:r>
              <a:rPr lang="en-US" sz="1000" dirty="0"/>
              <a:t>”</a:t>
            </a:r>
            <a:endParaRPr lang="en-US" dirty="0"/>
          </a:p>
        </p:txBody>
      </p:sp>
    </p:spTree>
    <p:extLst>
      <p:ext uri="{BB962C8B-B14F-4D97-AF65-F5344CB8AC3E}">
        <p14:creationId xmlns:p14="http://schemas.microsoft.com/office/powerpoint/2010/main" val="106741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0C987AE-B2BC-4A19-B1A9-B8B9CD194BFC}" type="slidenum">
              <a:rPr lang="en-US"/>
              <a:pPr/>
              <a:t>4</a:t>
            </a:fld>
            <a:endParaRPr lang="en-US"/>
          </a:p>
        </p:txBody>
      </p:sp>
      <p:sp>
        <p:nvSpPr>
          <p:cNvPr id="73730" name="Rectangle 7"/>
          <p:cNvSpPr txBox="1">
            <a:spLocks noGrp="1" noChangeArrowheads="1"/>
          </p:cNvSpPr>
          <p:nvPr/>
        </p:nvSpPr>
        <p:spPr bwMode="auto">
          <a:xfrm>
            <a:off x="3844877" y="8462040"/>
            <a:ext cx="2941401" cy="445453"/>
          </a:xfrm>
          <a:prstGeom prst="rect">
            <a:avLst/>
          </a:prstGeom>
          <a:noFill/>
          <a:ln w="9525">
            <a:noFill/>
            <a:miter lim="800000"/>
            <a:headEnd/>
            <a:tailEnd/>
          </a:ln>
        </p:spPr>
        <p:txBody>
          <a:bodyPr lIns="91499" tIns="45750" rIns="91499" bIns="45750" anchor="b"/>
          <a:lstStyle/>
          <a:p>
            <a:pPr algn="r" defTabSz="912420"/>
            <a:fld id="{6CB16BD7-19AD-4487-8643-095451802606}" type="slidenum">
              <a:rPr lang="en-US" sz="1200"/>
              <a:pPr algn="r" defTabSz="912420"/>
              <a:t>4</a:t>
            </a:fld>
            <a:endParaRPr lang="en-US" sz="1200" dirty="0"/>
          </a:p>
        </p:txBody>
      </p:sp>
      <p:sp>
        <p:nvSpPr>
          <p:cNvPr id="73731" name="Rectangle 2"/>
          <p:cNvSpPr>
            <a:spLocks noGrp="1" noRot="1" noChangeAspect="1" noChangeArrowheads="1" noTextEdit="1"/>
          </p:cNvSpPr>
          <p:nvPr>
            <p:ph type="sldImg"/>
          </p:nvPr>
        </p:nvSpPr>
        <p:spPr>
          <a:xfrm>
            <a:off x="439738" y="665163"/>
            <a:ext cx="5910262" cy="3324225"/>
          </a:xfrm>
          <a:ln/>
        </p:spPr>
      </p:sp>
      <p:sp>
        <p:nvSpPr>
          <p:cNvPr id="73732" name="Rectangle 3"/>
          <p:cNvSpPr>
            <a:spLocks noGrp="1" noChangeArrowheads="1"/>
          </p:cNvSpPr>
          <p:nvPr>
            <p:ph type="body" idx="1"/>
          </p:nvPr>
        </p:nvSpPr>
        <p:spPr>
          <a:xfrm>
            <a:off x="905047" y="4211552"/>
            <a:ext cx="4977755" cy="4062028"/>
          </a:xfrm>
        </p:spPr>
        <p:txBody>
          <a:bodyPr/>
          <a:lstStyle/>
          <a:p>
            <a:r>
              <a:rPr lang="en-US" dirty="0"/>
              <a:t>Traditional approach: education and counseling for individual behavior change. Per </a:t>
            </a:r>
            <a:r>
              <a:rPr lang="en-US" dirty="0" err="1"/>
              <a:t>RWJF</a:t>
            </a:r>
            <a:r>
              <a:rPr lang="en-US" dirty="0"/>
              <a:t>, policy, systems and environmental change approaches seek to go beyond programming and into the systems that create the structures in which we work, live and play. These approaches often work hand‐in‐hand where, for example, an environmental change may be furthered by a policy or system change. Similarly a policy could be put in place that results in additional environmental changes. The process is not linear. At the end of the day, an effective PSE approach should seek to reach populations and uncover strategies for impact that are sustainable. Efforts may accelerate the adoption or implementation of effective interventions by effectively integrating approaches into existing infrastructures. Such approaches often include advocates, decision and policy makers. Characteristics:</a:t>
            </a:r>
          </a:p>
          <a:p>
            <a:pPr marL="165261" indent="-165261">
              <a:buFont typeface="Arial" panose="020B0604020202020204" pitchFamily="34" charset="0"/>
              <a:buChar char="•"/>
            </a:pPr>
            <a:r>
              <a:rPr lang="en-US" dirty="0"/>
              <a:t>Ongoing 	</a:t>
            </a:r>
          </a:p>
          <a:p>
            <a:pPr marL="165261" indent="-165261">
              <a:buFont typeface="Arial" panose="020B0604020202020204" pitchFamily="34" charset="0"/>
              <a:buChar char="•"/>
            </a:pPr>
            <a:r>
              <a:rPr lang="en-US" dirty="0"/>
              <a:t>Foundational: often produces behavior change over time 	</a:t>
            </a:r>
          </a:p>
          <a:p>
            <a:pPr marL="165261" indent="-165261">
              <a:buFont typeface="Arial" panose="020B0604020202020204" pitchFamily="34" charset="0"/>
              <a:buChar char="•"/>
            </a:pPr>
            <a:r>
              <a:rPr lang="en-US" dirty="0"/>
              <a:t>Community/Population level 	</a:t>
            </a:r>
          </a:p>
          <a:p>
            <a:pPr marL="165261" indent="-165261">
              <a:buFont typeface="Arial" panose="020B0604020202020204" pitchFamily="34" charset="0"/>
              <a:buChar char="•"/>
            </a:pPr>
            <a:r>
              <a:rPr lang="en-US" dirty="0"/>
              <a:t>Part of an ongoing plan 	</a:t>
            </a:r>
          </a:p>
          <a:p>
            <a:pPr marL="165261" indent="-165261">
              <a:buFont typeface="Arial" panose="020B0604020202020204" pitchFamily="34" charset="0"/>
              <a:buChar char="•"/>
            </a:pPr>
            <a:r>
              <a:rPr lang="en-US" dirty="0"/>
              <a:t>Long term</a:t>
            </a:r>
          </a:p>
          <a:p>
            <a:pPr marL="165261" indent="-165261">
              <a:buFont typeface="Arial" panose="020B0604020202020204" pitchFamily="34" charset="0"/>
              <a:buChar char="•"/>
            </a:pPr>
            <a:r>
              <a:rPr lang="en-US" dirty="0"/>
              <a:t>Sustaining 	</a:t>
            </a:r>
          </a:p>
        </p:txBody>
      </p:sp>
    </p:spTree>
    <p:extLst>
      <p:ext uri="{BB962C8B-B14F-4D97-AF65-F5344CB8AC3E}">
        <p14:creationId xmlns:p14="http://schemas.microsoft.com/office/powerpoint/2010/main" val="318482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Ecological Model (</a:t>
            </a:r>
            <a:r>
              <a:rPr lang="en-US" b="1" dirty="0" err="1"/>
              <a:t>SEM</a:t>
            </a:r>
            <a:r>
              <a:rPr lang="en-US" b="1" dirty="0"/>
              <a:t>)</a:t>
            </a:r>
          </a:p>
          <a:p>
            <a:r>
              <a:rPr lang="en-US" dirty="0"/>
              <a:t>The Social Ecological Model (</a:t>
            </a:r>
            <a:r>
              <a:rPr lang="en-US" dirty="0" err="1"/>
              <a:t>SEM</a:t>
            </a:r>
            <a:r>
              <a:rPr lang="en-US" dirty="0"/>
              <a:t>) is a theory-based framework for understanding the multifaceted and interactive effects of personal and environmental factors that determine behaviors, and for identifying behavioral and organizational leverage points and intermediaries for health promotion within organizations.  There are five nested, hierarchical levels of the </a:t>
            </a:r>
            <a:r>
              <a:rPr lang="en-US" dirty="0" err="1"/>
              <a:t>SEM</a:t>
            </a:r>
            <a:r>
              <a:rPr lang="en-US" dirty="0"/>
              <a:t>:  Individual, interpersonal, community, organizational, and policy/enabling environment (Figure 1).   Table 1 provides a brief description of each of the </a:t>
            </a:r>
            <a:r>
              <a:rPr lang="en-US" dirty="0" err="1"/>
              <a:t>SEM</a:t>
            </a:r>
            <a:r>
              <a:rPr lang="en-US" dirty="0"/>
              <a:t> levels.  The most effective approach to public health prevention and control uses a combination of interventions at all levels of the model.</a:t>
            </a:r>
          </a:p>
          <a:p>
            <a:endParaRPr lang="en-US" dirty="0"/>
          </a:p>
          <a:p>
            <a:r>
              <a:rPr lang="en-US" dirty="0"/>
              <a:t>This model considers the complex interplay between individual, interpersonal, community, and societal factors. The overlapping rings in the model illustrate how factors at one level influence factors at another level. Besides helping to clarifying these factors, the model also suggests that to affect prevention, it is necessary to act across multiple levels of the model at the same time. This approach is more likely to sustain prevention efforts over time than any single intervention.</a:t>
            </a:r>
          </a:p>
          <a:p>
            <a:endParaRPr lang="en-US" dirty="0"/>
          </a:p>
          <a:p>
            <a:endParaRPr lang="en-US" dirty="0"/>
          </a:p>
        </p:txBody>
      </p:sp>
      <p:sp>
        <p:nvSpPr>
          <p:cNvPr id="4" name="Slide Number Placeholder 3"/>
          <p:cNvSpPr>
            <a:spLocks noGrp="1"/>
          </p:cNvSpPr>
          <p:nvPr>
            <p:ph type="sldNum" sz="quarter" idx="10"/>
          </p:nvPr>
        </p:nvSpPr>
        <p:spPr/>
        <p:txBody>
          <a:bodyPr/>
          <a:lstStyle/>
          <a:p>
            <a:fld id="{93A5A9F5-DCD5-4EF3-8D8F-F0669DDA1AE8}" type="slidenum">
              <a:rPr lang="en-US" smtClean="0"/>
              <a:t>5</a:t>
            </a:fld>
            <a:endParaRPr lang="en-US"/>
          </a:p>
        </p:txBody>
      </p:sp>
    </p:spTree>
    <p:extLst>
      <p:ext uri="{BB962C8B-B14F-4D97-AF65-F5344CB8AC3E}">
        <p14:creationId xmlns:p14="http://schemas.microsoft.com/office/powerpoint/2010/main" val="15813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11</a:t>
            </a:fld>
            <a:endParaRPr lang="en-US"/>
          </a:p>
        </p:txBody>
      </p:sp>
    </p:spTree>
    <p:extLst>
      <p:ext uri="{BB962C8B-B14F-4D97-AF65-F5344CB8AC3E}">
        <p14:creationId xmlns:p14="http://schemas.microsoft.com/office/powerpoint/2010/main" val="337508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320073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98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0341148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ubtitle Layout">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70891"/>
          <a:stretch/>
        </p:blipFill>
        <p:spPr>
          <a:xfrm>
            <a:off x="-28576" y="4232229"/>
            <a:ext cx="9248775" cy="911271"/>
          </a:xfrm>
          <a:prstGeom prst="rect">
            <a:avLst/>
          </a:prstGeom>
        </p:spPr>
      </p:pic>
    </p:spTree>
    <p:extLst>
      <p:ext uri="{BB962C8B-B14F-4D97-AF65-F5344CB8AC3E}">
        <p14:creationId xmlns:p14="http://schemas.microsoft.com/office/powerpoint/2010/main" val="3864307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s_no mountains">
    <p:spTree>
      <p:nvGrpSpPr>
        <p:cNvPr id="1" name="Shape 32"/>
        <p:cNvGrpSpPr/>
        <p:nvPr/>
      </p:nvGrpSpPr>
      <p:grpSpPr>
        <a:xfrm>
          <a:off x="0" y="0"/>
          <a:ext cx="0" cy="0"/>
          <a:chOff x="0" y="0"/>
          <a:chExt cx="0" cy="0"/>
        </a:xfrm>
      </p:grpSpPr>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320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628220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3474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5D4FDA-17A0-489C-A4E8-E206E19745F3}"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1804275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5D4FDA-17A0-489C-A4E8-E206E19745F3}"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51659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5D4FDA-17A0-489C-A4E8-E206E19745F3}"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131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D4FDA-17A0-489C-A4E8-E206E19745F3}"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1537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4FDA-17A0-489C-A4E8-E206E19745F3}"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84888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70862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535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5D4FDA-17A0-489C-A4E8-E206E19745F3}" type="datetimeFigureOut">
              <a:rPr lang="en-US" smtClean="0"/>
              <a:t>1/24/2019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82E337-41A2-4DD0-B6BD-C8174D9C09A4}" type="slidenum">
              <a:rPr lang="en-US" smtClean="0"/>
              <a:t>‹#›</a:t>
            </a:fld>
            <a:endParaRPr lang="en-US"/>
          </a:p>
        </p:txBody>
      </p:sp>
    </p:spTree>
    <p:extLst>
      <p:ext uri="{BB962C8B-B14F-4D97-AF65-F5344CB8AC3E}">
        <p14:creationId xmlns:p14="http://schemas.microsoft.com/office/powerpoint/2010/main" val="1112733459"/>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4" r:id="rId12"/>
    <p:sldLayoutId id="214748384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mailto:putnam.ivey@vdh.virginia.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CHInav/"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www.countyhealthrankings.or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countyhealthrankings.org/take-action-to-improve-health/what-works-for-health" TargetMode="External"/><Relationship Id="rId7" Type="http://schemas.openxmlformats.org/officeDocument/2006/relationships/hyperlink" Target="https://www.healthypeople.gov/2020/topics-objectives" TargetMode="External"/><Relationship Id="rId2" Type="http://schemas.openxmlformats.org/officeDocument/2006/relationships/hyperlink" Target="http://www.cdc.gov/CHInav" TargetMode="External"/><Relationship Id="rId1" Type="http://schemas.openxmlformats.org/officeDocument/2006/relationships/slideLayout" Target="../slideLayouts/slideLayout4.xml"/><Relationship Id="rId6" Type="http://schemas.openxmlformats.org/officeDocument/2006/relationships/hyperlink" Target="https://www.cdc.gov/policy/hst/hi5/index.html" TargetMode="External"/><Relationship Id="rId5" Type="http://schemas.openxmlformats.org/officeDocument/2006/relationships/hyperlink" Target="https://www.thecommunityguide.org/" TargetMode="External"/><Relationship Id="rId4" Type="http://schemas.openxmlformats.org/officeDocument/2006/relationships/hyperlink" Target="https://www.cdc.gov/nccdphp/dnpao/state-local-programs/health-equity-guide/index.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7" y="-30837"/>
            <a:ext cx="7753078" cy="5174337"/>
          </a:xfrm>
          <a:prstGeom prst="rect">
            <a:avLst/>
          </a:prstGeom>
        </p:spPr>
      </p:pic>
      <p:sp>
        <p:nvSpPr>
          <p:cNvPr id="10" name="Title 9"/>
          <p:cNvSpPr>
            <a:spLocks noGrp="1"/>
          </p:cNvSpPr>
          <p:nvPr>
            <p:ph type="title"/>
          </p:nvPr>
        </p:nvSpPr>
        <p:spPr>
          <a:xfrm>
            <a:off x="152400" y="4171950"/>
            <a:ext cx="7505700" cy="1056447"/>
          </a:xfrm>
        </p:spPr>
        <p:txBody>
          <a:bodyPr>
            <a:normAutofit fontScale="90000"/>
          </a:bodyPr>
          <a:lstStyle/>
          <a:p>
            <a:pPr algn="r"/>
            <a:r>
              <a:rPr lang="en-US" b="1" dirty="0" smtClean="0">
                <a:solidFill>
                  <a:schemeClr val="accent5"/>
                </a:solidFill>
              </a:rPr>
              <a:t>How do we impact health? </a:t>
            </a:r>
            <a:endParaRPr lang="en-US" b="1" dirty="0">
              <a:solidFill>
                <a:schemeClr val="accent5"/>
              </a:solidFill>
            </a:endParaRPr>
          </a:p>
        </p:txBody>
      </p:sp>
    </p:spTree>
    <p:extLst>
      <p:ext uri="{BB962C8B-B14F-4D97-AF65-F5344CB8AC3E}">
        <p14:creationId xmlns:p14="http://schemas.microsoft.com/office/powerpoint/2010/main" val="389663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accent6"/>
                </a:solidFill>
              </a:rPr>
              <a:t>Homework </a:t>
            </a:r>
            <a:endParaRPr lang="en-US" b="1" dirty="0">
              <a:solidFill>
                <a:schemeClr val="accent6"/>
              </a:solidFill>
            </a:endParaRPr>
          </a:p>
        </p:txBody>
      </p:sp>
      <p:sp>
        <p:nvSpPr>
          <p:cNvPr id="6" name="Content Placeholder 5"/>
          <p:cNvSpPr>
            <a:spLocks noGrp="1"/>
          </p:cNvSpPr>
          <p:nvPr>
            <p:ph idx="1"/>
          </p:nvPr>
        </p:nvSpPr>
        <p:spPr/>
        <p:txBody>
          <a:bodyPr/>
          <a:lstStyle/>
          <a:p>
            <a:pPr marL="0" indent="0">
              <a:buNone/>
            </a:pPr>
            <a:r>
              <a:rPr lang="en-US" sz="2800" b="1" dirty="0">
                <a:solidFill>
                  <a:schemeClr val="accent2"/>
                </a:solidFill>
              </a:rPr>
              <a:t>Do </a:t>
            </a:r>
            <a:r>
              <a:rPr lang="en-US" sz="2800" b="1" dirty="0" smtClean="0">
                <a:solidFill>
                  <a:schemeClr val="accent2"/>
                </a:solidFill>
              </a:rPr>
              <a:t>research:</a:t>
            </a:r>
            <a:endParaRPr lang="en-US" sz="2800" b="1" dirty="0">
              <a:solidFill>
                <a:schemeClr val="accent2"/>
              </a:solidFill>
            </a:endParaRPr>
          </a:p>
          <a:p>
            <a:pPr marL="0" indent="0">
              <a:buNone/>
            </a:pPr>
            <a:endParaRPr lang="en-US" dirty="0"/>
          </a:p>
          <a:p>
            <a:pPr marL="0" indent="0">
              <a:buNone/>
            </a:pPr>
            <a:r>
              <a:rPr lang="en-US" sz="2400" dirty="0" smtClean="0"/>
              <a:t>Consult </a:t>
            </a:r>
            <a:r>
              <a:rPr lang="en-US" sz="2400" dirty="0"/>
              <a:t>colleagues, review the literature, research the evidence base and promising practices for your priority area. </a:t>
            </a:r>
            <a:endParaRPr lang="en-US" sz="2400" dirty="0" smtClean="0"/>
          </a:p>
          <a:p>
            <a:pPr marL="0" indent="0">
              <a:buNone/>
            </a:pPr>
            <a:endParaRPr lang="en-US" sz="2400" dirty="0" smtClean="0"/>
          </a:p>
          <a:p>
            <a:pPr marL="0" indent="0">
              <a:buNone/>
            </a:pPr>
            <a:r>
              <a:rPr lang="en-US" sz="2400" dirty="0" smtClean="0"/>
              <a:t>Come </a:t>
            </a:r>
            <a:r>
              <a:rPr lang="en-US" sz="2400" dirty="0"/>
              <a:t>back in February ready to discuss and share.</a:t>
            </a:r>
          </a:p>
          <a:p>
            <a:pPr marL="0" indent="0">
              <a:buNone/>
            </a:pPr>
            <a:endParaRPr lang="en-US" dirty="0"/>
          </a:p>
        </p:txBody>
      </p:sp>
    </p:spTree>
    <p:extLst>
      <p:ext uri="{BB962C8B-B14F-4D97-AF65-F5344CB8AC3E}">
        <p14:creationId xmlns:p14="http://schemas.microsoft.com/office/powerpoint/2010/main" val="2197624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858"/>
          <a:stretch/>
        </p:blipFill>
        <p:spPr>
          <a:xfrm>
            <a:off x="0" y="0"/>
            <a:ext cx="7298871" cy="5174337"/>
          </a:xfrm>
          <a:prstGeom prst="rect">
            <a:avLst/>
          </a:prstGeom>
        </p:spPr>
      </p:pic>
      <p:sp>
        <p:nvSpPr>
          <p:cNvPr id="10" name="Title 9"/>
          <p:cNvSpPr>
            <a:spLocks noGrp="1"/>
          </p:cNvSpPr>
          <p:nvPr>
            <p:ph type="title"/>
          </p:nvPr>
        </p:nvSpPr>
        <p:spPr>
          <a:xfrm>
            <a:off x="990600" y="4262296"/>
            <a:ext cx="6172200" cy="1056447"/>
          </a:xfrm>
        </p:spPr>
        <p:txBody>
          <a:bodyPr>
            <a:normAutofit/>
          </a:bodyPr>
          <a:lstStyle/>
          <a:p>
            <a:pPr algn="r"/>
            <a:r>
              <a:rPr lang="en-US" b="1" dirty="0" smtClean="0">
                <a:solidFill>
                  <a:schemeClr val="accent6"/>
                </a:solidFill>
              </a:rPr>
              <a:t>2019 MAPP2Health</a:t>
            </a:r>
            <a:endParaRPr lang="en-US" b="1" dirty="0">
              <a:solidFill>
                <a:schemeClr val="accent6"/>
              </a:solidFill>
            </a:endParaRPr>
          </a:p>
        </p:txBody>
      </p:sp>
      <p:sp>
        <p:nvSpPr>
          <p:cNvPr id="2" name="Rectangle 1"/>
          <p:cNvSpPr/>
          <p:nvPr/>
        </p:nvSpPr>
        <p:spPr>
          <a:xfrm>
            <a:off x="6096000" y="135061"/>
            <a:ext cx="3048001" cy="1200329"/>
          </a:xfrm>
          <a:prstGeom prst="rect">
            <a:avLst/>
          </a:prstGeom>
        </p:spPr>
        <p:txBody>
          <a:bodyPr wrap="square">
            <a:spAutoFit/>
          </a:bodyPr>
          <a:lstStyle/>
          <a:p>
            <a:r>
              <a:rPr lang="en-US" sz="1600" b="1" dirty="0"/>
              <a:t>Putnam </a:t>
            </a:r>
            <a:r>
              <a:rPr lang="en-US" sz="1600" b="1" dirty="0" smtClean="0"/>
              <a:t>Ivey, </a:t>
            </a:r>
            <a:r>
              <a:rPr lang="en-US" sz="1400" b="1" i="1" dirty="0" smtClean="0"/>
              <a:t>Healthy </a:t>
            </a:r>
            <a:r>
              <a:rPr lang="en-US" sz="1400" b="1" i="1" dirty="0"/>
              <a:t>Communities Coordinator</a:t>
            </a:r>
          </a:p>
          <a:p>
            <a:r>
              <a:rPr lang="en-US" sz="1400" b="1" dirty="0"/>
              <a:t>Thomas Jefferson Health District</a:t>
            </a:r>
          </a:p>
          <a:p>
            <a:r>
              <a:rPr lang="en-US" sz="1400" b="1" dirty="0"/>
              <a:t>434-972-6241</a:t>
            </a:r>
          </a:p>
          <a:p>
            <a:r>
              <a:rPr lang="en-US" sz="1400" b="1" dirty="0">
                <a:hlinkClick r:id="rId4"/>
              </a:rPr>
              <a:t>putnam.ivey@vdh.virginia.gov</a:t>
            </a:r>
            <a:r>
              <a:rPr lang="en-US" sz="1400" b="1" dirty="0"/>
              <a:t> </a:t>
            </a:r>
            <a:endParaRPr lang="en-US" b="1" dirty="0"/>
          </a:p>
        </p:txBody>
      </p:sp>
      <p:sp>
        <p:nvSpPr>
          <p:cNvPr id="6" name="Shape 817"/>
          <p:cNvSpPr/>
          <p:nvPr/>
        </p:nvSpPr>
        <p:spPr>
          <a:xfrm flipH="1">
            <a:off x="3733800" y="133940"/>
            <a:ext cx="2057400" cy="84037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3" name="TextBox 2"/>
          <p:cNvSpPr txBox="1"/>
          <p:nvPr/>
        </p:nvSpPr>
        <p:spPr>
          <a:xfrm>
            <a:off x="4038600" y="342361"/>
            <a:ext cx="1447800" cy="369332"/>
          </a:xfrm>
          <a:prstGeom prst="rect">
            <a:avLst/>
          </a:prstGeom>
          <a:noFill/>
        </p:spPr>
        <p:txBody>
          <a:bodyPr wrap="square" rtlCol="0">
            <a:spAutoFit/>
          </a:bodyPr>
          <a:lstStyle/>
          <a:p>
            <a:r>
              <a:rPr lang="en-US" dirty="0" smtClean="0"/>
              <a:t>Questions?</a:t>
            </a:r>
            <a:endParaRPr lang="en-US" dirty="0"/>
          </a:p>
        </p:txBody>
      </p:sp>
    </p:spTree>
    <p:extLst>
      <p:ext uri="{BB962C8B-B14F-4D97-AF65-F5344CB8AC3E}">
        <p14:creationId xmlns:p14="http://schemas.microsoft.com/office/powerpoint/2010/main" val="1290387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532"/>
            <a:ext cx="2227729" cy="5232202"/>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endParaRPr lang="en-US" sz="1800" b="1" dirty="0" smtClean="0">
              <a:solidFill>
                <a:schemeClr val="accent2"/>
              </a:solidFill>
              <a:latin typeface="Trebuchet MS" panose="020B0603020202020204" pitchFamily="34" charset="0"/>
            </a:endParaRPr>
          </a:p>
          <a:p>
            <a:r>
              <a:rPr lang="en-US" sz="2000" b="1" dirty="0" smtClean="0">
                <a:latin typeface="Trebuchet MS" panose="020B0603020202020204" pitchFamily="34" charset="0"/>
              </a:rPr>
              <a:t>CDC’s Community Health Improvement Navigator: </a:t>
            </a:r>
          </a:p>
          <a:p>
            <a:r>
              <a:rPr lang="en-US" dirty="0" smtClean="0">
                <a:latin typeface="Trebuchet MS" panose="020B0603020202020204" pitchFamily="34" charset="0"/>
              </a:rPr>
              <a:t>the Who, What, Where, and How of Improving Community Health</a:t>
            </a:r>
          </a:p>
          <a:p>
            <a:endParaRPr lang="en-US" dirty="0">
              <a:latin typeface="Trebuchet MS" panose="020B0603020202020204" pitchFamily="34" charset="0"/>
            </a:endParaRPr>
          </a:p>
          <a:p>
            <a:endParaRPr lang="en-US" dirty="0" smtClean="0">
              <a:latin typeface="Trebuchet MS" panose="020B0603020202020204" pitchFamily="34" charset="0"/>
            </a:endParaRPr>
          </a:p>
          <a:p>
            <a:endParaRPr lang="en-US" dirty="0">
              <a:latin typeface="Trebuchet MS" panose="020B0603020202020204" pitchFamily="34" charset="0"/>
            </a:endParaRPr>
          </a:p>
          <a:p>
            <a:endParaRPr lang="en-US" dirty="0" smtClean="0">
              <a:latin typeface="Trebuchet MS" panose="020B0603020202020204" pitchFamily="34" charset="0"/>
            </a:endParaRPr>
          </a:p>
          <a:p>
            <a:endParaRPr lang="en-US" dirty="0">
              <a:latin typeface="Trebuchet MS" panose="020B0603020202020204" pitchFamily="34" charset="0"/>
            </a:endParaRPr>
          </a:p>
          <a:p>
            <a:endParaRPr lang="en-US" dirty="0" smtClean="0">
              <a:latin typeface="Trebuchet MS" panose="020B0603020202020204" pitchFamily="34" charset="0"/>
            </a:endParaRPr>
          </a:p>
          <a:p>
            <a:endParaRPr lang="en-US" sz="1600" dirty="0">
              <a:latin typeface="Calibri" panose="020F0502020204030204" pitchFamily="34" charset="0"/>
              <a:cs typeface="Calibri" panose="020F0502020204030204" pitchFamily="34" charset="0"/>
            </a:endParaRPr>
          </a:p>
          <a:p>
            <a:endParaRPr lang="en-US" sz="2000" dirty="0" smtClean="0">
              <a:latin typeface="Trebuchet MS" panose="020B0603020202020204" pitchFamily="34" charset="0"/>
            </a:endParaRPr>
          </a:p>
        </p:txBody>
      </p:sp>
      <p:pic>
        <p:nvPicPr>
          <p:cNvPr id="4" name="Picture 3" descr="The fourth and final infographic component is a graphic titled, “How: Use a Balanced Portfolio of Interventions for Greatest Impact.” To the left of the graphic, text reads, “Action in one area may produce positive outcomes in another. Start by using interventions that work across all four action areas. Over time, increase investment in socioeconomic factors for the greatest impact on health and well-being for all.” The graphic is of an arrow titled “Four Action Areas” pointing to four folders: Socioeconomic factors, physical environment, health behaviors, and clinical care. " title="How: Use a Balanced Portfolio of Interventions for Greatest Impact">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7729" y="-1"/>
            <a:ext cx="6916271" cy="5187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The first infographic component is a pie chart titled “What: Know What Affects Health.” Forty percent of what affects health is related to socioeconomic factors; 10 percent of what affects health is related to physical environment; 30 percent of what affects health is related to health behaviors; and 20 percent of what affects health is related to clinical care. This data is from www.countyhealthrankings.org. " title="What: Know What Affects Health">
            <a:hlinkClick r:id="rId5" tooltip="County Health rankings"/>
          </p:cNvPr>
          <p:cNvPicPr>
            <a:picLocks noChangeAspect="1"/>
          </p:cNvPicPr>
          <p:nvPr/>
        </p:nvPicPr>
        <p:blipFill rotWithShape="1">
          <a:blip r:embed="rId6" cstate="print">
            <a:extLst>
              <a:ext uri="{28A0092B-C50C-407E-A947-70E740481C1C}">
                <a14:useLocalDpi xmlns:a14="http://schemas.microsoft.com/office/drawing/2010/main" val="0"/>
              </a:ext>
            </a:extLst>
          </a:blip>
          <a:srcRect l="21667" t="18611" r="20000" b="11389"/>
          <a:stretch/>
        </p:blipFill>
        <p:spPr bwMode="auto">
          <a:xfrm>
            <a:off x="989569" y="2990716"/>
            <a:ext cx="2476320" cy="2228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067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Line Callout 2 436"/>
          <p:cNvSpPr/>
          <p:nvPr/>
        </p:nvSpPr>
        <p:spPr>
          <a:xfrm>
            <a:off x="6796356" y="3562350"/>
            <a:ext cx="2347644" cy="1581151"/>
          </a:xfrm>
          <a:prstGeom prst="borderCallout2">
            <a:avLst>
              <a:gd name="adj1" fmla="val -114142"/>
              <a:gd name="adj2" fmla="val 98912"/>
              <a:gd name="adj3" fmla="val -34880"/>
              <a:gd name="adj4" fmla="val 47771"/>
              <a:gd name="adj5" fmla="val -888"/>
              <a:gd name="adj6" fmla="val 55301"/>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1"/>
              </a:solidFill>
            </a:endParaRPr>
          </a:p>
          <a:p>
            <a:pPr algn="ctr"/>
            <a:r>
              <a:rPr lang="en-US" sz="1400" dirty="0" smtClean="0"/>
              <a:t>Source: CDC, </a:t>
            </a:r>
            <a:r>
              <a:rPr lang="en-US" sz="1400" dirty="0" err="1" smtClean="0"/>
              <a:t>Frieden</a:t>
            </a:r>
            <a:r>
              <a:rPr lang="en-US" sz="1400" dirty="0" smtClean="0"/>
              <a:t>, T. A Framework for Public Heath Action: The Health Impact Pyramid. Am J Public Health. 2010; April; 100(4): 590–595.</a:t>
            </a:r>
            <a:endParaRPr lang="en-US" sz="14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210" t="12257" r="1917" b="8743"/>
          <a:stretch/>
        </p:blipFill>
        <p:spPr>
          <a:xfrm>
            <a:off x="61644" y="742950"/>
            <a:ext cx="6796356" cy="4419600"/>
          </a:xfrm>
          <a:prstGeom prst="rect">
            <a:avLst/>
          </a:prstGeom>
        </p:spPr>
      </p:pic>
      <p:sp>
        <p:nvSpPr>
          <p:cNvPr id="8377" name="Title 8376"/>
          <p:cNvSpPr>
            <a:spLocks noGrp="1"/>
          </p:cNvSpPr>
          <p:nvPr>
            <p:ph type="title"/>
          </p:nvPr>
        </p:nvSpPr>
        <p:spPr>
          <a:xfrm>
            <a:off x="6705600" y="0"/>
            <a:ext cx="2466392" cy="3562350"/>
          </a:xfrm>
        </p:spPr>
        <p:txBody>
          <a:bodyPr>
            <a:normAutofit/>
          </a:bodyPr>
          <a:lstStyle/>
          <a:p>
            <a:pPr algn="ctr"/>
            <a:r>
              <a:rPr lang="en-US" sz="3200" b="1" dirty="0" smtClean="0"/>
              <a:t>Health </a:t>
            </a:r>
            <a:r>
              <a:rPr lang="en-US" sz="3200" b="1" dirty="0" smtClean="0"/>
              <a:t>Impact Pyramid</a:t>
            </a:r>
            <a:endParaRPr lang="en-US" sz="3200" b="1" dirty="0"/>
          </a:p>
        </p:txBody>
      </p:sp>
    </p:spTree>
    <p:extLst>
      <p:ext uri="{BB962C8B-B14F-4D97-AF65-F5344CB8AC3E}">
        <p14:creationId xmlns:p14="http://schemas.microsoft.com/office/powerpoint/2010/main" val="3245381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7" name="Title 8376"/>
          <p:cNvSpPr>
            <a:spLocks noGrp="1"/>
          </p:cNvSpPr>
          <p:nvPr>
            <p:ph type="title"/>
          </p:nvPr>
        </p:nvSpPr>
        <p:spPr>
          <a:xfrm>
            <a:off x="0" y="0"/>
            <a:ext cx="9144000" cy="914400"/>
          </a:xfrm>
        </p:spPr>
        <p:txBody>
          <a:bodyPr>
            <a:normAutofit/>
          </a:bodyPr>
          <a:lstStyle/>
          <a:p>
            <a:pPr algn="ctr"/>
            <a:r>
              <a:rPr lang="en-US" sz="3200" b="1" dirty="0" smtClean="0"/>
              <a:t>Policy</a:t>
            </a:r>
            <a:r>
              <a:rPr lang="en-US" sz="3200" b="1" dirty="0" smtClean="0"/>
              <a:t>, Systems, and Environmental </a:t>
            </a:r>
            <a:r>
              <a:rPr lang="en-US" sz="3200" b="1" dirty="0" smtClean="0"/>
              <a:t>Change</a:t>
            </a:r>
            <a:endParaRPr lang="en-US" sz="3200" b="1" dirty="0"/>
          </a:p>
        </p:txBody>
      </p:sp>
      <p:graphicFrame>
        <p:nvGraphicFramePr>
          <p:cNvPr id="2" name="Diagram 1"/>
          <p:cNvGraphicFramePr/>
          <p:nvPr>
            <p:extLst>
              <p:ext uri="{D42A27DB-BD31-4B8C-83A1-F6EECF244321}">
                <p14:modId xmlns:p14="http://schemas.microsoft.com/office/powerpoint/2010/main" val="2673534353"/>
              </p:ext>
            </p:extLst>
          </p:nvPr>
        </p:nvGraphicFramePr>
        <p:xfrm>
          <a:off x="1371600" y="742950"/>
          <a:ext cx="65532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19561582"/>
              </p:ext>
            </p:extLst>
          </p:nvPr>
        </p:nvGraphicFramePr>
        <p:xfrm>
          <a:off x="0" y="3631820"/>
          <a:ext cx="9144000" cy="1500004"/>
        </p:xfrm>
        <a:graphic>
          <a:graphicData uri="http://schemas.openxmlformats.org/drawingml/2006/table">
            <a:tbl>
              <a:tblPr firstRow="1" bandRow="1">
                <a:tableStyleId>{5C22544A-7EE6-4342-B048-85BDC9FD1C3A}</a:tableStyleId>
              </a:tblPr>
              <a:tblGrid>
                <a:gridCol w="2345635">
                  <a:extLst>
                    <a:ext uri="{9D8B030D-6E8A-4147-A177-3AD203B41FA5}">
                      <a16:colId xmlns:a16="http://schemas.microsoft.com/office/drawing/2014/main" val="3208123563"/>
                    </a:ext>
                  </a:extLst>
                </a:gridCol>
                <a:gridCol w="3578087">
                  <a:extLst>
                    <a:ext uri="{9D8B030D-6E8A-4147-A177-3AD203B41FA5}">
                      <a16:colId xmlns:a16="http://schemas.microsoft.com/office/drawing/2014/main" val="234223083"/>
                    </a:ext>
                  </a:extLst>
                </a:gridCol>
                <a:gridCol w="3220278">
                  <a:extLst>
                    <a:ext uri="{9D8B030D-6E8A-4147-A177-3AD203B41FA5}">
                      <a16:colId xmlns:a16="http://schemas.microsoft.com/office/drawing/2014/main" val="3107560788"/>
                    </a:ext>
                  </a:extLst>
                </a:gridCol>
              </a:tblGrid>
              <a:tr h="771118">
                <a:tc>
                  <a:txBody>
                    <a:bodyPr/>
                    <a:lstStyle/>
                    <a:p>
                      <a:r>
                        <a:rPr lang="en-US" sz="1400" dirty="0" smtClean="0"/>
                        <a:t>Policies</a:t>
                      </a:r>
                      <a:r>
                        <a:rPr lang="en-US" sz="1400" baseline="0" dirty="0" smtClean="0"/>
                        <a:t> at the legislative or organizational level</a:t>
                      </a:r>
                      <a:endParaRPr lang="en-US" sz="1400" dirty="0"/>
                    </a:p>
                  </a:txBody>
                  <a:tcPr>
                    <a:solidFill>
                      <a:schemeClr val="accent2"/>
                    </a:solidFill>
                  </a:tcPr>
                </a:tc>
                <a:tc>
                  <a:txBody>
                    <a:bodyPr/>
                    <a:lstStyle/>
                    <a:p>
                      <a:r>
                        <a:rPr lang="en-US" sz="1200" dirty="0" smtClean="0"/>
                        <a:t>Change made to</a:t>
                      </a:r>
                      <a:r>
                        <a:rPr lang="en-US" sz="1200" baseline="0" dirty="0" smtClean="0"/>
                        <a:t> the physical environment (or social / economic factors)</a:t>
                      </a:r>
                      <a:endParaRPr lang="en-US" sz="1200" dirty="0"/>
                    </a:p>
                  </a:txBody>
                  <a:tcPr>
                    <a:solidFill>
                      <a:schemeClr val="accent3"/>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lt1"/>
                          </a:solidFill>
                          <a:latin typeface="+mn-lt"/>
                          <a:ea typeface="+mn-ea"/>
                          <a:cs typeface="+mn-cs"/>
                        </a:rPr>
                        <a:t>Changes made to the rules within an organization; often focuses on changing infrastructure or instituting processes or procedures</a:t>
                      </a:r>
                      <a:endParaRPr lang="en-US" sz="1200" b="1" dirty="0"/>
                    </a:p>
                  </a:txBody>
                  <a:tcPr>
                    <a:solidFill>
                      <a:schemeClr val="accent4"/>
                    </a:solidFill>
                  </a:tcPr>
                </a:tc>
                <a:extLst>
                  <a:ext uri="{0D108BD9-81ED-4DB2-BD59-A6C34878D82A}">
                    <a16:rowId xmlns:a16="http://schemas.microsoft.com/office/drawing/2014/main" val="2638523427"/>
                  </a:ext>
                </a:extLst>
              </a:tr>
              <a:tr h="677044">
                <a:tc>
                  <a:txBody>
                    <a:bodyPr/>
                    <a:lstStyle/>
                    <a:p>
                      <a:r>
                        <a:rPr lang="en-US" sz="1100" dirty="0" smtClean="0"/>
                        <a:t>Ex:</a:t>
                      </a:r>
                      <a:r>
                        <a:rPr lang="en-US" sz="1100" baseline="0" dirty="0" smtClean="0"/>
                        <a:t> locality cigarette tax (P) or organizational tobacco-free policy (p)</a:t>
                      </a:r>
                      <a:endParaRPr lang="en-US" sz="1100" dirty="0"/>
                    </a:p>
                  </a:txBody>
                  <a:tcPr>
                    <a:solidFill>
                      <a:schemeClr val="accent2">
                        <a:lumMod val="20000"/>
                        <a:lumOff val="80000"/>
                      </a:schemeClr>
                    </a:solidFill>
                  </a:tcPr>
                </a:tc>
                <a:tc>
                  <a:txBody>
                    <a:bodyPr/>
                    <a:lstStyle/>
                    <a:p>
                      <a:r>
                        <a:rPr lang="en-US" sz="1100" b="0" i="0" u="none" strike="noStrike" kern="1200" baseline="0" dirty="0" smtClean="0">
                          <a:solidFill>
                            <a:schemeClr val="dk1"/>
                          </a:solidFill>
                          <a:latin typeface="+mn-lt"/>
                          <a:ea typeface="+mn-ea"/>
                          <a:cs typeface="+mn-cs"/>
                        </a:rPr>
                        <a:t>Ex: installing bike signage for bike routes or sidewalk installation and pedestrian friendly intersections to promote walking and biking</a:t>
                      </a:r>
                      <a:endParaRPr lang="en-US" sz="1100" dirty="0"/>
                    </a:p>
                  </a:txBody>
                  <a:tcPr>
                    <a:solidFill>
                      <a:schemeClr val="accent3">
                        <a:lumMod val="20000"/>
                        <a:lumOff val="80000"/>
                      </a:schemeClr>
                    </a:solidFill>
                  </a:tcPr>
                </a:tc>
                <a:tc>
                  <a:txBody>
                    <a:bodyPr/>
                    <a:lstStyle/>
                    <a:p>
                      <a:r>
                        <a:rPr lang="en-US" sz="1100" dirty="0" smtClean="0"/>
                        <a:t>Ex: c</a:t>
                      </a:r>
                      <a:r>
                        <a:rPr lang="en-US" sz="1100" b="0" i="0" u="none" strike="noStrike" kern="1200" baseline="0" dirty="0" smtClean="0">
                          <a:solidFill>
                            <a:schemeClr val="dk1"/>
                          </a:solidFill>
                          <a:latin typeface="+mn-lt"/>
                          <a:ea typeface="+mn-ea"/>
                          <a:cs typeface="+mn-cs"/>
                        </a:rPr>
                        <a:t>reating a certification process for school bake sales to ensure they are in line with school wellness policy</a:t>
                      </a:r>
                    </a:p>
                  </a:txBody>
                  <a:tcPr>
                    <a:solidFill>
                      <a:schemeClr val="accent4">
                        <a:lumMod val="20000"/>
                        <a:lumOff val="80000"/>
                      </a:schemeClr>
                    </a:solidFill>
                  </a:tcPr>
                </a:tc>
                <a:extLst>
                  <a:ext uri="{0D108BD9-81ED-4DB2-BD59-A6C34878D82A}">
                    <a16:rowId xmlns:a16="http://schemas.microsoft.com/office/drawing/2014/main" val="2371020949"/>
                  </a:ext>
                </a:extLst>
              </a:tr>
            </a:tbl>
          </a:graphicData>
        </a:graphic>
      </p:graphicFrame>
    </p:spTree>
    <p:extLst>
      <p:ext uri="{BB962C8B-B14F-4D97-AF65-F5344CB8AC3E}">
        <p14:creationId xmlns:p14="http://schemas.microsoft.com/office/powerpoint/2010/main" val="37596300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226" y="315061"/>
            <a:ext cx="3810000" cy="1110431"/>
          </a:xfrm>
        </p:spPr>
        <p:txBody>
          <a:bodyPr>
            <a:normAutofit/>
          </a:bodyPr>
          <a:lstStyle/>
          <a:p>
            <a:pPr algn="ctr"/>
            <a:r>
              <a:rPr lang="en-US" dirty="0" smtClean="0"/>
              <a:t>The Social Ecological Model</a:t>
            </a:r>
            <a:endParaRPr lang="en-US" dirty="0"/>
          </a:p>
        </p:txBody>
      </p:sp>
      <p:graphicFrame>
        <p:nvGraphicFramePr>
          <p:cNvPr id="13" name="Diagram 12"/>
          <p:cNvGraphicFramePr/>
          <p:nvPr>
            <p:extLst>
              <p:ext uri="{D42A27DB-BD31-4B8C-83A1-F6EECF244321}">
                <p14:modId xmlns:p14="http://schemas.microsoft.com/office/powerpoint/2010/main" val="3510835473"/>
              </p:ext>
            </p:extLst>
          </p:nvPr>
        </p:nvGraphicFramePr>
        <p:xfrm>
          <a:off x="-1221657" y="138577"/>
          <a:ext cx="8534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ular Callout 3"/>
          <p:cNvSpPr/>
          <p:nvPr/>
        </p:nvSpPr>
        <p:spPr>
          <a:xfrm>
            <a:off x="0" y="3943350"/>
            <a:ext cx="2362200" cy="1200150"/>
          </a:xfrm>
          <a:prstGeom prst="wedgeRectCallout">
            <a:avLst>
              <a:gd name="adj1" fmla="val 63869"/>
              <a:gd name="adj2" fmla="val 18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t>Adapted from </a:t>
            </a:r>
            <a:r>
              <a:rPr lang="en-US" sz="1100" dirty="0" err="1"/>
              <a:t>McLeroy</a:t>
            </a:r>
            <a:r>
              <a:rPr lang="en-US" sz="1100" dirty="0"/>
              <a:t>, K. R., </a:t>
            </a:r>
            <a:r>
              <a:rPr lang="en-US" sz="1100" dirty="0" err="1"/>
              <a:t>Steckler</a:t>
            </a:r>
            <a:r>
              <a:rPr lang="en-US" sz="1100" dirty="0"/>
              <a:t>, A. and </a:t>
            </a:r>
            <a:r>
              <a:rPr lang="en-US" sz="1100" dirty="0" err="1"/>
              <a:t>Bibeau</a:t>
            </a:r>
            <a:r>
              <a:rPr lang="en-US" sz="1100" dirty="0"/>
              <a:t>, D. (Eds.) (1988). The social ecology of health promotion interventions. </a:t>
            </a:r>
            <a:r>
              <a:rPr lang="en-US" sz="1100" i="1" dirty="0"/>
              <a:t>Health Education Quarterly,</a:t>
            </a:r>
            <a:r>
              <a:rPr lang="en-US" sz="1100" dirty="0"/>
              <a:t> 15(4):351-377. </a:t>
            </a:r>
          </a:p>
        </p:txBody>
      </p:sp>
      <p:sp>
        <p:nvSpPr>
          <p:cNvPr id="3" name="TextBox 2"/>
          <p:cNvSpPr txBox="1"/>
          <p:nvPr/>
        </p:nvSpPr>
        <p:spPr>
          <a:xfrm>
            <a:off x="4584290" y="4498557"/>
            <a:ext cx="4559710" cy="338554"/>
          </a:xfrm>
          <a:prstGeom prst="rect">
            <a:avLst/>
          </a:prstGeom>
          <a:solidFill>
            <a:schemeClr val="accent6"/>
          </a:solidFill>
        </p:spPr>
        <p:txBody>
          <a:bodyPr wrap="square" rtlCol="0">
            <a:spAutoFit/>
          </a:bodyPr>
          <a:lstStyle/>
          <a:p>
            <a:pPr lvl="0"/>
            <a:r>
              <a:rPr lang="en-US" sz="1600" dirty="0"/>
              <a:t>knowledge, attitudes, </a:t>
            </a:r>
            <a:r>
              <a:rPr lang="en-US" sz="1600" dirty="0" smtClean="0"/>
              <a:t>behaviors</a:t>
            </a:r>
            <a:endParaRPr lang="en-US" sz="1600" b="1" dirty="0"/>
          </a:p>
        </p:txBody>
      </p:sp>
      <p:sp>
        <p:nvSpPr>
          <p:cNvPr id="5" name="TextBox 4"/>
          <p:cNvSpPr txBox="1"/>
          <p:nvPr/>
        </p:nvSpPr>
        <p:spPr>
          <a:xfrm>
            <a:off x="5174226" y="3958650"/>
            <a:ext cx="3969774" cy="584775"/>
          </a:xfrm>
          <a:prstGeom prst="rect">
            <a:avLst/>
          </a:prstGeom>
          <a:solidFill>
            <a:srgbClr val="008B99"/>
          </a:solidFill>
        </p:spPr>
        <p:txBody>
          <a:bodyPr wrap="square" rtlCol="0">
            <a:spAutoFit/>
          </a:bodyPr>
          <a:lstStyle/>
          <a:p>
            <a:r>
              <a:rPr lang="en-US" sz="1600" dirty="0"/>
              <a:t>F</a:t>
            </a:r>
            <a:r>
              <a:rPr lang="en-US" sz="1600" dirty="0" smtClean="0"/>
              <a:t>amilies</a:t>
            </a:r>
            <a:r>
              <a:rPr lang="en-US" sz="1600" dirty="0"/>
              <a:t>, friends, social networks and support </a:t>
            </a:r>
            <a:r>
              <a:rPr lang="en-US" sz="1600" dirty="0" smtClean="0"/>
              <a:t>systems, peers, </a:t>
            </a:r>
            <a:r>
              <a:rPr lang="en-US" sz="1600" dirty="0" err="1" smtClean="0"/>
              <a:t>CHWs</a:t>
            </a:r>
            <a:endParaRPr lang="en-US" sz="1600" dirty="0"/>
          </a:p>
        </p:txBody>
      </p:sp>
      <p:sp>
        <p:nvSpPr>
          <p:cNvPr id="7" name="TextBox 6"/>
          <p:cNvSpPr txBox="1"/>
          <p:nvPr/>
        </p:nvSpPr>
        <p:spPr>
          <a:xfrm>
            <a:off x="5479025" y="3373875"/>
            <a:ext cx="3664975" cy="584775"/>
          </a:xfrm>
          <a:prstGeom prst="rect">
            <a:avLst/>
          </a:prstGeom>
          <a:solidFill>
            <a:srgbClr val="2ABC53"/>
          </a:solidFill>
        </p:spPr>
        <p:txBody>
          <a:bodyPr wrap="square" rtlCol="0">
            <a:spAutoFit/>
          </a:bodyPr>
          <a:lstStyle/>
          <a:p>
            <a:r>
              <a:rPr lang="en-US" sz="1600" dirty="0" smtClean="0"/>
              <a:t>Schools, work, faith-based, community clinics, agencies</a:t>
            </a:r>
            <a:endParaRPr lang="en-US" sz="1600" dirty="0"/>
          </a:p>
        </p:txBody>
      </p:sp>
      <p:sp>
        <p:nvSpPr>
          <p:cNvPr id="8" name="TextBox 7"/>
          <p:cNvSpPr txBox="1"/>
          <p:nvPr/>
        </p:nvSpPr>
        <p:spPr>
          <a:xfrm>
            <a:off x="5789970" y="2542878"/>
            <a:ext cx="3354030" cy="830997"/>
          </a:xfrm>
          <a:prstGeom prst="rect">
            <a:avLst/>
          </a:prstGeom>
          <a:solidFill>
            <a:srgbClr val="4ED231"/>
          </a:solidFill>
        </p:spPr>
        <p:txBody>
          <a:bodyPr wrap="square" rtlCol="0">
            <a:spAutoFit/>
          </a:bodyPr>
          <a:lstStyle/>
          <a:p>
            <a:r>
              <a:rPr lang="en-US" sz="1600" dirty="0" smtClean="0"/>
              <a:t>Cultural values and norms, built environment, media, coalitions, associations, neighborhoods</a:t>
            </a:r>
            <a:endParaRPr lang="en-US" sz="1600" dirty="0"/>
          </a:p>
        </p:txBody>
      </p:sp>
      <p:sp>
        <p:nvSpPr>
          <p:cNvPr id="9" name="TextBox 8"/>
          <p:cNvSpPr txBox="1"/>
          <p:nvPr/>
        </p:nvSpPr>
        <p:spPr>
          <a:xfrm>
            <a:off x="6189406" y="1972307"/>
            <a:ext cx="2971800" cy="584775"/>
          </a:xfrm>
          <a:prstGeom prst="rect">
            <a:avLst/>
          </a:prstGeom>
          <a:solidFill>
            <a:srgbClr val="A5D848"/>
          </a:solidFill>
        </p:spPr>
        <p:txBody>
          <a:bodyPr wrap="square" rtlCol="0">
            <a:spAutoFit/>
          </a:bodyPr>
          <a:lstStyle/>
          <a:p>
            <a:r>
              <a:rPr lang="en-US" sz="1600" dirty="0" smtClean="0"/>
              <a:t>Local, state, national, and international laws/policies</a:t>
            </a:r>
            <a:endParaRPr lang="en-US" sz="1600" dirty="0"/>
          </a:p>
        </p:txBody>
      </p:sp>
    </p:spTree>
    <p:extLst>
      <p:ext uri="{BB962C8B-B14F-4D97-AF65-F5344CB8AC3E}">
        <p14:creationId xmlns:p14="http://schemas.microsoft.com/office/powerpoint/2010/main" val="943207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875" b="4609"/>
          <a:stretch/>
        </p:blipFill>
        <p:spPr>
          <a:xfrm>
            <a:off x="1142999" y="819150"/>
            <a:ext cx="7523309" cy="4293268"/>
          </a:xfrm>
        </p:spPr>
      </p:pic>
      <p:sp>
        <p:nvSpPr>
          <p:cNvPr id="2" name="Title 1"/>
          <p:cNvSpPr>
            <a:spLocks noGrp="1"/>
          </p:cNvSpPr>
          <p:nvPr>
            <p:ph type="title"/>
          </p:nvPr>
        </p:nvSpPr>
        <p:spPr>
          <a:xfrm>
            <a:off x="304800" y="133350"/>
            <a:ext cx="7886700" cy="1307306"/>
          </a:xfrm>
        </p:spPr>
        <p:txBody>
          <a:bodyPr>
            <a:normAutofit/>
          </a:bodyPr>
          <a:lstStyle/>
          <a:p>
            <a:r>
              <a:rPr lang="en-US" dirty="0" smtClean="0"/>
              <a:t>Primary, Secondary, and Tertiary Prevention</a:t>
            </a:r>
            <a:endParaRPr lang="en-US" dirty="0"/>
          </a:p>
        </p:txBody>
      </p:sp>
    </p:spTree>
    <p:extLst>
      <p:ext uri="{BB962C8B-B14F-4D97-AF65-F5344CB8AC3E}">
        <p14:creationId xmlns:p14="http://schemas.microsoft.com/office/powerpoint/2010/main" val="3283173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 Discussion by MAPP Priority</a:t>
            </a:r>
            <a:endParaRPr lang="en-US" dirty="0"/>
          </a:p>
        </p:txBody>
      </p:sp>
      <p:sp>
        <p:nvSpPr>
          <p:cNvPr id="5" name="Content Placeholder 4"/>
          <p:cNvSpPr>
            <a:spLocks noGrp="1"/>
          </p:cNvSpPr>
          <p:nvPr>
            <p:ph sz="half" idx="1"/>
          </p:nvPr>
        </p:nvSpPr>
        <p:spPr/>
        <p:txBody>
          <a:bodyPr>
            <a:normAutofit fontScale="77500" lnSpcReduction="20000"/>
          </a:bodyPr>
          <a:lstStyle/>
          <a:p>
            <a:pPr marL="0" indent="0">
              <a:buNone/>
            </a:pPr>
            <a:r>
              <a:rPr lang="en-US" sz="2600" b="1" dirty="0">
                <a:solidFill>
                  <a:schemeClr val="accent4"/>
                </a:solidFill>
              </a:rPr>
              <a:t>Activity 1</a:t>
            </a:r>
            <a:r>
              <a:rPr lang="en-US" sz="2600" dirty="0"/>
              <a:t> </a:t>
            </a:r>
            <a:r>
              <a:rPr lang="en-US" sz="2600" i="1" dirty="0"/>
              <a:t>(20-25 minutes)</a:t>
            </a:r>
            <a:r>
              <a:rPr lang="en-US" sz="2600" dirty="0"/>
              <a:t>: </a:t>
            </a:r>
            <a:endParaRPr lang="en-US" sz="2600" dirty="0" smtClean="0"/>
          </a:p>
          <a:p>
            <a:pPr marL="0" indent="0">
              <a:buNone/>
            </a:pPr>
            <a:r>
              <a:rPr lang="en-US" dirty="0" smtClean="0"/>
              <a:t>As </a:t>
            </a:r>
            <a:r>
              <a:rPr lang="en-US" dirty="0"/>
              <a:t>a group, brainstorm as many current community practices (programs, initiatives, activities) as you can think of that are </a:t>
            </a:r>
            <a:r>
              <a:rPr lang="en-US" dirty="0" smtClean="0"/>
              <a:t>occurring </a:t>
            </a:r>
            <a:r>
              <a:rPr lang="en-US" dirty="0"/>
              <a:t>in our community related to your group’s MAPP priority /topic </a:t>
            </a:r>
            <a:r>
              <a:rPr lang="en-US" dirty="0" smtClean="0"/>
              <a:t>area.</a:t>
            </a:r>
          </a:p>
          <a:p>
            <a:pPr marL="0" indent="0">
              <a:buNone/>
            </a:pPr>
            <a:endParaRPr lang="en-US" dirty="0" smtClean="0"/>
          </a:p>
          <a:p>
            <a:r>
              <a:rPr lang="en-US" dirty="0" smtClean="0"/>
              <a:t>Write </a:t>
            </a:r>
            <a:r>
              <a:rPr lang="en-US" dirty="0"/>
              <a:t>each item down on a separate sticky note</a:t>
            </a:r>
            <a:r>
              <a:rPr lang="en-US" dirty="0" smtClean="0"/>
              <a:t>.</a:t>
            </a:r>
          </a:p>
          <a:p>
            <a:pPr marL="0" indent="0">
              <a:buNone/>
            </a:pPr>
            <a:endParaRPr lang="en-US" dirty="0"/>
          </a:p>
          <a:p>
            <a:pPr lvl="0"/>
            <a:r>
              <a:rPr lang="en-US" dirty="0"/>
              <a:t>Discuss and place sticky notes on the </a:t>
            </a:r>
            <a:r>
              <a:rPr lang="en-US" b="1" dirty="0"/>
              <a:t>health impact pyramid poster</a:t>
            </a:r>
            <a:r>
              <a:rPr lang="en-US" dirty="0"/>
              <a:t> – where are most of the sticky notes clustered? Are there any gaps</a:t>
            </a:r>
            <a:r>
              <a:rPr lang="en-US" dirty="0" smtClean="0"/>
              <a:t>?</a:t>
            </a:r>
            <a:r>
              <a:rPr lang="en-US" dirty="0"/>
              <a:t> </a:t>
            </a:r>
          </a:p>
        </p:txBody>
      </p:sp>
      <p:sp>
        <p:nvSpPr>
          <p:cNvPr id="6" name="Content Placeholder 5"/>
          <p:cNvSpPr>
            <a:spLocks noGrp="1"/>
          </p:cNvSpPr>
          <p:nvPr>
            <p:ph sz="half" idx="2"/>
          </p:nvPr>
        </p:nvSpPr>
        <p:spPr/>
        <p:txBody>
          <a:bodyPr>
            <a:normAutofit fontScale="77500" lnSpcReduction="20000"/>
          </a:bodyPr>
          <a:lstStyle/>
          <a:p>
            <a:pPr marL="0" indent="0">
              <a:buNone/>
            </a:pPr>
            <a:r>
              <a:rPr lang="en-US" sz="2600" b="1" dirty="0">
                <a:solidFill>
                  <a:schemeClr val="accent1"/>
                </a:solidFill>
              </a:rPr>
              <a:t>Activity 2</a:t>
            </a:r>
            <a:r>
              <a:rPr lang="en-US" sz="2600" dirty="0">
                <a:solidFill>
                  <a:schemeClr val="accent1"/>
                </a:solidFill>
              </a:rPr>
              <a:t> </a:t>
            </a:r>
            <a:r>
              <a:rPr lang="en-US" sz="2600" i="1" dirty="0"/>
              <a:t>(15-20 </a:t>
            </a:r>
            <a:r>
              <a:rPr lang="en-US" sz="2600" i="1" dirty="0" smtClean="0"/>
              <a:t>minutes):</a:t>
            </a:r>
            <a:endParaRPr lang="en-US" sz="2600" dirty="0"/>
          </a:p>
          <a:p>
            <a:pPr marL="0" indent="0">
              <a:buNone/>
            </a:pPr>
            <a:r>
              <a:rPr lang="en-US" dirty="0" smtClean="0"/>
              <a:t>As </a:t>
            </a:r>
            <a:r>
              <a:rPr lang="en-US" dirty="0"/>
              <a:t>a group, transition to </a:t>
            </a:r>
            <a:r>
              <a:rPr lang="en-US" b="1" dirty="0" smtClean="0"/>
              <a:t>policy</a:t>
            </a:r>
            <a:r>
              <a:rPr lang="en-US" b="1" dirty="0"/>
              <a:t>, systems, and environmental </a:t>
            </a:r>
            <a:r>
              <a:rPr lang="en-US" b="1" dirty="0" smtClean="0"/>
              <a:t>change poster</a:t>
            </a:r>
            <a:r>
              <a:rPr lang="en-US" dirty="0" smtClean="0"/>
              <a:t>. </a:t>
            </a:r>
            <a:r>
              <a:rPr lang="en-US" dirty="0"/>
              <a:t>Brainstorm as many policy changes as you can think of related to your priority. Repeat for systems and environmental changes</a:t>
            </a:r>
            <a:r>
              <a:rPr lang="en-US" dirty="0" smtClean="0"/>
              <a:t>.</a:t>
            </a:r>
          </a:p>
          <a:p>
            <a:pPr marL="0" indent="0">
              <a:buNone/>
            </a:pPr>
            <a:endParaRPr lang="en-US" dirty="0"/>
          </a:p>
          <a:p>
            <a:pPr lvl="0"/>
            <a:r>
              <a:rPr lang="en-US" dirty="0"/>
              <a:t>Write each item down on a separate sticky note</a:t>
            </a:r>
            <a:r>
              <a:rPr lang="en-US" dirty="0" smtClean="0"/>
              <a:t>.</a:t>
            </a:r>
          </a:p>
          <a:p>
            <a:pPr marL="0" lvl="0" indent="0">
              <a:buNone/>
            </a:pPr>
            <a:endParaRPr lang="en-US" dirty="0" smtClean="0"/>
          </a:p>
          <a:p>
            <a:pPr lvl="0"/>
            <a:r>
              <a:rPr lang="en-US" dirty="0" smtClean="0"/>
              <a:t>Place sticky notes under policy, environmental, or systems change on the poster.</a:t>
            </a:r>
            <a:endParaRPr lang="en-US" dirty="0"/>
          </a:p>
          <a:p>
            <a:endParaRPr lang="en-US" dirty="0"/>
          </a:p>
        </p:txBody>
      </p:sp>
    </p:spTree>
    <p:extLst>
      <p:ext uri="{BB962C8B-B14F-4D97-AF65-F5344CB8AC3E}">
        <p14:creationId xmlns:p14="http://schemas.microsoft.com/office/powerpoint/2010/main" val="2330643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Go-To Community Health Sources (Literature)</a:t>
            </a:r>
            <a:endParaRPr lang="en-US" dirty="0"/>
          </a:p>
        </p:txBody>
      </p:sp>
      <p:sp>
        <p:nvSpPr>
          <p:cNvPr id="3" name="Content Placeholder 2"/>
          <p:cNvSpPr>
            <a:spLocks noGrp="1"/>
          </p:cNvSpPr>
          <p:nvPr>
            <p:ph sz="half" idx="1"/>
          </p:nvPr>
        </p:nvSpPr>
        <p:spPr/>
        <p:txBody>
          <a:bodyPr>
            <a:normAutofit fontScale="77500" lnSpcReduction="20000"/>
          </a:bodyPr>
          <a:lstStyle/>
          <a:p>
            <a:r>
              <a:rPr lang="en-US" altLang="en-US" dirty="0"/>
              <a:t>The CDC CHI </a:t>
            </a:r>
            <a:r>
              <a:rPr lang="en-US" altLang="en-US" dirty="0" smtClean="0"/>
              <a:t>Navigator: </a:t>
            </a:r>
            <a:r>
              <a:rPr lang="en-US" altLang="en-US" dirty="0" smtClean="0">
                <a:hlinkClick r:id="rId2"/>
              </a:rPr>
              <a:t>www.cdc.gov/</a:t>
            </a:r>
            <a:r>
              <a:rPr lang="en-US" altLang="en-US" dirty="0" err="1" smtClean="0">
                <a:hlinkClick r:id="rId2"/>
              </a:rPr>
              <a:t>CHInav</a:t>
            </a:r>
            <a:r>
              <a:rPr lang="en-US" altLang="en-US" dirty="0"/>
              <a:t>— includes a </a:t>
            </a:r>
            <a:r>
              <a:rPr lang="en-US" altLang="en-US" dirty="0" smtClean="0"/>
              <a:t>database </a:t>
            </a:r>
            <a:r>
              <a:rPr lang="en-US" altLang="en-US" dirty="0"/>
              <a:t>of Interventions related to these action areas. </a:t>
            </a:r>
            <a:endParaRPr lang="en-US" altLang="en-US" dirty="0" smtClean="0"/>
          </a:p>
          <a:p>
            <a:r>
              <a:rPr lang="en-US" altLang="en-US" dirty="0" smtClean="0"/>
              <a:t>Robert Wood Johnson County Health Rankings, What Works </a:t>
            </a:r>
            <a:r>
              <a:rPr lang="en-US" altLang="en-US" dirty="0"/>
              <a:t>for Health: </a:t>
            </a:r>
            <a:r>
              <a:rPr lang="en-US" altLang="en-US" dirty="0">
                <a:hlinkClick r:id="rId3"/>
              </a:rPr>
              <a:t>http://</a:t>
            </a:r>
            <a:r>
              <a:rPr lang="en-US" altLang="en-US" dirty="0" smtClean="0">
                <a:hlinkClick r:id="rId3"/>
              </a:rPr>
              <a:t>www.countyhealthrankings.org/take-action-to-improve-health/what-works-for-health</a:t>
            </a:r>
            <a:r>
              <a:rPr lang="en-US" altLang="en-US" dirty="0" smtClean="0"/>
              <a:t> </a:t>
            </a:r>
            <a:endParaRPr lang="en-US" altLang="en-US" dirty="0"/>
          </a:p>
          <a:p>
            <a:r>
              <a:rPr lang="en-US" dirty="0" smtClean="0"/>
              <a:t>CDC (various) (e.g. equity and </a:t>
            </a:r>
            <a:r>
              <a:rPr lang="en-US" dirty="0"/>
              <a:t>chronic disease): </a:t>
            </a:r>
            <a:r>
              <a:rPr lang="en-US" dirty="0">
                <a:hlinkClick r:id="rId4"/>
              </a:rPr>
              <a:t>https://</a:t>
            </a:r>
            <a:r>
              <a:rPr lang="en-US" dirty="0" smtClean="0">
                <a:hlinkClick r:id="rId4"/>
              </a:rPr>
              <a:t>www.cdc.gov/nccdphp/dnpao/state-local-programs/health-equity-guide/index.htm</a:t>
            </a:r>
            <a:r>
              <a:rPr lang="en-US" dirty="0" smtClean="0"/>
              <a:t> </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The </a:t>
            </a:r>
            <a:r>
              <a:rPr lang="en-US" dirty="0"/>
              <a:t>Community Guide: </a:t>
            </a:r>
            <a:r>
              <a:rPr lang="en-US" dirty="0">
                <a:hlinkClick r:id="rId5"/>
              </a:rPr>
              <a:t>https://www.thecommunityguide.org</a:t>
            </a:r>
            <a:r>
              <a:rPr lang="en-US" dirty="0" smtClean="0">
                <a:hlinkClick r:id="rId5"/>
              </a:rPr>
              <a:t>/</a:t>
            </a:r>
            <a:r>
              <a:rPr lang="en-US" dirty="0" smtClean="0"/>
              <a:t> </a:t>
            </a:r>
          </a:p>
          <a:p>
            <a:r>
              <a:rPr lang="en-US" dirty="0" smtClean="0"/>
              <a:t>CDC’s HI-5 (</a:t>
            </a:r>
            <a:r>
              <a:rPr lang="en-US" dirty="0"/>
              <a:t>Health Impact in 5 Years): </a:t>
            </a:r>
            <a:r>
              <a:rPr lang="en-US" dirty="0">
                <a:hlinkClick r:id="rId6"/>
              </a:rPr>
              <a:t>https://</a:t>
            </a:r>
            <a:r>
              <a:rPr lang="en-US" dirty="0" smtClean="0">
                <a:hlinkClick r:id="rId6"/>
              </a:rPr>
              <a:t>www.cdc.gov/policy/hst/hi5/index.html</a:t>
            </a:r>
            <a:r>
              <a:rPr lang="en-US" dirty="0" smtClean="0"/>
              <a:t> </a:t>
            </a:r>
          </a:p>
          <a:p>
            <a:r>
              <a:rPr lang="en-US" dirty="0" smtClean="0"/>
              <a:t>CDC’s </a:t>
            </a:r>
            <a:r>
              <a:rPr lang="en-US" dirty="0"/>
              <a:t>6/18 Initiative: </a:t>
            </a:r>
            <a:r>
              <a:rPr lang="en-US" dirty="0">
                <a:hlinkClick r:id="rId6"/>
              </a:rPr>
              <a:t>https://</a:t>
            </a:r>
            <a:r>
              <a:rPr lang="en-US" dirty="0" smtClean="0">
                <a:hlinkClick r:id="rId6"/>
              </a:rPr>
              <a:t>www.cdc.gov/policy/hst/hi5/index.html</a:t>
            </a:r>
            <a:r>
              <a:rPr lang="en-US" dirty="0" smtClean="0"/>
              <a:t> </a:t>
            </a:r>
          </a:p>
          <a:p>
            <a:r>
              <a:rPr lang="en-US" dirty="0" smtClean="0"/>
              <a:t>Healthy People 2020</a:t>
            </a:r>
            <a:r>
              <a:rPr lang="en-US" dirty="0"/>
              <a:t>: </a:t>
            </a:r>
            <a:r>
              <a:rPr lang="en-US" dirty="0">
                <a:hlinkClick r:id="rId7"/>
              </a:rPr>
              <a:t>https://</a:t>
            </a:r>
            <a:r>
              <a:rPr lang="en-US" dirty="0" smtClean="0">
                <a:hlinkClick r:id="rId7"/>
              </a:rPr>
              <a:t>www.healthypeople.gov/2020/topics-objectives</a:t>
            </a:r>
            <a:r>
              <a:rPr lang="en-US" dirty="0" smtClean="0"/>
              <a:t> </a:t>
            </a:r>
            <a:endParaRPr lang="en-US" dirty="0"/>
          </a:p>
        </p:txBody>
      </p:sp>
    </p:spTree>
    <p:extLst>
      <p:ext uri="{BB962C8B-B14F-4D97-AF65-F5344CB8AC3E}">
        <p14:creationId xmlns:p14="http://schemas.microsoft.com/office/powerpoint/2010/main" val="2695613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Go-To Community Health Sources </a:t>
            </a:r>
            <a:r>
              <a:rPr lang="en-US" smtClean="0"/>
              <a:t>(Community/People)</a:t>
            </a:r>
            <a:endParaRPr lang="en-US" dirty="0"/>
          </a:p>
        </p:txBody>
      </p:sp>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Tree>
    <p:extLst>
      <p:ext uri="{BB962C8B-B14F-4D97-AF65-F5344CB8AC3E}">
        <p14:creationId xmlns:p14="http://schemas.microsoft.com/office/powerpoint/2010/main" val="1233178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2016 MAPP">
      <a:dk1>
        <a:sysClr val="windowText" lastClr="000000"/>
      </a:dk1>
      <a:lt1>
        <a:sysClr val="window" lastClr="FFFFFF"/>
      </a:lt1>
      <a:dk2>
        <a:srgbClr val="1F497D"/>
      </a:dk2>
      <a:lt2>
        <a:srgbClr val="EEECE1"/>
      </a:lt2>
      <a:accent1>
        <a:srgbClr val="76C5EF"/>
      </a:accent1>
      <a:accent2>
        <a:srgbClr val="FEA022"/>
      </a:accent2>
      <a:accent3>
        <a:srgbClr val="FF6700"/>
      </a:accent3>
      <a:accent4>
        <a:srgbClr val="70A525"/>
      </a:accent4>
      <a:accent5>
        <a:srgbClr val="A5D848"/>
      </a:accent5>
      <a:accent6>
        <a:srgbClr val="20768C"/>
      </a:accent6>
      <a:hlink>
        <a:srgbClr val="E60069"/>
      </a:hlink>
      <a:folHlink>
        <a:srgbClr val="EA7DB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2682</TotalTime>
  <Words>1152</Words>
  <Application>Microsoft Office PowerPoint</Application>
  <PresentationFormat>On-screen Show (16:9)</PresentationFormat>
  <Paragraphs>96</Paragraphs>
  <Slides>11</Slides>
  <Notes>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Trebuchet MS</vt:lpstr>
      <vt:lpstr>Office Theme</vt:lpstr>
      <vt:lpstr>How do we impact health? </vt:lpstr>
      <vt:lpstr>PowerPoint Presentation</vt:lpstr>
      <vt:lpstr>Health Impact Pyramid</vt:lpstr>
      <vt:lpstr>Policy, Systems, and Environmental Change</vt:lpstr>
      <vt:lpstr>The Social Ecological Model</vt:lpstr>
      <vt:lpstr>Primary, Secondary, and Tertiary Prevention</vt:lpstr>
      <vt:lpstr>Group Discussion by MAPP Priority</vt:lpstr>
      <vt:lpstr>Go-To Community Health Sources (Literature)</vt:lpstr>
      <vt:lpstr>Go-To Community Health Sources (Community/People)</vt:lpstr>
      <vt:lpstr>Homework </vt:lpstr>
      <vt:lpstr>2019 MAPP2Health</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Farmacy and  Harvest of the Month</dc:title>
  <dc:creator>Tiffany Neal</dc:creator>
  <cp:lastModifiedBy>Ivey, Putnam (VDH)</cp:lastModifiedBy>
  <cp:revision>235</cp:revision>
  <cp:lastPrinted>2019-01-24T23:40:50Z</cp:lastPrinted>
  <dcterms:created xsi:type="dcterms:W3CDTF">2017-02-16T17:56:26Z</dcterms:created>
  <dcterms:modified xsi:type="dcterms:W3CDTF">2019-01-24T23:41:15Z</dcterms:modified>
</cp:coreProperties>
</file>