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37"/>
  </p:notesMasterIdLst>
  <p:handoutMasterIdLst>
    <p:handoutMasterId r:id="rId38"/>
  </p:handoutMasterIdLst>
  <p:sldIdLst>
    <p:sldId id="350" r:id="rId2"/>
    <p:sldId id="441" r:id="rId3"/>
    <p:sldId id="378" r:id="rId4"/>
    <p:sldId id="395" r:id="rId5"/>
    <p:sldId id="410" r:id="rId6"/>
    <p:sldId id="408" r:id="rId7"/>
    <p:sldId id="409" r:id="rId8"/>
    <p:sldId id="411" r:id="rId9"/>
    <p:sldId id="436" r:id="rId10"/>
    <p:sldId id="412" r:id="rId11"/>
    <p:sldId id="413" r:id="rId12"/>
    <p:sldId id="415" r:id="rId13"/>
    <p:sldId id="397" r:id="rId14"/>
    <p:sldId id="417" r:id="rId15"/>
    <p:sldId id="437" r:id="rId16"/>
    <p:sldId id="416" r:id="rId17"/>
    <p:sldId id="419" r:id="rId18"/>
    <p:sldId id="420" r:id="rId19"/>
    <p:sldId id="418" r:id="rId20"/>
    <p:sldId id="400" r:id="rId21"/>
    <p:sldId id="421" r:id="rId22"/>
    <p:sldId id="423" r:id="rId23"/>
    <p:sldId id="427" r:id="rId24"/>
    <p:sldId id="425" r:id="rId25"/>
    <p:sldId id="426" r:id="rId26"/>
    <p:sldId id="428" r:id="rId27"/>
    <p:sldId id="438" r:id="rId28"/>
    <p:sldId id="439" r:id="rId29"/>
    <p:sldId id="440" r:id="rId30"/>
    <p:sldId id="429" r:id="rId31"/>
    <p:sldId id="401" r:id="rId32"/>
    <p:sldId id="433" r:id="rId33"/>
    <p:sldId id="434" r:id="rId34"/>
    <p:sldId id="435" r:id="rId35"/>
    <p:sldId id="355" r:id="rId3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y, Putnam (VDH)" initials="IP(" lastIdx="1" clrIdx="0">
    <p:extLst>
      <p:ext uri="{19B8F6BF-5375-455C-9EA6-DF929625EA0E}">
        <p15:presenceInfo xmlns:p15="http://schemas.microsoft.com/office/powerpoint/2012/main" userId="S-1-5-21-3102109963-2641124013-111641105-6825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167F"/>
    <a:srgbClr val="FF0066"/>
    <a:srgbClr val="26AC75"/>
    <a:srgbClr val="45542F"/>
    <a:srgbClr val="222D22"/>
    <a:srgbClr val="D8D27C"/>
    <a:srgbClr val="B9B683"/>
    <a:srgbClr val="DED9E0"/>
    <a:srgbClr val="B47109"/>
    <a:srgbClr val="CE5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3396" autoAdjust="0"/>
  </p:normalViewPr>
  <p:slideViewPr>
    <p:cSldViewPr>
      <p:cViewPr varScale="1">
        <p:scale>
          <a:sx n="84" d="100"/>
          <a:sy n="84" d="100"/>
        </p:scale>
        <p:origin x="898"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cm44527\Desktop\TJHD%20Community%20Surve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Exercise!$B$1</c:f>
              <c:strCache>
                <c:ptCount val="1"/>
                <c:pt idx="0">
                  <c:v>Charlottesville</c:v>
                </c:pt>
              </c:strCache>
            </c:strRef>
          </c:tx>
          <c:spPr>
            <a:solidFill>
              <a:schemeClr val="accent1"/>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Exercise!$B$2:$B$10</c:f>
              <c:numCache>
                <c:formatCode>0.00%</c:formatCode>
                <c:ptCount val="9"/>
                <c:pt idx="0">
                  <c:v>6.0999999999999999E-2</c:v>
                </c:pt>
                <c:pt idx="1">
                  <c:v>0.42</c:v>
                </c:pt>
                <c:pt idx="2">
                  <c:v>6.5000000000000002E-2</c:v>
                </c:pt>
                <c:pt idx="3">
                  <c:v>8.9999999999999993E-3</c:v>
                </c:pt>
                <c:pt idx="4">
                  <c:v>0.02</c:v>
                </c:pt>
                <c:pt idx="5">
                  <c:v>0.16900000000000001</c:v>
                </c:pt>
                <c:pt idx="6">
                  <c:v>2.7E-2</c:v>
                </c:pt>
                <c:pt idx="7">
                  <c:v>0.16800000000000001</c:v>
                </c:pt>
                <c:pt idx="8">
                  <c:v>9.4E-2</c:v>
                </c:pt>
              </c:numCache>
            </c:numRef>
          </c:val>
          <c:extLst>
            <c:ext xmlns:c16="http://schemas.microsoft.com/office/drawing/2014/chart" uri="{C3380CC4-5D6E-409C-BE32-E72D297353CC}">
              <c16:uniqueId val="{00000000-8728-49EB-B2B1-7B15DCF58559}"/>
            </c:ext>
          </c:extLst>
        </c:ser>
        <c:ser>
          <c:idx val="1"/>
          <c:order val="1"/>
          <c:tx>
            <c:strRef>
              <c:f>Exercise!$C$1</c:f>
              <c:strCache>
                <c:ptCount val="1"/>
                <c:pt idx="0">
                  <c:v>Albemarle</c:v>
                </c:pt>
              </c:strCache>
            </c:strRef>
          </c:tx>
          <c:spPr>
            <a:solidFill>
              <a:schemeClr val="accent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Exercise!$C$2:$C$10</c:f>
              <c:numCache>
                <c:formatCode>0.00%</c:formatCode>
                <c:ptCount val="9"/>
                <c:pt idx="0">
                  <c:v>4.7E-2</c:v>
                </c:pt>
                <c:pt idx="1">
                  <c:v>0.42299999999999999</c:v>
                </c:pt>
                <c:pt idx="2">
                  <c:v>4.7E-2</c:v>
                </c:pt>
                <c:pt idx="3">
                  <c:v>6.0000000000000001E-3</c:v>
                </c:pt>
                <c:pt idx="4">
                  <c:v>8.7999999999999995E-2</c:v>
                </c:pt>
                <c:pt idx="5">
                  <c:v>0.157</c:v>
                </c:pt>
                <c:pt idx="6">
                  <c:v>1.7000000000000001E-2</c:v>
                </c:pt>
                <c:pt idx="7">
                  <c:v>0.189</c:v>
                </c:pt>
                <c:pt idx="8">
                  <c:v>0.11600000000000001</c:v>
                </c:pt>
              </c:numCache>
            </c:numRef>
          </c:val>
          <c:extLst>
            <c:ext xmlns:c16="http://schemas.microsoft.com/office/drawing/2014/chart" uri="{C3380CC4-5D6E-409C-BE32-E72D297353CC}">
              <c16:uniqueId val="{00000001-8728-49EB-B2B1-7B15DCF58559}"/>
            </c:ext>
          </c:extLst>
        </c:ser>
        <c:ser>
          <c:idx val="2"/>
          <c:order val="2"/>
          <c:tx>
            <c:strRef>
              <c:f>Exercise!$D$1</c:f>
              <c:strCache>
                <c:ptCount val="1"/>
                <c:pt idx="0">
                  <c:v>Greene &amp; Nelson</c:v>
                </c:pt>
              </c:strCache>
            </c:strRef>
          </c:tx>
          <c:spPr>
            <a:solidFill>
              <a:schemeClr val="accent4"/>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Exercise!$D$2:$D$10</c:f>
              <c:numCache>
                <c:formatCode>0.00%</c:formatCode>
                <c:ptCount val="9"/>
                <c:pt idx="0">
                  <c:v>0.126</c:v>
                </c:pt>
                <c:pt idx="1">
                  <c:v>0.23</c:v>
                </c:pt>
                <c:pt idx="2">
                  <c:v>5.8000000000000003E-2</c:v>
                </c:pt>
                <c:pt idx="3">
                  <c:v>3.2000000000000001E-2</c:v>
                </c:pt>
                <c:pt idx="4">
                  <c:v>0.124</c:v>
                </c:pt>
                <c:pt idx="5">
                  <c:v>0.14299999999999999</c:v>
                </c:pt>
                <c:pt idx="6">
                  <c:v>3.0000000000000001E-3</c:v>
                </c:pt>
                <c:pt idx="7">
                  <c:v>0.184</c:v>
                </c:pt>
                <c:pt idx="8">
                  <c:v>0.13</c:v>
                </c:pt>
              </c:numCache>
            </c:numRef>
          </c:val>
          <c:extLst>
            <c:ext xmlns:c16="http://schemas.microsoft.com/office/drawing/2014/chart" uri="{C3380CC4-5D6E-409C-BE32-E72D297353CC}">
              <c16:uniqueId val="{00000002-8728-49EB-B2B1-7B15DCF58559}"/>
            </c:ext>
          </c:extLst>
        </c:ser>
        <c:ser>
          <c:idx val="3"/>
          <c:order val="3"/>
          <c:tx>
            <c:strRef>
              <c:f>Exercise!$E$1</c:f>
              <c:strCache>
                <c:ptCount val="1"/>
                <c:pt idx="0">
                  <c:v>Fluvanna &amp; Louisa</c:v>
                </c:pt>
              </c:strCache>
            </c:strRef>
          </c:tx>
          <c:spPr>
            <a:solidFill>
              <a:schemeClr val="accent3"/>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Exercise!$E$2:$E$10</c:f>
              <c:numCache>
                <c:formatCode>0.00%</c:formatCode>
                <c:ptCount val="9"/>
                <c:pt idx="0">
                  <c:v>6.8000000000000005E-2</c:v>
                </c:pt>
                <c:pt idx="1">
                  <c:v>0.42199999999999999</c:v>
                </c:pt>
                <c:pt idx="2">
                  <c:v>9.9000000000000005E-2</c:v>
                </c:pt>
                <c:pt idx="3">
                  <c:v>4.2000000000000003E-2</c:v>
                </c:pt>
                <c:pt idx="4">
                  <c:v>0.17699999999999999</c:v>
                </c:pt>
                <c:pt idx="5">
                  <c:v>0.123</c:v>
                </c:pt>
                <c:pt idx="6">
                  <c:v>4.5999999999999999E-2</c:v>
                </c:pt>
                <c:pt idx="7">
                  <c:v>0.16700000000000001</c:v>
                </c:pt>
                <c:pt idx="8">
                  <c:v>0.157</c:v>
                </c:pt>
              </c:numCache>
            </c:numRef>
          </c:val>
          <c:extLst>
            <c:ext xmlns:c16="http://schemas.microsoft.com/office/drawing/2014/chart" uri="{C3380CC4-5D6E-409C-BE32-E72D297353CC}">
              <c16:uniqueId val="{00000003-8728-49EB-B2B1-7B15DCF58559}"/>
            </c:ext>
          </c:extLst>
        </c:ser>
        <c:ser>
          <c:idx val="4"/>
          <c:order val="4"/>
          <c:tx>
            <c:strRef>
              <c:f>Exercise!$F$1</c:f>
              <c:strCache>
                <c:ptCount val="1"/>
                <c:pt idx="0">
                  <c:v>TJHD</c:v>
                </c:pt>
              </c:strCache>
            </c:strRef>
          </c:tx>
          <c:spPr>
            <a:solidFill>
              <a:schemeClr val="bg2"/>
            </a:solidFill>
            <a:ln>
              <a:noFill/>
            </a:ln>
            <a:effectLst/>
          </c:spPr>
          <c:invertIfNegative val="0"/>
          <c:cat>
            <c:strRef>
              <c:f>Exercise!$A$2:$A$10</c:f>
              <c:strCache>
                <c:ptCount val="9"/>
                <c:pt idx="0">
                  <c:v>Safety</c:v>
                </c:pt>
                <c:pt idx="1">
                  <c:v>No time</c:v>
                </c:pt>
                <c:pt idx="2">
                  <c:v>Cost</c:v>
                </c:pt>
                <c:pt idx="3">
                  <c:v>Transportation</c:v>
                </c:pt>
                <c:pt idx="4">
                  <c:v>No sidewalks/parks</c:v>
                </c:pt>
                <c:pt idx="5">
                  <c:v>Don’t want to</c:v>
                </c:pt>
                <c:pt idx="6">
                  <c:v>Don’t know how</c:v>
                </c:pt>
                <c:pt idx="7">
                  <c:v>Health reasons</c:v>
                </c:pt>
                <c:pt idx="8">
                  <c:v>Other </c:v>
                </c:pt>
              </c:strCache>
            </c:strRef>
          </c:cat>
          <c:val>
            <c:numRef>
              <c:f>Exercise!$F$2:$F$10</c:f>
              <c:numCache>
                <c:formatCode>0.00%</c:formatCode>
                <c:ptCount val="9"/>
                <c:pt idx="0">
                  <c:v>6.6000000000000003E-2</c:v>
                </c:pt>
                <c:pt idx="1">
                  <c:v>0.38800000000000001</c:v>
                </c:pt>
                <c:pt idx="2">
                  <c:v>6.0999999999999999E-2</c:v>
                </c:pt>
                <c:pt idx="3">
                  <c:v>1.4999999999999999E-2</c:v>
                </c:pt>
                <c:pt idx="4">
                  <c:v>9.9000000000000005E-2</c:v>
                </c:pt>
                <c:pt idx="5">
                  <c:v>0.159</c:v>
                </c:pt>
                <c:pt idx="6">
                  <c:v>0.02</c:v>
                </c:pt>
                <c:pt idx="7">
                  <c:v>0.185</c:v>
                </c:pt>
                <c:pt idx="8">
                  <c:v>0.121</c:v>
                </c:pt>
              </c:numCache>
            </c:numRef>
          </c:val>
          <c:extLst>
            <c:ext xmlns:c16="http://schemas.microsoft.com/office/drawing/2014/chart" uri="{C3380CC4-5D6E-409C-BE32-E72D297353CC}">
              <c16:uniqueId val="{00000004-8728-49EB-B2B1-7B15DCF58559}"/>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0.5"/>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'MH Access'!$B$1</c:f>
              <c:strCache>
                <c:ptCount val="1"/>
                <c:pt idx="0">
                  <c:v>Charlottesville</c:v>
                </c:pt>
              </c:strCache>
            </c:strRef>
          </c:tx>
          <c:spPr>
            <a:solidFill>
              <a:schemeClr val="accent1"/>
            </a:solidFill>
            <a:ln>
              <a:noFill/>
            </a:ln>
            <a:effectLst/>
          </c:spPr>
          <c:invertIfNegative val="0"/>
          <c:cat>
            <c:strRef>
              <c:f>'MH Access'!$A$2:$A$4</c:f>
              <c:strCache>
                <c:ptCount val="3"/>
                <c:pt idx="0">
                  <c:v>Missing</c:v>
                </c:pt>
                <c:pt idx="1">
                  <c:v>No  </c:v>
                </c:pt>
                <c:pt idx="2">
                  <c:v>Yes</c:v>
                </c:pt>
              </c:strCache>
            </c:strRef>
          </c:cat>
          <c:val>
            <c:numRef>
              <c:f>'MH Access'!$B$2:$B$4</c:f>
              <c:numCache>
                <c:formatCode>0.0%</c:formatCode>
                <c:ptCount val="3"/>
                <c:pt idx="0">
                  <c:v>6.8000000000000005E-2</c:v>
                </c:pt>
                <c:pt idx="1">
                  <c:v>0.86699999999999999</c:v>
                </c:pt>
                <c:pt idx="2">
                  <c:v>6.5000000000000002E-2</c:v>
                </c:pt>
              </c:numCache>
            </c:numRef>
          </c:val>
          <c:extLst>
            <c:ext xmlns:c16="http://schemas.microsoft.com/office/drawing/2014/chart" uri="{C3380CC4-5D6E-409C-BE32-E72D297353CC}">
              <c16:uniqueId val="{00000000-7ECE-4E19-8A2C-9928778AF577}"/>
            </c:ext>
          </c:extLst>
        </c:ser>
        <c:ser>
          <c:idx val="1"/>
          <c:order val="1"/>
          <c:tx>
            <c:strRef>
              <c:f>'MH Access'!$C$1</c:f>
              <c:strCache>
                <c:ptCount val="1"/>
                <c:pt idx="0">
                  <c:v>Albemarle</c:v>
                </c:pt>
              </c:strCache>
            </c:strRef>
          </c:tx>
          <c:spPr>
            <a:solidFill>
              <a:schemeClr val="accent2"/>
            </a:solidFill>
            <a:ln>
              <a:noFill/>
            </a:ln>
            <a:effectLst/>
          </c:spPr>
          <c:invertIfNegative val="0"/>
          <c:cat>
            <c:strRef>
              <c:f>'MH Access'!$A$2:$A$4</c:f>
              <c:strCache>
                <c:ptCount val="3"/>
                <c:pt idx="0">
                  <c:v>Missing</c:v>
                </c:pt>
                <c:pt idx="1">
                  <c:v>No  </c:v>
                </c:pt>
                <c:pt idx="2">
                  <c:v>Yes</c:v>
                </c:pt>
              </c:strCache>
            </c:strRef>
          </c:cat>
          <c:val>
            <c:numRef>
              <c:f>'MH Access'!$C$2:$C$4</c:f>
              <c:numCache>
                <c:formatCode>0.0%</c:formatCode>
                <c:ptCount val="3"/>
                <c:pt idx="0">
                  <c:v>6.6000000000000003E-2</c:v>
                </c:pt>
                <c:pt idx="1">
                  <c:v>0.876</c:v>
                </c:pt>
                <c:pt idx="2">
                  <c:v>5.8000000000000003E-2</c:v>
                </c:pt>
              </c:numCache>
            </c:numRef>
          </c:val>
          <c:extLst>
            <c:ext xmlns:c16="http://schemas.microsoft.com/office/drawing/2014/chart" uri="{C3380CC4-5D6E-409C-BE32-E72D297353CC}">
              <c16:uniqueId val="{00000001-7ECE-4E19-8A2C-9928778AF577}"/>
            </c:ext>
          </c:extLst>
        </c:ser>
        <c:ser>
          <c:idx val="2"/>
          <c:order val="2"/>
          <c:tx>
            <c:strRef>
              <c:f>'MH Access'!$D$1</c:f>
              <c:strCache>
                <c:ptCount val="1"/>
                <c:pt idx="0">
                  <c:v>Greene &amp; Nelson</c:v>
                </c:pt>
              </c:strCache>
            </c:strRef>
          </c:tx>
          <c:spPr>
            <a:solidFill>
              <a:schemeClr val="accent3"/>
            </a:solidFill>
            <a:ln>
              <a:noFill/>
            </a:ln>
            <a:effectLst/>
          </c:spPr>
          <c:invertIfNegative val="0"/>
          <c:cat>
            <c:strRef>
              <c:f>'MH Access'!$A$2:$A$4</c:f>
              <c:strCache>
                <c:ptCount val="3"/>
                <c:pt idx="0">
                  <c:v>Missing</c:v>
                </c:pt>
                <c:pt idx="1">
                  <c:v>No  </c:v>
                </c:pt>
                <c:pt idx="2">
                  <c:v>Yes</c:v>
                </c:pt>
              </c:strCache>
            </c:strRef>
          </c:cat>
          <c:val>
            <c:numRef>
              <c:f>'MH Access'!$D$2:$D$4</c:f>
              <c:numCache>
                <c:formatCode>0.0%</c:formatCode>
                <c:ptCount val="3"/>
                <c:pt idx="0">
                  <c:v>9.8000000000000004E-2</c:v>
                </c:pt>
                <c:pt idx="1">
                  <c:v>0.85699999999999998</c:v>
                </c:pt>
                <c:pt idx="2">
                  <c:v>4.3999999999999997E-2</c:v>
                </c:pt>
              </c:numCache>
            </c:numRef>
          </c:val>
          <c:extLst>
            <c:ext xmlns:c16="http://schemas.microsoft.com/office/drawing/2014/chart" uri="{C3380CC4-5D6E-409C-BE32-E72D297353CC}">
              <c16:uniqueId val="{00000002-7ECE-4E19-8A2C-9928778AF577}"/>
            </c:ext>
          </c:extLst>
        </c:ser>
        <c:ser>
          <c:idx val="3"/>
          <c:order val="3"/>
          <c:tx>
            <c:strRef>
              <c:f>'MH Access'!$E$1</c:f>
              <c:strCache>
                <c:ptCount val="1"/>
                <c:pt idx="0">
                  <c:v>Fluvanna &amp; Louisa</c:v>
                </c:pt>
              </c:strCache>
            </c:strRef>
          </c:tx>
          <c:spPr>
            <a:solidFill>
              <a:schemeClr val="accent4"/>
            </a:solidFill>
            <a:ln>
              <a:noFill/>
            </a:ln>
            <a:effectLst/>
          </c:spPr>
          <c:invertIfNegative val="0"/>
          <c:cat>
            <c:strRef>
              <c:f>'MH Access'!$A$2:$A$4</c:f>
              <c:strCache>
                <c:ptCount val="3"/>
                <c:pt idx="0">
                  <c:v>Missing</c:v>
                </c:pt>
                <c:pt idx="1">
                  <c:v>No  </c:v>
                </c:pt>
                <c:pt idx="2">
                  <c:v>Yes</c:v>
                </c:pt>
              </c:strCache>
            </c:strRef>
          </c:cat>
          <c:val>
            <c:numRef>
              <c:f>'MH Access'!$E$2:$E$4</c:f>
              <c:numCache>
                <c:formatCode>0.0%</c:formatCode>
                <c:ptCount val="3"/>
                <c:pt idx="0">
                  <c:v>6.0999999999999999E-2</c:v>
                </c:pt>
                <c:pt idx="1">
                  <c:v>0.89900000000000002</c:v>
                </c:pt>
                <c:pt idx="2">
                  <c:v>3.9E-2</c:v>
                </c:pt>
              </c:numCache>
            </c:numRef>
          </c:val>
          <c:extLst>
            <c:ext xmlns:c16="http://schemas.microsoft.com/office/drawing/2014/chart" uri="{C3380CC4-5D6E-409C-BE32-E72D297353CC}">
              <c16:uniqueId val="{00000003-7ECE-4E19-8A2C-9928778AF577}"/>
            </c:ext>
          </c:extLst>
        </c:ser>
        <c:ser>
          <c:idx val="4"/>
          <c:order val="4"/>
          <c:tx>
            <c:strRef>
              <c:f>'MH Access'!$F$1</c:f>
              <c:strCache>
                <c:ptCount val="1"/>
                <c:pt idx="0">
                  <c:v>TJHD</c:v>
                </c:pt>
              </c:strCache>
            </c:strRef>
          </c:tx>
          <c:spPr>
            <a:solidFill>
              <a:schemeClr val="accent5"/>
            </a:solidFill>
            <a:ln>
              <a:noFill/>
            </a:ln>
            <a:effectLst/>
          </c:spPr>
          <c:invertIfNegative val="0"/>
          <c:cat>
            <c:strRef>
              <c:f>'MH Access'!$A$2:$A$4</c:f>
              <c:strCache>
                <c:ptCount val="3"/>
                <c:pt idx="0">
                  <c:v>Missing</c:v>
                </c:pt>
                <c:pt idx="1">
                  <c:v>No  </c:v>
                </c:pt>
                <c:pt idx="2">
                  <c:v>Yes</c:v>
                </c:pt>
              </c:strCache>
            </c:strRef>
          </c:cat>
          <c:val>
            <c:numRef>
              <c:f>'MH Access'!$F$2:$F$4</c:f>
              <c:numCache>
                <c:formatCode>0.0%</c:formatCode>
                <c:ptCount val="3"/>
                <c:pt idx="0">
                  <c:v>7.0000000000000007E-2</c:v>
                </c:pt>
                <c:pt idx="1">
                  <c:v>0.872</c:v>
                </c:pt>
                <c:pt idx="2">
                  <c:v>5.7000000000000002E-2</c:v>
                </c:pt>
              </c:numCache>
            </c:numRef>
          </c:val>
          <c:extLst>
            <c:ext xmlns:c16="http://schemas.microsoft.com/office/drawing/2014/chart" uri="{C3380CC4-5D6E-409C-BE32-E72D297353CC}">
              <c16:uniqueId val="{00000004-7ECE-4E19-8A2C-9928778AF577}"/>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PCP!$B$1</c:f>
              <c:strCache>
                <c:ptCount val="1"/>
                <c:pt idx="0">
                  <c:v>Charlottesville</c:v>
                </c:pt>
              </c:strCache>
            </c:strRef>
          </c:tx>
          <c:spPr>
            <a:solidFill>
              <a:schemeClr val="accent1"/>
            </a:solidFill>
            <a:ln>
              <a:noFill/>
            </a:ln>
            <a:effectLst/>
          </c:spPr>
          <c:invertIfNegative val="0"/>
          <c:cat>
            <c:strRef>
              <c:f>PCP!$A$2:$A$5</c:f>
              <c:strCache>
                <c:ptCount val="4"/>
                <c:pt idx="0">
                  <c:v>Yes, only one</c:v>
                </c:pt>
                <c:pt idx="1">
                  <c:v>More than one</c:v>
                </c:pt>
                <c:pt idx="2">
                  <c:v>No  </c:v>
                </c:pt>
                <c:pt idx="3">
                  <c:v>Missing</c:v>
                </c:pt>
              </c:strCache>
            </c:strRef>
          </c:cat>
          <c:val>
            <c:numRef>
              <c:f>PCP!$B$2:$B$5</c:f>
              <c:numCache>
                <c:formatCode>0.0%</c:formatCode>
                <c:ptCount val="4"/>
                <c:pt idx="0">
                  <c:v>0.54200000000000004</c:v>
                </c:pt>
                <c:pt idx="1">
                  <c:v>0.25900000000000001</c:v>
                </c:pt>
                <c:pt idx="2">
                  <c:v>0.19900000000000001</c:v>
                </c:pt>
              </c:numCache>
            </c:numRef>
          </c:val>
          <c:extLst>
            <c:ext xmlns:c16="http://schemas.microsoft.com/office/drawing/2014/chart" uri="{C3380CC4-5D6E-409C-BE32-E72D297353CC}">
              <c16:uniqueId val="{00000000-4EF0-4D57-9EE2-9C41C057B29C}"/>
            </c:ext>
          </c:extLst>
        </c:ser>
        <c:ser>
          <c:idx val="1"/>
          <c:order val="1"/>
          <c:tx>
            <c:strRef>
              <c:f>PCP!$C$1</c:f>
              <c:strCache>
                <c:ptCount val="1"/>
                <c:pt idx="0">
                  <c:v>Albemarle</c:v>
                </c:pt>
              </c:strCache>
            </c:strRef>
          </c:tx>
          <c:spPr>
            <a:solidFill>
              <a:schemeClr val="accent2"/>
            </a:solidFill>
            <a:ln>
              <a:noFill/>
            </a:ln>
            <a:effectLst/>
          </c:spPr>
          <c:invertIfNegative val="0"/>
          <c:cat>
            <c:strRef>
              <c:f>PCP!$A$2:$A$5</c:f>
              <c:strCache>
                <c:ptCount val="4"/>
                <c:pt idx="0">
                  <c:v>Yes, only one</c:v>
                </c:pt>
                <c:pt idx="1">
                  <c:v>More than one</c:v>
                </c:pt>
                <c:pt idx="2">
                  <c:v>No  </c:v>
                </c:pt>
                <c:pt idx="3">
                  <c:v>Missing</c:v>
                </c:pt>
              </c:strCache>
            </c:strRef>
          </c:cat>
          <c:val>
            <c:numRef>
              <c:f>PCP!$C$2:$C$5</c:f>
              <c:numCache>
                <c:formatCode>0.0%</c:formatCode>
                <c:ptCount val="4"/>
                <c:pt idx="0">
                  <c:v>0.58699999999999997</c:v>
                </c:pt>
                <c:pt idx="1">
                  <c:v>0.27700000000000002</c:v>
                </c:pt>
                <c:pt idx="2">
                  <c:v>0.125</c:v>
                </c:pt>
                <c:pt idx="3">
                  <c:v>1.0999999999999999E-2</c:v>
                </c:pt>
              </c:numCache>
            </c:numRef>
          </c:val>
          <c:extLst>
            <c:ext xmlns:c16="http://schemas.microsoft.com/office/drawing/2014/chart" uri="{C3380CC4-5D6E-409C-BE32-E72D297353CC}">
              <c16:uniqueId val="{00000001-4EF0-4D57-9EE2-9C41C057B29C}"/>
            </c:ext>
          </c:extLst>
        </c:ser>
        <c:ser>
          <c:idx val="2"/>
          <c:order val="2"/>
          <c:tx>
            <c:strRef>
              <c:f>PCP!$D$1</c:f>
              <c:strCache>
                <c:ptCount val="1"/>
                <c:pt idx="0">
                  <c:v>Greene &amp; Nelson</c:v>
                </c:pt>
              </c:strCache>
            </c:strRef>
          </c:tx>
          <c:spPr>
            <a:solidFill>
              <a:schemeClr val="accent4"/>
            </a:solidFill>
            <a:ln>
              <a:noFill/>
            </a:ln>
            <a:effectLst/>
          </c:spPr>
          <c:invertIfNegative val="0"/>
          <c:cat>
            <c:strRef>
              <c:f>PCP!$A$2:$A$5</c:f>
              <c:strCache>
                <c:ptCount val="4"/>
                <c:pt idx="0">
                  <c:v>Yes, only one</c:v>
                </c:pt>
                <c:pt idx="1">
                  <c:v>More than one</c:v>
                </c:pt>
                <c:pt idx="2">
                  <c:v>No  </c:v>
                </c:pt>
                <c:pt idx="3">
                  <c:v>Missing</c:v>
                </c:pt>
              </c:strCache>
            </c:strRef>
          </c:cat>
          <c:val>
            <c:numRef>
              <c:f>PCP!$D$2:$D$5</c:f>
              <c:numCache>
                <c:formatCode>0.0%</c:formatCode>
                <c:ptCount val="4"/>
                <c:pt idx="0">
                  <c:v>0.47899999999999998</c:v>
                </c:pt>
                <c:pt idx="1">
                  <c:v>0.32700000000000001</c:v>
                </c:pt>
                <c:pt idx="2">
                  <c:v>0.188</c:v>
                </c:pt>
                <c:pt idx="3">
                  <c:v>6.0000000000000001E-3</c:v>
                </c:pt>
              </c:numCache>
            </c:numRef>
          </c:val>
          <c:extLst>
            <c:ext xmlns:c16="http://schemas.microsoft.com/office/drawing/2014/chart" uri="{C3380CC4-5D6E-409C-BE32-E72D297353CC}">
              <c16:uniqueId val="{00000002-4EF0-4D57-9EE2-9C41C057B29C}"/>
            </c:ext>
          </c:extLst>
        </c:ser>
        <c:ser>
          <c:idx val="3"/>
          <c:order val="3"/>
          <c:tx>
            <c:strRef>
              <c:f>PCP!$E$1</c:f>
              <c:strCache>
                <c:ptCount val="1"/>
                <c:pt idx="0">
                  <c:v>Fluvanna &amp; Louisa</c:v>
                </c:pt>
              </c:strCache>
            </c:strRef>
          </c:tx>
          <c:spPr>
            <a:solidFill>
              <a:schemeClr val="accent3"/>
            </a:solidFill>
            <a:ln>
              <a:noFill/>
            </a:ln>
            <a:effectLst/>
          </c:spPr>
          <c:invertIfNegative val="0"/>
          <c:cat>
            <c:strRef>
              <c:f>PCP!$A$2:$A$5</c:f>
              <c:strCache>
                <c:ptCount val="4"/>
                <c:pt idx="0">
                  <c:v>Yes, only one</c:v>
                </c:pt>
                <c:pt idx="1">
                  <c:v>More than one</c:v>
                </c:pt>
                <c:pt idx="2">
                  <c:v>No  </c:v>
                </c:pt>
                <c:pt idx="3">
                  <c:v>Missing</c:v>
                </c:pt>
              </c:strCache>
            </c:strRef>
          </c:cat>
          <c:val>
            <c:numRef>
              <c:f>PCP!$E$2:$E$5</c:f>
              <c:numCache>
                <c:formatCode>0.0%</c:formatCode>
                <c:ptCount val="4"/>
                <c:pt idx="0">
                  <c:v>0.57599999999999996</c:v>
                </c:pt>
                <c:pt idx="1">
                  <c:v>0.29399999999999998</c:v>
                </c:pt>
                <c:pt idx="2">
                  <c:v>0.123</c:v>
                </c:pt>
                <c:pt idx="3">
                  <c:v>7.0000000000000001E-3</c:v>
                </c:pt>
              </c:numCache>
            </c:numRef>
          </c:val>
          <c:extLst>
            <c:ext xmlns:c16="http://schemas.microsoft.com/office/drawing/2014/chart" uri="{C3380CC4-5D6E-409C-BE32-E72D297353CC}">
              <c16:uniqueId val="{00000003-4EF0-4D57-9EE2-9C41C057B29C}"/>
            </c:ext>
          </c:extLst>
        </c:ser>
        <c:ser>
          <c:idx val="4"/>
          <c:order val="4"/>
          <c:tx>
            <c:strRef>
              <c:f>PCP!$F$1</c:f>
              <c:strCache>
                <c:ptCount val="1"/>
                <c:pt idx="0">
                  <c:v>TJHD</c:v>
                </c:pt>
              </c:strCache>
            </c:strRef>
          </c:tx>
          <c:spPr>
            <a:solidFill>
              <a:schemeClr val="bg2"/>
            </a:solidFill>
            <a:ln>
              <a:noFill/>
            </a:ln>
            <a:effectLst/>
          </c:spPr>
          <c:invertIfNegative val="0"/>
          <c:cat>
            <c:strRef>
              <c:f>PCP!$A$2:$A$5</c:f>
              <c:strCache>
                <c:ptCount val="4"/>
                <c:pt idx="0">
                  <c:v>Yes, only one</c:v>
                </c:pt>
                <c:pt idx="1">
                  <c:v>More than one</c:v>
                </c:pt>
                <c:pt idx="2">
                  <c:v>No  </c:v>
                </c:pt>
                <c:pt idx="3">
                  <c:v>Missing</c:v>
                </c:pt>
              </c:strCache>
            </c:strRef>
          </c:cat>
          <c:val>
            <c:numRef>
              <c:f>PCP!$F$2:$F$5</c:f>
              <c:numCache>
                <c:formatCode>0.0%</c:formatCode>
                <c:ptCount val="4"/>
                <c:pt idx="0">
                  <c:v>0.55100000000000005</c:v>
                </c:pt>
                <c:pt idx="1">
                  <c:v>0.29399999999999998</c:v>
                </c:pt>
                <c:pt idx="2">
                  <c:v>0.14699999999999999</c:v>
                </c:pt>
                <c:pt idx="3">
                  <c:v>7.0000000000000001E-3</c:v>
                </c:pt>
              </c:numCache>
            </c:numRef>
          </c:val>
          <c:extLst>
            <c:ext xmlns:c16="http://schemas.microsoft.com/office/drawing/2014/chart" uri="{C3380CC4-5D6E-409C-BE32-E72D297353CC}">
              <c16:uniqueId val="{00000004-4EF0-4D57-9EE2-9C41C057B29C}"/>
            </c:ext>
          </c:extLst>
        </c:ser>
        <c:dLbls>
          <c:showLegendKey val="0"/>
          <c:showVal val="0"/>
          <c:showCatName val="0"/>
          <c:showSerName val="0"/>
          <c:showPercent val="0"/>
          <c:showBubbleSize val="0"/>
        </c:dLbls>
        <c:gapWidth val="267"/>
        <c:overlap val="-43"/>
        <c:axId val="471965304"/>
        <c:axId val="471964648"/>
      </c:barChart>
      <c:catAx>
        <c:axId val="47196530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71964648"/>
        <c:crosses val="autoZero"/>
        <c:auto val="1"/>
        <c:lblAlgn val="ctr"/>
        <c:lblOffset val="100"/>
        <c:noMultiLvlLbl val="0"/>
      </c:catAx>
      <c:valAx>
        <c:axId val="47196464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7196530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Dental!$B$1</c:f>
              <c:strCache>
                <c:ptCount val="1"/>
                <c:pt idx="0">
                  <c:v>Charlottesville</c:v>
                </c:pt>
              </c:strCache>
            </c:strRef>
          </c:tx>
          <c:spPr>
            <a:solidFill>
              <a:schemeClr val="accent1"/>
            </a:solidFill>
            <a:ln>
              <a:noFill/>
            </a:ln>
            <a:effectLst/>
          </c:spPr>
          <c:invertIfNegative val="0"/>
          <c:cat>
            <c:strRef>
              <c:f>Dental!$A$2:$A$4</c:f>
              <c:strCache>
                <c:ptCount val="3"/>
                <c:pt idx="0">
                  <c:v>Missing</c:v>
                </c:pt>
                <c:pt idx="1">
                  <c:v>No  </c:v>
                </c:pt>
                <c:pt idx="2">
                  <c:v>Yes</c:v>
                </c:pt>
              </c:strCache>
            </c:strRef>
          </c:cat>
          <c:val>
            <c:numRef>
              <c:f>Dental!$B$2:$B$4</c:f>
              <c:numCache>
                <c:formatCode>0.0%</c:formatCode>
                <c:ptCount val="3"/>
                <c:pt idx="0">
                  <c:v>0.05</c:v>
                </c:pt>
                <c:pt idx="1">
                  <c:v>0.80600000000000005</c:v>
                </c:pt>
                <c:pt idx="2">
                  <c:v>0.14399999999999999</c:v>
                </c:pt>
              </c:numCache>
            </c:numRef>
          </c:val>
          <c:extLst>
            <c:ext xmlns:c16="http://schemas.microsoft.com/office/drawing/2014/chart" uri="{C3380CC4-5D6E-409C-BE32-E72D297353CC}">
              <c16:uniqueId val="{00000000-85C6-43DB-BA11-DFD08F207318}"/>
            </c:ext>
          </c:extLst>
        </c:ser>
        <c:ser>
          <c:idx val="1"/>
          <c:order val="1"/>
          <c:tx>
            <c:strRef>
              <c:f>Dental!$C$1</c:f>
              <c:strCache>
                <c:ptCount val="1"/>
                <c:pt idx="0">
                  <c:v>Albemarle</c:v>
                </c:pt>
              </c:strCache>
            </c:strRef>
          </c:tx>
          <c:spPr>
            <a:solidFill>
              <a:schemeClr val="accent2"/>
            </a:solidFill>
            <a:ln>
              <a:noFill/>
            </a:ln>
            <a:effectLst/>
          </c:spPr>
          <c:invertIfNegative val="0"/>
          <c:cat>
            <c:strRef>
              <c:f>Dental!$A$2:$A$4</c:f>
              <c:strCache>
                <c:ptCount val="3"/>
                <c:pt idx="0">
                  <c:v>Missing</c:v>
                </c:pt>
                <c:pt idx="1">
                  <c:v>No  </c:v>
                </c:pt>
                <c:pt idx="2">
                  <c:v>Yes</c:v>
                </c:pt>
              </c:strCache>
            </c:strRef>
          </c:cat>
          <c:val>
            <c:numRef>
              <c:f>Dental!$C$2:$C$4</c:f>
              <c:numCache>
                <c:formatCode>0.0%</c:formatCode>
                <c:ptCount val="3"/>
                <c:pt idx="0">
                  <c:v>5.1999999999999998E-2</c:v>
                </c:pt>
                <c:pt idx="1">
                  <c:v>0.81599999999999995</c:v>
                </c:pt>
                <c:pt idx="2">
                  <c:v>0.13200000000000001</c:v>
                </c:pt>
              </c:numCache>
            </c:numRef>
          </c:val>
          <c:extLst>
            <c:ext xmlns:c16="http://schemas.microsoft.com/office/drawing/2014/chart" uri="{C3380CC4-5D6E-409C-BE32-E72D297353CC}">
              <c16:uniqueId val="{00000001-85C6-43DB-BA11-DFD08F207318}"/>
            </c:ext>
          </c:extLst>
        </c:ser>
        <c:ser>
          <c:idx val="2"/>
          <c:order val="2"/>
          <c:tx>
            <c:strRef>
              <c:f>Dental!$D$1</c:f>
              <c:strCache>
                <c:ptCount val="1"/>
                <c:pt idx="0">
                  <c:v>Greene &amp; Nelson</c:v>
                </c:pt>
              </c:strCache>
            </c:strRef>
          </c:tx>
          <c:spPr>
            <a:solidFill>
              <a:schemeClr val="accent4"/>
            </a:solidFill>
            <a:ln>
              <a:noFill/>
            </a:ln>
            <a:effectLst/>
          </c:spPr>
          <c:invertIfNegative val="0"/>
          <c:cat>
            <c:strRef>
              <c:f>Dental!$A$2:$A$4</c:f>
              <c:strCache>
                <c:ptCount val="3"/>
                <c:pt idx="0">
                  <c:v>Missing</c:v>
                </c:pt>
                <c:pt idx="1">
                  <c:v>No  </c:v>
                </c:pt>
                <c:pt idx="2">
                  <c:v>Yes</c:v>
                </c:pt>
              </c:strCache>
            </c:strRef>
          </c:cat>
          <c:val>
            <c:numRef>
              <c:f>Dental!$D$2:$D$4</c:f>
              <c:numCache>
                <c:formatCode>0.0%</c:formatCode>
                <c:ptCount val="3"/>
                <c:pt idx="0">
                  <c:v>0.106</c:v>
                </c:pt>
                <c:pt idx="1">
                  <c:v>0.79400000000000004</c:v>
                </c:pt>
                <c:pt idx="2">
                  <c:v>0.1</c:v>
                </c:pt>
              </c:numCache>
            </c:numRef>
          </c:val>
          <c:extLst>
            <c:ext xmlns:c16="http://schemas.microsoft.com/office/drawing/2014/chart" uri="{C3380CC4-5D6E-409C-BE32-E72D297353CC}">
              <c16:uniqueId val="{00000002-85C6-43DB-BA11-DFD08F207318}"/>
            </c:ext>
          </c:extLst>
        </c:ser>
        <c:ser>
          <c:idx val="3"/>
          <c:order val="3"/>
          <c:tx>
            <c:strRef>
              <c:f>Dental!$E$1</c:f>
              <c:strCache>
                <c:ptCount val="1"/>
                <c:pt idx="0">
                  <c:v>Fluvanna &amp; Louisa</c:v>
                </c:pt>
              </c:strCache>
            </c:strRef>
          </c:tx>
          <c:spPr>
            <a:solidFill>
              <a:schemeClr val="accent3"/>
            </a:solidFill>
            <a:ln>
              <a:noFill/>
            </a:ln>
            <a:effectLst/>
          </c:spPr>
          <c:invertIfNegative val="0"/>
          <c:cat>
            <c:strRef>
              <c:f>Dental!$A$2:$A$4</c:f>
              <c:strCache>
                <c:ptCount val="3"/>
                <c:pt idx="0">
                  <c:v>Missing</c:v>
                </c:pt>
                <c:pt idx="1">
                  <c:v>No  </c:v>
                </c:pt>
                <c:pt idx="2">
                  <c:v>Yes</c:v>
                </c:pt>
              </c:strCache>
            </c:strRef>
          </c:cat>
          <c:val>
            <c:numRef>
              <c:f>Dental!$E$2:$E$4</c:f>
              <c:numCache>
                <c:formatCode>0.0%</c:formatCode>
                <c:ptCount val="3"/>
                <c:pt idx="0">
                  <c:v>6.8000000000000005E-2</c:v>
                </c:pt>
                <c:pt idx="1">
                  <c:v>0.79400000000000004</c:v>
                </c:pt>
                <c:pt idx="2">
                  <c:v>0.13700000000000001</c:v>
                </c:pt>
              </c:numCache>
            </c:numRef>
          </c:val>
          <c:extLst>
            <c:ext xmlns:c16="http://schemas.microsoft.com/office/drawing/2014/chart" uri="{C3380CC4-5D6E-409C-BE32-E72D297353CC}">
              <c16:uniqueId val="{00000003-85C6-43DB-BA11-DFD08F207318}"/>
            </c:ext>
          </c:extLst>
        </c:ser>
        <c:ser>
          <c:idx val="4"/>
          <c:order val="4"/>
          <c:tx>
            <c:strRef>
              <c:f>Dental!$F$1</c:f>
              <c:strCache>
                <c:ptCount val="1"/>
                <c:pt idx="0">
                  <c:v>TJHD</c:v>
                </c:pt>
              </c:strCache>
            </c:strRef>
          </c:tx>
          <c:spPr>
            <a:solidFill>
              <a:schemeClr val="bg2"/>
            </a:solidFill>
            <a:ln>
              <a:noFill/>
            </a:ln>
            <a:effectLst/>
          </c:spPr>
          <c:invertIfNegative val="0"/>
          <c:cat>
            <c:strRef>
              <c:f>Dental!$A$2:$A$4</c:f>
              <c:strCache>
                <c:ptCount val="3"/>
                <c:pt idx="0">
                  <c:v>Missing</c:v>
                </c:pt>
                <c:pt idx="1">
                  <c:v>No  </c:v>
                </c:pt>
                <c:pt idx="2">
                  <c:v>Yes</c:v>
                </c:pt>
              </c:strCache>
            </c:strRef>
          </c:cat>
          <c:val>
            <c:numRef>
              <c:f>Dental!$F$2:$F$4</c:f>
              <c:numCache>
                <c:formatCode>0.0%</c:formatCode>
                <c:ptCount val="3"/>
                <c:pt idx="0">
                  <c:v>6.6000000000000003E-2</c:v>
                </c:pt>
                <c:pt idx="1">
                  <c:v>0.8</c:v>
                </c:pt>
                <c:pt idx="2">
                  <c:v>0.13400000000000001</c:v>
                </c:pt>
              </c:numCache>
            </c:numRef>
          </c:val>
          <c:extLst>
            <c:ext xmlns:c16="http://schemas.microsoft.com/office/drawing/2014/chart" uri="{C3380CC4-5D6E-409C-BE32-E72D297353CC}">
              <c16:uniqueId val="{00000004-85C6-43DB-BA11-DFD08F207318}"/>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'Dental Cleaning'!$B$1</c:f>
              <c:strCache>
                <c:ptCount val="1"/>
                <c:pt idx="0">
                  <c:v>Charlottesville</c:v>
                </c:pt>
              </c:strCache>
            </c:strRef>
          </c:tx>
          <c:spPr>
            <a:solidFill>
              <a:schemeClr val="accent1"/>
            </a:solidFill>
            <a:ln>
              <a:noFill/>
            </a:ln>
            <a:effectLst/>
          </c:spPr>
          <c:invertIfNegative val="0"/>
          <c:cat>
            <c:strRef>
              <c:f>'Dental Cleaning'!$A$2:$A$4</c:f>
              <c:strCache>
                <c:ptCount val="3"/>
                <c:pt idx="0">
                  <c:v>Yes</c:v>
                </c:pt>
                <c:pt idx="1">
                  <c:v>No</c:v>
                </c:pt>
                <c:pt idx="2">
                  <c:v>Missing</c:v>
                </c:pt>
              </c:strCache>
            </c:strRef>
          </c:cat>
          <c:val>
            <c:numRef>
              <c:f>'Dental Cleaning'!$B$2:$B$4</c:f>
              <c:numCache>
                <c:formatCode>0.0%</c:formatCode>
                <c:ptCount val="3"/>
                <c:pt idx="0">
                  <c:v>0.70799999999999996</c:v>
                </c:pt>
                <c:pt idx="1">
                  <c:v>0.27800000000000002</c:v>
                </c:pt>
                <c:pt idx="2">
                  <c:v>1.4E-2</c:v>
                </c:pt>
              </c:numCache>
            </c:numRef>
          </c:val>
          <c:extLst>
            <c:ext xmlns:c16="http://schemas.microsoft.com/office/drawing/2014/chart" uri="{C3380CC4-5D6E-409C-BE32-E72D297353CC}">
              <c16:uniqueId val="{00000000-B6A0-4104-8A7D-E3178C59D48B}"/>
            </c:ext>
          </c:extLst>
        </c:ser>
        <c:ser>
          <c:idx val="1"/>
          <c:order val="1"/>
          <c:tx>
            <c:strRef>
              <c:f>'Dental Cleaning'!$C$1</c:f>
              <c:strCache>
                <c:ptCount val="1"/>
                <c:pt idx="0">
                  <c:v>Albemarle</c:v>
                </c:pt>
              </c:strCache>
            </c:strRef>
          </c:tx>
          <c:spPr>
            <a:solidFill>
              <a:schemeClr val="accent2"/>
            </a:solidFill>
            <a:ln>
              <a:noFill/>
            </a:ln>
            <a:effectLst/>
          </c:spPr>
          <c:invertIfNegative val="0"/>
          <c:cat>
            <c:strRef>
              <c:f>'Dental Cleaning'!$A$2:$A$4</c:f>
              <c:strCache>
                <c:ptCount val="3"/>
                <c:pt idx="0">
                  <c:v>Yes</c:v>
                </c:pt>
                <c:pt idx="1">
                  <c:v>No</c:v>
                </c:pt>
                <c:pt idx="2">
                  <c:v>Missing</c:v>
                </c:pt>
              </c:strCache>
            </c:strRef>
          </c:cat>
          <c:val>
            <c:numRef>
              <c:f>'Dental Cleaning'!$C$2:$C$4</c:f>
              <c:numCache>
                <c:formatCode>0.0%</c:formatCode>
                <c:ptCount val="3"/>
                <c:pt idx="0">
                  <c:v>0.77700000000000002</c:v>
                </c:pt>
                <c:pt idx="1">
                  <c:v>0.20200000000000001</c:v>
                </c:pt>
                <c:pt idx="2">
                  <c:v>2.1000000000000001E-2</c:v>
                </c:pt>
              </c:numCache>
            </c:numRef>
          </c:val>
          <c:extLst>
            <c:ext xmlns:c16="http://schemas.microsoft.com/office/drawing/2014/chart" uri="{C3380CC4-5D6E-409C-BE32-E72D297353CC}">
              <c16:uniqueId val="{00000001-B6A0-4104-8A7D-E3178C59D48B}"/>
            </c:ext>
          </c:extLst>
        </c:ser>
        <c:ser>
          <c:idx val="2"/>
          <c:order val="2"/>
          <c:tx>
            <c:strRef>
              <c:f>'Dental Cleaning'!$D$1</c:f>
              <c:strCache>
                <c:ptCount val="1"/>
                <c:pt idx="0">
                  <c:v>Greene &amp; Nelson</c:v>
                </c:pt>
              </c:strCache>
            </c:strRef>
          </c:tx>
          <c:spPr>
            <a:solidFill>
              <a:schemeClr val="accent4"/>
            </a:solidFill>
            <a:ln>
              <a:noFill/>
            </a:ln>
            <a:effectLst/>
          </c:spPr>
          <c:invertIfNegative val="0"/>
          <c:cat>
            <c:strRef>
              <c:f>'Dental Cleaning'!$A$2:$A$4</c:f>
              <c:strCache>
                <c:ptCount val="3"/>
                <c:pt idx="0">
                  <c:v>Yes</c:v>
                </c:pt>
                <c:pt idx="1">
                  <c:v>No</c:v>
                </c:pt>
                <c:pt idx="2">
                  <c:v>Missing</c:v>
                </c:pt>
              </c:strCache>
            </c:strRef>
          </c:cat>
          <c:val>
            <c:numRef>
              <c:f>'Dental Cleaning'!$D$2:$D$4</c:f>
              <c:numCache>
                <c:formatCode>0.0%</c:formatCode>
                <c:ptCount val="3"/>
                <c:pt idx="0">
                  <c:v>0.66400000000000003</c:v>
                </c:pt>
                <c:pt idx="1">
                  <c:v>0.28599999999999998</c:v>
                </c:pt>
                <c:pt idx="2">
                  <c:v>0.05</c:v>
                </c:pt>
              </c:numCache>
            </c:numRef>
          </c:val>
          <c:extLst>
            <c:ext xmlns:c16="http://schemas.microsoft.com/office/drawing/2014/chart" uri="{C3380CC4-5D6E-409C-BE32-E72D297353CC}">
              <c16:uniqueId val="{00000002-B6A0-4104-8A7D-E3178C59D48B}"/>
            </c:ext>
          </c:extLst>
        </c:ser>
        <c:ser>
          <c:idx val="3"/>
          <c:order val="3"/>
          <c:tx>
            <c:strRef>
              <c:f>'Dental Cleaning'!$E$1</c:f>
              <c:strCache>
                <c:ptCount val="1"/>
                <c:pt idx="0">
                  <c:v>Fluvanna &amp; Louisa</c:v>
                </c:pt>
              </c:strCache>
            </c:strRef>
          </c:tx>
          <c:spPr>
            <a:solidFill>
              <a:schemeClr val="accent3"/>
            </a:solidFill>
            <a:ln>
              <a:noFill/>
            </a:ln>
            <a:effectLst/>
          </c:spPr>
          <c:invertIfNegative val="0"/>
          <c:cat>
            <c:strRef>
              <c:f>'Dental Cleaning'!$A$2:$A$4</c:f>
              <c:strCache>
                <c:ptCount val="3"/>
                <c:pt idx="0">
                  <c:v>Yes</c:v>
                </c:pt>
                <c:pt idx="1">
                  <c:v>No</c:v>
                </c:pt>
                <c:pt idx="2">
                  <c:v>Missing</c:v>
                </c:pt>
              </c:strCache>
            </c:strRef>
          </c:cat>
          <c:val>
            <c:numRef>
              <c:f>'Dental Cleaning'!$E$2:$E$4</c:f>
              <c:numCache>
                <c:formatCode>0.0%</c:formatCode>
                <c:ptCount val="3"/>
                <c:pt idx="0">
                  <c:v>0.61299999999999999</c:v>
                </c:pt>
                <c:pt idx="1">
                  <c:v>0.35</c:v>
                </c:pt>
                <c:pt idx="2">
                  <c:v>3.6999999999999998E-2</c:v>
                </c:pt>
              </c:numCache>
            </c:numRef>
          </c:val>
          <c:extLst>
            <c:ext xmlns:c16="http://schemas.microsoft.com/office/drawing/2014/chart" uri="{C3380CC4-5D6E-409C-BE32-E72D297353CC}">
              <c16:uniqueId val="{00000003-B6A0-4104-8A7D-E3178C59D48B}"/>
            </c:ext>
          </c:extLst>
        </c:ser>
        <c:ser>
          <c:idx val="4"/>
          <c:order val="4"/>
          <c:tx>
            <c:strRef>
              <c:f>'Dental Cleaning'!$F$1</c:f>
              <c:strCache>
                <c:ptCount val="1"/>
                <c:pt idx="0">
                  <c:v>TJHD</c:v>
                </c:pt>
              </c:strCache>
            </c:strRef>
          </c:tx>
          <c:spPr>
            <a:solidFill>
              <a:schemeClr val="bg2"/>
            </a:solidFill>
            <a:ln>
              <a:noFill/>
            </a:ln>
            <a:effectLst/>
          </c:spPr>
          <c:invertIfNegative val="0"/>
          <c:cat>
            <c:strRef>
              <c:f>'Dental Cleaning'!$A$2:$A$4</c:f>
              <c:strCache>
                <c:ptCount val="3"/>
                <c:pt idx="0">
                  <c:v>Yes</c:v>
                </c:pt>
                <c:pt idx="1">
                  <c:v>No</c:v>
                </c:pt>
                <c:pt idx="2">
                  <c:v>Missing</c:v>
                </c:pt>
              </c:strCache>
            </c:strRef>
          </c:cat>
          <c:val>
            <c:numRef>
              <c:f>'Dental Cleaning'!$F$2:$F$4</c:f>
              <c:numCache>
                <c:formatCode>0.0%</c:formatCode>
                <c:ptCount val="3"/>
                <c:pt idx="0">
                  <c:v>0.70899999999999996</c:v>
                </c:pt>
                <c:pt idx="1">
                  <c:v>0.26100000000000001</c:v>
                </c:pt>
                <c:pt idx="2">
                  <c:v>0.03</c:v>
                </c:pt>
              </c:numCache>
            </c:numRef>
          </c:val>
          <c:extLst>
            <c:ext xmlns:c16="http://schemas.microsoft.com/office/drawing/2014/chart" uri="{C3380CC4-5D6E-409C-BE32-E72D297353CC}">
              <c16:uniqueId val="{00000004-B6A0-4104-8A7D-E3178C59D48B}"/>
            </c:ext>
          </c:extLst>
        </c:ser>
        <c:dLbls>
          <c:showLegendKey val="0"/>
          <c:showVal val="0"/>
          <c:showCatName val="0"/>
          <c:showSerName val="0"/>
          <c:showPercent val="0"/>
          <c:showBubbleSize val="0"/>
        </c:dLbls>
        <c:gapWidth val="267"/>
        <c:overlap val="-43"/>
        <c:axId val="385677056"/>
        <c:axId val="385677384"/>
      </c:barChart>
      <c:catAx>
        <c:axId val="38567705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385677384"/>
        <c:crosses val="autoZero"/>
        <c:auto val="1"/>
        <c:lblAlgn val="ctr"/>
        <c:lblOffset val="100"/>
        <c:noMultiLvlLbl val="0"/>
      </c:catAx>
      <c:valAx>
        <c:axId val="385677384"/>
        <c:scaling>
          <c:orientation val="minMax"/>
          <c:max val="1"/>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385677056"/>
        <c:crosses val="autoZero"/>
        <c:crossBetween val="between"/>
      </c:valAx>
      <c:spPr>
        <a:pattFill prst="ltDnDiag">
          <a:fgClr>
            <a:schemeClr val="dk1">
              <a:lumMod val="15000"/>
              <a:lumOff val="85000"/>
            </a:schemeClr>
          </a:fgClr>
          <a:bgClr>
            <a:schemeClr val="lt1"/>
          </a:bgClr>
        </a:patt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AAA4C4D3-BFF3-4EEC-9B31-9015A0D52C6C}" type="datetimeFigureOut">
              <a:rPr lang="en-US" smtClean="0"/>
              <a:t>2/6/2019</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D20F5821-61D8-4291-8780-0C0ED86C54FF}" type="slidenum">
              <a:rPr lang="en-US" smtClean="0"/>
              <a:t>‹#›</a:t>
            </a:fld>
            <a:endParaRPr lang="en-US"/>
          </a:p>
        </p:txBody>
      </p:sp>
    </p:spTree>
    <p:extLst>
      <p:ext uri="{BB962C8B-B14F-4D97-AF65-F5344CB8AC3E}">
        <p14:creationId xmlns:p14="http://schemas.microsoft.com/office/powerpoint/2010/main" val="1778557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200"/>
            </a:lvl1pPr>
          </a:lstStyle>
          <a:p>
            <a:fld id="{83812CAA-8D47-45B7-AE76-44B9CF6C8549}" type="datetimeFigureOut">
              <a:rPr lang="en-US" smtClean="0"/>
              <a:t>2/6/2019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200"/>
            </a:lvl1pPr>
          </a:lstStyle>
          <a:p>
            <a:fld id="{93A5A9F5-DCD5-4EF3-8D8F-F0669DDA1AE8}" type="slidenum">
              <a:rPr lang="en-US" smtClean="0"/>
              <a:t>‹#›</a:t>
            </a:fld>
            <a:endParaRPr lang="en-US"/>
          </a:p>
        </p:txBody>
      </p:sp>
    </p:spTree>
    <p:extLst>
      <p:ext uri="{BB962C8B-B14F-4D97-AF65-F5344CB8AC3E}">
        <p14:creationId xmlns:p14="http://schemas.microsoft.com/office/powerpoint/2010/main" val="39312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48" indent="-220348">
              <a:buFont typeface="+mj-lt"/>
              <a:buAutoNum type="arabicPeriod"/>
            </a:pPr>
            <a:r>
              <a:rPr lang="en-US" dirty="0" smtClean="0"/>
              <a:t>Who</a:t>
            </a:r>
            <a:r>
              <a:rPr lang="en-US" baseline="0" dirty="0" smtClean="0"/>
              <a:t> has heard of MAPP before?</a:t>
            </a:r>
          </a:p>
          <a:p>
            <a:pPr marL="220348" indent="-220348">
              <a:buFont typeface="+mj-lt"/>
              <a:buAutoNum type="arabicPeriod"/>
            </a:pPr>
            <a:r>
              <a:rPr lang="en-US" baseline="0" dirty="0" smtClean="0"/>
              <a:t>Who has participated directly in MAPP groups before?</a:t>
            </a:r>
          </a:p>
          <a:p>
            <a:pPr marL="220348" indent="-220348">
              <a:buFont typeface="+mj-lt"/>
              <a:buAutoNum type="arabicPeriod"/>
            </a:pPr>
            <a:endParaRPr lang="en-US" baseline="0" dirty="0" smtClean="0"/>
          </a:p>
          <a:p>
            <a:pPr marL="220348" indent="-220348">
              <a:buFont typeface="+mj-lt"/>
              <a:buAutoNum type="arabicPeriod"/>
            </a:pPr>
            <a:r>
              <a:rPr lang="en-US" baseline="0" dirty="0" smtClean="0"/>
              <a:t>IAC—interagency council</a:t>
            </a:r>
          </a:p>
          <a:p>
            <a:pPr marL="220348" indent="-220348">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1</a:t>
            </a:fld>
            <a:endParaRPr lang="en-US"/>
          </a:p>
        </p:txBody>
      </p:sp>
    </p:spTree>
    <p:extLst>
      <p:ext uri="{BB962C8B-B14F-4D97-AF65-F5344CB8AC3E}">
        <p14:creationId xmlns:p14="http://schemas.microsoft.com/office/powerpoint/2010/main" val="3458712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Fluvanna has experienced a 2% decrease in child food insecurity within</a:t>
            </a:r>
            <a:r>
              <a:rPr lang="en-US" baseline="0" dirty="0" smtClean="0"/>
              <a:t> the 3 year time frame (and has the lowest child food insecurity rate in the district)</a:t>
            </a:r>
            <a:endParaRPr dirty="0"/>
          </a:p>
        </p:txBody>
      </p:sp>
    </p:spTree>
    <p:extLst>
      <p:ext uri="{BB962C8B-B14F-4D97-AF65-F5344CB8AC3E}">
        <p14:creationId xmlns:p14="http://schemas.microsoft.com/office/powerpoint/2010/main" val="263428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Important measure because an</a:t>
            </a:r>
            <a:r>
              <a:rPr lang="en-US" baseline="0" dirty="0" smtClean="0"/>
              <a:t> increase in poor mental health days </a:t>
            </a:r>
            <a:r>
              <a:rPr lang="en-US" baseline="0" dirty="0" smtClean="0">
                <a:sym typeface="Wingdings" panose="05000000000000000000" pitchFamily="2" charset="2"/>
              </a:rPr>
              <a:t>increases risk for development of depression </a:t>
            </a:r>
            <a:endParaRPr lang="en-US" dirty="0" smtClean="0"/>
          </a:p>
          <a:p>
            <a:pPr lvl="0">
              <a:spcBef>
                <a:spcPts val="0"/>
              </a:spcBef>
              <a:buNone/>
            </a:pPr>
            <a:endParaRPr lang="en-US" dirty="0" smtClean="0"/>
          </a:p>
          <a:p>
            <a:pPr lvl="0">
              <a:spcBef>
                <a:spcPts val="0"/>
              </a:spcBef>
              <a:buNone/>
            </a:pPr>
            <a:r>
              <a:rPr lang="en-US" dirty="0" smtClean="0"/>
              <a:t>https://www.ncbi.nlm.nih.gov/pmc/articles/PMC3133938/</a:t>
            </a:r>
          </a:p>
          <a:p>
            <a:pPr lvl="0">
              <a:spcBef>
                <a:spcPts val="0"/>
              </a:spcBef>
              <a:buNone/>
            </a:pPr>
            <a:endParaRPr lang="en-US" dirty="0" smtClean="0"/>
          </a:p>
          <a:p>
            <a:pPr lvl="0">
              <a:spcBef>
                <a:spcPts val="0"/>
              </a:spcBef>
              <a:buNone/>
            </a:pPr>
            <a:endParaRPr dirty="0"/>
          </a:p>
        </p:txBody>
      </p:sp>
    </p:spTree>
    <p:extLst>
      <p:ext uri="{BB962C8B-B14F-4D97-AF65-F5344CB8AC3E}">
        <p14:creationId xmlns:p14="http://schemas.microsoft.com/office/powerpoint/2010/main" val="396901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57623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Fluvanna experienced a 2%</a:t>
            </a:r>
            <a:r>
              <a:rPr lang="en-US" baseline="0" dirty="0" smtClean="0"/>
              <a:t> decrease in smoking rates and is the second lowest rate in the district</a:t>
            </a:r>
            <a:endParaRPr dirty="0"/>
          </a:p>
        </p:txBody>
      </p:sp>
    </p:spTree>
    <p:extLst>
      <p:ext uri="{BB962C8B-B14F-4D97-AF65-F5344CB8AC3E}">
        <p14:creationId xmlns:p14="http://schemas.microsoft.com/office/powerpoint/2010/main" val="1770703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Case counts between 1 and 4 are suppressed. Use caution when interpreting rates for localities with small populations.</a:t>
            </a:r>
          </a:p>
          <a:p>
            <a:pPr lvl="0">
              <a:spcBef>
                <a:spcPts val="0"/>
              </a:spcBef>
              <a:buNone/>
            </a:pPr>
            <a:endParaRPr lang="en-US" dirty="0" smtClean="0"/>
          </a:p>
          <a:p>
            <a:pPr lvl="0">
              <a:spcBef>
                <a:spcPts val="0"/>
              </a:spcBef>
              <a:buNone/>
            </a:pPr>
            <a:r>
              <a:rPr lang="en-US" dirty="0" smtClean="0"/>
              <a:t>NAS—group</a:t>
            </a:r>
            <a:r>
              <a:rPr lang="en-US" baseline="0" dirty="0" smtClean="0"/>
              <a:t> of conditions caused when a baby withdraws from certain drugs he’s exposed to in the womb before birth—most often caused by opioids</a:t>
            </a:r>
          </a:p>
          <a:p>
            <a:pPr lvl="0">
              <a:spcBef>
                <a:spcPts val="0"/>
              </a:spcBef>
              <a:buNone/>
            </a:pPr>
            <a:r>
              <a:rPr lang="en-US" baseline="0" dirty="0" smtClean="0"/>
              <a:t>	Fluvanna rate has increased from 3.6 to 11.9 cases per 100,000 people compared to the state rate in 2016  at 6.7</a:t>
            </a:r>
            <a:endParaRPr lang="en-US" dirty="0" smtClean="0"/>
          </a:p>
          <a:p>
            <a:pPr lvl="0">
              <a:spcBef>
                <a:spcPts val="0"/>
              </a:spcBef>
              <a:buNone/>
            </a:pPr>
            <a:r>
              <a:rPr lang="en-US" dirty="0" smtClean="0"/>
              <a:t>Overdose</a:t>
            </a:r>
            <a:r>
              <a:rPr lang="en-US" baseline="0" dirty="0" smtClean="0"/>
              <a:t> rates for Fluvanna County in 2017 was 3.8 for both Fentanyl/Heroin and Prescription Opioids </a:t>
            </a:r>
            <a:endParaRPr dirty="0"/>
          </a:p>
        </p:txBody>
      </p:sp>
    </p:spTree>
    <p:extLst>
      <p:ext uri="{BB962C8B-B14F-4D97-AF65-F5344CB8AC3E}">
        <p14:creationId xmlns:p14="http://schemas.microsoft.com/office/powerpoint/2010/main" val="47483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Age</a:t>
            </a:r>
            <a:r>
              <a:rPr lang="en-US" baseline="0" dirty="0" smtClean="0"/>
              <a:t> groups most at risk for overdose deaths and ED visits are between the ages 15 and 54 </a:t>
            </a:r>
            <a:r>
              <a:rPr lang="en-US" baseline="0" smtClean="0"/>
              <a:t>years old </a:t>
            </a:r>
            <a:endParaRPr lang="en-US" dirty="0" smtClean="0"/>
          </a:p>
        </p:txBody>
      </p:sp>
    </p:spTree>
    <p:extLst>
      <p:ext uri="{BB962C8B-B14F-4D97-AF65-F5344CB8AC3E}">
        <p14:creationId xmlns:p14="http://schemas.microsoft.com/office/powerpoint/2010/main" val="3086812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Fluvanna</a:t>
            </a:r>
            <a:r>
              <a:rPr lang="en-US" baseline="0" dirty="0" smtClean="0"/>
              <a:t> had the third lowest suicide rate in TJHD, after Charlottesville and </a:t>
            </a:r>
            <a:r>
              <a:rPr lang="en-US" baseline="0" dirty="0" err="1" smtClean="0"/>
              <a:t>Albermarle</a:t>
            </a:r>
            <a:r>
              <a:rPr lang="en-US" baseline="0" dirty="0" smtClean="0"/>
              <a:t>, in 2011 with a rate of 7.8 per 100,000 people </a:t>
            </a:r>
          </a:p>
          <a:p>
            <a:pPr lvl="0">
              <a:spcBef>
                <a:spcPts val="0"/>
              </a:spcBef>
              <a:buNone/>
            </a:pPr>
            <a:r>
              <a:rPr lang="en-US" baseline="0" dirty="0" smtClean="0"/>
              <a:t>Since 2013 there has been a significant decrease in suicide rates. From 19.2 in 2013 to no suicides in 2016. </a:t>
            </a:r>
            <a:endParaRPr dirty="0"/>
          </a:p>
        </p:txBody>
      </p:sp>
    </p:spTree>
    <p:extLst>
      <p:ext uri="{BB962C8B-B14F-4D97-AF65-F5344CB8AC3E}">
        <p14:creationId xmlns:p14="http://schemas.microsoft.com/office/powerpoint/2010/main" val="2901967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The</a:t>
            </a:r>
            <a:r>
              <a:rPr lang="en-US" baseline="0" dirty="0" smtClean="0"/>
              <a:t> yellow-</a:t>
            </a:r>
            <a:r>
              <a:rPr lang="en-US" baseline="0" dirty="0" err="1" smtClean="0"/>
              <a:t>ish</a:t>
            </a:r>
            <a:r>
              <a:rPr lang="en-US" baseline="0" dirty="0" smtClean="0"/>
              <a:t> area has a low life expectancy of roughly 77 years </a:t>
            </a:r>
          </a:p>
          <a:p>
            <a:pPr lvl="0">
              <a:spcBef>
                <a:spcPts val="0"/>
              </a:spcBef>
              <a:buNone/>
            </a:pPr>
            <a:r>
              <a:rPr lang="en-US" dirty="0" smtClean="0"/>
              <a:t>Lighter green indicates</a:t>
            </a:r>
            <a:r>
              <a:rPr lang="en-US" baseline="0" dirty="0" smtClean="0"/>
              <a:t> a life expectancy around 80 years</a:t>
            </a:r>
          </a:p>
          <a:p>
            <a:pPr lvl="0">
              <a:spcBef>
                <a:spcPts val="0"/>
              </a:spcBef>
              <a:buNone/>
            </a:pPr>
            <a:r>
              <a:rPr lang="en-US" baseline="0" dirty="0" smtClean="0"/>
              <a:t>The dark green northern part of Fluvanna indicates the highest life expectancy, being ~84 years </a:t>
            </a:r>
            <a:endParaRPr dirty="0"/>
          </a:p>
        </p:txBody>
      </p:sp>
    </p:spTree>
    <p:extLst>
      <p:ext uri="{BB962C8B-B14F-4D97-AF65-F5344CB8AC3E}">
        <p14:creationId xmlns:p14="http://schemas.microsoft.com/office/powerpoint/2010/main" val="278228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838300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Since 2008,</a:t>
            </a:r>
            <a:r>
              <a:rPr lang="en-US" baseline="0" dirty="0" smtClean="0"/>
              <a:t> Fluvanna county has stayed around 6% of families being below the federal poverty line and is the lowest in the district</a:t>
            </a:r>
            <a:endParaRPr dirty="0"/>
          </a:p>
        </p:txBody>
      </p:sp>
    </p:spTree>
    <p:extLst>
      <p:ext uri="{BB962C8B-B14F-4D97-AF65-F5344CB8AC3E}">
        <p14:creationId xmlns:p14="http://schemas.microsoft.com/office/powerpoint/2010/main" val="52451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aseline="0" dirty="0" smtClean="0">
                <a:sym typeface="Wingdings" panose="05000000000000000000" pitchFamily="2" charset="2"/>
              </a:rPr>
              <a:t> 5</a:t>
            </a: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3</a:t>
            </a:fld>
            <a:endParaRPr lang="en-US"/>
          </a:p>
        </p:txBody>
      </p:sp>
    </p:spTree>
    <p:extLst>
      <p:ext uri="{BB962C8B-B14F-4D97-AF65-F5344CB8AC3E}">
        <p14:creationId xmlns:p14="http://schemas.microsoft.com/office/powerpoint/2010/main" val="3866032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ALICE population represents individuals and families who earn more than the official Federal Poverty Level but less than the basic cost of living. The measure has estimates for housing, childcare, food, transportation, healthcare, tax, and a miscellaneous category. There are estimates for different household and family compositions; there is an estimate for a basic "Survival" budget and a larger "Stability"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W:\Data_TJ Reports\ALICE reports </a:t>
            </a:r>
            <a:r>
              <a:rPr lang="en-US" sz="1200" b="0" i="0" u="none" strike="noStrike" kern="1200" baseline="0" dirty="0" smtClean="0">
                <a:solidFill>
                  <a:schemeClr val="tx1"/>
                </a:solidFill>
                <a:latin typeface="+mn-lt"/>
                <a:ea typeface="+mn-ea"/>
                <a:cs typeface="+mn-cs"/>
                <a:sym typeface="Wingdings" panose="05000000000000000000" pitchFamily="2" charset="2"/>
              </a:rPr>
              <a:t> 2018 Report, look for Fluvanna</a:t>
            </a: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6443707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majority of households living in poverty are under 25 years of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Even with smaller population sizes, black and mixed households experience higher levels of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062003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a:t>
            </a:r>
            <a:r>
              <a:rPr lang="en-US" baseline="0" dirty="0" smtClean="0"/>
              <a:t> of uninsured has remained relatively the same (around 8%) with a slight increase in 2014 (2% increase) </a:t>
            </a:r>
          </a:p>
          <a:p>
            <a:pPr lvl="0">
              <a:spcBef>
                <a:spcPts val="0"/>
              </a:spcBef>
              <a:buNone/>
            </a:pPr>
            <a:endParaRPr lang="en-US" baseline="0" dirty="0" smtClean="0"/>
          </a:p>
          <a:p>
            <a:pPr lvl="0">
              <a:spcBef>
                <a:spcPts val="0"/>
              </a:spcBef>
              <a:buNone/>
            </a:pPr>
            <a:r>
              <a:rPr lang="en-US" baseline="0" dirty="0" smtClean="0"/>
              <a:t>Note: we expect these numbers will change once data are available for post-Medicaid expansion (2019)</a:t>
            </a:r>
            <a:endParaRPr dirty="0"/>
          </a:p>
        </p:txBody>
      </p:sp>
    </p:spTree>
    <p:extLst>
      <p:ext uri="{BB962C8B-B14F-4D97-AF65-F5344CB8AC3E}">
        <p14:creationId xmlns:p14="http://schemas.microsoft.com/office/powerpoint/2010/main" val="4285003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326565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2104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839744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baseline="0" dirty="0" smtClean="0"/>
              <a:t>Black low weight births have decreased since 2008. They were a little over 20% and in 2016 there were only ~5% black low births</a:t>
            </a:r>
          </a:p>
          <a:p>
            <a:pPr lvl="0">
              <a:spcBef>
                <a:spcPts val="0"/>
              </a:spcBef>
              <a:buNone/>
            </a:pPr>
            <a:endParaRPr lang="en-US" baseline="0" dirty="0" smtClean="0"/>
          </a:p>
          <a:p>
            <a:pPr lvl="0">
              <a:spcBef>
                <a:spcPts val="0"/>
              </a:spcBef>
              <a:buNone/>
            </a:pPr>
            <a:r>
              <a:rPr lang="en-US" baseline="0" dirty="0" smtClean="0"/>
              <a:t>White low births have remained relatively stable since 2008, being around 6%. </a:t>
            </a:r>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lang="en-US" baseline="0" dirty="0" smtClean="0"/>
          </a:p>
          <a:p>
            <a:pPr lvl="0">
              <a:spcBef>
                <a:spcPts val="0"/>
              </a:spcBef>
              <a:buNone/>
            </a:pPr>
            <a:endParaRPr dirty="0"/>
          </a:p>
        </p:txBody>
      </p:sp>
    </p:spTree>
    <p:extLst>
      <p:ext uri="{BB962C8B-B14F-4D97-AF65-F5344CB8AC3E}">
        <p14:creationId xmlns:p14="http://schemas.microsoft.com/office/powerpoint/2010/main" val="2599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err="1" smtClean="0"/>
              <a:t>Tj</a:t>
            </a:r>
            <a:r>
              <a:rPr lang="en-US" smtClean="0"/>
              <a:t> tableau</a:t>
            </a:r>
            <a:endParaRPr dirty="0"/>
          </a:p>
        </p:txBody>
      </p:sp>
    </p:spTree>
    <p:extLst>
      <p:ext uri="{BB962C8B-B14F-4D97-AF65-F5344CB8AC3E}">
        <p14:creationId xmlns:p14="http://schemas.microsoft.com/office/powerpoint/2010/main" val="4124253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b="1" dirty="0"/>
          </a:p>
        </p:txBody>
      </p:sp>
    </p:spTree>
    <p:extLst>
      <p:ext uri="{BB962C8B-B14F-4D97-AF65-F5344CB8AC3E}">
        <p14:creationId xmlns:p14="http://schemas.microsoft.com/office/powerpoint/2010/main" val="2244439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66508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Fluvanna has experienced a slight increase</a:t>
            </a:r>
            <a:r>
              <a:rPr lang="en-US" baseline="0" dirty="0" smtClean="0"/>
              <a:t> in adult obesity since 2005, increasing by 6% (although still below the national HP2020 target). Most recent year of data is 2015 as it lags behind a few years from collection to publication. </a:t>
            </a:r>
          </a:p>
        </p:txBody>
      </p:sp>
    </p:spTree>
    <p:extLst>
      <p:ext uri="{BB962C8B-B14F-4D97-AF65-F5344CB8AC3E}">
        <p14:creationId xmlns:p14="http://schemas.microsoft.com/office/powerpoint/2010/main" val="4190676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72" indent="-174672">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93A5A9F5-DCD5-4EF3-8D8F-F0669DDA1AE8}" type="slidenum">
              <a:rPr lang="en-US" smtClean="0"/>
              <a:t>35</a:t>
            </a:fld>
            <a:endParaRPr lang="en-US"/>
          </a:p>
        </p:txBody>
      </p:sp>
    </p:spTree>
    <p:extLst>
      <p:ext uri="{BB962C8B-B14F-4D97-AF65-F5344CB8AC3E}">
        <p14:creationId xmlns:p14="http://schemas.microsoft.com/office/powerpoint/2010/main" val="337508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Mapping obesity</a:t>
            </a:r>
            <a:r>
              <a:rPr lang="en-US" baseline="0" dirty="0" smtClean="0"/>
              <a:t> across the district. Darker red = higher prevalence of obesity (45%+) and yellow-white is the lower (less than 15%). Parts of Nelson, southern Albemarle that touches Fluvanna, Louisa, and Greene counties have the areas of darkest red.</a:t>
            </a:r>
          </a:p>
          <a:p>
            <a:pPr lvl="0">
              <a:spcBef>
                <a:spcPts val="0"/>
              </a:spcBef>
              <a:buNone/>
            </a:pPr>
            <a:endParaRPr lang="en-US" baseline="0" dirty="0" smtClean="0"/>
          </a:p>
          <a:p>
            <a:pPr lvl="0">
              <a:spcBef>
                <a:spcPts val="0"/>
              </a:spcBef>
              <a:buNone/>
            </a:pPr>
            <a:r>
              <a:rPr lang="en-US" baseline="0" dirty="0" smtClean="0"/>
              <a:t>LIMITATION: UVA outpatient data only; so doesn’t necessarily reflect the entire population (but it has an n of ~200,000 versus the County Health Rankings/</a:t>
            </a:r>
            <a:r>
              <a:rPr lang="en-US" baseline="0" dirty="0" err="1" smtClean="0"/>
              <a:t>BRFSS</a:t>
            </a:r>
            <a:r>
              <a:rPr lang="en-US" baseline="0" dirty="0" smtClean="0"/>
              <a:t> data n for the district is in the hundreds)</a:t>
            </a:r>
          </a:p>
          <a:p>
            <a:pPr lvl="0">
              <a:spcBef>
                <a:spcPts val="0"/>
              </a:spcBef>
              <a:buNone/>
            </a:pPr>
            <a:endParaRPr lang="en-US" baseline="0" dirty="0" smtClean="0"/>
          </a:p>
          <a:p>
            <a:pPr lvl="0">
              <a:spcBef>
                <a:spcPts val="0"/>
              </a:spcBef>
              <a:buNone/>
            </a:pPr>
            <a:r>
              <a:rPr lang="en-US" baseline="0" dirty="0" err="1" smtClean="0"/>
              <a:t>GS</a:t>
            </a:r>
            <a:r>
              <a:rPr lang="en-US" baseline="0" dirty="0" smtClean="0"/>
              <a:t> Note: these are mapped by Zip Code Tabulation Area (</a:t>
            </a:r>
            <a:r>
              <a:rPr lang="en-US" baseline="0" dirty="0" err="1" smtClean="0"/>
              <a:t>ZCTAs</a:t>
            </a:r>
            <a:r>
              <a:rPr lang="en-US" baseline="0" dirty="0" smtClean="0"/>
              <a:t>) which sometimes cross county lines.</a:t>
            </a:r>
            <a:endParaRPr dirty="0"/>
          </a:p>
        </p:txBody>
      </p:sp>
    </p:spTree>
    <p:extLst>
      <p:ext uri="{BB962C8B-B14F-4D97-AF65-F5344CB8AC3E}">
        <p14:creationId xmlns:p14="http://schemas.microsoft.com/office/powerpoint/2010/main" val="160759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Mapping obesity</a:t>
            </a:r>
            <a:r>
              <a:rPr lang="en-US" baseline="0" dirty="0" smtClean="0"/>
              <a:t> across the district. This is for children instead of adults. As you can see from the dark gray areas, not enough data for several areas (that is, less children seen at UVA outpatient clinics across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Tree>
    <p:extLst>
      <p:ext uri="{BB962C8B-B14F-4D97-AF65-F5344CB8AC3E}">
        <p14:creationId xmlns:p14="http://schemas.microsoft.com/office/powerpoint/2010/main" val="256117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Fluvanna has stayed around 22% physical</a:t>
            </a:r>
            <a:r>
              <a:rPr lang="en-US" baseline="0" dirty="0" smtClean="0"/>
              <a:t> activity—has met the VA plan for well-being target </a:t>
            </a:r>
            <a:endParaRPr dirty="0"/>
          </a:p>
        </p:txBody>
      </p:sp>
    </p:spTree>
    <p:extLst>
      <p:ext uri="{BB962C8B-B14F-4D97-AF65-F5344CB8AC3E}">
        <p14:creationId xmlns:p14="http://schemas.microsoft.com/office/powerpoint/2010/main" val="106009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09745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Since</a:t>
            </a:r>
            <a:r>
              <a:rPr lang="en-US" baseline="0" dirty="0" smtClean="0"/>
              <a:t> 2014, Fluvanna has increased availability of access to exercise opportunities </a:t>
            </a:r>
          </a:p>
          <a:p>
            <a:pPr lvl="0">
              <a:spcBef>
                <a:spcPts val="0"/>
              </a:spcBef>
              <a:buNone/>
            </a:pPr>
            <a:endParaRPr lang="en-US" baseline="0" dirty="0" smtClean="0"/>
          </a:p>
          <a:p>
            <a:pPr lvl="0">
              <a:spcBef>
                <a:spcPts val="0"/>
              </a:spcBef>
              <a:buNone/>
            </a:pPr>
            <a:r>
              <a:rPr lang="en-US" baseline="0" dirty="0" smtClean="0"/>
              <a:t>Question: do you all know if a new park or community center or YMCA opened between 2014 and 2016? </a:t>
            </a:r>
            <a:endParaRPr dirty="0"/>
          </a:p>
        </p:txBody>
      </p:sp>
    </p:spTree>
    <p:extLst>
      <p:ext uri="{BB962C8B-B14F-4D97-AF65-F5344CB8AC3E}">
        <p14:creationId xmlns:p14="http://schemas.microsoft.com/office/powerpoint/2010/main" val="232607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1" y="4415790"/>
            <a:ext cx="5486399" cy="4183380"/>
          </a:xfrm>
          <a:prstGeom prst="rect">
            <a:avLst/>
          </a:prstGeom>
        </p:spPr>
        <p:txBody>
          <a:bodyPr lIns="91425" tIns="91425" rIns="91425" bIns="91425" anchor="t" anchorCtr="0">
            <a:noAutofit/>
          </a:bodyPr>
          <a:lstStyle/>
          <a:p>
            <a:pPr lvl="0">
              <a:spcBef>
                <a:spcPts val="0"/>
              </a:spcBef>
              <a:buNone/>
            </a:pPr>
            <a:r>
              <a:rPr lang="en-US" dirty="0" smtClean="0"/>
              <a:t>Within this 3</a:t>
            </a:r>
            <a:r>
              <a:rPr lang="en-US" baseline="0" dirty="0" smtClean="0"/>
              <a:t> year timeframe, Fluvanna has remained around 8% of people experiencing food insecurity </a:t>
            </a:r>
            <a:endParaRPr dirty="0"/>
          </a:p>
        </p:txBody>
      </p:sp>
    </p:spTree>
    <p:extLst>
      <p:ext uri="{BB962C8B-B14F-4D97-AF65-F5344CB8AC3E}">
        <p14:creationId xmlns:p14="http://schemas.microsoft.com/office/powerpoint/2010/main" val="387753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32007375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98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0341148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3200" b="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40707743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
    <p:spTree>
      <p:nvGrpSpPr>
        <p:cNvPr id="1" name="Shape 32"/>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b="74847"/>
          <a:stretch/>
        </p:blipFill>
        <p:spPr>
          <a:xfrm>
            <a:off x="-47625" y="4356054"/>
            <a:ext cx="9296400" cy="787446"/>
          </a:xfrm>
          <a:prstGeom prst="rect">
            <a:avLst/>
          </a:prstGeom>
        </p:spPr>
      </p:pic>
      <p:sp>
        <p:nvSpPr>
          <p:cNvPr id="73" name="Shape 287"/>
          <p:cNvSpPr txBox="1">
            <a:spLocks noGrp="1"/>
          </p:cNvSpPr>
          <p:nvPr>
            <p:ph type="title"/>
          </p:nvPr>
        </p:nvSpPr>
        <p:spPr>
          <a:xfrm>
            <a:off x="1102275" y="361950"/>
            <a:ext cx="6996600" cy="715800"/>
          </a:xfrm>
          <a:prstGeom prst="rect">
            <a:avLst/>
          </a:prstGeom>
        </p:spPr>
        <p:txBody>
          <a:bodyPr lIns="91425" tIns="91425" rIns="91425" bIns="91425" anchor="b" anchorCtr="0"/>
          <a:lstStyle>
            <a:lvl1pPr lvl="0">
              <a:spcBef>
                <a:spcPts val="0"/>
              </a:spcBef>
              <a:defRPr sz="2400">
                <a:solidFill>
                  <a:srgbClr val="3C78D8"/>
                </a:solidFill>
                <a:latin typeface="Trebuchet MS" panose="020B0603020202020204" pitchFamily="34"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357693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047750" y="634125"/>
            <a:ext cx="6996600" cy="715800"/>
          </a:xfrm>
          <a:prstGeom prst="rect">
            <a:avLst/>
          </a:prstGeom>
        </p:spPr>
        <p:txBody>
          <a:bodyPr lIns="91425" tIns="91425" rIns="91425" bIns="91425" anchor="b" anchorCtr="0"/>
          <a:lstStyle>
            <a:lvl1pPr lvl="0">
              <a:spcBef>
                <a:spcPts val="0"/>
              </a:spcBef>
              <a:defRPr>
                <a:solidFill>
                  <a:srgbClr val="3C78D8"/>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59" name="Shape 159"/>
          <p:cNvSpPr txBox="1">
            <a:spLocks noGrp="1"/>
          </p:cNvSpPr>
          <p:nvPr>
            <p:ph type="body" idx="1"/>
          </p:nvPr>
        </p:nvSpPr>
        <p:spPr>
          <a:xfrm>
            <a:off x="1075850" y="1540175"/>
            <a:ext cx="6996600" cy="19220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6" y="4173554"/>
            <a:ext cx="9248776" cy="988996"/>
          </a:xfrm>
          <a:prstGeom prst="rect">
            <a:avLst/>
          </a:prstGeom>
        </p:spPr>
      </p:pic>
    </p:spTree>
    <p:extLst>
      <p:ext uri="{BB962C8B-B14F-4D97-AF65-F5344CB8AC3E}">
        <p14:creationId xmlns:p14="http://schemas.microsoft.com/office/powerpoint/2010/main" val="39515563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5D4FDA-17A0-489C-A4E8-E206E19745F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34747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5D4FDA-17A0-489C-A4E8-E206E19745F3}" type="datetimeFigureOut">
              <a:rPr lang="en-US" smtClean="0"/>
              <a:t>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218042756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5D4FDA-17A0-489C-A4E8-E206E19745F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351659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5D4FDA-17A0-489C-A4E8-E206E19745F3}" type="datetimeFigureOut">
              <a:rPr lang="en-US" smtClean="0"/>
              <a:t>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7131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5D4FDA-17A0-489C-A4E8-E206E19745F3}" type="datetimeFigureOut">
              <a:rPr lang="en-US" smtClean="0"/>
              <a:t>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15379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D4FDA-17A0-489C-A4E8-E206E19745F3}" type="datetimeFigureOut">
              <a:rPr lang="en-US" smtClean="0"/>
              <a:t>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84888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708625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E85D4FDA-17A0-489C-A4E8-E206E19745F3}" type="datetimeFigureOut">
              <a:rPr lang="en-US" smtClean="0"/>
              <a:t>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2E337-41A2-4DD0-B6BD-C8174D9C09A4}" type="slidenum">
              <a:rPr lang="en-US" smtClean="0"/>
              <a:t>‹#›</a:t>
            </a:fld>
            <a:endParaRPr lang="en-US"/>
          </a:p>
        </p:txBody>
      </p:sp>
    </p:spTree>
    <p:extLst>
      <p:ext uri="{BB962C8B-B14F-4D97-AF65-F5344CB8AC3E}">
        <p14:creationId xmlns:p14="http://schemas.microsoft.com/office/powerpoint/2010/main" val="151535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5D4FDA-17A0-489C-A4E8-E206E19745F3}" type="datetimeFigureOut">
              <a:rPr lang="en-US" smtClean="0"/>
              <a:t>2/6/2019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A82E337-41A2-4DD0-B6BD-C8174D9C09A4}" type="slidenum">
              <a:rPr lang="en-US" smtClean="0"/>
              <a:t>‹#›</a:t>
            </a:fld>
            <a:endParaRPr lang="en-US"/>
          </a:p>
        </p:txBody>
      </p:sp>
    </p:spTree>
    <p:extLst>
      <p:ext uri="{BB962C8B-B14F-4D97-AF65-F5344CB8AC3E}">
        <p14:creationId xmlns:p14="http://schemas.microsoft.com/office/powerpoint/2010/main" val="1112733459"/>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6" r:id="rId12"/>
    <p:sldLayoutId id="2147483847" r:id="rId13"/>
    <p:sldLayoutId id="2147483848"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vdh.virginia.gov/data/opioid-overdos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tableau.com/profile/thomas.jefferson.health.district#!/"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guleer.shahab@vdh.virginia.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837"/>
            <a:ext cx="3459026" cy="5174337"/>
          </a:xfrm>
          <a:prstGeom prst="rect">
            <a:avLst/>
          </a:prstGeom>
        </p:spPr>
      </p:pic>
      <p:sp>
        <p:nvSpPr>
          <p:cNvPr id="10" name="Title 9"/>
          <p:cNvSpPr>
            <a:spLocks noGrp="1"/>
          </p:cNvSpPr>
          <p:nvPr>
            <p:ph type="title"/>
          </p:nvPr>
        </p:nvSpPr>
        <p:spPr>
          <a:xfrm>
            <a:off x="3442890" y="259719"/>
            <a:ext cx="5684974" cy="2121347"/>
          </a:xfrm>
        </p:spPr>
        <p:txBody>
          <a:bodyPr>
            <a:normAutofit/>
          </a:bodyPr>
          <a:lstStyle/>
          <a:p>
            <a:pPr algn="ctr"/>
            <a:r>
              <a:rPr lang="en-US" sz="3200" dirty="0" smtClean="0">
                <a:solidFill>
                  <a:schemeClr val="accent3"/>
                </a:solidFill>
              </a:rPr>
              <a:t>MAPP2Health</a:t>
            </a:r>
            <a:br>
              <a:rPr lang="en-US" sz="3200" dirty="0" smtClean="0">
                <a:solidFill>
                  <a:schemeClr val="accent3"/>
                </a:solidFill>
              </a:rPr>
            </a:br>
            <a:r>
              <a:rPr lang="en-US" sz="4800" b="1" dirty="0" smtClean="0">
                <a:solidFill>
                  <a:schemeClr val="accent3"/>
                </a:solidFill>
              </a:rPr>
              <a:t>Fluvanna County Data Profile</a:t>
            </a:r>
            <a:endParaRPr lang="en-US" sz="4800" b="1" dirty="0">
              <a:solidFill>
                <a:schemeClr val="accent3"/>
              </a:solidFill>
            </a:endParaRPr>
          </a:p>
        </p:txBody>
      </p:sp>
      <p:sp>
        <p:nvSpPr>
          <p:cNvPr id="8" name="Oval 3"/>
          <p:cNvSpPr>
            <a:spLocks noChangeArrowheads="1"/>
          </p:cNvSpPr>
          <p:nvPr/>
        </p:nvSpPr>
        <p:spPr bwMode="auto">
          <a:xfrm>
            <a:off x="5302396" y="2724150"/>
            <a:ext cx="1981201" cy="1905000"/>
          </a:xfrm>
          <a:prstGeom prst="ellipse">
            <a:avLst/>
          </a:prstGeom>
          <a:ln/>
          <a:extLst/>
        </p:spPr>
        <p:style>
          <a:lnRef idx="3">
            <a:schemeClr val="lt1"/>
          </a:lnRef>
          <a:fillRef idx="1">
            <a:schemeClr val="accent2"/>
          </a:fillRef>
          <a:effectRef idx="1">
            <a:schemeClr val="accent2"/>
          </a:effectRef>
          <a:fontRef idx="minor">
            <a:schemeClr val="lt1"/>
          </a:fontRef>
        </p:style>
        <p:txBody>
          <a:bodyPr vert="horz" wrap="square" lIns="36576" tIns="36576" rIns="36576" bIns="36576" numCol="1" anchor="t" anchorCtr="0" compatLnSpc="1">
            <a:prstTxWarp prst="textNoShape">
              <a:avLst/>
            </a:prstTxWarp>
          </a:bodyPr>
          <a:lstStyle/>
          <a:p>
            <a:endParaRPr lang="en-US"/>
          </a:p>
        </p:txBody>
      </p:sp>
      <p:pic>
        <p:nvPicPr>
          <p:cNvPr id="11" name="Picture 4"/>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665293" y="3081812"/>
            <a:ext cx="1240167" cy="1207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9663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Access to Exercise</a:t>
            </a:r>
            <a:r>
              <a:rPr kumimoji="0" lang="en-US" altLang="en-US" sz="2400" b="1" i="0" u="none" strike="noStrike" cap="none" normalizeH="0" dirty="0" smtClean="0">
                <a:ln>
                  <a:noFill/>
                </a:ln>
                <a:effectLst/>
              </a:rPr>
              <a:t> Opportunities</a:t>
            </a:r>
            <a:r>
              <a:rPr lang="en-US" altLang="en-US" sz="1400" b="1" dirty="0" smtClean="0"/>
              <a:t>, </a:t>
            </a:r>
            <a:r>
              <a:rPr kumimoji="0" lang="en-US" altLang="en-US" sz="1600" b="0" i="0" u="none" strike="noStrike" cap="none" normalizeH="0" baseline="0" dirty="0" smtClean="0">
                <a:ln>
                  <a:noFill/>
                </a:ln>
                <a:effectLst/>
              </a:rPr>
              <a:t>by TJHD Locality, 2014 &amp; 2016.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a:t>
            </a:r>
            <a:r>
              <a:rPr kumimoji="0" lang="en-US" altLang="en-US" sz="1600" b="0" i="0" u="none" strike="noStrike" cap="none" normalizeH="0" dirty="0" err="1" smtClean="0">
                <a:ln>
                  <a:noFill/>
                </a:ln>
                <a:effectLst/>
              </a:rPr>
              <a:t>RWJF</a:t>
            </a:r>
            <a:r>
              <a:rPr kumimoji="0" lang="en-US" altLang="en-US" sz="1600" b="0" i="0" u="none" strike="noStrike" cap="none" normalizeH="0" dirty="0" smtClean="0">
                <a:ln>
                  <a:noFill/>
                </a:ln>
                <a:effectLst/>
              </a:rPr>
              <a:t>), County Health Rankings</a:t>
            </a:r>
            <a:r>
              <a:rPr kumimoji="0" lang="en-US" altLang="en-US" sz="1600" b="0" i="0" u="none" strike="noStrike" cap="none" normalizeH="0" baseline="0" dirty="0" smtClean="0">
                <a:ln>
                  <a:noFill/>
                </a:ln>
                <a:effectLst/>
              </a:rPr>
              <a:t>, 2018.</a:t>
            </a:r>
          </a:p>
        </p:txBody>
      </p:sp>
      <p:grpSp>
        <p:nvGrpSpPr>
          <p:cNvPr id="6" name="Group 5"/>
          <p:cNvGrpSpPr/>
          <p:nvPr/>
        </p:nvGrpSpPr>
        <p:grpSpPr>
          <a:xfrm>
            <a:off x="1120849" y="1123950"/>
            <a:ext cx="6902302" cy="3810000"/>
            <a:chOff x="489098" y="895350"/>
            <a:chExt cx="7086600" cy="3933898"/>
          </a:xfrm>
        </p:grpSpPr>
        <p:pic>
          <p:nvPicPr>
            <p:cNvPr id="8" name="Picture 7"/>
            <p:cNvPicPr>
              <a:picLocks noChangeAspect="1"/>
            </p:cNvPicPr>
            <p:nvPr/>
          </p:nvPicPr>
          <p:blipFill rotWithShape="1">
            <a:blip r:embed="rId3"/>
            <a:srcRect l="14862" t="21875" r="30673" b="71875"/>
            <a:stretch/>
          </p:blipFill>
          <p:spPr>
            <a:xfrm>
              <a:off x="489098" y="4372048"/>
              <a:ext cx="7086600" cy="457200"/>
            </a:xfrm>
            <a:prstGeom prst="rect">
              <a:avLst/>
            </a:prstGeom>
          </p:spPr>
        </p:pic>
        <p:grpSp>
          <p:nvGrpSpPr>
            <p:cNvPr id="5" name="Group 4"/>
            <p:cNvGrpSpPr/>
            <p:nvPr/>
          </p:nvGrpSpPr>
          <p:grpSpPr>
            <a:xfrm>
              <a:off x="489098" y="895350"/>
              <a:ext cx="7086600" cy="3476698"/>
              <a:chOff x="489098" y="1428750"/>
              <a:chExt cx="5879804" cy="2943298"/>
            </a:xfrm>
          </p:grpSpPr>
          <p:pic>
            <p:nvPicPr>
              <p:cNvPr id="4" name="Picture 3"/>
              <p:cNvPicPr>
                <a:picLocks noChangeAspect="1"/>
              </p:cNvPicPr>
              <p:nvPr/>
            </p:nvPicPr>
            <p:blipFill rotWithShape="1">
              <a:blip r:embed="rId4"/>
              <a:srcRect l="31002" t="31250" r="28331" b="29167"/>
              <a:stretch/>
            </p:blipFill>
            <p:spPr>
              <a:xfrm>
                <a:off x="990600" y="1428750"/>
                <a:ext cx="5378302" cy="2943298"/>
              </a:xfrm>
              <a:prstGeom prst="rect">
                <a:avLst/>
              </a:prstGeom>
            </p:spPr>
          </p:pic>
          <p:pic>
            <p:nvPicPr>
              <p:cNvPr id="10" name="Picture 9"/>
              <p:cNvPicPr>
                <a:picLocks noChangeAspect="1"/>
              </p:cNvPicPr>
              <p:nvPr/>
            </p:nvPicPr>
            <p:blipFill rotWithShape="1">
              <a:blip r:embed="rId4"/>
              <a:srcRect l="15446" t="31250" r="80762" b="29167"/>
              <a:stretch/>
            </p:blipFill>
            <p:spPr>
              <a:xfrm>
                <a:off x="489098" y="1428750"/>
                <a:ext cx="501502" cy="2943298"/>
              </a:xfrm>
              <a:prstGeom prst="rect">
                <a:avLst/>
              </a:prstGeom>
            </p:spPr>
          </p:pic>
        </p:grpSp>
      </p:grpSp>
    </p:spTree>
    <p:extLst>
      <p:ext uri="{BB962C8B-B14F-4D97-AF65-F5344CB8AC3E}">
        <p14:creationId xmlns:p14="http://schemas.microsoft.com/office/powerpoint/2010/main" val="4239120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Food </a:t>
            </a:r>
            <a:r>
              <a:rPr lang="en-US" altLang="en-US" sz="2400" b="1" dirty="0">
                <a:latin typeface="+mn-lt"/>
              </a:rPr>
              <a:t>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34855"/>
            <a:ext cx="8686800" cy="3656969"/>
          </a:xfrm>
          <a:prstGeom prst="rect">
            <a:avLst/>
          </a:prstGeom>
        </p:spPr>
      </p:pic>
    </p:spTree>
    <p:extLst>
      <p:ext uri="{BB962C8B-B14F-4D97-AF65-F5344CB8AC3E}">
        <p14:creationId xmlns:p14="http://schemas.microsoft.com/office/powerpoint/2010/main" val="1935470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pPr lvl="0" defTabSz="914400" eaLnBrk="0" fontAlgn="base" hangingPunct="0">
              <a:lnSpc>
                <a:spcPct val="100000"/>
              </a:lnSpc>
              <a:spcAft>
                <a:spcPct val="0"/>
              </a:spcAft>
            </a:pPr>
            <a:r>
              <a:rPr lang="en-US" altLang="en-US" sz="2400" b="1" dirty="0" smtClean="0">
                <a:latin typeface="+mn-lt"/>
              </a:rPr>
              <a:t>Child </a:t>
            </a:r>
            <a:r>
              <a:rPr lang="en-US" altLang="en-US" sz="2400" b="1" dirty="0">
                <a:latin typeface="+mn-lt"/>
              </a:rPr>
              <a:t>Food Insecurity</a:t>
            </a:r>
            <a:r>
              <a:rPr lang="en-US" altLang="en-US" sz="1800" dirty="0">
                <a:latin typeface="+mn-lt"/>
              </a:rPr>
              <a:t>, </a:t>
            </a:r>
            <a:r>
              <a:rPr lang="en-US" altLang="en-US" sz="1600" dirty="0">
                <a:latin typeface="+mn-lt"/>
              </a:rPr>
              <a:t>by TJHD Locality, </a:t>
            </a:r>
            <a:r>
              <a:rPr lang="en-US" altLang="en-US" sz="1600" dirty="0" smtClean="0">
                <a:latin typeface="+mn-lt"/>
              </a:rPr>
              <a:t>2013-2016. </a:t>
            </a:r>
            <a:r>
              <a:rPr lang="en-US" altLang="en-US" sz="1600" dirty="0">
                <a:latin typeface="+mn-lt"/>
              </a:rPr>
              <a:t/>
            </a:r>
            <a:br>
              <a:rPr lang="en-US" altLang="en-US" sz="1600" dirty="0">
                <a:latin typeface="+mn-lt"/>
              </a:rPr>
            </a:br>
            <a:r>
              <a:rPr lang="en-US" altLang="en-US" sz="1600" dirty="0">
                <a:latin typeface="+mn-lt"/>
              </a:rPr>
              <a:t>Source: Map the Meal Gap, Feeding America, </a:t>
            </a:r>
            <a:r>
              <a:rPr lang="en-US" altLang="en-US" sz="1600" dirty="0" smtClean="0">
                <a:latin typeface="+mn-lt"/>
              </a:rPr>
              <a:t>2018</a:t>
            </a:r>
            <a:r>
              <a:rPr lang="en-US" altLang="en-US" sz="1600" dirty="0">
                <a:latin typeface="+mn-lt"/>
              </a:rPr>
              <a:t>.</a:t>
            </a:r>
            <a:endParaRPr lang="en-US" sz="1600"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00150"/>
            <a:ext cx="8839200" cy="3546668"/>
          </a:xfrm>
          <a:prstGeom prst="rect">
            <a:avLst/>
          </a:prstGeom>
        </p:spPr>
      </p:pic>
    </p:spTree>
    <p:extLst>
      <p:ext uri="{BB962C8B-B14F-4D97-AF65-F5344CB8AC3E}">
        <p14:creationId xmlns:p14="http://schemas.microsoft.com/office/powerpoint/2010/main" val="14363142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3048000" cy="5143500"/>
          </a:xfrm>
        </p:spPr>
        <p:txBody>
          <a:bodyPr anchor="ctr" anchorCtr="0">
            <a:noAutofit/>
          </a:bodyPr>
          <a:lstStyle/>
          <a:p>
            <a:pPr algn="ctr"/>
            <a:r>
              <a:rPr lang="en-US" sz="3600" b="1" dirty="0" smtClean="0">
                <a:solidFill>
                  <a:schemeClr val="accent3"/>
                </a:solidFill>
              </a:rPr>
              <a:t>Address Mental Health &amp; Substance Use</a:t>
            </a:r>
            <a:endParaRPr lang="en-US" sz="3600" b="1" dirty="0">
              <a:solidFill>
                <a:schemeClr val="accent3"/>
              </a:solidFill>
            </a:endParaRP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9511"/>
          <a:stretch/>
        </p:blipFill>
        <p:spPr>
          <a:xfrm>
            <a:off x="3048000" y="0"/>
            <a:ext cx="6096000" cy="5143500"/>
          </a:xfrm>
        </p:spPr>
      </p:pic>
    </p:spTree>
    <p:extLst>
      <p:ext uri="{BB962C8B-B14F-4D97-AF65-F5344CB8AC3E}">
        <p14:creationId xmlns:p14="http://schemas.microsoft.com/office/powerpoint/2010/main" val="783997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t>Poor Mental Health Days,</a:t>
            </a:r>
            <a:r>
              <a:rPr lang="en-US" sz="1800" dirty="0" smtClean="0"/>
              <a:t> </a:t>
            </a:r>
            <a:r>
              <a:rPr lang="en-US" sz="1600" dirty="0"/>
              <a:t>by TJHD Locality, </a:t>
            </a:r>
            <a:r>
              <a:rPr lang="en-US" sz="1600" dirty="0" smtClean="0"/>
              <a:t>2014-2016</a:t>
            </a:r>
            <a:r>
              <a:rPr lang="en-US" sz="1600" dirty="0"/>
              <a:t>. Source: County Health Rankings, 2018</a:t>
            </a:r>
            <a:r>
              <a:rPr lang="en-US" sz="1600" dirty="0" smtClean="0"/>
              <a:t>.</a:t>
            </a:r>
            <a:r>
              <a:rPr lang="en-US" sz="1800" dirty="0"/>
              <a:t/>
            </a:r>
            <a:br>
              <a:rPr lang="en-US" sz="1800" dirty="0"/>
            </a:br>
            <a:endParaRPr lang="en-US" sz="105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07359"/>
          </a:xfrm>
          <a:prstGeom prst="rect">
            <a:avLst/>
          </a:prstGeom>
        </p:spPr>
      </p:pic>
    </p:spTree>
    <p:extLst>
      <p:ext uri="{BB962C8B-B14F-4D97-AF65-F5344CB8AC3E}">
        <p14:creationId xmlns:p14="http://schemas.microsoft.com/office/powerpoint/2010/main" val="3151746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Unable to Get Necessary Mental Healthcare</a:t>
            </a:r>
            <a:r>
              <a:rPr lang="en-US" altLang="en-US" sz="1400" b="1" dirty="0" smtClean="0"/>
              <a:t>,  </a:t>
            </a:r>
            <a:r>
              <a:rPr lang="en-US" altLang="en-US" sz="1400" dirty="0" smtClean="0"/>
              <a:t>by</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5" name="Chart 4"/>
          <p:cNvGraphicFramePr>
            <a:graphicFrameLocks/>
          </p:cNvGraphicFramePr>
          <p:nvPr>
            <p:extLst/>
          </p:nvPr>
        </p:nvGraphicFramePr>
        <p:xfrm>
          <a:off x="304800" y="1504950"/>
          <a:ext cx="7467600" cy="3276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0922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8650" y="273844"/>
            <a:ext cx="7886700" cy="1078706"/>
          </a:xfrm>
        </p:spPr>
        <p:txBody>
          <a:bodyPr>
            <a:noAutofit/>
          </a:bodyPr>
          <a:lstStyle/>
          <a:p>
            <a:r>
              <a:rPr lang="en-US" sz="2400" b="1" dirty="0" smtClean="0">
                <a:latin typeface="+mn-lt"/>
              </a:rPr>
              <a:t>Percent </a:t>
            </a:r>
            <a:r>
              <a:rPr lang="en-US" sz="2400" b="1" dirty="0">
                <a:latin typeface="+mn-lt"/>
              </a:rPr>
              <a:t>of Adults </a:t>
            </a:r>
            <a:r>
              <a:rPr lang="en-US" sz="2400" b="1" dirty="0" smtClean="0">
                <a:latin typeface="+mn-lt"/>
              </a:rPr>
              <a:t>Smokers,</a:t>
            </a:r>
            <a:r>
              <a:rPr lang="en-US" sz="1800" dirty="0" smtClean="0">
                <a:latin typeface="+mn-lt"/>
              </a:rPr>
              <a:t> </a:t>
            </a:r>
            <a:r>
              <a:rPr lang="en-US" sz="1600" dirty="0">
                <a:latin typeface="+mn-lt"/>
              </a:rPr>
              <a:t>by TJHD Locality, </a:t>
            </a:r>
            <a:r>
              <a:rPr lang="en-US" sz="1600" dirty="0" smtClean="0">
                <a:latin typeface="+mn-lt"/>
              </a:rPr>
              <a:t>2014-2016</a:t>
            </a:r>
            <a:r>
              <a:rPr lang="en-US" sz="1600" dirty="0">
                <a:latin typeface="+mn-lt"/>
              </a:rPr>
              <a:t>. Source: County Health Rankings, 2018</a:t>
            </a:r>
            <a:r>
              <a:rPr lang="en-US" sz="1600" dirty="0" smtClean="0">
                <a:latin typeface="+mn-lt"/>
              </a:rPr>
              <a:t>.</a:t>
            </a:r>
            <a:r>
              <a:rPr lang="en-US" sz="1800" dirty="0">
                <a:latin typeface="+mn-lt"/>
              </a:rPr>
              <a:t/>
            </a:r>
            <a:br>
              <a:rPr lang="en-US" sz="1800" dirty="0">
                <a:latin typeface="+mn-lt"/>
              </a:rPr>
            </a:br>
            <a:endParaRPr lang="en-US" sz="1050" dirty="0">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25" y="1200150"/>
            <a:ext cx="8515350" cy="3549520"/>
          </a:xfrm>
          <a:prstGeom prst="rect">
            <a:avLst/>
          </a:prstGeom>
        </p:spPr>
      </p:pic>
    </p:spTree>
    <p:extLst>
      <p:ext uri="{BB962C8B-B14F-4D97-AF65-F5344CB8AC3E}">
        <p14:creationId xmlns:p14="http://schemas.microsoft.com/office/powerpoint/2010/main" val="4265931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221050" y="-48310"/>
            <a:ext cx="8725161" cy="1314792"/>
          </a:xfrm>
        </p:spPr>
        <p:txBody>
          <a:bodyPr>
            <a:noAutofit/>
          </a:bodyPr>
          <a:lstStyle/>
          <a:p>
            <a:pPr algn="ctr"/>
            <a:r>
              <a:rPr lang="en-US" sz="2400" b="1" dirty="0" smtClean="0"/>
              <a:t>TJHD Overdose Mortality Rates</a:t>
            </a:r>
            <a:r>
              <a:rPr lang="en-US" sz="2400" dirty="0" smtClean="0"/>
              <a:t> </a:t>
            </a:r>
            <a:r>
              <a:rPr lang="en-US" sz="1600" dirty="0" smtClean="0"/>
              <a:t>(per 100,000 residents)</a:t>
            </a:r>
            <a:r>
              <a:rPr lang="en-US" sz="1600" b="1" dirty="0" smtClean="0"/>
              <a:t>,</a:t>
            </a:r>
            <a:r>
              <a:rPr lang="en-US" sz="1600" dirty="0" smtClean="0"/>
              <a:t> TJHD and TJHD Localities, 2011-2017 &amp; 2017</a:t>
            </a:r>
            <a:r>
              <a:rPr lang="en-US" sz="1600" dirty="0"/>
              <a:t>. </a:t>
            </a:r>
            <a:r>
              <a:rPr lang="en-US" sz="1600" dirty="0" smtClean="0"/>
              <a:t/>
            </a:r>
            <a:br>
              <a:rPr lang="en-US" sz="1600" dirty="0" smtClean="0"/>
            </a:br>
            <a:r>
              <a:rPr lang="en-US" sz="900" dirty="0" smtClean="0"/>
              <a:t>Source</a:t>
            </a:r>
            <a:r>
              <a:rPr lang="en-US" sz="900" dirty="0"/>
              <a:t>: Virginia Department of Health, Opioid Addiction </a:t>
            </a:r>
            <a:r>
              <a:rPr lang="en-US" sz="900" dirty="0" smtClean="0"/>
              <a:t>Dashboard,</a:t>
            </a:r>
            <a:r>
              <a:rPr lang="en-US" sz="900" b="1" dirty="0" smtClean="0"/>
              <a:t> </a:t>
            </a:r>
            <a:r>
              <a:rPr lang="en-US" sz="900" dirty="0" smtClean="0"/>
              <a:t>2018 (</a:t>
            </a:r>
            <a:r>
              <a:rPr lang="en-US" sz="900" u="sng" dirty="0" smtClean="0">
                <a:hlinkClick r:id="rId3"/>
              </a:rPr>
              <a:t>http</a:t>
            </a:r>
            <a:r>
              <a:rPr lang="en-US" sz="900" u="sng" dirty="0">
                <a:hlinkClick r:id="rId3"/>
              </a:rPr>
              <a:t>://</a:t>
            </a:r>
            <a:r>
              <a:rPr lang="en-US" sz="900" u="sng" dirty="0" smtClean="0">
                <a:hlinkClick r:id="rId3"/>
              </a:rPr>
              <a:t>www.vdh.virginia.gov/data/opioid-overdose</a:t>
            </a:r>
            <a:r>
              <a:rPr lang="en-US" sz="900" u="sng" dirty="0" smtClean="0"/>
              <a:t>)</a:t>
            </a:r>
            <a:r>
              <a:rPr lang="en-US" sz="900" dirty="0" smtClean="0"/>
              <a:t>.</a:t>
            </a:r>
            <a:endParaRPr lang="en-US" sz="900" dirty="0"/>
          </a:p>
        </p:txBody>
      </p:sp>
      <p:sp>
        <p:nvSpPr>
          <p:cNvPr id="2" name="Text Placeholder 1"/>
          <p:cNvSpPr>
            <a:spLocks noGrp="1"/>
          </p:cNvSpPr>
          <p:nvPr>
            <p:ph type="body" idx="1"/>
          </p:nvPr>
        </p:nvSpPr>
        <p:spPr>
          <a:xfrm>
            <a:off x="181053" y="1056964"/>
            <a:ext cx="5147085" cy="419036"/>
          </a:xfrm>
        </p:spPr>
        <p:txBody>
          <a:bodyPr>
            <a:normAutofit/>
          </a:bodyPr>
          <a:lstStyle/>
          <a:p>
            <a:pPr algn="ctr"/>
            <a:r>
              <a:rPr lang="en-US" dirty="0" smtClean="0"/>
              <a:t>Fluvanna Overdose Mortality Rate, </a:t>
            </a:r>
            <a:r>
              <a:rPr lang="en-US" b="0" dirty="0" smtClean="0"/>
              <a:t>2011-2017</a:t>
            </a:r>
            <a:endParaRPr lang="en-US" dirty="0"/>
          </a:p>
        </p:txBody>
      </p:sp>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pic>
        <p:nvPicPr>
          <p:cNvPr id="16" name="Picture 15"/>
          <p:cNvPicPr>
            <a:picLocks noChangeAspect="1"/>
          </p:cNvPicPr>
          <p:nvPr/>
        </p:nvPicPr>
        <p:blipFill rotWithShape="1">
          <a:blip r:embed="rId4"/>
          <a:srcRect l="57028" t="26042" r="17204" b="54167"/>
          <a:stretch/>
        </p:blipFill>
        <p:spPr>
          <a:xfrm>
            <a:off x="5593411" y="3190712"/>
            <a:ext cx="3352800" cy="1447800"/>
          </a:xfrm>
          <a:prstGeom prst="rect">
            <a:avLst/>
          </a:prstGeom>
        </p:spPr>
      </p:pic>
      <p:pic>
        <p:nvPicPr>
          <p:cNvPr id="17" name="Picture 16"/>
          <p:cNvPicPr>
            <a:picLocks noChangeAspect="1"/>
          </p:cNvPicPr>
          <p:nvPr/>
        </p:nvPicPr>
        <p:blipFill rotWithShape="1">
          <a:blip r:embed="rId4"/>
          <a:srcRect l="19546" t="26619" r="55271" b="54631"/>
          <a:stretch/>
        </p:blipFill>
        <p:spPr>
          <a:xfrm>
            <a:off x="5593411" y="1645446"/>
            <a:ext cx="3352800" cy="1371600"/>
          </a:xfrm>
          <a:prstGeom prst="rect">
            <a:avLst/>
          </a:prstGeom>
        </p:spPr>
      </p:pic>
      <p:sp>
        <p:nvSpPr>
          <p:cNvPr id="18" name="Text Placeholder 4"/>
          <p:cNvSpPr txBox="1">
            <a:spLocks/>
          </p:cNvSpPr>
          <p:nvPr/>
        </p:nvSpPr>
        <p:spPr>
          <a:xfrm>
            <a:off x="5628580" y="1049441"/>
            <a:ext cx="3373244" cy="607539"/>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ctr"/>
            <a:r>
              <a:rPr lang="en-US" dirty="0" smtClean="0"/>
              <a:t>TJHD Overdose Mortality Rates, </a:t>
            </a:r>
            <a:r>
              <a:rPr lang="en-US" b="0" dirty="0" smtClean="0"/>
              <a:t>by TJHD Locality</a:t>
            </a:r>
            <a:r>
              <a:rPr lang="en-US" b="0" dirty="0" smtClean="0">
                <a:solidFill>
                  <a:schemeClr val="bg1"/>
                </a:solidFill>
              </a:rPr>
              <a:t>, 2017</a:t>
            </a:r>
            <a:endParaRPr lang="en-US" b="0"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521" y="1449891"/>
            <a:ext cx="4848147" cy="148607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240" y="3376207"/>
            <a:ext cx="5128467" cy="1435971"/>
          </a:xfrm>
          <a:prstGeom prst="rect">
            <a:avLst/>
          </a:prstGeom>
        </p:spPr>
      </p:pic>
      <p:sp>
        <p:nvSpPr>
          <p:cNvPr id="13" name="Text Placeholder 1"/>
          <p:cNvSpPr>
            <a:spLocks noGrp="1"/>
          </p:cNvSpPr>
          <p:nvPr>
            <p:ph type="body" idx="1"/>
          </p:nvPr>
        </p:nvSpPr>
        <p:spPr>
          <a:xfrm>
            <a:off x="146918" y="2935969"/>
            <a:ext cx="5147085" cy="419036"/>
          </a:xfrm>
        </p:spPr>
        <p:txBody>
          <a:bodyPr>
            <a:normAutofit/>
          </a:bodyPr>
          <a:lstStyle/>
          <a:p>
            <a:pPr algn="ctr"/>
            <a:r>
              <a:rPr lang="en-US" dirty="0" smtClean="0"/>
              <a:t>Fluvanna NAS Rate, </a:t>
            </a:r>
            <a:r>
              <a:rPr lang="en-US" b="0" dirty="0" smtClean="0"/>
              <a:t>2011-2017</a:t>
            </a:r>
            <a:endParaRPr lang="en-US" dirty="0"/>
          </a:p>
        </p:txBody>
      </p:sp>
      <p:cxnSp>
        <p:nvCxnSpPr>
          <p:cNvPr id="14" name="Straight Arrow Connector 13"/>
          <p:cNvCxnSpPr/>
          <p:nvPr/>
        </p:nvCxnSpPr>
        <p:spPr>
          <a:xfrm flipH="1" flipV="1">
            <a:off x="8305800" y="2809715"/>
            <a:ext cx="76200" cy="335772"/>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p:cNvCxnSpPr/>
          <p:nvPr/>
        </p:nvCxnSpPr>
        <p:spPr>
          <a:xfrm flipH="1" flipV="1">
            <a:off x="8241323" y="4423173"/>
            <a:ext cx="76200" cy="389005"/>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19586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4934" y="238067"/>
            <a:ext cx="7886700" cy="1231106"/>
          </a:xfrm>
        </p:spPr>
        <p:txBody>
          <a:bodyPr>
            <a:noAutofit/>
          </a:bodyPr>
          <a:lstStyle/>
          <a:p>
            <a:r>
              <a:rPr lang="en-US" sz="2400" b="1" dirty="0" smtClean="0"/>
              <a:t>Fluvanna Rate Summary by Age Groups,</a:t>
            </a:r>
            <a:r>
              <a:rPr lang="en-US" sz="1800" dirty="0" smtClean="0"/>
              <a:t> </a:t>
            </a:r>
            <a:r>
              <a:rPr lang="en-US" sz="1600" dirty="0" smtClean="0"/>
              <a:t>Rates per 100,000 Residents, 2017</a:t>
            </a:r>
            <a:r>
              <a:rPr lang="en-US" sz="1600" dirty="0"/>
              <a:t>. </a:t>
            </a:r>
            <a:r>
              <a:rPr lang="en-US" sz="1600" dirty="0" smtClean="0"/>
              <a:t/>
            </a:r>
            <a:br>
              <a:rPr lang="en-US" sz="1600" dirty="0" smtClean="0"/>
            </a:br>
            <a:r>
              <a:rPr lang="en-US" sz="1600" dirty="0" smtClean="0"/>
              <a:t>Source</a:t>
            </a:r>
            <a:r>
              <a:rPr lang="en-US" sz="1600" dirty="0"/>
              <a:t>: Virginia Department of Health, </a:t>
            </a:r>
            <a:r>
              <a:rPr lang="en-US" sz="1600" dirty="0" smtClean="0"/>
              <a:t>Opioid Addiction Dashboard, 2018</a:t>
            </a:r>
            <a:r>
              <a:rPr lang="en-US" sz="1600" dirty="0"/>
              <a:t> </a:t>
            </a:r>
            <a:r>
              <a:rPr lang="en-US" sz="1600" dirty="0" smtClean="0"/>
              <a:t>(</a:t>
            </a:r>
            <a:r>
              <a:rPr lang="en-US" sz="1600" u="sng" dirty="0" smtClean="0">
                <a:hlinkClick r:id="rId3"/>
              </a:rPr>
              <a:t>http</a:t>
            </a:r>
            <a:r>
              <a:rPr lang="en-US" sz="1600" u="sng" dirty="0">
                <a:hlinkClick r:id="rId3"/>
              </a:rPr>
              <a:t>://</a:t>
            </a:r>
            <a:r>
              <a:rPr lang="en-US" sz="1600" u="sng" dirty="0" smtClean="0">
                <a:hlinkClick r:id="rId3"/>
              </a:rPr>
              <a:t>www.vdh.virginia.gov/data/opioid-overdose</a:t>
            </a:r>
            <a:r>
              <a:rPr lang="en-US" sz="1600" u="sng" dirty="0" smtClean="0"/>
              <a:t>)</a:t>
            </a:r>
            <a:r>
              <a:rPr lang="en-US" sz="1600" dirty="0" smtClean="0"/>
              <a:t>.</a:t>
            </a:r>
            <a:r>
              <a:rPr lang="en-US" sz="1800" dirty="0"/>
              <a:t/>
            </a:r>
            <a:br>
              <a:rPr lang="en-US" sz="1800" dirty="0"/>
            </a:br>
            <a:endParaRPr lang="en-US" sz="1050" dirty="0"/>
          </a:p>
        </p:txBody>
      </p:sp>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3737458283"/>
              </p:ext>
            </p:extLst>
          </p:nvPr>
        </p:nvGraphicFramePr>
        <p:xfrm>
          <a:off x="567784" y="1469173"/>
          <a:ext cx="8001000" cy="3618097"/>
        </p:xfrm>
        <a:graphic>
          <a:graphicData uri="http://schemas.openxmlformats.org/drawingml/2006/table">
            <a:tbl>
              <a:tblPr>
                <a:tableStyleId>{69C7853C-536D-4A76-A0AE-DD22124D55A5}</a:tableStyleId>
              </a:tblPr>
              <a:tblGrid>
                <a:gridCol w="1600200">
                  <a:extLst>
                    <a:ext uri="{9D8B030D-6E8A-4147-A177-3AD203B41FA5}">
                      <a16:colId xmlns:a16="http://schemas.microsoft.com/office/drawing/2014/main" val="2621465026"/>
                    </a:ext>
                  </a:extLst>
                </a:gridCol>
                <a:gridCol w="1600200">
                  <a:extLst>
                    <a:ext uri="{9D8B030D-6E8A-4147-A177-3AD203B41FA5}">
                      <a16:colId xmlns:a16="http://schemas.microsoft.com/office/drawing/2014/main" val="3490699617"/>
                    </a:ext>
                  </a:extLst>
                </a:gridCol>
                <a:gridCol w="1600200">
                  <a:extLst>
                    <a:ext uri="{9D8B030D-6E8A-4147-A177-3AD203B41FA5}">
                      <a16:colId xmlns:a16="http://schemas.microsoft.com/office/drawing/2014/main" val="4246557881"/>
                    </a:ext>
                  </a:extLst>
                </a:gridCol>
                <a:gridCol w="1600200">
                  <a:extLst>
                    <a:ext uri="{9D8B030D-6E8A-4147-A177-3AD203B41FA5}">
                      <a16:colId xmlns:a16="http://schemas.microsoft.com/office/drawing/2014/main" val="2271269428"/>
                    </a:ext>
                  </a:extLst>
                </a:gridCol>
                <a:gridCol w="1600200">
                  <a:extLst>
                    <a:ext uri="{9D8B030D-6E8A-4147-A177-3AD203B41FA5}">
                      <a16:colId xmlns:a16="http://schemas.microsoft.com/office/drawing/2014/main" val="4208464284"/>
                    </a:ext>
                  </a:extLst>
                </a:gridCol>
              </a:tblGrid>
              <a:tr h="351343">
                <a:tc gridSpan="3">
                  <a:txBody>
                    <a:bodyPr/>
                    <a:lstStyle/>
                    <a:p>
                      <a:pPr marR="0" indent="0" algn="ctr" rtl="0">
                        <a:lnSpc>
                          <a:spcPct val="119000"/>
                        </a:lnSpc>
                        <a:spcBef>
                          <a:spcPts val="0"/>
                        </a:spcBef>
                        <a:spcAft>
                          <a:spcPts val="600"/>
                        </a:spcAft>
                      </a:pPr>
                      <a:r>
                        <a:rPr lang="en-US" sz="1800" kern="1400" dirty="0">
                          <a:ln>
                            <a:noFill/>
                          </a:ln>
                          <a:effectLst/>
                        </a:rPr>
                        <a:t>Overdose Deaths </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tc hMerge="1">
                  <a:txBody>
                    <a:bodyPr/>
                    <a:lstStyle/>
                    <a:p>
                      <a:endParaRPr lang="en-US"/>
                    </a:p>
                  </a:txBody>
                  <a:tcPr/>
                </a:tc>
                <a:tc gridSpan="2">
                  <a:txBody>
                    <a:bodyPr/>
                    <a:lstStyle/>
                    <a:p>
                      <a:pPr marR="0" indent="0" algn="ctr" rtl="0">
                        <a:lnSpc>
                          <a:spcPct val="119000"/>
                        </a:lnSpc>
                        <a:spcBef>
                          <a:spcPts val="0"/>
                        </a:spcBef>
                        <a:spcAft>
                          <a:spcPts val="600"/>
                        </a:spcAft>
                      </a:pPr>
                      <a:r>
                        <a:rPr lang="en-US" sz="1800" kern="1400" dirty="0">
                          <a:ln>
                            <a:noFill/>
                          </a:ln>
                          <a:effectLst/>
                        </a:rPr>
                        <a:t>ED Visits for Overdose</a:t>
                      </a:r>
                      <a:endParaRPr lang="en-US" sz="1200" b="1" kern="1400" dirty="0">
                        <a:ln>
                          <a:noFill/>
                        </a:ln>
                        <a:solidFill>
                          <a:schemeClr val="tx1"/>
                        </a:solidFill>
                        <a:effectLst/>
                        <a:latin typeface="Calibri" panose="020F0502020204030204" pitchFamily="34" charset="0"/>
                      </a:endParaRPr>
                    </a:p>
                  </a:txBody>
                  <a:tcPr marL="32318" marR="32318" marT="32318" marB="32318"/>
                </a:tc>
                <a:tc hMerge="1">
                  <a:txBody>
                    <a:bodyPr/>
                    <a:lstStyle/>
                    <a:p>
                      <a:endParaRPr lang="en-US"/>
                    </a:p>
                  </a:txBody>
                  <a:tcPr/>
                </a:tc>
                <a:extLst>
                  <a:ext uri="{0D108BD9-81ED-4DB2-BD59-A6C34878D82A}">
                    <a16:rowId xmlns:a16="http://schemas.microsoft.com/office/drawing/2014/main" val="4156007931"/>
                  </a:ext>
                </a:extLst>
              </a:tr>
              <a:tr h="560674">
                <a:tc>
                  <a:txBody>
                    <a:bodyPr/>
                    <a:lstStyle/>
                    <a:p>
                      <a:pPr marR="0" indent="0" algn="ctr" rtl="0">
                        <a:lnSpc>
                          <a:spcPct val="94000"/>
                        </a:lnSpc>
                        <a:spcBef>
                          <a:spcPts val="0"/>
                        </a:spcBef>
                        <a:spcAft>
                          <a:spcPts val="100"/>
                        </a:spcAft>
                      </a:pPr>
                      <a:r>
                        <a:rPr lang="en-US" sz="1400" kern="1400" dirty="0">
                          <a:ln>
                            <a:noFill/>
                          </a:ln>
                          <a:effectLst/>
                        </a:rPr>
                        <a:t>Age Group</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Fentanyl and/or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Prescription Opioid </a:t>
                      </a:r>
                    </a:p>
                    <a:p>
                      <a:pPr marR="0" indent="0" algn="ctr" rtl="0">
                        <a:lnSpc>
                          <a:spcPct val="94000"/>
                        </a:lnSpc>
                        <a:spcBef>
                          <a:spcPts val="0"/>
                        </a:spcBef>
                        <a:spcAft>
                          <a:spcPts val="100"/>
                        </a:spcAft>
                      </a:pPr>
                      <a:r>
                        <a:rPr lang="en-US" sz="1400" kern="1400" dirty="0">
                          <a:ln>
                            <a:noFill/>
                          </a:ln>
                          <a:effectLst/>
                        </a:rPr>
                        <a:t>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Heroin Overdose</a:t>
                      </a:r>
                      <a:endParaRPr lang="en-US" sz="1400" b="1"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0" algn="ctr" rtl="0">
                        <a:lnSpc>
                          <a:spcPct val="94000"/>
                        </a:lnSpc>
                        <a:spcBef>
                          <a:spcPts val="0"/>
                        </a:spcBef>
                        <a:spcAft>
                          <a:spcPts val="100"/>
                        </a:spcAft>
                      </a:pPr>
                      <a:r>
                        <a:rPr lang="en-US" sz="1400" kern="1400" dirty="0">
                          <a:ln>
                            <a:noFill/>
                          </a:ln>
                          <a:effectLst/>
                        </a:rPr>
                        <a:t>ED Opioid Overdose</a:t>
                      </a:r>
                      <a:endParaRPr lang="en-US" sz="1400" b="1"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757661093"/>
                  </a:ext>
                </a:extLst>
              </a:tr>
              <a:tr h="263029">
                <a:tc>
                  <a:txBody>
                    <a:bodyPr/>
                    <a:lstStyle/>
                    <a:p>
                      <a:pPr marR="0" indent="107569" algn="ctr" rtl="0">
                        <a:lnSpc>
                          <a:spcPct val="119000"/>
                        </a:lnSpc>
                        <a:spcBef>
                          <a:spcPts val="0"/>
                        </a:spcBef>
                        <a:spcAft>
                          <a:spcPts val="600"/>
                        </a:spcAft>
                      </a:pPr>
                      <a:r>
                        <a:rPr lang="en-US" sz="1400" kern="1400" dirty="0">
                          <a:ln>
                            <a:noFill/>
                          </a:ln>
                          <a:effectLst/>
                        </a:rPr>
                        <a:t> </a:t>
                      </a:r>
                      <a:r>
                        <a:rPr lang="en-US" sz="1400" kern="1400" dirty="0" smtClean="0">
                          <a:ln>
                            <a:noFill/>
                          </a:ln>
                          <a:effectLst/>
                        </a:rPr>
                        <a:t>0–14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67.9</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696499924"/>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15–24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34.9</a:t>
                      </a:r>
                      <a:endParaRPr lang="en-US" sz="1400" kern="1400" dirty="0" smtClean="0">
                        <a:ln>
                          <a:noFill/>
                        </a:ln>
                        <a:solidFill>
                          <a:schemeClr val="tx1"/>
                        </a:solidFill>
                        <a:effectLst/>
                        <a:latin typeface="+mn-lt"/>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139.7</a:t>
                      </a:r>
                      <a:endParaRPr lang="en-US" sz="1400" kern="1400" dirty="0">
                        <a:ln>
                          <a:noFill/>
                        </a:ln>
                        <a:solidFill>
                          <a:schemeClr val="tx1"/>
                        </a:solidFill>
                        <a:effectLst/>
                        <a:latin typeface="+mn-lt"/>
                      </a:endParaRPr>
                    </a:p>
                  </a:txBody>
                  <a:tcPr marL="32318" marR="32318" marT="32318" marB="32318"/>
                </a:tc>
                <a:extLst>
                  <a:ext uri="{0D108BD9-81ED-4DB2-BD59-A6C34878D82A}">
                    <a16:rowId xmlns:a16="http://schemas.microsoft.com/office/drawing/2014/main" val="4286976223"/>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25–34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34.3</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34.3</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68.5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171.4</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3916350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35–44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29.0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29.0</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86584502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45–54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79.7</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555822968"/>
                  </a:ext>
                </a:extLst>
              </a:tr>
              <a:tr h="263029">
                <a:tc>
                  <a:txBody>
                    <a:bodyPr/>
                    <a:lstStyle/>
                    <a:p>
                      <a:pPr marR="0" indent="107569" algn="ctr" rtl="0">
                        <a:lnSpc>
                          <a:spcPct val="119000"/>
                        </a:lnSpc>
                        <a:spcBef>
                          <a:spcPts val="0"/>
                        </a:spcBef>
                        <a:spcAft>
                          <a:spcPts val="600"/>
                        </a:spcAft>
                      </a:pPr>
                      <a:r>
                        <a:rPr lang="en-US" sz="1400" kern="1400" dirty="0" smtClean="0">
                          <a:ln>
                            <a:noFill/>
                          </a:ln>
                          <a:effectLst/>
                        </a:rPr>
                        <a:t>55–64</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53.2</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1295354915"/>
                  </a:ext>
                </a:extLst>
              </a:tr>
              <a:tr h="263029">
                <a:tc>
                  <a:txBody>
                    <a:bodyPr/>
                    <a:lstStyle/>
                    <a:p>
                      <a:pPr marR="0" indent="107569" algn="ctr" rtl="0">
                        <a:lnSpc>
                          <a:spcPct val="119000"/>
                        </a:lnSpc>
                        <a:spcBef>
                          <a:spcPts val="0"/>
                        </a:spcBef>
                        <a:spcAft>
                          <a:spcPts val="600"/>
                        </a:spcAft>
                      </a:pPr>
                      <a:r>
                        <a:rPr lang="en-US" sz="1400" kern="1400" dirty="0">
                          <a:ln>
                            <a:noFill/>
                          </a:ln>
                          <a:effectLst/>
                        </a:rPr>
                        <a:t>65+</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0.0</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19.6</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4203283752"/>
                  </a:ext>
                </a:extLst>
              </a:tr>
              <a:tr h="263029">
                <a:tc>
                  <a:txBody>
                    <a:bodyPr/>
                    <a:lstStyle/>
                    <a:p>
                      <a:pPr marR="0" indent="107569" algn="ctr" rtl="0">
                        <a:lnSpc>
                          <a:spcPct val="119000"/>
                        </a:lnSpc>
                        <a:spcBef>
                          <a:spcPts val="0"/>
                        </a:spcBef>
                        <a:spcAft>
                          <a:spcPts val="600"/>
                        </a:spcAft>
                      </a:pPr>
                      <a:r>
                        <a:rPr lang="en-US" sz="1400" kern="1400" dirty="0">
                          <a:ln>
                            <a:noFill/>
                          </a:ln>
                          <a:effectLst/>
                        </a:rPr>
                        <a:t>All Ages</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a:ln>
                            <a:noFill/>
                          </a:ln>
                          <a:effectLst/>
                        </a:rPr>
                        <a:t> </a:t>
                      </a:r>
                      <a:r>
                        <a:rPr lang="en-US" sz="1400" kern="1400" dirty="0" smtClean="0">
                          <a:ln>
                            <a:noFill/>
                          </a:ln>
                          <a:effectLst/>
                        </a:rPr>
                        <a:t>3.8</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3.8</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15.2</a:t>
                      </a:r>
                      <a:endParaRPr lang="en-US" sz="1400" kern="1400" dirty="0">
                        <a:ln>
                          <a:noFill/>
                        </a:ln>
                        <a:solidFill>
                          <a:schemeClr val="tx1"/>
                        </a:solidFill>
                        <a:effectLst/>
                        <a:latin typeface="Calibri" panose="020F0502020204030204" pitchFamily="34" charset="0"/>
                      </a:endParaRPr>
                    </a:p>
                  </a:txBody>
                  <a:tcPr marL="32318" marR="32318" marT="32318" marB="32318"/>
                </a:tc>
                <a:tc>
                  <a:txBody>
                    <a:bodyPr/>
                    <a:lstStyle/>
                    <a:p>
                      <a:pPr marR="0" indent="225908" algn="ctr" rtl="0">
                        <a:lnSpc>
                          <a:spcPct val="119000"/>
                        </a:lnSpc>
                        <a:spcBef>
                          <a:spcPts val="0"/>
                        </a:spcBef>
                        <a:spcAft>
                          <a:spcPts val="600"/>
                        </a:spcAft>
                      </a:pPr>
                      <a:r>
                        <a:rPr lang="en-US" sz="1400" kern="1400" dirty="0" smtClean="0">
                          <a:ln>
                            <a:noFill/>
                          </a:ln>
                          <a:effectLst/>
                        </a:rPr>
                        <a:t>72.3</a:t>
                      </a:r>
                      <a:endParaRPr lang="en-US" sz="1400" kern="1400" dirty="0">
                        <a:ln>
                          <a:noFill/>
                        </a:ln>
                        <a:solidFill>
                          <a:schemeClr val="tx1"/>
                        </a:solidFill>
                        <a:effectLst/>
                        <a:latin typeface="Calibri" panose="020F0502020204030204" pitchFamily="34" charset="0"/>
                      </a:endParaRPr>
                    </a:p>
                  </a:txBody>
                  <a:tcPr marL="32318" marR="32318" marT="32318" marB="32318"/>
                </a:tc>
                <a:extLst>
                  <a:ext uri="{0D108BD9-81ED-4DB2-BD59-A6C34878D82A}">
                    <a16:rowId xmlns:a16="http://schemas.microsoft.com/office/drawing/2014/main" val="2460867276"/>
                  </a:ext>
                </a:extLst>
              </a:tr>
            </a:tbl>
          </a:graphicData>
        </a:graphic>
      </p:graphicFrame>
      <p:sp>
        <p:nvSpPr>
          <p:cNvPr id="10" name="Control 1"/>
          <p:cNvSpPr>
            <a:spLocks noChangeArrowheads="1" noChangeShapeType="1"/>
          </p:cNvSpPr>
          <p:nvPr/>
        </p:nvSpPr>
        <p:spPr bwMode="auto">
          <a:xfrm>
            <a:off x="18634074" y="3948243"/>
            <a:ext cx="4378325" cy="267335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2" name="Rectangle 1"/>
          <p:cNvSpPr/>
          <p:nvPr/>
        </p:nvSpPr>
        <p:spPr>
          <a:xfrm>
            <a:off x="590550" y="2840477"/>
            <a:ext cx="7943850" cy="1255273"/>
          </a:xfrm>
          <a:prstGeom prst="rect">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0896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Suicide Rate </a:t>
            </a:r>
            <a:r>
              <a:rPr lang="en-US" sz="1600" dirty="0" smtClean="0"/>
              <a:t>per 100,000 population, </a:t>
            </a:r>
            <a:r>
              <a:rPr lang="en-US" sz="1600" dirty="0"/>
              <a:t>by TJHD Locality, </a:t>
            </a:r>
            <a:r>
              <a:rPr lang="en-US" sz="1600" dirty="0" smtClean="0"/>
              <a:t>2010-2016</a:t>
            </a:r>
            <a:r>
              <a:rPr lang="en-US" sz="1600" dirty="0"/>
              <a:t>. Source: </a:t>
            </a:r>
            <a:r>
              <a:rPr lang="en-US" sz="1600" dirty="0" smtClean="0"/>
              <a:t>Office of the Chief Medical Examiner, Virginia Department of Health, </a:t>
            </a:r>
            <a:r>
              <a:rPr lang="en-US" sz="1600" dirty="0"/>
              <a:t>2018</a:t>
            </a:r>
            <a:r>
              <a:rPr lang="en-US" sz="1600" dirty="0" smtClean="0"/>
              <a:t>.</a:t>
            </a:r>
            <a:r>
              <a:rPr lang="en-US" sz="1800" dirty="0"/>
              <a:t/>
            </a:r>
            <a:br>
              <a:rPr lang="en-US" sz="1800" dirty="0"/>
            </a:br>
            <a:endParaRPr lang="en-US" sz="105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1200150"/>
            <a:ext cx="8382000" cy="3533246"/>
          </a:xfrm>
          <a:prstGeom prst="rect">
            <a:avLst/>
          </a:prstGeom>
        </p:spPr>
      </p:pic>
    </p:spTree>
    <p:extLst>
      <p:ext uri="{BB962C8B-B14F-4D97-AF65-F5344CB8AC3E}">
        <p14:creationId xmlns:p14="http://schemas.microsoft.com/office/powerpoint/2010/main" val="3368160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sp>
        <p:nvSpPr>
          <p:cNvPr id="3" name="Content Placeholder 2"/>
          <p:cNvSpPr>
            <a:spLocks noGrp="1"/>
          </p:cNvSpPr>
          <p:nvPr>
            <p:ph idx="1"/>
          </p:nvPr>
        </p:nvSpPr>
        <p:spPr/>
        <p:txBody>
          <a:bodyPr/>
          <a:lstStyle/>
          <a:p>
            <a:pPr marL="0" lvl="0" indent="0">
              <a:buNone/>
            </a:pPr>
            <a:r>
              <a:rPr lang="en-US" sz="2400" dirty="0" smtClean="0"/>
              <a:t>Spend 5-7 </a:t>
            </a:r>
            <a:r>
              <a:rPr lang="en-US" sz="2400" dirty="0"/>
              <a:t>minutes walking around and looking at </a:t>
            </a:r>
            <a:r>
              <a:rPr lang="en-US" sz="2400" dirty="0" smtClean="0"/>
              <a:t>the data posters. Add your stars:</a:t>
            </a:r>
            <a:endParaRPr lang="en-US" sz="1600" dirty="0"/>
          </a:p>
          <a:p>
            <a:pPr lvl="1"/>
            <a:r>
              <a:rPr lang="en-US" sz="2800" b="1" dirty="0">
                <a:solidFill>
                  <a:schemeClr val="accent1"/>
                </a:solidFill>
              </a:rPr>
              <a:t>Blue</a:t>
            </a:r>
            <a:r>
              <a:rPr lang="en-US" dirty="0"/>
              <a:t> = What stands out to you? </a:t>
            </a:r>
            <a:endParaRPr lang="en-US" sz="1200" dirty="0"/>
          </a:p>
          <a:p>
            <a:pPr lvl="1"/>
            <a:r>
              <a:rPr lang="en-US" sz="2400" b="1" dirty="0">
                <a:solidFill>
                  <a:schemeClr val="accent4"/>
                </a:solidFill>
              </a:rPr>
              <a:t>Green</a:t>
            </a:r>
            <a:r>
              <a:rPr lang="en-US" dirty="0"/>
              <a:t> = Do you see any differences in the data (better/worse outcomes) by geography, race, age, gender, etc.?</a:t>
            </a:r>
            <a:endParaRPr lang="en-US" sz="1200" dirty="0"/>
          </a:p>
          <a:p>
            <a:pPr lvl="1"/>
            <a:r>
              <a:rPr lang="en-US" sz="2400" b="1" dirty="0">
                <a:solidFill>
                  <a:srgbClr val="FFC000"/>
                </a:solidFill>
              </a:rPr>
              <a:t>Yellow</a:t>
            </a:r>
            <a:r>
              <a:rPr lang="en-US" b="1" dirty="0"/>
              <a:t> </a:t>
            </a:r>
            <a:r>
              <a:rPr lang="en-US" dirty="0"/>
              <a:t>= Is there a topic where you’d like to see more data or have more discussion?</a:t>
            </a:r>
            <a:endParaRPr lang="en-US" sz="1200" dirty="0"/>
          </a:p>
        </p:txBody>
      </p:sp>
    </p:spTree>
    <p:extLst>
      <p:ext uri="{BB962C8B-B14F-4D97-AF65-F5344CB8AC3E}">
        <p14:creationId xmlns:p14="http://schemas.microsoft.com/office/powerpoint/2010/main" val="1706219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2438400" cy="5143500"/>
          </a:xfrm>
        </p:spPr>
        <p:txBody>
          <a:bodyPr anchor="ctr" anchorCtr="0">
            <a:noAutofit/>
          </a:bodyPr>
          <a:lstStyle/>
          <a:p>
            <a:pPr algn="ctr"/>
            <a:r>
              <a:rPr lang="en-US" sz="3600" b="1" dirty="0" smtClean="0">
                <a:solidFill>
                  <a:schemeClr val="accent3"/>
                </a:solidFill>
              </a:rPr>
              <a:t>Increase Access to Care and Reduce Health Disparities</a:t>
            </a:r>
            <a:endParaRPr lang="en-US" sz="3600" b="1" dirty="0">
              <a:solidFill>
                <a:schemeClr val="accent3"/>
              </a:solidFill>
            </a:endParaRP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0124" r="2962"/>
          <a:stretch/>
        </p:blipFill>
        <p:spPr>
          <a:xfrm>
            <a:off x="2438400" y="-19050"/>
            <a:ext cx="6705600" cy="5143500"/>
          </a:xfrm>
        </p:spPr>
      </p:pic>
    </p:spTree>
    <p:extLst>
      <p:ext uri="{BB962C8B-B14F-4D97-AF65-F5344CB8AC3E}">
        <p14:creationId xmlns:p14="http://schemas.microsoft.com/office/powerpoint/2010/main" val="3760224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705600" y="-20782"/>
            <a:ext cx="2286000" cy="5164282"/>
          </a:xfrm>
        </p:spPr>
        <p:txBody>
          <a:bodyPr>
            <a:noAutofit/>
          </a:bodyPr>
          <a:lstStyle/>
          <a:p>
            <a:r>
              <a:rPr lang="en-US" sz="2400" b="1" dirty="0" smtClean="0"/>
              <a:t>Life </a:t>
            </a:r>
            <a:r>
              <a:rPr lang="en-US" sz="2400" b="1" dirty="0"/>
              <a:t>Expectancy Estimates at </a:t>
            </a:r>
            <a:r>
              <a:rPr lang="en-US" sz="2400" b="1" dirty="0" smtClean="0"/>
              <a:t>Birth</a:t>
            </a:r>
            <a:br>
              <a:rPr lang="en-US" sz="2400" b="1" dirty="0" smtClean="0"/>
            </a:br>
            <a:r>
              <a:rPr lang="en-US" sz="2400" b="1" dirty="0"/>
              <a:t/>
            </a:r>
            <a:br>
              <a:rPr lang="en-US" sz="2400" b="1" dirty="0"/>
            </a:br>
            <a:r>
              <a:rPr lang="en-US" sz="1600" dirty="0" smtClean="0"/>
              <a:t>by </a:t>
            </a:r>
            <a:r>
              <a:rPr lang="en-US" sz="1600" dirty="0"/>
              <a:t>TJHD Census Tract, </a:t>
            </a:r>
            <a:r>
              <a:rPr lang="en-US" sz="1600" dirty="0" smtClean="0"/>
              <a:t>2008-2012</a:t>
            </a:r>
            <a:r>
              <a:rPr lang="en-US" sz="1600" dirty="0"/>
              <a:t>. </a:t>
            </a:r>
            <a:r>
              <a:rPr lang="en-US" sz="1600" dirty="0" smtClean="0"/>
              <a:t/>
            </a:r>
            <a:br>
              <a:rPr lang="en-US" sz="1600" dirty="0" smtClean="0"/>
            </a:br>
            <a:r>
              <a:rPr lang="en-US" sz="1600" dirty="0" smtClean="0"/>
              <a:t/>
            </a:r>
            <a:br>
              <a:rPr lang="en-US" sz="1600" dirty="0" smtClean="0"/>
            </a:br>
            <a:r>
              <a:rPr lang="en-US" sz="1600" dirty="0" smtClean="0"/>
              <a:t>Source</a:t>
            </a:r>
            <a:r>
              <a:rPr lang="en-US" sz="1600" dirty="0"/>
              <a:t>: Virginia Department of Health, Office of Vital Records, 2018 and U.S. Census Bureau, 2010 Population Counts, 2018</a:t>
            </a:r>
            <a:r>
              <a:rPr lang="en-US" sz="1600" dirty="0" smtClean="0"/>
              <a:t>.</a:t>
            </a:r>
            <a:endParaRPr lang="en-US" sz="1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968031" cy="5143500"/>
          </a:xfrm>
          <a:prstGeom prst="rect">
            <a:avLst/>
          </a:prstGeom>
        </p:spPr>
      </p:pic>
      <p:cxnSp>
        <p:nvCxnSpPr>
          <p:cNvPr id="7" name="Straight Arrow Connector 6"/>
          <p:cNvCxnSpPr/>
          <p:nvPr/>
        </p:nvCxnSpPr>
        <p:spPr>
          <a:xfrm flipV="1">
            <a:off x="3098315" y="3861390"/>
            <a:ext cx="559285" cy="354523"/>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
        <p:nvSpPr>
          <p:cNvPr id="3" name="TextBox 2"/>
          <p:cNvSpPr txBox="1"/>
          <p:nvPr/>
        </p:nvSpPr>
        <p:spPr>
          <a:xfrm rot="1820326">
            <a:off x="3772943" y="1678660"/>
            <a:ext cx="1676400" cy="307777"/>
          </a:xfrm>
          <a:prstGeom prst="rect">
            <a:avLst/>
          </a:prstGeom>
          <a:noFill/>
        </p:spPr>
        <p:txBody>
          <a:bodyPr wrap="square" rtlCol="0">
            <a:spAutoFit/>
          </a:bodyPr>
          <a:lstStyle/>
          <a:p>
            <a:r>
              <a:rPr lang="en-US" sz="1400" b="1" dirty="0" smtClean="0">
                <a:solidFill>
                  <a:schemeClr val="bg1"/>
                </a:solidFill>
              </a:rPr>
              <a:t>Zions Crossroad</a:t>
            </a:r>
            <a:endParaRPr lang="en-US" sz="1400" b="1" dirty="0">
              <a:solidFill>
                <a:schemeClr val="bg1"/>
              </a:solidFill>
            </a:endParaRPr>
          </a:p>
        </p:txBody>
      </p:sp>
      <p:cxnSp>
        <p:nvCxnSpPr>
          <p:cNvPr id="6" name="Straight Arrow Connector 5"/>
          <p:cNvCxnSpPr/>
          <p:nvPr/>
        </p:nvCxnSpPr>
        <p:spPr>
          <a:xfrm flipH="1">
            <a:off x="4038600" y="2038350"/>
            <a:ext cx="381000" cy="1194374"/>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
        <p:nvSpPr>
          <p:cNvPr id="12" name="TextBox 11"/>
          <p:cNvSpPr txBox="1"/>
          <p:nvPr/>
        </p:nvSpPr>
        <p:spPr>
          <a:xfrm rot="21318777">
            <a:off x="2217091" y="607375"/>
            <a:ext cx="1676400" cy="307777"/>
          </a:xfrm>
          <a:prstGeom prst="rect">
            <a:avLst/>
          </a:prstGeom>
          <a:noFill/>
        </p:spPr>
        <p:txBody>
          <a:bodyPr wrap="square" rtlCol="0">
            <a:spAutoFit/>
          </a:bodyPr>
          <a:lstStyle/>
          <a:p>
            <a:r>
              <a:rPr lang="en-US" sz="1400" b="1" dirty="0" smtClean="0">
                <a:solidFill>
                  <a:schemeClr val="bg1"/>
                </a:solidFill>
              </a:rPr>
              <a:t>Palmyra</a:t>
            </a:r>
            <a:endParaRPr lang="en-US" sz="1400" b="1" dirty="0">
              <a:solidFill>
                <a:schemeClr val="bg1"/>
              </a:solidFill>
            </a:endParaRPr>
          </a:p>
        </p:txBody>
      </p:sp>
      <p:cxnSp>
        <p:nvCxnSpPr>
          <p:cNvPr id="13" name="Straight Arrow Connector 12"/>
          <p:cNvCxnSpPr>
            <a:stCxn id="12" idx="2"/>
          </p:cNvCxnSpPr>
          <p:nvPr/>
        </p:nvCxnSpPr>
        <p:spPr>
          <a:xfrm>
            <a:off x="3067866" y="914637"/>
            <a:ext cx="697341" cy="2571513"/>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
        <p:nvSpPr>
          <p:cNvPr id="16" name="TextBox 15"/>
          <p:cNvSpPr txBox="1"/>
          <p:nvPr/>
        </p:nvSpPr>
        <p:spPr>
          <a:xfrm rot="18662273">
            <a:off x="777703" y="1799915"/>
            <a:ext cx="1676400" cy="307777"/>
          </a:xfrm>
          <a:prstGeom prst="rect">
            <a:avLst/>
          </a:prstGeom>
          <a:noFill/>
        </p:spPr>
        <p:txBody>
          <a:bodyPr wrap="square" rtlCol="0">
            <a:spAutoFit/>
          </a:bodyPr>
          <a:lstStyle/>
          <a:p>
            <a:r>
              <a:rPr lang="en-US" sz="1400" b="1" dirty="0" smtClean="0">
                <a:solidFill>
                  <a:schemeClr val="bg1"/>
                </a:solidFill>
              </a:rPr>
              <a:t>Lake Monticello</a:t>
            </a:r>
            <a:endParaRPr lang="en-US" sz="1400" b="1" dirty="0">
              <a:solidFill>
                <a:schemeClr val="bg1"/>
              </a:solidFill>
            </a:endParaRPr>
          </a:p>
        </p:txBody>
      </p:sp>
      <p:cxnSp>
        <p:nvCxnSpPr>
          <p:cNvPr id="18" name="Straight Arrow Connector 17"/>
          <p:cNvCxnSpPr>
            <a:stCxn id="16" idx="2"/>
          </p:cNvCxnSpPr>
          <p:nvPr/>
        </p:nvCxnSpPr>
        <p:spPr>
          <a:xfrm>
            <a:off x="1731977" y="2054840"/>
            <a:ext cx="1693613" cy="1177884"/>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
        <p:nvSpPr>
          <p:cNvPr id="22" name="TextBox 21"/>
          <p:cNvSpPr txBox="1"/>
          <p:nvPr/>
        </p:nvSpPr>
        <p:spPr>
          <a:xfrm rot="21318777">
            <a:off x="2352428" y="4227610"/>
            <a:ext cx="1676400" cy="307777"/>
          </a:xfrm>
          <a:prstGeom prst="rect">
            <a:avLst/>
          </a:prstGeom>
          <a:noFill/>
        </p:spPr>
        <p:txBody>
          <a:bodyPr wrap="square" rtlCol="0">
            <a:spAutoFit/>
          </a:bodyPr>
          <a:lstStyle/>
          <a:p>
            <a:r>
              <a:rPr lang="en-US" sz="1400" b="1" dirty="0" smtClean="0">
                <a:solidFill>
                  <a:schemeClr val="bg1"/>
                </a:solidFill>
              </a:rPr>
              <a:t>Fork Union</a:t>
            </a:r>
            <a:endParaRPr lang="en-US" sz="1400" b="1" dirty="0">
              <a:solidFill>
                <a:schemeClr val="bg1"/>
              </a:solidFill>
            </a:endParaRPr>
          </a:p>
        </p:txBody>
      </p:sp>
      <p:sp>
        <p:nvSpPr>
          <p:cNvPr id="25" name="TextBox 24"/>
          <p:cNvSpPr txBox="1"/>
          <p:nvPr/>
        </p:nvSpPr>
        <p:spPr>
          <a:xfrm rot="21318777">
            <a:off x="256928" y="4450791"/>
            <a:ext cx="1676400" cy="307777"/>
          </a:xfrm>
          <a:prstGeom prst="rect">
            <a:avLst/>
          </a:prstGeom>
          <a:noFill/>
        </p:spPr>
        <p:txBody>
          <a:bodyPr wrap="square" rtlCol="0">
            <a:spAutoFit/>
          </a:bodyPr>
          <a:lstStyle/>
          <a:p>
            <a:r>
              <a:rPr lang="en-US" sz="1400" b="1" dirty="0" smtClean="0">
                <a:solidFill>
                  <a:schemeClr val="bg1"/>
                </a:solidFill>
              </a:rPr>
              <a:t>Scottsville</a:t>
            </a:r>
            <a:endParaRPr lang="en-US" sz="1400" b="1" dirty="0">
              <a:solidFill>
                <a:schemeClr val="bg1"/>
              </a:solidFill>
            </a:endParaRPr>
          </a:p>
        </p:txBody>
      </p:sp>
      <p:cxnSp>
        <p:nvCxnSpPr>
          <p:cNvPr id="26" name="Straight Arrow Connector 25"/>
          <p:cNvCxnSpPr>
            <a:stCxn id="25" idx="0"/>
          </p:cNvCxnSpPr>
          <p:nvPr/>
        </p:nvCxnSpPr>
        <p:spPr>
          <a:xfrm flipV="1">
            <a:off x="1082553" y="3833597"/>
            <a:ext cx="1815984" cy="617709"/>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
        <p:nvSpPr>
          <p:cNvPr id="30" name="TextBox 29"/>
          <p:cNvSpPr txBox="1"/>
          <p:nvPr/>
        </p:nvSpPr>
        <p:spPr>
          <a:xfrm rot="21318777">
            <a:off x="3901470" y="4286874"/>
            <a:ext cx="1036260" cy="307777"/>
          </a:xfrm>
          <a:prstGeom prst="rect">
            <a:avLst/>
          </a:prstGeom>
          <a:noFill/>
        </p:spPr>
        <p:txBody>
          <a:bodyPr wrap="square" rtlCol="0">
            <a:spAutoFit/>
          </a:bodyPr>
          <a:lstStyle/>
          <a:p>
            <a:r>
              <a:rPr lang="en-US" sz="1400" b="1" dirty="0" smtClean="0">
                <a:solidFill>
                  <a:schemeClr val="bg1"/>
                </a:solidFill>
              </a:rPr>
              <a:t>Columbia</a:t>
            </a:r>
            <a:endParaRPr lang="en-US" sz="1400" b="1" dirty="0">
              <a:solidFill>
                <a:schemeClr val="bg1"/>
              </a:solidFill>
            </a:endParaRPr>
          </a:p>
        </p:txBody>
      </p:sp>
      <p:cxnSp>
        <p:nvCxnSpPr>
          <p:cNvPr id="31" name="Straight Arrow Connector 30"/>
          <p:cNvCxnSpPr>
            <a:stCxn id="30" idx="0"/>
          </p:cNvCxnSpPr>
          <p:nvPr/>
        </p:nvCxnSpPr>
        <p:spPr>
          <a:xfrm flipH="1" flipV="1">
            <a:off x="3981090" y="3982213"/>
            <a:ext cx="425935" cy="305176"/>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
        <p:nvSpPr>
          <p:cNvPr id="37" name="TextBox 36"/>
          <p:cNvSpPr txBox="1"/>
          <p:nvPr/>
        </p:nvSpPr>
        <p:spPr>
          <a:xfrm rot="21318777">
            <a:off x="4074844" y="3725202"/>
            <a:ext cx="1416087" cy="307777"/>
          </a:xfrm>
          <a:prstGeom prst="rect">
            <a:avLst/>
          </a:prstGeom>
          <a:noFill/>
        </p:spPr>
        <p:txBody>
          <a:bodyPr wrap="square" rtlCol="0">
            <a:spAutoFit/>
          </a:bodyPr>
          <a:lstStyle/>
          <a:p>
            <a:r>
              <a:rPr lang="en-US" sz="1400" b="1" dirty="0" err="1" smtClean="0">
                <a:solidFill>
                  <a:schemeClr val="bg1"/>
                </a:solidFill>
              </a:rPr>
              <a:t>Kents</a:t>
            </a:r>
            <a:r>
              <a:rPr lang="en-US" sz="1400" b="1" dirty="0" smtClean="0">
                <a:solidFill>
                  <a:schemeClr val="bg1"/>
                </a:solidFill>
              </a:rPr>
              <a:t> Store</a:t>
            </a:r>
            <a:endParaRPr lang="en-US" sz="1400" b="1" dirty="0">
              <a:solidFill>
                <a:schemeClr val="bg1"/>
              </a:solidFill>
            </a:endParaRPr>
          </a:p>
        </p:txBody>
      </p:sp>
      <p:cxnSp>
        <p:nvCxnSpPr>
          <p:cNvPr id="38" name="Straight Arrow Connector 37"/>
          <p:cNvCxnSpPr>
            <a:stCxn id="37" idx="0"/>
          </p:cNvCxnSpPr>
          <p:nvPr/>
        </p:nvCxnSpPr>
        <p:spPr>
          <a:xfrm flipH="1" flipV="1">
            <a:off x="4155101" y="3436060"/>
            <a:ext cx="615212" cy="289657"/>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30579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565822" y="-20782"/>
            <a:ext cx="3425778" cy="870546"/>
          </a:xfrm>
        </p:spPr>
        <p:txBody>
          <a:bodyPr>
            <a:noAutofit/>
          </a:bodyPr>
          <a:lstStyle/>
          <a:p>
            <a:pPr algn="ctr"/>
            <a:r>
              <a:rPr lang="en-US" sz="2000" dirty="0" smtClean="0"/>
              <a:t>Life Expectancy Estimates </a:t>
            </a:r>
            <a:r>
              <a:rPr lang="en-US" sz="2000" b="1" dirty="0" smtClean="0"/>
              <a:t>(Charlottesville)</a:t>
            </a:r>
            <a:endParaRPr lang="en-US" sz="900" dirty="0"/>
          </a:p>
        </p:txBody>
      </p:sp>
      <p:pic>
        <p:nvPicPr>
          <p:cNvPr id="2" name="Picture 1"/>
          <p:cNvPicPr>
            <a:picLocks noChangeAspect="1"/>
          </p:cNvPicPr>
          <p:nvPr/>
        </p:nvPicPr>
        <p:blipFill>
          <a:blip r:embed="rId3"/>
          <a:stretch>
            <a:fillRect/>
          </a:stretch>
        </p:blipFill>
        <p:spPr>
          <a:xfrm>
            <a:off x="-5474" y="0"/>
            <a:ext cx="5571296" cy="5143500"/>
          </a:xfrm>
          <a:prstGeom prst="rect">
            <a:avLst/>
          </a:prstGeom>
        </p:spPr>
      </p:pic>
      <p:pic>
        <p:nvPicPr>
          <p:cNvPr id="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23000" t="42487" r="62201" b="29564"/>
          <a:stretch/>
        </p:blipFill>
        <p:spPr bwMode="auto">
          <a:xfrm>
            <a:off x="5105400" y="1352550"/>
            <a:ext cx="3211033" cy="34108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38851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of Families Below the Federal Poverty Level, </a:t>
            </a:r>
            <a:r>
              <a:rPr lang="en-US" sz="1600" dirty="0" smtClean="0"/>
              <a:t>by TJHD Locality, 2008-2016. </a:t>
            </a:r>
            <a:br>
              <a:rPr lang="en-US" sz="1600" dirty="0" smtClean="0"/>
            </a:br>
            <a:r>
              <a:rPr lang="en-US" sz="1600" dirty="0" smtClean="0"/>
              <a:t>Source: U.S. Census Bureau, American Community Survey 5-year Estimates, 2018.</a:t>
            </a:r>
            <a:endParaRPr lang="en-US" sz="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38350"/>
            <a:ext cx="8839200" cy="1985983"/>
          </a:xfrm>
          <a:prstGeom prst="rect">
            <a:avLst/>
          </a:prstGeom>
        </p:spPr>
      </p:pic>
    </p:spTree>
    <p:extLst>
      <p:ext uri="{BB962C8B-B14F-4D97-AF65-F5344CB8AC3E}">
        <p14:creationId xmlns:p14="http://schemas.microsoft.com/office/powerpoint/2010/main" val="338900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p:txBody>
          <a:bodyPr>
            <a:noAutofit/>
          </a:bodyPr>
          <a:lstStyle/>
          <a:p>
            <a:r>
              <a:rPr lang="en-US" sz="2400" b="1" dirty="0" smtClean="0"/>
              <a:t>ALICE Cost of Living Estimates, </a:t>
            </a:r>
            <a:r>
              <a:rPr lang="en-US" sz="1600" dirty="0" smtClean="0"/>
              <a:t>Fluvanna </a:t>
            </a:r>
            <a:r>
              <a:rPr lang="en-US" sz="1600" dirty="0" smtClean="0"/>
              <a:t>County Survival and Stability Budgets, 2016. </a:t>
            </a:r>
            <a:r>
              <a:rPr lang="en-US" sz="1600" dirty="0"/>
              <a:t>(ALICE = Asset Limited, Income Restrained, Employed)</a:t>
            </a:r>
            <a:r>
              <a:rPr lang="en-US" sz="1600" dirty="0" smtClean="0"/>
              <a:t/>
            </a:r>
            <a:br>
              <a:rPr lang="en-US" sz="1600" dirty="0" smtClean="0"/>
            </a:br>
            <a:r>
              <a:rPr lang="en-US" sz="1600" dirty="0" smtClean="0"/>
              <a:t>Source</a:t>
            </a:r>
            <a:r>
              <a:rPr lang="en-US" sz="1600" dirty="0"/>
              <a:t>: </a:t>
            </a:r>
            <a:r>
              <a:rPr lang="en-US" sz="1600" dirty="0" smtClean="0"/>
              <a:t>United Way, 2018 ALICE Report. </a:t>
            </a:r>
            <a:endParaRPr lang="en-US" sz="1600" dirty="0"/>
          </a:p>
        </p:txBody>
      </p:sp>
      <p:pic>
        <p:nvPicPr>
          <p:cNvPr id="6" name="Picture 5"/>
          <p:cNvPicPr>
            <a:picLocks noChangeAspect="1"/>
          </p:cNvPicPr>
          <p:nvPr/>
        </p:nvPicPr>
        <p:blipFill rotWithShape="1">
          <a:blip r:embed="rId3"/>
          <a:srcRect t="-1817"/>
          <a:stretch/>
        </p:blipFill>
        <p:spPr>
          <a:xfrm>
            <a:off x="4568443" y="2495550"/>
            <a:ext cx="4543659" cy="2362200"/>
          </a:xfrm>
          <a:prstGeom prst="rect">
            <a:avLst/>
          </a:prstGeom>
        </p:spPr>
      </p:pic>
      <p:pic>
        <p:nvPicPr>
          <p:cNvPr id="5" name="Picture 4"/>
          <p:cNvPicPr>
            <a:picLocks noChangeAspect="1"/>
          </p:cNvPicPr>
          <p:nvPr/>
        </p:nvPicPr>
        <p:blipFill rotWithShape="1">
          <a:blip r:embed="rId4"/>
          <a:srcRect l="1486" t="11361" r="1911" b="12984"/>
          <a:stretch/>
        </p:blipFill>
        <p:spPr>
          <a:xfrm>
            <a:off x="0" y="1504950"/>
            <a:ext cx="4495801" cy="2788827"/>
          </a:xfrm>
          <a:prstGeom prst="rect">
            <a:avLst/>
          </a:prstGeom>
        </p:spPr>
      </p:pic>
      <p:sp>
        <p:nvSpPr>
          <p:cNvPr id="7" name="Rectangle 6"/>
          <p:cNvSpPr/>
          <p:nvPr/>
        </p:nvSpPr>
        <p:spPr>
          <a:xfrm>
            <a:off x="0" y="3714750"/>
            <a:ext cx="4495801" cy="381000"/>
          </a:xfrm>
          <a:prstGeom prst="rect">
            <a:avLst/>
          </a:prstGeom>
          <a:noFill/>
          <a:ln w="57150">
            <a:solidFill>
              <a:srgbClr val="101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92371" y="4400550"/>
            <a:ext cx="4495801" cy="304800"/>
          </a:xfrm>
          <a:prstGeom prst="rect">
            <a:avLst/>
          </a:prstGeom>
          <a:noFill/>
          <a:ln w="57150">
            <a:solidFill>
              <a:srgbClr val="101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343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25093" y="158596"/>
            <a:ext cx="7886700" cy="994172"/>
          </a:xfrm>
        </p:spPr>
        <p:txBody>
          <a:bodyPr>
            <a:noAutofit/>
          </a:bodyPr>
          <a:lstStyle/>
          <a:p>
            <a:r>
              <a:rPr lang="en-US" sz="2400" b="1" dirty="0" smtClean="0"/>
              <a:t>ALICE Cost of Living Estimates, </a:t>
            </a:r>
            <a:r>
              <a:rPr lang="en-US" sz="1600" dirty="0" smtClean="0"/>
              <a:t>Fluvanna County Households by Age and Race/Ethnicity, 2016. Source: United Way, 2018 ALICE Report. </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04950"/>
            <a:ext cx="3657600" cy="287846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511020"/>
            <a:ext cx="4571103" cy="2866279"/>
          </a:xfrm>
          <a:prstGeom prst="rect">
            <a:avLst/>
          </a:prstGeom>
        </p:spPr>
      </p:pic>
    </p:spTree>
    <p:extLst>
      <p:ext uri="{BB962C8B-B14F-4D97-AF65-F5344CB8AC3E}">
        <p14:creationId xmlns:p14="http://schemas.microsoft.com/office/powerpoint/2010/main" val="723452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78706"/>
          </a:xfrm>
        </p:spPr>
        <p:txBody>
          <a:bodyPr>
            <a:noAutofit/>
          </a:bodyPr>
          <a:lstStyle/>
          <a:p>
            <a:r>
              <a:rPr lang="en-US" sz="2400" b="1" dirty="0" smtClean="0"/>
              <a:t>Percent Uninsured, </a:t>
            </a:r>
            <a:r>
              <a:rPr lang="en-US" sz="1600" dirty="0" smtClean="0"/>
              <a:t>by TJHD Locality, 2012-2016. </a:t>
            </a:r>
            <a:br>
              <a:rPr lang="en-US" sz="1600" dirty="0" smtClean="0"/>
            </a:br>
            <a:r>
              <a:rPr lang="en-US" sz="1600" dirty="0" smtClean="0"/>
              <a:t>Source: U.S. Census Bureau, American Community Survey 5-year Estimates, 2018.</a:t>
            </a:r>
            <a:endParaRPr lang="en-US" sz="800" dirty="0"/>
          </a:p>
        </p:txBody>
      </p:sp>
      <p:grpSp>
        <p:nvGrpSpPr>
          <p:cNvPr id="3" name="Group 2"/>
          <p:cNvGrpSpPr/>
          <p:nvPr/>
        </p:nvGrpSpPr>
        <p:grpSpPr>
          <a:xfrm>
            <a:off x="593650" y="1200150"/>
            <a:ext cx="7667625" cy="3301557"/>
            <a:chOff x="593650" y="1200150"/>
            <a:chExt cx="7667625" cy="3301557"/>
          </a:xfrm>
        </p:grpSpPr>
        <p:pic>
          <p:nvPicPr>
            <p:cNvPr id="4" name="Picture 3"/>
            <p:cNvPicPr>
              <a:picLocks noChangeAspect="1"/>
            </p:cNvPicPr>
            <p:nvPr/>
          </p:nvPicPr>
          <p:blipFill rotWithShape="1">
            <a:blip r:embed="rId3"/>
            <a:srcRect l="12519" t="20103" r="36530" b="72917"/>
            <a:stretch/>
          </p:blipFill>
          <p:spPr>
            <a:xfrm>
              <a:off x="597194" y="4038600"/>
              <a:ext cx="6429155" cy="463107"/>
            </a:xfrm>
            <a:prstGeom prst="rect">
              <a:avLst/>
            </a:prstGeom>
          </p:spPr>
        </p:pic>
        <p:pic>
          <p:nvPicPr>
            <p:cNvPr id="2" name="Picture 1"/>
            <p:cNvPicPr>
              <a:picLocks noChangeAspect="1"/>
            </p:cNvPicPr>
            <p:nvPr/>
          </p:nvPicPr>
          <p:blipFill>
            <a:blip r:embed="rId4"/>
            <a:stretch>
              <a:fillRect/>
            </a:stretch>
          </p:blipFill>
          <p:spPr>
            <a:xfrm>
              <a:off x="593650" y="1200150"/>
              <a:ext cx="7667625" cy="2838450"/>
            </a:xfrm>
            <a:prstGeom prst="rect">
              <a:avLst/>
            </a:prstGeom>
          </p:spPr>
        </p:pic>
      </p:grpSp>
    </p:spTree>
    <p:extLst>
      <p:ext uri="{BB962C8B-B14F-4D97-AF65-F5344CB8AC3E}">
        <p14:creationId xmlns:p14="http://schemas.microsoft.com/office/powerpoint/2010/main" val="162531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Personal Doctor</a:t>
            </a:r>
            <a:r>
              <a:rPr lang="en-US" altLang="en-US" sz="1400" b="1" dirty="0" smtClean="0"/>
              <a:t>, </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9" name="Chart 8"/>
          <p:cNvGraphicFramePr>
            <a:graphicFrameLocks/>
          </p:cNvGraphicFramePr>
          <p:nvPr>
            <p:extLst/>
          </p:nvPr>
        </p:nvGraphicFramePr>
        <p:xfrm>
          <a:off x="304800" y="1276350"/>
          <a:ext cx="76962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874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Unable to Get Necessary Dental Care</a:t>
            </a:r>
            <a:r>
              <a:rPr lang="en-US" altLang="en-US" sz="1400" b="1" dirty="0" smtClean="0"/>
              <a:t>, </a:t>
            </a:r>
            <a:r>
              <a:rPr kumimoji="0" lang="en-US" altLang="en-US" sz="1600" b="0" i="0" u="none" strike="noStrike" cap="none" normalizeH="0" baseline="0" dirty="0" smtClean="0">
                <a:ln>
                  <a:noFill/>
                </a:ln>
                <a:effectLst/>
              </a:rPr>
              <a:t> TJHD Locality, 2018.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5" name="Chart 4"/>
          <p:cNvGraphicFramePr>
            <a:graphicFrameLocks/>
          </p:cNvGraphicFramePr>
          <p:nvPr>
            <p:extLst/>
          </p:nvPr>
        </p:nvGraphicFramePr>
        <p:xfrm>
          <a:off x="276446" y="1276350"/>
          <a:ext cx="7648353"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6336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12573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In Past 12 Months Seen a Dentist for Cleaning</a:t>
            </a:r>
            <a:r>
              <a:rPr lang="en-US" altLang="en-US" sz="1400" b="1" dirty="0" smtClean="0"/>
              <a:t>, </a:t>
            </a:r>
            <a:r>
              <a:rPr kumimoji="0" lang="en-US" altLang="en-US" sz="1600" b="0" i="0" u="none" strike="noStrike" cap="none" normalizeH="0" baseline="0" dirty="0" smtClean="0">
                <a:ln>
                  <a:noFill/>
                </a:ln>
                <a:effectLst/>
              </a:rPr>
              <a:t> TJHD Locality, 2018. 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4" name="Chart 3"/>
          <p:cNvGraphicFramePr>
            <a:graphicFrameLocks/>
          </p:cNvGraphicFramePr>
          <p:nvPr>
            <p:extLst/>
          </p:nvPr>
        </p:nvGraphicFramePr>
        <p:xfrm>
          <a:off x="304800" y="1428750"/>
          <a:ext cx="7772400"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786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3993" y="438150"/>
            <a:ext cx="7886700" cy="962480"/>
          </a:xfrm>
        </p:spPr>
        <p:txBody>
          <a:bodyPr>
            <a:noAutofit/>
          </a:bodyPr>
          <a:lstStyle/>
          <a:p>
            <a:r>
              <a:rPr lang="en-US" sz="3200" b="1" dirty="0" smtClean="0">
                <a:solidFill>
                  <a:schemeClr val="accent3"/>
                </a:solidFill>
              </a:rPr>
              <a:t>MAPP Data Available Online:</a:t>
            </a:r>
            <a:r>
              <a:rPr lang="en-US" sz="2600" b="1" dirty="0" smtClean="0"/>
              <a:t/>
            </a:r>
            <a:br>
              <a:rPr lang="en-US" sz="2600" b="1" dirty="0" smtClean="0"/>
            </a:br>
            <a:r>
              <a:rPr lang="en-US" sz="1800" b="1" dirty="0">
                <a:hlinkClick r:id="rId3"/>
              </a:rPr>
              <a:t>https://public.tableau.com/profile/thomas.jefferson.health.district</a:t>
            </a:r>
            <a:r>
              <a:rPr lang="en-US" sz="1800" b="1" dirty="0" smtClean="0">
                <a:hlinkClick r:id="rId3"/>
              </a:rPr>
              <a:t>#!/</a:t>
            </a:r>
            <a:endParaRPr lang="en-US" sz="2600" b="1" dirty="0"/>
          </a:p>
        </p:txBody>
      </p:sp>
      <p:sp>
        <p:nvSpPr>
          <p:cNvPr id="15" name="Text Placeholder 14"/>
          <p:cNvSpPr>
            <a:spLocks noGrp="1"/>
          </p:cNvSpPr>
          <p:nvPr>
            <p:ph type="body" idx="1"/>
          </p:nvPr>
        </p:nvSpPr>
        <p:spPr>
          <a:xfrm>
            <a:off x="634191" y="4390090"/>
            <a:ext cx="3868340" cy="478387"/>
          </a:xfrm>
        </p:spPr>
        <p:txBody>
          <a:bodyPr>
            <a:normAutofit fontScale="92500" lnSpcReduction="10000"/>
          </a:bodyPr>
          <a:lstStyle/>
          <a:p>
            <a:r>
              <a:rPr lang="en-US" sz="1600" b="0" i="1" dirty="0" smtClean="0"/>
              <a:t>Mapping the Prevalence of Obesity in </a:t>
            </a:r>
            <a:r>
              <a:rPr lang="en-US" sz="1600" b="0" i="1" dirty="0" err="1" smtClean="0"/>
              <a:t>TJHD</a:t>
            </a:r>
            <a:r>
              <a:rPr lang="en-US" sz="1600" b="0" i="1" dirty="0" smtClean="0"/>
              <a:t> (2014-2016)</a:t>
            </a:r>
            <a:endParaRPr lang="en-US" sz="1600" b="0" i="1" dirty="0"/>
          </a:p>
        </p:txBody>
      </p:sp>
      <p:pic>
        <p:nvPicPr>
          <p:cNvPr id="19" name="Content Placeholder 1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3993" y="1660943"/>
            <a:ext cx="3868737" cy="2729147"/>
          </a:xfrm>
        </p:spPr>
      </p:pic>
      <p:sp>
        <p:nvSpPr>
          <p:cNvPr id="17" name="Text Placeholder 16"/>
          <p:cNvSpPr>
            <a:spLocks noGrp="1"/>
          </p:cNvSpPr>
          <p:nvPr>
            <p:ph type="body" sz="quarter" idx="3"/>
          </p:nvPr>
        </p:nvSpPr>
        <p:spPr>
          <a:xfrm>
            <a:off x="4800600" y="4390090"/>
            <a:ext cx="3887391" cy="504160"/>
          </a:xfrm>
        </p:spPr>
        <p:txBody>
          <a:bodyPr>
            <a:normAutofit lnSpcReduction="10000"/>
          </a:bodyPr>
          <a:lstStyle/>
          <a:p>
            <a:r>
              <a:rPr lang="en-US" sz="1600" b="0" i="1" dirty="0" smtClean="0"/>
              <a:t>Life Expectancy Estimates at Birth by Census Tract (2008-2012)</a:t>
            </a:r>
            <a:endParaRPr lang="en-US" sz="1600" b="0" i="1" dirty="0"/>
          </a:p>
        </p:txBody>
      </p:sp>
      <p:pic>
        <p:nvPicPr>
          <p:cNvPr id="21" name="Content Placeholder 20"/>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4800600" y="1661667"/>
            <a:ext cx="3276600" cy="2728423"/>
          </a:xfrm>
        </p:spPr>
      </p:pic>
      <p:cxnSp>
        <p:nvCxnSpPr>
          <p:cNvPr id="3" name="Straight Arrow Connector 2"/>
          <p:cNvCxnSpPr/>
          <p:nvPr/>
        </p:nvCxnSpPr>
        <p:spPr>
          <a:xfrm flipV="1">
            <a:off x="2568361" y="3714750"/>
            <a:ext cx="182880" cy="432098"/>
          </a:xfrm>
          <a:prstGeom prst="straightConnector1">
            <a:avLst/>
          </a:prstGeom>
          <a:ln w="38100" cmpd="sng">
            <a:tailEnd type="triangle"/>
          </a:ln>
        </p:spPr>
        <p:style>
          <a:lnRef idx="1">
            <a:schemeClr val="accent3"/>
          </a:lnRef>
          <a:fillRef idx="0">
            <a:schemeClr val="accent3"/>
          </a:fillRef>
          <a:effectRef idx="0">
            <a:schemeClr val="accent3"/>
          </a:effectRef>
          <a:fontRef idx="minor">
            <a:schemeClr val="tx1"/>
          </a:fontRef>
        </p:style>
      </p:cxnSp>
      <p:cxnSp>
        <p:nvCxnSpPr>
          <p:cNvPr id="10" name="Straight Arrow Connector 9"/>
          <p:cNvCxnSpPr/>
          <p:nvPr/>
        </p:nvCxnSpPr>
        <p:spPr>
          <a:xfrm flipH="1" flipV="1">
            <a:off x="7010401" y="3824186"/>
            <a:ext cx="228599" cy="423964"/>
          </a:xfrm>
          <a:prstGeom prst="straightConnector1">
            <a:avLst/>
          </a:prstGeom>
          <a:ln w="38100" cmpd="sng">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77358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6934200" y="-10189"/>
            <a:ext cx="2133600" cy="2962940"/>
          </a:xfrm>
        </p:spPr>
        <p:txBody>
          <a:bodyPr>
            <a:noAutofit/>
          </a:bodyPr>
          <a:lstStyle/>
          <a:p>
            <a:r>
              <a:rPr lang="en-US" sz="2400" b="1" dirty="0" smtClean="0"/>
              <a:t>Fluvanna Low Birth Weight, </a:t>
            </a:r>
            <a:r>
              <a:rPr lang="en-US" sz="2000" dirty="0" smtClean="0"/>
              <a:t>by Race. 2008-2016. </a:t>
            </a:r>
            <a:r>
              <a:rPr lang="en-US" sz="1600" dirty="0" smtClean="0"/>
              <a:t/>
            </a:r>
            <a:br>
              <a:rPr lang="en-US" sz="1600" dirty="0" smtClean="0"/>
            </a:br>
            <a:r>
              <a:rPr lang="en-US" sz="1200" dirty="0" smtClean="0"/>
              <a:t>Source: Virginia Department of Health, Division of Health Statistics, 2018.</a:t>
            </a:r>
            <a:endParaRPr lang="en-US" sz="600" dirty="0"/>
          </a:p>
        </p:txBody>
      </p:sp>
      <p:sp>
        <p:nvSpPr>
          <p:cNvPr id="10" name="Rectangle 9"/>
          <p:cNvSpPr/>
          <p:nvPr/>
        </p:nvSpPr>
        <p:spPr>
          <a:xfrm>
            <a:off x="4402211" y="971550"/>
            <a:ext cx="2362200" cy="366254"/>
          </a:xfrm>
          <a:prstGeom prst="rect">
            <a:avLst/>
          </a:prstGeom>
        </p:spPr>
        <p:txBody>
          <a:bodyPr wrap="square">
            <a:spAutoFit/>
          </a:bodyPr>
          <a:lstStyle/>
          <a:p>
            <a:pPr algn="ctr">
              <a:lnSpc>
                <a:spcPct val="119000"/>
              </a:lnSpc>
              <a:spcAft>
                <a:spcPts val="600"/>
              </a:spcAft>
            </a:pPr>
            <a:r>
              <a:rPr lang="en-US" sz="1600" b="1" kern="1400" dirty="0">
                <a:solidFill>
                  <a:srgbClr val="000000"/>
                </a:solidFill>
                <a:latin typeface="Calibri" panose="020F0502020204030204" pitchFamily="34" charset="0"/>
              </a:rPr>
              <a:t>Total 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3" name="Rectangle 12"/>
          <p:cNvSpPr/>
          <p:nvPr/>
        </p:nvSpPr>
        <p:spPr>
          <a:xfrm>
            <a:off x="4490486" y="1878678"/>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Black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sp>
        <p:nvSpPr>
          <p:cNvPr id="14" name="Rectangle 13"/>
          <p:cNvSpPr/>
          <p:nvPr/>
        </p:nvSpPr>
        <p:spPr>
          <a:xfrm>
            <a:off x="4490486" y="3553087"/>
            <a:ext cx="2362200" cy="385362"/>
          </a:xfrm>
          <a:prstGeom prst="rect">
            <a:avLst/>
          </a:prstGeom>
        </p:spPr>
        <p:txBody>
          <a:bodyPr wrap="square">
            <a:spAutoFit/>
          </a:bodyPr>
          <a:lstStyle/>
          <a:p>
            <a:pPr algn="ctr">
              <a:lnSpc>
                <a:spcPct val="119000"/>
              </a:lnSpc>
              <a:spcAft>
                <a:spcPts val="600"/>
              </a:spcAft>
            </a:pPr>
            <a:r>
              <a:rPr lang="en-US" sz="1600" b="1" kern="1400" dirty="0" smtClean="0">
                <a:solidFill>
                  <a:srgbClr val="000000"/>
                </a:solidFill>
                <a:latin typeface="Calibri" panose="020F0502020204030204" pitchFamily="34" charset="0"/>
              </a:rPr>
              <a:t>White </a:t>
            </a:r>
            <a:r>
              <a:rPr lang="en-US" sz="1600" b="1" kern="1400" dirty="0">
                <a:solidFill>
                  <a:srgbClr val="000000"/>
                </a:solidFill>
                <a:latin typeface="Calibri" panose="020F0502020204030204" pitchFamily="34" charset="0"/>
              </a:rPr>
              <a:t>Low Birth </a:t>
            </a:r>
            <a:r>
              <a:rPr lang="en-US" sz="1600" b="1" kern="1400" dirty="0" smtClean="0">
                <a:solidFill>
                  <a:srgbClr val="000000"/>
                </a:solidFill>
                <a:latin typeface="Calibri" panose="020F0502020204030204" pitchFamily="34" charset="0"/>
              </a:rPr>
              <a:t>Weight</a:t>
            </a:r>
            <a:endParaRPr lang="en-US" sz="1600" kern="1400" dirty="0">
              <a:solidFill>
                <a:srgbClr val="000000"/>
              </a:solidFill>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32" y="354658"/>
            <a:ext cx="6610579" cy="18142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605" y="2495550"/>
            <a:ext cx="6583806" cy="1899047"/>
          </a:xfrm>
          <a:prstGeom prst="rect">
            <a:avLst/>
          </a:prstGeom>
        </p:spPr>
      </p:pic>
    </p:spTree>
    <p:extLst>
      <p:ext uri="{BB962C8B-B14F-4D97-AF65-F5344CB8AC3E}">
        <p14:creationId xmlns:p14="http://schemas.microsoft.com/office/powerpoint/2010/main" val="887043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050"/>
            <a:ext cx="3048000" cy="5143500"/>
          </a:xfrm>
        </p:spPr>
        <p:txBody>
          <a:bodyPr anchor="ctr" anchorCtr="0">
            <a:noAutofit/>
          </a:bodyPr>
          <a:lstStyle/>
          <a:p>
            <a:pPr algn="ctr"/>
            <a:r>
              <a:rPr lang="en-US" sz="3600" b="1" dirty="0" smtClean="0">
                <a:solidFill>
                  <a:schemeClr val="accent3"/>
                </a:solidFill>
              </a:rPr>
              <a:t>Foster a Healthy and Connected Community for All Ages</a:t>
            </a:r>
            <a:endParaRPr lang="en-US" sz="3600" b="1" dirty="0">
              <a:solidFill>
                <a:schemeClr val="accent3"/>
              </a:solidFill>
            </a:endParaRPr>
          </a:p>
        </p:txBody>
      </p:sp>
      <p:pic>
        <p:nvPicPr>
          <p:cNvPr id="9" name="Picture Placeholder 8"/>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r="20000"/>
          <a:stretch/>
        </p:blipFill>
        <p:spPr>
          <a:xfrm>
            <a:off x="2972476" y="-19050"/>
            <a:ext cx="6171524" cy="5143500"/>
          </a:xfrm>
        </p:spPr>
      </p:pic>
    </p:spTree>
    <p:extLst>
      <p:ext uri="{BB962C8B-B14F-4D97-AF65-F5344CB8AC3E}">
        <p14:creationId xmlns:p14="http://schemas.microsoft.com/office/powerpoint/2010/main" val="3671631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02506"/>
          </a:xfrm>
        </p:spPr>
        <p:txBody>
          <a:bodyPr>
            <a:noAutofit/>
          </a:bodyPr>
          <a:lstStyle/>
          <a:p>
            <a:r>
              <a:rPr lang="en-US" sz="2400" b="1" dirty="0" smtClean="0"/>
              <a:t>Percent Free </a:t>
            </a:r>
            <a:r>
              <a:rPr lang="en-US" sz="2400" b="1" dirty="0"/>
              <a:t>and Reduced </a:t>
            </a:r>
            <a:r>
              <a:rPr lang="en-US" sz="2400" b="1" dirty="0" smtClean="0"/>
              <a:t>School </a:t>
            </a:r>
            <a:r>
              <a:rPr lang="en-US" sz="2400" b="1" dirty="0"/>
              <a:t>Lunch, </a:t>
            </a:r>
            <a:r>
              <a:rPr lang="en-US" sz="1600" dirty="0" smtClean="0"/>
              <a:t>Fluvanna </a:t>
            </a:r>
            <a:r>
              <a:rPr lang="en-US" sz="1600" dirty="0"/>
              <a:t>County Public Schools, </a:t>
            </a:r>
            <a:r>
              <a:rPr lang="en-US" sz="1600" dirty="0" smtClean="0"/>
              <a:t>2008-2018</a:t>
            </a:r>
            <a:r>
              <a:rPr lang="en-US" sz="1600" dirty="0"/>
              <a:t>.  </a:t>
            </a:r>
            <a:r>
              <a:rPr lang="en-US" sz="1600" dirty="0" smtClean="0"/>
              <a:t/>
            </a:r>
            <a:br>
              <a:rPr lang="en-US" sz="1600" dirty="0" smtClean="0"/>
            </a:br>
            <a:r>
              <a:rPr lang="en-US" sz="1600" dirty="0" smtClean="0"/>
              <a:t>Source</a:t>
            </a:r>
            <a:r>
              <a:rPr lang="en-US" sz="1600" dirty="0"/>
              <a:t>: Virginia Department of Education, 2018</a:t>
            </a:r>
            <a:r>
              <a:rPr lang="en-US" sz="1600" dirty="0" smtClean="0"/>
              <a:t>.</a:t>
            </a:r>
            <a:r>
              <a:rPr lang="en-US" dirty="0"/>
              <a:t/>
            </a:r>
            <a:br>
              <a:rPr lang="en-US" dirty="0"/>
            </a:br>
            <a:endParaRPr lang="en-US" sz="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l="3465"/>
          <a:stretch>
            <a:fillRect/>
          </a:stretch>
        </p:blipFill>
        <p:spPr bwMode="auto">
          <a:xfrm>
            <a:off x="228600" y="1581150"/>
            <a:ext cx="8648701" cy="298650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 name="Picture 1"/>
          <p:cNvPicPr>
            <a:picLocks noChangeAspect="1"/>
          </p:cNvPicPr>
          <p:nvPr/>
        </p:nvPicPr>
        <p:blipFill>
          <a:blip r:embed="rId4"/>
          <a:stretch>
            <a:fillRect/>
          </a:stretch>
        </p:blipFill>
        <p:spPr>
          <a:xfrm>
            <a:off x="4876800" y="1733550"/>
            <a:ext cx="3885714" cy="628571"/>
          </a:xfrm>
          <a:prstGeom prst="rect">
            <a:avLst/>
          </a:prstGeom>
        </p:spPr>
      </p:pic>
    </p:spTree>
    <p:extLst>
      <p:ext uri="{BB962C8B-B14F-4D97-AF65-F5344CB8AC3E}">
        <p14:creationId xmlns:p14="http://schemas.microsoft.com/office/powerpoint/2010/main" val="46842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533399" y="273844"/>
            <a:ext cx="8305801" cy="1002506"/>
          </a:xfrm>
        </p:spPr>
        <p:txBody>
          <a:bodyPr>
            <a:noAutofit/>
          </a:bodyPr>
          <a:lstStyle/>
          <a:p>
            <a:r>
              <a:rPr lang="en-US" sz="2400" b="1" dirty="0" smtClean="0"/>
              <a:t>Percent Third Grade English SOL Pass Rate, </a:t>
            </a:r>
            <a:r>
              <a:rPr lang="en-US" sz="1600" dirty="0" err="1" smtClean="0"/>
              <a:t>Carysbrook</a:t>
            </a:r>
            <a:r>
              <a:rPr lang="en-US" sz="1600" dirty="0" smtClean="0"/>
              <a:t> Elementary School (Fluvanna County), 2008-2018 Class Year. Source</a:t>
            </a:r>
            <a:r>
              <a:rPr lang="en-US" sz="1600" dirty="0"/>
              <a:t>: Virginia Department of Education, 2018</a:t>
            </a:r>
            <a:r>
              <a:rPr lang="en-US" sz="1600" dirty="0" smtClean="0"/>
              <a:t>.</a:t>
            </a:r>
            <a:r>
              <a:rPr lang="en-US" sz="1600" dirty="0"/>
              <a:t/>
            </a:r>
            <a:br>
              <a:rPr lang="en-US" sz="1600" dirty="0"/>
            </a:br>
            <a:endParaRPr lang="en-US" sz="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l="4601" t="15895" r="14314"/>
          <a:stretch>
            <a:fillRect/>
          </a:stretch>
        </p:blipFill>
        <p:spPr bwMode="auto">
          <a:xfrm>
            <a:off x="197721" y="1432560"/>
            <a:ext cx="7599363" cy="2787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 name="Group 4"/>
          <p:cNvGrpSpPr>
            <a:grpSpLocks/>
          </p:cNvGrpSpPr>
          <p:nvPr/>
        </p:nvGrpSpPr>
        <p:grpSpPr bwMode="auto">
          <a:xfrm>
            <a:off x="7797084" y="1432560"/>
            <a:ext cx="1250950" cy="2736850"/>
            <a:chOff x="108276390" y="107309602"/>
            <a:chExt cx="1252169" cy="2737532"/>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l="85634"/>
            <a:stretch>
              <a:fillRect/>
            </a:stretch>
          </p:blipFill>
          <p:spPr bwMode="auto">
            <a:xfrm>
              <a:off x="108276390" y="107309602"/>
              <a:ext cx="1070610" cy="2636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t="80699" r="10030" b="12209"/>
            <a:stretch>
              <a:fillRect/>
            </a:stretch>
          </p:blipFill>
          <p:spPr bwMode="auto">
            <a:xfrm>
              <a:off x="108398029" y="109888495"/>
              <a:ext cx="1130530" cy="1586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spTree>
    <p:extLst>
      <p:ext uri="{BB962C8B-B14F-4D97-AF65-F5344CB8AC3E}">
        <p14:creationId xmlns:p14="http://schemas.microsoft.com/office/powerpoint/2010/main" val="14568165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484"/>
        <p:cNvGrpSpPr/>
        <p:nvPr/>
      </p:nvGrpSpPr>
      <p:grpSpPr>
        <a:xfrm>
          <a:off x="0" y="0"/>
          <a:ext cx="0" cy="0"/>
          <a:chOff x="0" y="0"/>
          <a:chExt cx="0" cy="0"/>
        </a:xfrm>
      </p:grpSpPr>
      <p:sp>
        <p:nvSpPr>
          <p:cNvPr id="15" name="Title 14"/>
          <p:cNvSpPr>
            <a:spLocks noGrp="1"/>
          </p:cNvSpPr>
          <p:nvPr>
            <p:ph type="title"/>
          </p:nvPr>
        </p:nvSpPr>
        <p:spPr>
          <a:xfrm>
            <a:off x="3657600" y="2495550"/>
            <a:ext cx="5334000" cy="2584642"/>
          </a:xfrm>
        </p:spPr>
        <p:txBody>
          <a:bodyPr>
            <a:noAutofit/>
          </a:bodyPr>
          <a:lstStyle/>
          <a:p>
            <a:r>
              <a:rPr lang="en-US" sz="2400" b="1" dirty="0" smtClean="0"/>
              <a:t>Workers with No Vehicle Available, </a:t>
            </a:r>
            <a:r>
              <a:rPr lang="en-US" sz="1600" dirty="0" smtClean="0"/>
              <a:t>TJHD Localities, 2012-2016. </a:t>
            </a:r>
            <a:br>
              <a:rPr lang="en-US" sz="1600" dirty="0" smtClean="0"/>
            </a:br>
            <a:r>
              <a:rPr lang="en-US" sz="1600" dirty="0" smtClean="0"/>
              <a:t>Source</a:t>
            </a:r>
            <a:r>
              <a:rPr lang="en-US" sz="1600" dirty="0"/>
              <a:t>: </a:t>
            </a:r>
            <a:r>
              <a:rPr lang="en-US" sz="1600" dirty="0" smtClean="0"/>
              <a:t>U.S. Census Bureau, American Community Survey 5-year Estimates, </a:t>
            </a:r>
            <a:r>
              <a:rPr lang="en-US" sz="1600" dirty="0"/>
              <a:t>2018</a:t>
            </a:r>
            <a:r>
              <a:rPr lang="en-US" sz="1600" dirty="0" smtClean="0"/>
              <a:t>.</a:t>
            </a:r>
            <a:r>
              <a:rPr lang="en-US" sz="1600" dirty="0"/>
              <a:t/>
            </a:r>
            <a:br>
              <a:rPr lang="en-US" sz="1600" dirty="0"/>
            </a:br>
            <a:endParaRPr lang="en-US" sz="200" dirty="0"/>
          </a:p>
        </p:txBody>
      </p:sp>
      <p:grpSp>
        <p:nvGrpSpPr>
          <p:cNvPr id="9" name="Group 8"/>
          <p:cNvGrpSpPr/>
          <p:nvPr/>
        </p:nvGrpSpPr>
        <p:grpSpPr>
          <a:xfrm>
            <a:off x="0" y="-9757"/>
            <a:ext cx="7972425" cy="2418962"/>
            <a:chOff x="0" y="-9757"/>
            <a:chExt cx="7972425" cy="2418962"/>
          </a:xfrm>
        </p:grpSpPr>
        <p:pic>
          <p:nvPicPr>
            <p:cNvPr id="4" name="Picture 3"/>
            <p:cNvPicPr>
              <a:picLocks noChangeAspect="1"/>
            </p:cNvPicPr>
            <p:nvPr/>
          </p:nvPicPr>
          <p:blipFill rotWithShape="1">
            <a:blip r:embed="rId3"/>
            <a:srcRect l="3992" t="14913" r="16966"/>
            <a:stretch/>
          </p:blipFill>
          <p:spPr>
            <a:xfrm>
              <a:off x="0" y="-9757"/>
              <a:ext cx="6583567" cy="2418962"/>
            </a:xfrm>
            <a:prstGeom prst="rect">
              <a:avLst/>
            </a:prstGeom>
          </p:spPr>
        </p:pic>
        <p:pic>
          <p:nvPicPr>
            <p:cNvPr id="7" name="Picture 6"/>
            <p:cNvPicPr>
              <a:picLocks noChangeAspect="1"/>
            </p:cNvPicPr>
            <p:nvPr/>
          </p:nvPicPr>
          <p:blipFill rotWithShape="1">
            <a:blip r:embed="rId3"/>
            <a:srcRect l="83533" t="3217" b="52339"/>
            <a:stretch/>
          </p:blipFill>
          <p:spPr>
            <a:xfrm>
              <a:off x="6400800" y="0"/>
              <a:ext cx="1571625" cy="1447801"/>
            </a:xfrm>
            <a:prstGeom prst="rect">
              <a:avLst/>
            </a:prstGeom>
          </p:spPr>
        </p:pic>
      </p:grpSp>
      <p:grpSp>
        <p:nvGrpSpPr>
          <p:cNvPr id="8" name="Group 7"/>
          <p:cNvGrpSpPr/>
          <p:nvPr/>
        </p:nvGrpSpPr>
        <p:grpSpPr>
          <a:xfrm>
            <a:off x="-22302" y="2409205"/>
            <a:ext cx="3309937" cy="2734296"/>
            <a:chOff x="-22302" y="2409205"/>
            <a:chExt cx="3309937" cy="2734296"/>
          </a:xfrm>
        </p:grpSpPr>
        <p:pic>
          <p:nvPicPr>
            <p:cNvPr id="5" name="Picture 4"/>
            <p:cNvPicPr>
              <a:picLocks noChangeAspect="1"/>
            </p:cNvPicPr>
            <p:nvPr/>
          </p:nvPicPr>
          <p:blipFill>
            <a:blip r:embed="rId4"/>
            <a:stretch>
              <a:fillRect/>
            </a:stretch>
          </p:blipFill>
          <p:spPr>
            <a:xfrm>
              <a:off x="-22302" y="2409205"/>
              <a:ext cx="3309937" cy="2734296"/>
            </a:xfrm>
            <a:prstGeom prst="rect">
              <a:avLst/>
            </a:prstGeom>
          </p:spPr>
        </p:pic>
        <p:pic>
          <p:nvPicPr>
            <p:cNvPr id="6" name="Picture 5"/>
            <p:cNvPicPr>
              <a:picLocks noChangeAspect="1"/>
            </p:cNvPicPr>
            <p:nvPr/>
          </p:nvPicPr>
          <p:blipFill rotWithShape="1">
            <a:blip r:embed="rId5"/>
            <a:srcRect r="5707" b="74359"/>
            <a:stretch/>
          </p:blipFill>
          <p:spPr>
            <a:xfrm>
              <a:off x="1752600" y="2409205"/>
              <a:ext cx="1535035" cy="475081"/>
            </a:xfrm>
            <a:prstGeom prst="rect">
              <a:avLst/>
            </a:prstGeom>
          </p:spPr>
        </p:pic>
      </p:grpSp>
    </p:spTree>
    <p:extLst>
      <p:ext uri="{BB962C8B-B14F-4D97-AF65-F5344CB8AC3E}">
        <p14:creationId xmlns:p14="http://schemas.microsoft.com/office/powerpoint/2010/main" val="18144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26" y="-1041"/>
            <a:ext cx="3459026" cy="5174337"/>
          </a:xfrm>
          <a:prstGeom prst="rect">
            <a:avLst/>
          </a:prstGeom>
        </p:spPr>
      </p:pic>
      <p:sp>
        <p:nvSpPr>
          <p:cNvPr id="10" name="Title 9"/>
          <p:cNvSpPr>
            <a:spLocks noGrp="1"/>
          </p:cNvSpPr>
          <p:nvPr>
            <p:ph type="title"/>
          </p:nvPr>
        </p:nvSpPr>
        <p:spPr>
          <a:xfrm>
            <a:off x="990600" y="4262296"/>
            <a:ext cx="6172200" cy="1056447"/>
          </a:xfrm>
        </p:spPr>
        <p:txBody>
          <a:bodyPr>
            <a:normAutofit/>
          </a:bodyPr>
          <a:lstStyle/>
          <a:p>
            <a:pPr algn="r"/>
            <a:r>
              <a:rPr lang="en-US" b="1" dirty="0" smtClean="0">
                <a:solidFill>
                  <a:schemeClr val="accent3"/>
                </a:solidFill>
              </a:rPr>
              <a:t>2019 MAPP2Health</a:t>
            </a:r>
            <a:endParaRPr lang="en-US" b="1" dirty="0">
              <a:solidFill>
                <a:schemeClr val="accent3"/>
              </a:solidFill>
            </a:endParaRPr>
          </a:p>
        </p:txBody>
      </p:sp>
      <p:sp>
        <p:nvSpPr>
          <p:cNvPr id="2" name="Rectangle 1"/>
          <p:cNvSpPr/>
          <p:nvPr/>
        </p:nvSpPr>
        <p:spPr>
          <a:xfrm>
            <a:off x="5817158" y="1200150"/>
            <a:ext cx="3048001" cy="984885"/>
          </a:xfrm>
          <a:prstGeom prst="rect">
            <a:avLst/>
          </a:prstGeom>
        </p:spPr>
        <p:txBody>
          <a:bodyPr wrap="square">
            <a:spAutoFit/>
          </a:bodyPr>
          <a:lstStyle/>
          <a:p>
            <a:r>
              <a:rPr lang="en-US" sz="1600" b="1" dirty="0" err="1" smtClean="0"/>
              <a:t>Guleer</a:t>
            </a:r>
            <a:r>
              <a:rPr lang="en-US" sz="1600" b="1" dirty="0" smtClean="0"/>
              <a:t> Shahab, </a:t>
            </a:r>
            <a:r>
              <a:rPr lang="en-US" sz="1400" b="1" i="1" dirty="0" smtClean="0"/>
              <a:t>Data Analyst</a:t>
            </a:r>
            <a:endParaRPr lang="en-US" sz="1400" b="1" i="1" dirty="0"/>
          </a:p>
          <a:p>
            <a:r>
              <a:rPr lang="en-US" sz="1400" b="1" dirty="0"/>
              <a:t>Thomas Jefferson Health District</a:t>
            </a:r>
          </a:p>
          <a:p>
            <a:r>
              <a:rPr lang="en-US" sz="1400" b="1" dirty="0" smtClean="0"/>
              <a:t>434-422-3214</a:t>
            </a:r>
            <a:endParaRPr lang="en-US" sz="1400" b="1" dirty="0"/>
          </a:p>
          <a:p>
            <a:r>
              <a:rPr lang="en-US" sz="1400" b="1" smtClean="0">
                <a:hlinkClick r:id="rId4"/>
              </a:rPr>
              <a:t>guleer.shahab@vdh.virginia.gov</a:t>
            </a:r>
            <a:r>
              <a:rPr lang="en-US" sz="1400" b="1" smtClean="0"/>
              <a:t> </a:t>
            </a:r>
            <a:endParaRPr lang="en-US" b="1" dirty="0"/>
          </a:p>
        </p:txBody>
      </p:sp>
      <p:sp>
        <p:nvSpPr>
          <p:cNvPr id="6" name="Shape 817"/>
          <p:cNvSpPr/>
          <p:nvPr/>
        </p:nvSpPr>
        <p:spPr>
          <a:xfrm flipH="1">
            <a:off x="3733800" y="473456"/>
            <a:ext cx="2057400" cy="84037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3"/>
          </a:solidFill>
          <a:ln>
            <a:noFill/>
          </a:ln>
        </p:spPr>
        <p:txBody>
          <a:bodyPr lIns="91425" tIns="91425" rIns="91425" bIns="91425" anchor="ctr" anchorCtr="0">
            <a:noAutofit/>
          </a:bodyPr>
          <a:lstStyle/>
          <a:p>
            <a:pPr lvl="0">
              <a:spcBef>
                <a:spcPts val="0"/>
              </a:spcBef>
              <a:buNone/>
            </a:pPr>
            <a:endParaRPr dirty="0"/>
          </a:p>
        </p:txBody>
      </p:sp>
      <p:sp>
        <p:nvSpPr>
          <p:cNvPr id="3" name="TextBox 2"/>
          <p:cNvSpPr txBox="1"/>
          <p:nvPr/>
        </p:nvSpPr>
        <p:spPr>
          <a:xfrm>
            <a:off x="4041111" y="708976"/>
            <a:ext cx="1447800" cy="369332"/>
          </a:xfrm>
          <a:prstGeom prst="rect">
            <a:avLst/>
          </a:prstGeom>
          <a:noFill/>
        </p:spPr>
        <p:txBody>
          <a:bodyPr wrap="square" rtlCol="0">
            <a:spAutoFit/>
          </a:bodyPr>
          <a:lstStyle/>
          <a:p>
            <a:r>
              <a:rPr lang="en-US" dirty="0" smtClean="0"/>
              <a:t>Questions?</a:t>
            </a:r>
            <a:endParaRPr lang="en-US" dirty="0"/>
          </a:p>
        </p:txBody>
      </p:sp>
    </p:spTree>
    <p:extLst>
      <p:ext uri="{BB962C8B-B14F-4D97-AF65-F5344CB8AC3E}">
        <p14:creationId xmlns:p14="http://schemas.microsoft.com/office/powerpoint/2010/main" val="1290387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2630017" cy="5143500"/>
          </a:xfrm>
        </p:spPr>
        <p:txBody>
          <a:bodyPr anchor="ctr" anchorCtr="0">
            <a:noAutofit/>
          </a:bodyPr>
          <a:lstStyle/>
          <a:p>
            <a:pPr algn="ctr"/>
            <a:r>
              <a:rPr lang="en-US" sz="3600" b="1" dirty="0" smtClean="0">
                <a:solidFill>
                  <a:schemeClr val="accent3"/>
                </a:solidFill>
              </a:rPr>
              <a:t>Promote Heathy Eating and Active Living</a:t>
            </a:r>
            <a:endParaRPr lang="en-US" sz="3600" b="1" dirty="0">
              <a:solidFill>
                <a:schemeClr val="accent3"/>
              </a:solidFill>
            </a:endParaRPr>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76" r="7776"/>
          <a:stretch>
            <a:fillRect/>
          </a:stretch>
        </p:blipFill>
        <p:spPr>
          <a:xfrm>
            <a:off x="2630017" y="0"/>
            <a:ext cx="6513983" cy="5143500"/>
          </a:xfrm>
        </p:spPr>
      </p:pic>
    </p:spTree>
    <p:extLst>
      <p:ext uri="{BB962C8B-B14F-4D97-AF65-F5344CB8AC3E}">
        <p14:creationId xmlns:p14="http://schemas.microsoft.com/office/powerpoint/2010/main" val="2985450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Arial" panose="020B0604020202020204" pitchFamily="34" charset="0"/>
              </a:rPr>
              <a:t>Percent of Obese Adults</a:t>
            </a:r>
            <a:r>
              <a:rPr lang="en-US" altLang="en-US" sz="1400" b="1" dirty="0" smtClean="0">
                <a:latin typeface="Arial" panose="020B0604020202020204" pitchFamily="34" charset="0"/>
              </a:rPr>
              <a:t> </a:t>
            </a:r>
            <a:r>
              <a:rPr kumimoji="0" lang="en-US" altLang="en-US" sz="1400" b="0" i="0" u="none" strike="noStrike" cap="none" normalizeH="0" baseline="0" dirty="0" smtClean="0">
                <a:ln>
                  <a:noFill/>
                </a:ln>
                <a:effectLst/>
                <a:latin typeface="Arial" panose="020B0604020202020204" pitchFamily="34" charset="0"/>
              </a:rPr>
              <a:t>by TJHD Locality, 2005-2015. </a:t>
            </a:r>
            <a:endParaRPr lang="en-US" altLang="en-US" sz="1400" dirty="0">
              <a:latin typeface="Arial"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effectLst/>
                <a:latin typeface="Arial" panose="020B0604020202020204" pitchFamily="34" charset="0"/>
              </a:rPr>
              <a:t>Source: Robert</a:t>
            </a:r>
            <a:r>
              <a:rPr kumimoji="0" lang="en-US" altLang="en-US" sz="1400" b="0" i="0" u="none" strike="noStrike" cap="none" normalizeH="0" dirty="0" smtClean="0">
                <a:ln>
                  <a:noFill/>
                </a:ln>
                <a:effectLst/>
                <a:latin typeface="Arial" panose="020B0604020202020204" pitchFamily="34" charset="0"/>
              </a:rPr>
              <a:t> Wood Johnson Foundation (</a:t>
            </a:r>
            <a:r>
              <a:rPr kumimoji="0" lang="en-US" altLang="en-US" sz="1400" b="0" i="0" u="none" strike="noStrike" cap="none" normalizeH="0" dirty="0" err="1" smtClean="0">
                <a:ln>
                  <a:noFill/>
                </a:ln>
                <a:effectLst/>
                <a:latin typeface="Arial" panose="020B0604020202020204" pitchFamily="34" charset="0"/>
              </a:rPr>
              <a:t>RWJF</a:t>
            </a:r>
            <a:r>
              <a:rPr kumimoji="0" lang="en-US" altLang="en-US" sz="1400" b="0" i="0" u="none" strike="noStrike" cap="none" normalizeH="0" dirty="0" smtClean="0">
                <a:ln>
                  <a:noFill/>
                </a:ln>
                <a:effectLst/>
                <a:latin typeface="Arial" panose="020B0604020202020204" pitchFamily="34" charset="0"/>
              </a:rPr>
              <a:t>), County Health Rankings</a:t>
            </a:r>
            <a:r>
              <a:rPr kumimoji="0" lang="en-US" altLang="en-US" sz="1400" b="0" i="0" u="none" strike="noStrike" cap="none" normalizeH="0" baseline="0" dirty="0" smtClean="0">
                <a:ln>
                  <a:noFill/>
                </a:ln>
                <a:effectLst/>
                <a:latin typeface="Arial" panose="020B0604020202020204" pitchFamily="34" charset="0"/>
              </a:rPr>
              <a:t>, 2018.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76350"/>
            <a:ext cx="8382000" cy="3390666"/>
          </a:xfrm>
          <a:prstGeom prst="rect">
            <a:avLst/>
          </a:prstGeom>
        </p:spPr>
      </p:pic>
      <p:sp>
        <p:nvSpPr>
          <p:cNvPr id="9" name="TextBox 8"/>
          <p:cNvSpPr txBox="1"/>
          <p:nvPr/>
        </p:nvSpPr>
        <p:spPr>
          <a:xfrm>
            <a:off x="990600" y="2114550"/>
            <a:ext cx="3048000" cy="215444"/>
          </a:xfrm>
          <a:prstGeom prst="rect">
            <a:avLst/>
          </a:prstGeom>
          <a:noFill/>
        </p:spPr>
        <p:txBody>
          <a:bodyPr wrap="square" rtlCol="0">
            <a:spAutoFit/>
          </a:bodyPr>
          <a:lstStyle/>
          <a:p>
            <a:r>
              <a:rPr lang="en-US" sz="800" b="1" dirty="0" smtClean="0">
                <a:solidFill>
                  <a:schemeClr val="bg2"/>
                </a:solidFill>
              </a:rPr>
              <a:t>Healthy People 2020 Benchmark = 30.5%</a:t>
            </a:r>
            <a:endParaRPr lang="en-US" sz="800" b="1" dirty="0">
              <a:solidFill>
                <a:schemeClr val="bg2"/>
              </a:solidFill>
            </a:endParaRPr>
          </a:p>
        </p:txBody>
      </p:sp>
    </p:spTree>
    <p:extLst>
      <p:ext uri="{BB962C8B-B14F-4D97-AF65-F5344CB8AC3E}">
        <p14:creationId xmlns:p14="http://schemas.microsoft.com/office/powerpoint/2010/main" val="3240108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6858000" y="11634"/>
            <a:ext cx="2133600" cy="5131866"/>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latin typeface="+mj-lt"/>
              </a:rPr>
              <a:t>Percent of Obese Adults</a:t>
            </a:r>
            <a:endParaRPr kumimoji="0" lang="en-US" altLang="en-US" sz="1400" b="1" i="0" u="none" strike="noStrike" cap="none" normalizeH="0" baseline="0" dirty="0" smtClean="0">
              <a:ln>
                <a:noFill/>
              </a:ln>
              <a:effectLst/>
              <a:latin typeface="+mj-l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latin typeface="+mj-l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latin typeface="+mj-l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effectLst/>
                <a:latin typeface="+mj-lt"/>
              </a:rPr>
              <a:t>Source: Translational Health Research Institute of Virginia </a:t>
            </a:r>
            <a:r>
              <a:rPr lang="en-US" altLang="en-US" sz="1200" dirty="0">
                <a:latin typeface="+mj-lt"/>
              </a:rPr>
              <a:t>(</a:t>
            </a:r>
            <a:r>
              <a:rPr kumimoji="0" lang="en-US" altLang="en-US" sz="1200" b="0" i="0" u="none" strike="noStrike" cap="none" normalizeH="0" baseline="0" dirty="0" smtClean="0">
                <a:ln>
                  <a:noFill/>
                </a:ln>
                <a:effectLst/>
                <a:latin typeface="+mj-lt"/>
              </a:rPr>
              <a:t>UVA Clinical Data Repository), 2017.</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634"/>
            <a:ext cx="6853698" cy="5131866"/>
          </a:xfrm>
          <a:prstGeom prst="rect">
            <a:avLst/>
          </a:prstGeom>
        </p:spPr>
      </p:pic>
      <p:cxnSp>
        <p:nvCxnSpPr>
          <p:cNvPr id="7" name="Straight Arrow Connector 6"/>
          <p:cNvCxnSpPr/>
          <p:nvPr/>
        </p:nvCxnSpPr>
        <p:spPr>
          <a:xfrm flipV="1">
            <a:off x="3886200" y="4095750"/>
            <a:ext cx="30480" cy="762000"/>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75835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6705600" y="0"/>
            <a:ext cx="2286000" cy="5143500"/>
          </a:xfrm>
          <a:prstGeom prst="rect">
            <a:avLst/>
          </a:prstGeom>
          <a:solidFill>
            <a:schemeClr val="bg1"/>
          </a:solidFill>
          <a:ln>
            <a:noFill/>
          </a:ln>
          <a:effectLst/>
        </p:spPr>
        <p:txBody>
          <a:bodyPr vert="horz" wrap="square" lIns="36576" tIns="36576" rIns="36576" bIns="36576"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Obese Children</a:t>
            </a:r>
            <a:endParaRPr kumimoji="0" lang="en-US" altLang="en-US" sz="1400" b="1" i="0" u="none" strike="noStrike" cap="none" normalizeH="0" baseline="0" dirty="0" smtClean="0">
              <a:ln>
                <a:noFill/>
              </a:ln>
              <a:effectLst/>
            </a:endParaRP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400" b="1"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by TJHD Zip Code Tabulation Area, 2016. </a:t>
            </a:r>
          </a:p>
          <a:p>
            <a:pPr marL="0" marR="0" lvl="0" indent="0" defTabSz="914400" rtl="0" eaLnBrk="0" fontAlgn="base" latinLnBrk="0" hangingPunct="0">
              <a:lnSpc>
                <a:spcPct val="100000"/>
              </a:lnSpc>
              <a:spcBef>
                <a:spcPct val="0"/>
              </a:spcBef>
              <a:spcAft>
                <a:spcPct val="0"/>
              </a:spcAft>
              <a:buClrTx/>
              <a:buSzTx/>
              <a:buFontTx/>
              <a:buNone/>
              <a:tabLst/>
            </a:pP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Translational Health Research Institute of Virginia </a:t>
            </a:r>
            <a:r>
              <a:rPr lang="en-US" altLang="en-US" sz="1600" dirty="0"/>
              <a:t>(</a:t>
            </a:r>
            <a:r>
              <a:rPr kumimoji="0" lang="en-US" altLang="en-US" sz="1600" b="0" i="0" u="none" strike="noStrike" cap="none" normalizeH="0" baseline="0" dirty="0" smtClean="0">
                <a:ln>
                  <a:noFill/>
                </a:ln>
                <a:effectLst/>
              </a:rPr>
              <a:t>UVA Clinical Data Repository),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79956" cy="5143500"/>
          </a:xfrm>
          <a:prstGeom prst="rect">
            <a:avLst/>
          </a:prstGeom>
        </p:spPr>
      </p:pic>
      <p:cxnSp>
        <p:nvCxnSpPr>
          <p:cNvPr id="8" name="Straight Arrow Connector 7"/>
          <p:cNvCxnSpPr/>
          <p:nvPr/>
        </p:nvCxnSpPr>
        <p:spPr>
          <a:xfrm flipV="1">
            <a:off x="3581400" y="4171950"/>
            <a:ext cx="106680" cy="762000"/>
          </a:xfrm>
          <a:prstGeom prst="straightConnector1">
            <a:avLst/>
          </a:prstGeom>
          <a:ln w="50800" cmpd="sng">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8679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Percent of Adult Physical Inactivity</a:t>
            </a:r>
            <a:r>
              <a:rPr lang="en-US" altLang="en-US" sz="1400" b="1" dirty="0" smtClean="0"/>
              <a:t>, </a:t>
            </a:r>
            <a:r>
              <a:rPr kumimoji="0" lang="en-US" altLang="en-US" sz="1600" b="0" i="0" u="none" strike="noStrike" cap="none" normalizeH="0" baseline="0" dirty="0" smtClean="0">
                <a:ln>
                  <a:noFill/>
                </a:ln>
                <a:effectLst/>
              </a:rPr>
              <a:t>by TJHD Locality, 2005-2015.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Robert</a:t>
            </a:r>
            <a:r>
              <a:rPr kumimoji="0" lang="en-US" altLang="en-US" sz="1600" b="0" i="0" u="none" strike="noStrike" cap="none" normalizeH="0" dirty="0" smtClean="0">
                <a:ln>
                  <a:noFill/>
                </a:ln>
                <a:effectLst/>
              </a:rPr>
              <a:t> Wood Johnson Foundation (</a:t>
            </a:r>
            <a:r>
              <a:rPr kumimoji="0" lang="en-US" altLang="en-US" sz="1600" b="0" i="0" u="none" strike="noStrike" cap="none" normalizeH="0" dirty="0" err="1" smtClean="0">
                <a:ln>
                  <a:noFill/>
                </a:ln>
                <a:effectLst/>
              </a:rPr>
              <a:t>RWJF</a:t>
            </a:r>
            <a:r>
              <a:rPr kumimoji="0" lang="en-US" altLang="en-US" sz="1600" b="0" i="0" u="none" strike="noStrike" cap="none" normalizeH="0" dirty="0" smtClean="0">
                <a:ln>
                  <a:noFill/>
                </a:ln>
                <a:effectLst/>
              </a:rPr>
              <a:t>), County Health Rankings</a:t>
            </a:r>
            <a:r>
              <a:rPr kumimoji="0" lang="en-US" altLang="en-US" sz="1600" b="0" i="0" u="none" strike="noStrike" cap="none" normalizeH="0" baseline="0" dirty="0" smtClean="0">
                <a:ln>
                  <a:noFill/>
                </a:ln>
                <a:effectLst/>
              </a:rPr>
              <a:t>, 2018.</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88156"/>
            <a:ext cx="8686800" cy="3702274"/>
          </a:xfrm>
          <a:prstGeom prst="rect">
            <a:avLst/>
          </a:prstGeom>
        </p:spPr>
      </p:pic>
      <p:sp>
        <p:nvSpPr>
          <p:cNvPr id="10" name="TextBox 9"/>
          <p:cNvSpPr txBox="1"/>
          <p:nvPr/>
        </p:nvSpPr>
        <p:spPr>
          <a:xfrm>
            <a:off x="914400" y="3105150"/>
            <a:ext cx="3048000" cy="230832"/>
          </a:xfrm>
          <a:prstGeom prst="rect">
            <a:avLst/>
          </a:prstGeom>
          <a:noFill/>
        </p:spPr>
        <p:txBody>
          <a:bodyPr wrap="square" rtlCol="0">
            <a:spAutoFit/>
          </a:bodyPr>
          <a:lstStyle/>
          <a:p>
            <a:r>
              <a:rPr lang="en-US" sz="900" b="1" dirty="0" smtClean="0">
                <a:solidFill>
                  <a:schemeClr val="bg2"/>
                </a:solidFill>
              </a:rPr>
              <a:t>VA Plan for Well-Being Target = 20%</a:t>
            </a:r>
            <a:endParaRPr lang="en-US" sz="900" b="1" dirty="0">
              <a:solidFill>
                <a:schemeClr val="bg2"/>
              </a:solidFill>
            </a:endParaRPr>
          </a:p>
        </p:txBody>
      </p:sp>
    </p:spTree>
    <p:extLst>
      <p:ext uri="{BB962C8B-B14F-4D97-AF65-F5344CB8AC3E}">
        <p14:creationId xmlns:p14="http://schemas.microsoft.com/office/powerpoint/2010/main" val="4163851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3" name="Text Box 2"/>
          <p:cNvSpPr txBox="1">
            <a:spLocks noChangeArrowheads="1"/>
          </p:cNvSpPr>
          <p:nvPr/>
        </p:nvSpPr>
        <p:spPr bwMode="auto">
          <a:xfrm>
            <a:off x="304800" y="323850"/>
            <a:ext cx="8534400" cy="838200"/>
          </a:xfrm>
          <a:prstGeom prst="rect">
            <a:avLst/>
          </a:prstGeom>
          <a:solidFill>
            <a:schemeClr val="bg1"/>
          </a:solidFill>
          <a:ln>
            <a:noFill/>
          </a:ln>
          <a:effec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effectLst/>
              </a:rPr>
              <a:t>What Prevents You from Exercising</a:t>
            </a:r>
            <a:r>
              <a:rPr lang="en-US" altLang="en-US" sz="1400" b="1" dirty="0" smtClean="0"/>
              <a:t>, </a:t>
            </a:r>
            <a:r>
              <a:rPr kumimoji="0" lang="en-US" altLang="en-US" sz="1600" b="0" i="0" u="none" strike="noStrike" cap="none" normalizeH="0" baseline="0" dirty="0" smtClean="0">
                <a:ln>
                  <a:noFill/>
                </a:ln>
                <a:effectLst/>
              </a:rPr>
              <a:t>by TJHD Locality, 2018. </a:t>
            </a:r>
            <a:endParaRPr lang="en-US" altLang="en-US" sz="1600" dirty="0"/>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effectLst/>
              </a:rPr>
              <a:t>Source: UVA</a:t>
            </a:r>
            <a:r>
              <a:rPr kumimoji="0" lang="en-US" altLang="en-US" sz="1600" b="0" i="0" u="none" strike="noStrike" cap="none" normalizeH="0" dirty="0" smtClean="0">
                <a:ln>
                  <a:noFill/>
                </a:ln>
                <a:effectLst/>
              </a:rPr>
              <a:t> Center for Survey Research and the Thoma</a:t>
            </a:r>
            <a:r>
              <a:rPr lang="en-US" altLang="en-US" sz="1600" dirty="0" smtClean="0"/>
              <a:t>s Jefferson Health District</a:t>
            </a:r>
            <a:r>
              <a:rPr kumimoji="0" lang="en-US" altLang="en-US" sz="1600" b="0" i="0" u="none" strike="noStrike" cap="none" normalizeH="0" dirty="0" smtClean="0">
                <a:ln>
                  <a:noFill/>
                </a:ln>
                <a:effectLst/>
              </a:rPr>
              <a:t>, Community Health Survey</a:t>
            </a:r>
            <a:r>
              <a:rPr kumimoji="0" lang="en-US" altLang="en-US" sz="1600" b="0" i="0" u="none" strike="noStrike" cap="none" normalizeH="0" baseline="0" dirty="0" smtClean="0">
                <a:ln>
                  <a:noFill/>
                </a:ln>
                <a:effectLst/>
              </a:rPr>
              <a:t>, 2019.</a:t>
            </a:r>
          </a:p>
        </p:txBody>
      </p:sp>
      <p:graphicFrame>
        <p:nvGraphicFramePr>
          <p:cNvPr id="10" name="Chart 9"/>
          <p:cNvGraphicFramePr>
            <a:graphicFrameLocks/>
          </p:cNvGraphicFramePr>
          <p:nvPr>
            <p:extLst/>
          </p:nvPr>
        </p:nvGraphicFramePr>
        <p:xfrm>
          <a:off x="304800" y="1276350"/>
          <a:ext cx="78486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4509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16 MAPP">
      <a:dk1>
        <a:sysClr val="windowText" lastClr="000000"/>
      </a:dk1>
      <a:lt1>
        <a:sysClr val="window" lastClr="FFFFFF"/>
      </a:lt1>
      <a:dk2>
        <a:srgbClr val="1F497D"/>
      </a:dk2>
      <a:lt2>
        <a:srgbClr val="EEECE1"/>
      </a:lt2>
      <a:accent1>
        <a:srgbClr val="76C5EF"/>
      </a:accent1>
      <a:accent2>
        <a:srgbClr val="FEA022"/>
      </a:accent2>
      <a:accent3>
        <a:srgbClr val="FF6700"/>
      </a:accent3>
      <a:accent4>
        <a:srgbClr val="70A525"/>
      </a:accent4>
      <a:accent5>
        <a:srgbClr val="A5D848"/>
      </a:accent5>
      <a:accent6>
        <a:srgbClr val="20768C"/>
      </a:accent6>
      <a:hlink>
        <a:srgbClr val="E60069"/>
      </a:hlink>
      <a:folHlink>
        <a:srgbClr val="EA7DB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4360</TotalTime>
  <Words>1561</Words>
  <Application>Microsoft Office PowerPoint</Application>
  <PresentationFormat>On-screen Show (16:9)</PresentationFormat>
  <Paragraphs>174</Paragraphs>
  <Slides>35</Slides>
  <Notes>30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Century Gothic</vt:lpstr>
      <vt:lpstr>Trebuchet MS</vt:lpstr>
      <vt:lpstr>Wingdings</vt:lpstr>
      <vt:lpstr>Office Theme</vt:lpstr>
      <vt:lpstr>MAPP2Health Fluvanna County Data Profile</vt:lpstr>
      <vt:lpstr>What do you see?</vt:lpstr>
      <vt:lpstr>MAPP Data Available Online: https://public.tableau.com/profile/thomas.jefferson.health.district#!/</vt:lpstr>
      <vt:lpstr>Promote Heathy Eating and Active Living</vt:lpstr>
      <vt:lpstr>PowerPoint Presentation</vt:lpstr>
      <vt:lpstr>PowerPoint Presentation</vt:lpstr>
      <vt:lpstr>PowerPoint Presentation</vt:lpstr>
      <vt:lpstr>PowerPoint Presentation</vt:lpstr>
      <vt:lpstr>PowerPoint Presentation</vt:lpstr>
      <vt:lpstr>PowerPoint Presentation</vt:lpstr>
      <vt:lpstr>Food Insecurity, by TJHD Locality, 2013-2016.  Source: Map the Meal Gap, Feeding America, 2018.</vt:lpstr>
      <vt:lpstr>Child Food Insecurity, by TJHD Locality, 2013-2016.  Source: Map the Meal Gap, Feeding America, 2018.</vt:lpstr>
      <vt:lpstr>Address Mental Health &amp; Substance Use</vt:lpstr>
      <vt:lpstr>Poor Mental Health Days, by TJHD Locality, 2014-2016. Source: County Health Rankings, 2018. </vt:lpstr>
      <vt:lpstr>PowerPoint Presentation</vt:lpstr>
      <vt:lpstr>Percent of Adults Smokers, by TJHD Locality, 2014-2016. Source: County Health Rankings, 2018. </vt:lpstr>
      <vt:lpstr>TJHD Overdose Mortality Rates (per 100,000 residents), TJHD and TJHD Localities, 2011-2017 &amp; 2017.  Source: Virginia Department of Health, Opioid Addiction Dashboard, 2018 (http://www.vdh.virginia.gov/data/opioid-overdose).</vt:lpstr>
      <vt:lpstr>Fluvanna Rate Summary by Age Groups, Rates per 100,000 Residents, 2017.  Source: Virginia Department of Health, Opioid Addiction Dashboard, 2018 (http://www.vdh.virginia.gov/data/opioid-overdose). </vt:lpstr>
      <vt:lpstr>Suicide Rate per 100,000 population, by TJHD Locality, 2010-2016. Source: Office of the Chief Medical Examiner, Virginia Department of Health, 2018. </vt:lpstr>
      <vt:lpstr>Increase Access to Care and Reduce Health Disparities</vt:lpstr>
      <vt:lpstr>Life Expectancy Estimates at Birth  by TJHD Census Tract, 2008-2012.   Source: Virginia Department of Health, Office of Vital Records, 2018 and U.S. Census Bureau, 2010 Population Counts, 2018.</vt:lpstr>
      <vt:lpstr>Life Expectancy Estimates (Charlottesville)</vt:lpstr>
      <vt:lpstr>Percent of Families Below the Federal Poverty Level, by TJHD Locality, 2008-2016.  Source: U.S. Census Bureau, American Community Survey 5-year Estimates, 2018.</vt:lpstr>
      <vt:lpstr>ALICE Cost of Living Estimates, Fluvanna County Survival and Stability Budgets, 2016. (ALICE = Asset Limited, Income Restrained, Employed) Source: United Way, 2018 ALICE Report. </vt:lpstr>
      <vt:lpstr>ALICE Cost of Living Estimates, Fluvanna County Households by Age and Race/Ethnicity, 2016. Source: United Way, 2018 ALICE Report. </vt:lpstr>
      <vt:lpstr>Percent Uninsured, by TJHD Locality, 2012-2016.  Source: U.S. Census Bureau, American Community Survey 5-year Estimates, 2018.</vt:lpstr>
      <vt:lpstr>PowerPoint Presentation</vt:lpstr>
      <vt:lpstr>PowerPoint Presentation</vt:lpstr>
      <vt:lpstr>PowerPoint Presentation</vt:lpstr>
      <vt:lpstr>Fluvanna Low Birth Weight, by Race. 2008-2016.  Source: Virginia Department of Health, Division of Health Statistics, 2018.</vt:lpstr>
      <vt:lpstr>Foster a Healthy and Connected Community for All Ages</vt:lpstr>
      <vt:lpstr>Percent Free and Reduced School Lunch, Fluvanna County Public Schools, 2008-2018.   Source: Virginia Department of Education, 2018. </vt:lpstr>
      <vt:lpstr>Percent Third Grade English SOL Pass Rate, Carysbrook Elementary School (Fluvanna County), 2008-2018 Class Year. Source: Virginia Department of Education, 2018. </vt:lpstr>
      <vt:lpstr>Workers with No Vehicle Available, TJHD Localities, 2012-2016.  Source: U.S. Census Bureau, American Community Survey 5-year Estimates, 2018. </vt:lpstr>
      <vt:lpstr>2019 MAPP2Health</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Farmacy and  Harvest of the Month</dc:title>
  <dc:creator>Tiffany Neal</dc:creator>
  <cp:lastModifiedBy>Ivey, Putnam (VDH)</cp:lastModifiedBy>
  <cp:revision>303</cp:revision>
  <cp:lastPrinted>2018-11-07T17:38:51Z</cp:lastPrinted>
  <dcterms:created xsi:type="dcterms:W3CDTF">2017-02-16T17:56:26Z</dcterms:created>
  <dcterms:modified xsi:type="dcterms:W3CDTF">2019-02-06T22:28:52Z</dcterms:modified>
</cp:coreProperties>
</file>