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38"/>
  </p:notesMasterIdLst>
  <p:handoutMasterIdLst>
    <p:handoutMasterId r:id="rId39"/>
  </p:handoutMasterIdLst>
  <p:sldIdLst>
    <p:sldId id="350" r:id="rId2"/>
    <p:sldId id="441" r:id="rId3"/>
    <p:sldId id="378" r:id="rId4"/>
    <p:sldId id="395" r:id="rId5"/>
    <p:sldId id="410" r:id="rId6"/>
    <p:sldId id="408" r:id="rId7"/>
    <p:sldId id="409" r:id="rId8"/>
    <p:sldId id="411" r:id="rId9"/>
    <p:sldId id="436" r:id="rId10"/>
    <p:sldId id="412" r:id="rId11"/>
    <p:sldId id="413" r:id="rId12"/>
    <p:sldId id="415" r:id="rId13"/>
    <p:sldId id="397" r:id="rId14"/>
    <p:sldId id="417" r:id="rId15"/>
    <p:sldId id="437" r:id="rId16"/>
    <p:sldId id="416" r:id="rId17"/>
    <p:sldId id="419" r:id="rId18"/>
    <p:sldId id="420" r:id="rId19"/>
    <p:sldId id="418" r:id="rId20"/>
    <p:sldId id="400" r:id="rId21"/>
    <p:sldId id="421" r:id="rId22"/>
    <p:sldId id="449" r:id="rId23"/>
    <p:sldId id="427" r:id="rId24"/>
    <p:sldId id="425" r:id="rId25"/>
    <p:sldId id="442" r:id="rId26"/>
    <p:sldId id="426" r:id="rId27"/>
    <p:sldId id="428" r:id="rId28"/>
    <p:sldId id="438" r:id="rId29"/>
    <p:sldId id="439" r:id="rId30"/>
    <p:sldId id="440" r:id="rId31"/>
    <p:sldId id="429" r:id="rId32"/>
    <p:sldId id="355" r:id="rId33"/>
    <p:sldId id="445" r:id="rId34"/>
    <p:sldId id="446" r:id="rId35"/>
    <p:sldId id="447" r:id="rId36"/>
    <p:sldId id="448" r:id="rId3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ey, Putnam (VDH)" initials="IP(" lastIdx="1" clrIdx="0">
    <p:extLst>
      <p:ext uri="{19B8F6BF-5375-455C-9EA6-DF929625EA0E}">
        <p15:presenceInfo xmlns:p15="http://schemas.microsoft.com/office/powerpoint/2012/main" userId="S-1-5-21-3102109963-2641124013-111641105-682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10167F"/>
    <a:srgbClr val="FF0066"/>
    <a:srgbClr val="26AC75"/>
    <a:srgbClr val="45542F"/>
    <a:srgbClr val="222D22"/>
    <a:srgbClr val="D8D27C"/>
    <a:srgbClr val="B9B683"/>
    <a:srgbClr val="DED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63365" autoAdjust="0"/>
  </p:normalViewPr>
  <p:slideViewPr>
    <p:cSldViewPr>
      <p:cViewPr varScale="1">
        <p:scale>
          <a:sx n="57" d="100"/>
          <a:sy n="57" d="100"/>
        </p:scale>
        <p:origin x="1699"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Exercise!$B$1</c:f>
              <c:strCache>
                <c:ptCount val="1"/>
                <c:pt idx="0">
                  <c:v>Charlottesville</c:v>
                </c:pt>
              </c:strCache>
            </c:strRef>
          </c:tx>
          <c:spPr>
            <a:solidFill>
              <a:schemeClr val="accent1"/>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Exercise!$B$2:$B$10</c:f>
              <c:numCache>
                <c:formatCode>0.00%</c:formatCode>
                <c:ptCount val="9"/>
                <c:pt idx="0">
                  <c:v>6.0999999999999999E-2</c:v>
                </c:pt>
                <c:pt idx="1">
                  <c:v>0.42</c:v>
                </c:pt>
                <c:pt idx="2">
                  <c:v>6.5000000000000002E-2</c:v>
                </c:pt>
                <c:pt idx="3">
                  <c:v>8.9999999999999993E-3</c:v>
                </c:pt>
                <c:pt idx="4">
                  <c:v>0.02</c:v>
                </c:pt>
                <c:pt idx="5">
                  <c:v>0.16900000000000001</c:v>
                </c:pt>
                <c:pt idx="6">
                  <c:v>2.7E-2</c:v>
                </c:pt>
                <c:pt idx="7">
                  <c:v>0.16800000000000001</c:v>
                </c:pt>
                <c:pt idx="8">
                  <c:v>9.4E-2</c:v>
                </c:pt>
              </c:numCache>
            </c:numRef>
          </c:val>
          <c:extLst>
            <c:ext xmlns:c16="http://schemas.microsoft.com/office/drawing/2014/chart" uri="{C3380CC4-5D6E-409C-BE32-E72D297353CC}">
              <c16:uniqueId val="{00000000-8728-49EB-B2B1-7B15DCF58559}"/>
            </c:ext>
          </c:extLst>
        </c:ser>
        <c:ser>
          <c:idx val="1"/>
          <c:order val="1"/>
          <c:tx>
            <c:strRef>
              <c:f>Exercise!$C$1</c:f>
              <c:strCache>
                <c:ptCount val="1"/>
                <c:pt idx="0">
                  <c:v>Albemarle</c:v>
                </c:pt>
              </c:strCache>
            </c:strRef>
          </c:tx>
          <c:spPr>
            <a:solidFill>
              <a:schemeClr val="accent2"/>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Exercise!$C$2:$C$10</c:f>
              <c:numCache>
                <c:formatCode>0.00%</c:formatCode>
                <c:ptCount val="9"/>
                <c:pt idx="0">
                  <c:v>4.7E-2</c:v>
                </c:pt>
                <c:pt idx="1">
                  <c:v>0.42299999999999999</c:v>
                </c:pt>
                <c:pt idx="2">
                  <c:v>4.7E-2</c:v>
                </c:pt>
                <c:pt idx="3">
                  <c:v>6.0000000000000001E-3</c:v>
                </c:pt>
                <c:pt idx="4">
                  <c:v>8.7999999999999995E-2</c:v>
                </c:pt>
                <c:pt idx="5">
                  <c:v>0.157</c:v>
                </c:pt>
                <c:pt idx="6">
                  <c:v>1.7000000000000001E-2</c:v>
                </c:pt>
                <c:pt idx="7">
                  <c:v>0.189</c:v>
                </c:pt>
                <c:pt idx="8">
                  <c:v>0.11600000000000001</c:v>
                </c:pt>
              </c:numCache>
            </c:numRef>
          </c:val>
          <c:extLst>
            <c:ext xmlns:c16="http://schemas.microsoft.com/office/drawing/2014/chart" uri="{C3380CC4-5D6E-409C-BE32-E72D297353CC}">
              <c16:uniqueId val="{00000001-8728-49EB-B2B1-7B15DCF58559}"/>
            </c:ext>
          </c:extLst>
        </c:ser>
        <c:ser>
          <c:idx val="2"/>
          <c:order val="2"/>
          <c:tx>
            <c:strRef>
              <c:f>Exercise!$D$1</c:f>
              <c:strCache>
                <c:ptCount val="1"/>
                <c:pt idx="0">
                  <c:v>Greene &amp; Nelson</c:v>
                </c:pt>
              </c:strCache>
            </c:strRef>
          </c:tx>
          <c:spPr>
            <a:solidFill>
              <a:schemeClr val="accent4"/>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Exercise!$D$2:$D$10</c:f>
              <c:numCache>
                <c:formatCode>0.00%</c:formatCode>
                <c:ptCount val="9"/>
                <c:pt idx="0">
                  <c:v>0.126</c:v>
                </c:pt>
                <c:pt idx="1">
                  <c:v>0.23</c:v>
                </c:pt>
                <c:pt idx="2">
                  <c:v>5.8000000000000003E-2</c:v>
                </c:pt>
                <c:pt idx="3">
                  <c:v>3.2000000000000001E-2</c:v>
                </c:pt>
                <c:pt idx="4">
                  <c:v>0.124</c:v>
                </c:pt>
                <c:pt idx="5">
                  <c:v>0.14299999999999999</c:v>
                </c:pt>
                <c:pt idx="6">
                  <c:v>3.0000000000000001E-3</c:v>
                </c:pt>
                <c:pt idx="7">
                  <c:v>0.184</c:v>
                </c:pt>
                <c:pt idx="8">
                  <c:v>0.13</c:v>
                </c:pt>
              </c:numCache>
            </c:numRef>
          </c:val>
          <c:extLst>
            <c:ext xmlns:c16="http://schemas.microsoft.com/office/drawing/2014/chart" uri="{C3380CC4-5D6E-409C-BE32-E72D297353CC}">
              <c16:uniqueId val="{00000002-8728-49EB-B2B1-7B15DCF58559}"/>
            </c:ext>
          </c:extLst>
        </c:ser>
        <c:ser>
          <c:idx val="3"/>
          <c:order val="3"/>
          <c:tx>
            <c:strRef>
              <c:f>Exercise!$E$1</c:f>
              <c:strCache>
                <c:ptCount val="1"/>
                <c:pt idx="0">
                  <c:v>Fluvanna &amp; Louisa</c:v>
                </c:pt>
              </c:strCache>
            </c:strRef>
          </c:tx>
          <c:spPr>
            <a:solidFill>
              <a:schemeClr val="accent3"/>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Exercise!$E$2:$E$10</c:f>
              <c:numCache>
                <c:formatCode>0.00%</c:formatCode>
                <c:ptCount val="9"/>
                <c:pt idx="0">
                  <c:v>6.8000000000000005E-2</c:v>
                </c:pt>
                <c:pt idx="1">
                  <c:v>0.42199999999999999</c:v>
                </c:pt>
                <c:pt idx="2">
                  <c:v>9.9000000000000005E-2</c:v>
                </c:pt>
                <c:pt idx="3">
                  <c:v>4.2000000000000003E-2</c:v>
                </c:pt>
                <c:pt idx="4">
                  <c:v>0.17699999999999999</c:v>
                </c:pt>
                <c:pt idx="5">
                  <c:v>0.123</c:v>
                </c:pt>
                <c:pt idx="6">
                  <c:v>4.5999999999999999E-2</c:v>
                </c:pt>
                <c:pt idx="7">
                  <c:v>0.16700000000000001</c:v>
                </c:pt>
                <c:pt idx="8">
                  <c:v>0.157</c:v>
                </c:pt>
              </c:numCache>
            </c:numRef>
          </c:val>
          <c:extLst>
            <c:ext xmlns:c16="http://schemas.microsoft.com/office/drawing/2014/chart" uri="{C3380CC4-5D6E-409C-BE32-E72D297353CC}">
              <c16:uniqueId val="{00000003-8728-49EB-B2B1-7B15DCF58559}"/>
            </c:ext>
          </c:extLst>
        </c:ser>
        <c:ser>
          <c:idx val="4"/>
          <c:order val="4"/>
          <c:tx>
            <c:strRef>
              <c:f>Exercise!$F$1</c:f>
              <c:strCache>
                <c:ptCount val="1"/>
                <c:pt idx="0">
                  <c:v>TJHD</c:v>
                </c:pt>
              </c:strCache>
            </c:strRef>
          </c:tx>
          <c:spPr>
            <a:solidFill>
              <a:schemeClr val="bg2"/>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Exercise!$F$2:$F$10</c:f>
              <c:numCache>
                <c:formatCode>0.00%</c:formatCode>
                <c:ptCount val="9"/>
                <c:pt idx="0">
                  <c:v>6.6000000000000003E-2</c:v>
                </c:pt>
                <c:pt idx="1">
                  <c:v>0.38800000000000001</c:v>
                </c:pt>
                <c:pt idx="2">
                  <c:v>6.0999999999999999E-2</c:v>
                </c:pt>
                <c:pt idx="3">
                  <c:v>1.4999999999999999E-2</c:v>
                </c:pt>
                <c:pt idx="4">
                  <c:v>9.9000000000000005E-2</c:v>
                </c:pt>
                <c:pt idx="5">
                  <c:v>0.159</c:v>
                </c:pt>
                <c:pt idx="6">
                  <c:v>0.02</c:v>
                </c:pt>
                <c:pt idx="7">
                  <c:v>0.185</c:v>
                </c:pt>
                <c:pt idx="8">
                  <c:v>0.121</c:v>
                </c:pt>
              </c:numCache>
            </c:numRef>
          </c:val>
          <c:extLst>
            <c:ext xmlns:c16="http://schemas.microsoft.com/office/drawing/2014/chart" uri="{C3380CC4-5D6E-409C-BE32-E72D297353CC}">
              <c16:uniqueId val="{00000004-8728-49EB-B2B1-7B15DCF58559}"/>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0.5"/>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'MH Access'!$B$1</c:f>
              <c:strCache>
                <c:ptCount val="1"/>
                <c:pt idx="0">
                  <c:v>Charlottesville</c:v>
                </c:pt>
              </c:strCache>
            </c:strRef>
          </c:tx>
          <c:spPr>
            <a:solidFill>
              <a:schemeClr val="accent1"/>
            </a:solidFill>
            <a:ln>
              <a:noFill/>
            </a:ln>
            <a:effectLst/>
          </c:spPr>
          <c:invertIfNegative val="0"/>
          <c:cat>
            <c:strRef>
              <c:f>'MH Access'!$A$2:$A$4</c:f>
              <c:strCache>
                <c:ptCount val="3"/>
                <c:pt idx="0">
                  <c:v>Missing</c:v>
                </c:pt>
                <c:pt idx="1">
                  <c:v>No  </c:v>
                </c:pt>
                <c:pt idx="2">
                  <c:v>Yes</c:v>
                </c:pt>
              </c:strCache>
            </c:strRef>
          </c:cat>
          <c:val>
            <c:numRef>
              <c:f>'MH Access'!$B$2:$B$4</c:f>
              <c:numCache>
                <c:formatCode>0.0%</c:formatCode>
                <c:ptCount val="3"/>
                <c:pt idx="0">
                  <c:v>6.8000000000000005E-2</c:v>
                </c:pt>
                <c:pt idx="1">
                  <c:v>0.86699999999999999</c:v>
                </c:pt>
                <c:pt idx="2">
                  <c:v>6.5000000000000002E-2</c:v>
                </c:pt>
              </c:numCache>
            </c:numRef>
          </c:val>
          <c:extLst>
            <c:ext xmlns:c16="http://schemas.microsoft.com/office/drawing/2014/chart" uri="{C3380CC4-5D6E-409C-BE32-E72D297353CC}">
              <c16:uniqueId val="{00000000-7ECE-4E19-8A2C-9928778AF577}"/>
            </c:ext>
          </c:extLst>
        </c:ser>
        <c:ser>
          <c:idx val="1"/>
          <c:order val="1"/>
          <c:tx>
            <c:strRef>
              <c:f>'MH Access'!$C$1</c:f>
              <c:strCache>
                <c:ptCount val="1"/>
                <c:pt idx="0">
                  <c:v>Albemarle</c:v>
                </c:pt>
              </c:strCache>
            </c:strRef>
          </c:tx>
          <c:spPr>
            <a:solidFill>
              <a:schemeClr val="accent2"/>
            </a:solidFill>
            <a:ln>
              <a:noFill/>
            </a:ln>
            <a:effectLst/>
          </c:spPr>
          <c:invertIfNegative val="0"/>
          <c:cat>
            <c:strRef>
              <c:f>'MH Access'!$A$2:$A$4</c:f>
              <c:strCache>
                <c:ptCount val="3"/>
                <c:pt idx="0">
                  <c:v>Missing</c:v>
                </c:pt>
                <c:pt idx="1">
                  <c:v>No  </c:v>
                </c:pt>
                <c:pt idx="2">
                  <c:v>Yes</c:v>
                </c:pt>
              </c:strCache>
            </c:strRef>
          </c:cat>
          <c:val>
            <c:numRef>
              <c:f>'MH Access'!$C$2:$C$4</c:f>
              <c:numCache>
                <c:formatCode>0.0%</c:formatCode>
                <c:ptCount val="3"/>
                <c:pt idx="0">
                  <c:v>6.6000000000000003E-2</c:v>
                </c:pt>
                <c:pt idx="1">
                  <c:v>0.876</c:v>
                </c:pt>
                <c:pt idx="2">
                  <c:v>5.8000000000000003E-2</c:v>
                </c:pt>
              </c:numCache>
            </c:numRef>
          </c:val>
          <c:extLst>
            <c:ext xmlns:c16="http://schemas.microsoft.com/office/drawing/2014/chart" uri="{C3380CC4-5D6E-409C-BE32-E72D297353CC}">
              <c16:uniqueId val="{00000001-7ECE-4E19-8A2C-9928778AF577}"/>
            </c:ext>
          </c:extLst>
        </c:ser>
        <c:ser>
          <c:idx val="2"/>
          <c:order val="2"/>
          <c:tx>
            <c:strRef>
              <c:f>'MH Access'!$D$1</c:f>
              <c:strCache>
                <c:ptCount val="1"/>
                <c:pt idx="0">
                  <c:v>Greene &amp; Nelson</c:v>
                </c:pt>
              </c:strCache>
            </c:strRef>
          </c:tx>
          <c:spPr>
            <a:solidFill>
              <a:schemeClr val="accent3"/>
            </a:solidFill>
            <a:ln>
              <a:noFill/>
            </a:ln>
            <a:effectLst/>
          </c:spPr>
          <c:invertIfNegative val="0"/>
          <c:cat>
            <c:strRef>
              <c:f>'MH Access'!$A$2:$A$4</c:f>
              <c:strCache>
                <c:ptCount val="3"/>
                <c:pt idx="0">
                  <c:v>Missing</c:v>
                </c:pt>
                <c:pt idx="1">
                  <c:v>No  </c:v>
                </c:pt>
                <c:pt idx="2">
                  <c:v>Yes</c:v>
                </c:pt>
              </c:strCache>
            </c:strRef>
          </c:cat>
          <c:val>
            <c:numRef>
              <c:f>'MH Access'!$D$2:$D$4</c:f>
              <c:numCache>
                <c:formatCode>0.0%</c:formatCode>
                <c:ptCount val="3"/>
                <c:pt idx="0">
                  <c:v>9.8000000000000004E-2</c:v>
                </c:pt>
                <c:pt idx="1">
                  <c:v>0.85699999999999998</c:v>
                </c:pt>
                <c:pt idx="2">
                  <c:v>4.3999999999999997E-2</c:v>
                </c:pt>
              </c:numCache>
            </c:numRef>
          </c:val>
          <c:extLst>
            <c:ext xmlns:c16="http://schemas.microsoft.com/office/drawing/2014/chart" uri="{C3380CC4-5D6E-409C-BE32-E72D297353CC}">
              <c16:uniqueId val="{00000002-7ECE-4E19-8A2C-9928778AF577}"/>
            </c:ext>
          </c:extLst>
        </c:ser>
        <c:ser>
          <c:idx val="3"/>
          <c:order val="3"/>
          <c:tx>
            <c:strRef>
              <c:f>'MH Access'!$E$1</c:f>
              <c:strCache>
                <c:ptCount val="1"/>
                <c:pt idx="0">
                  <c:v>Fluvanna &amp; Louisa</c:v>
                </c:pt>
              </c:strCache>
            </c:strRef>
          </c:tx>
          <c:spPr>
            <a:solidFill>
              <a:schemeClr val="accent4"/>
            </a:solidFill>
            <a:ln>
              <a:noFill/>
            </a:ln>
            <a:effectLst/>
          </c:spPr>
          <c:invertIfNegative val="0"/>
          <c:cat>
            <c:strRef>
              <c:f>'MH Access'!$A$2:$A$4</c:f>
              <c:strCache>
                <c:ptCount val="3"/>
                <c:pt idx="0">
                  <c:v>Missing</c:v>
                </c:pt>
                <c:pt idx="1">
                  <c:v>No  </c:v>
                </c:pt>
                <c:pt idx="2">
                  <c:v>Yes</c:v>
                </c:pt>
              </c:strCache>
            </c:strRef>
          </c:cat>
          <c:val>
            <c:numRef>
              <c:f>'MH Access'!$E$2:$E$4</c:f>
              <c:numCache>
                <c:formatCode>0.0%</c:formatCode>
                <c:ptCount val="3"/>
                <c:pt idx="0">
                  <c:v>6.0999999999999999E-2</c:v>
                </c:pt>
                <c:pt idx="1">
                  <c:v>0.89900000000000002</c:v>
                </c:pt>
                <c:pt idx="2">
                  <c:v>3.9E-2</c:v>
                </c:pt>
              </c:numCache>
            </c:numRef>
          </c:val>
          <c:extLst>
            <c:ext xmlns:c16="http://schemas.microsoft.com/office/drawing/2014/chart" uri="{C3380CC4-5D6E-409C-BE32-E72D297353CC}">
              <c16:uniqueId val="{00000003-7ECE-4E19-8A2C-9928778AF577}"/>
            </c:ext>
          </c:extLst>
        </c:ser>
        <c:ser>
          <c:idx val="4"/>
          <c:order val="4"/>
          <c:tx>
            <c:strRef>
              <c:f>'MH Access'!$F$1</c:f>
              <c:strCache>
                <c:ptCount val="1"/>
                <c:pt idx="0">
                  <c:v>TJHD</c:v>
                </c:pt>
              </c:strCache>
            </c:strRef>
          </c:tx>
          <c:spPr>
            <a:solidFill>
              <a:schemeClr val="accent5"/>
            </a:solidFill>
            <a:ln>
              <a:noFill/>
            </a:ln>
            <a:effectLst/>
          </c:spPr>
          <c:invertIfNegative val="0"/>
          <c:cat>
            <c:strRef>
              <c:f>'MH Access'!$A$2:$A$4</c:f>
              <c:strCache>
                <c:ptCount val="3"/>
                <c:pt idx="0">
                  <c:v>Missing</c:v>
                </c:pt>
                <c:pt idx="1">
                  <c:v>No  </c:v>
                </c:pt>
                <c:pt idx="2">
                  <c:v>Yes</c:v>
                </c:pt>
              </c:strCache>
            </c:strRef>
          </c:cat>
          <c:val>
            <c:numRef>
              <c:f>'MH Access'!$F$2:$F$4</c:f>
              <c:numCache>
                <c:formatCode>0.0%</c:formatCode>
                <c:ptCount val="3"/>
                <c:pt idx="0">
                  <c:v>7.0000000000000007E-2</c:v>
                </c:pt>
                <c:pt idx="1">
                  <c:v>0.872</c:v>
                </c:pt>
                <c:pt idx="2">
                  <c:v>5.7000000000000002E-2</c:v>
                </c:pt>
              </c:numCache>
            </c:numRef>
          </c:val>
          <c:extLst>
            <c:ext xmlns:c16="http://schemas.microsoft.com/office/drawing/2014/chart" uri="{C3380CC4-5D6E-409C-BE32-E72D297353CC}">
              <c16:uniqueId val="{00000004-7ECE-4E19-8A2C-9928778AF577}"/>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PCP!$B$1</c:f>
              <c:strCache>
                <c:ptCount val="1"/>
                <c:pt idx="0">
                  <c:v>Charlottesville</c:v>
                </c:pt>
              </c:strCache>
            </c:strRef>
          </c:tx>
          <c:spPr>
            <a:solidFill>
              <a:schemeClr val="accent1"/>
            </a:solidFill>
            <a:ln>
              <a:noFill/>
            </a:ln>
            <a:effectLst/>
          </c:spPr>
          <c:invertIfNegative val="0"/>
          <c:cat>
            <c:strRef>
              <c:f>PCP!$A$2:$A$5</c:f>
              <c:strCache>
                <c:ptCount val="4"/>
                <c:pt idx="0">
                  <c:v>Yes, only one</c:v>
                </c:pt>
                <c:pt idx="1">
                  <c:v>More than one</c:v>
                </c:pt>
                <c:pt idx="2">
                  <c:v>No  </c:v>
                </c:pt>
                <c:pt idx="3">
                  <c:v>Missing</c:v>
                </c:pt>
              </c:strCache>
            </c:strRef>
          </c:cat>
          <c:val>
            <c:numRef>
              <c:f>PCP!$B$2:$B$5</c:f>
              <c:numCache>
                <c:formatCode>0.0%</c:formatCode>
                <c:ptCount val="4"/>
                <c:pt idx="0">
                  <c:v>0.54200000000000004</c:v>
                </c:pt>
                <c:pt idx="1">
                  <c:v>0.25900000000000001</c:v>
                </c:pt>
                <c:pt idx="2">
                  <c:v>0.19900000000000001</c:v>
                </c:pt>
              </c:numCache>
            </c:numRef>
          </c:val>
          <c:extLst>
            <c:ext xmlns:c16="http://schemas.microsoft.com/office/drawing/2014/chart" uri="{C3380CC4-5D6E-409C-BE32-E72D297353CC}">
              <c16:uniqueId val="{00000000-4EF0-4D57-9EE2-9C41C057B29C}"/>
            </c:ext>
          </c:extLst>
        </c:ser>
        <c:ser>
          <c:idx val="1"/>
          <c:order val="1"/>
          <c:tx>
            <c:strRef>
              <c:f>PCP!$C$1</c:f>
              <c:strCache>
                <c:ptCount val="1"/>
                <c:pt idx="0">
                  <c:v>Albemarle</c:v>
                </c:pt>
              </c:strCache>
            </c:strRef>
          </c:tx>
          <c:spPr>
            <a:solidFill>
              <a:schemeClr val="accent2"/>
            </a:solidFill>
            <a:ln>
              <a:noFill/>
            </a:ln>
            <a:effectLst/>
          </c:spPr>
          <c:invertIfNegative val="0"/>
          <c:cat>
            <c:strRef>
              <c:f>PCP!$A$2:$A$5</c:f>
              <c:strCache>
                <c:ptCount val="4"/>
                <c:pt idx="0">
                  <c:v>Yes, only one</c:v>
                </c:pt>
                <c:pt idx="1">
                  <c:v>More than one</c:v>
                </c:pt>
                <c:pt idx="2">
                  <c:v>No  </c:v>
                </c:pt>
                <c:pt idx="3">
                  <c:v>Missing</c:v>
                </c:pt>
              </c:strCache>
            </c:strRef>
          </c:cat>
          <c:val>
            <c:numRef>
              <c:f>PCP!$C$2:$C$5</c:f>
              <c:numCache>
                <c:formatCode>0.0%</c:formatCode>
                <c:ptCount val="4"/>
                <c:pt idx="0">
                  <c:v>0.58699999999999997</c:v>
                </c:pt>
                <c:pt idx="1">
                  <c:v>0.27700000000000002</c:v>
                </c:pt>
                <c:pt idx="2">
                  <c:v>0.125</c:v>
                </c:pt>
                <c:pt idx="3">
                  <c:v>1.0999999999999999E-2</c:v>
                </c:pt>
              </c:numCache>
            </c:numRef>
          </c:val>
          <c:extLst>
            <c:ext xmlns:c16="http://schemas.microsoft.com/office/drawing/2014/chart" uri="{C3380CC4-5D6E-409C-BE32-E72D297353CC}">
              <c16:uniqueId val="{00000001-4EF0-4D57-9EE2-9C41C057B29C}"/>
            </c:ext>
          </c:extLst>
        </c:ser>
        <c:ser>
          <c:idx val="2"/>
          <c:order val="2"/>
          <c:tx>
            <c:strRef>
              <c:f>PCP!$D$1</c:f>
              <c:strCache>
                <c:ptCount val="1"/>
                <c:pt idx="0">
                  <c:v>Greene &amp; Nelson</c:v>
                </c:pt>
              </c:strCache>
            </c:strRef>
          </c:tx>
          <c:spPr>
            <a:solidFill>
              <a:schemeClr val="accent4"/>
            </a:solidFill>
            <a:ln>
              <a:noFill/>
            </a:ln>
            <a:effectLst/>
          </c:spPr>
          <c:invertIfNegative val="0"/>
          <c:cat>
            <c:strRef>
              <c:f>PCP!$A$2:$A$5</c:f>
              <c:strCache>
                <c:ptCount val="4"/>
                <c:pt idx="0">
                  <c:v>Yes, only one</c:v>
                </c:pt>
                <c:pt idx="1">
                  <c:v>More than one</c:v>
                </c:pt>
                <c:pt idx="2">
                  <c:v>No  </c:v>
                </c:pt>
                <c:pt idx="3">
                  <c:v>Missing</c:v>
                </c:pt>
              </c:strCache>
            </c:strRef>
          </c:cat>
          <c:val>
            <c:numRef>
              <c:f>PCP!$D$2:$D$5</c:f>
              <c:numCache>
                <c:formatCode>0.0%</c:formatCode>
                <c:ptCount val="4"/>
                <c:pt idx="0">
                  <c:v>0.47899999999999998</c:v>
                </c:pt>
                <c:pt idx="1">
                  <c:v>0.32700000000000001</c:v>
                </c:pt>
                <c:pt idx="2">
                  <c:v>0.188</c:v>
                </c:pt>
                <c:pt idx="3">
                  <c:v>6.0000000000000001E-3</c:v>
                </c:pt>
              </c:numCache>
            </c:numRef>
          </c:val>
          <c:extLst>
            <c:ext xmlns:c16="http://schemas.microsoft.com/office/drawing/2014/chart" uri="{C3380CC4-5D6E-409C-BE32-E72D297353CC}">
              <c16:uniqueId val="{00000002-4EF0-4D57-9EE2-9C41C057B29C}"/>
            </c:ext>
          </c:extLst>
        </c:ser>
        <c:ser>
          <c:idx val="3"/>
          <c:order val="3"/>
          <c:tx>
            <c:strRef>
              <c:f>PCP!$E$1</c:f>
              <c:strCache>
                <c:ptCount val="1"/>
                <c:pt idx="0">
                  <c:v>Fluvanna &amp; Louisa</c:v>
                </c:pt>
              </c:strCache>
            </c:strRef>
          </c:tx>
          <c:spPr>
            <a:solidFill>
              <a:schemeClr val="accent3"/>
            </a:solidFill>
            <a:ln>
              <a:noFill/>
            </a:ln>
            <a:effectLst/>
          </c:spPr>
          <c:invertIfNegative val="0"/>
          <c:cat>
            <c:strRef>
              <c:f>PCP!$A$2:$A$5</c:f>
              <c:strCache>
                <c:ptCount val="4"/>
                <c:pt idx="0">
                  <c:v>Yes, only one</c:v>
                </c:pt>
                <c:pt idx="1">
                  <c:v>More than one</c:v>
                </c:pt>
                <c:pt idx="2">
                  <c:v>No  </c:v>
                </c:pt>
                <c:pt idx="3">
                  <c:v>Missing</c:v>
                </c:pt>
              </c:strCache>
            </c:strRef>
          </c:cat>
          <c:val>
            <c:numRef>
              <c:f>PCP!$E$2:$E$5</c:f>
              <c:numCache>
                <c:formatCode>0.0%</c:formatCode>
                <c:ptCount val="4"/>
                <c:pt idx="0">
                  <c:v>0.57599999999999996</c:v>
                </c:pt>
                <c:pt idx="1">
                  <c:v>0.29399999999999998</c:v>
                </c:pt>
                <c:pt idx="2">
                  <c:v>0.123</c:v>
                </c:pt>
                <c:pt idx="3">
                  <c:v>7.0000000000000001E-3</c:v>
                </c:pt>
              </c:numCache>
            </c:numRef>
          </c:val>
          <c:extLst>
            <c:ext xmlns:c16="http://schemas.microsoft.com/office/drawing/2014/chart" uri="{C3380CC4-5D6E-409C-BE32-E72D297353CC}">
              <c16:uniqueId val="{00000003-4EF0-4D57-9EE2-9C41C057B29C}"/>
            </c:ext>
          </c:extLst>
        </c:ser>
        <c:ser>
          <c:idx val="4"/>
          <c:order val="4"/>
          <c:tx>
            <c:strRef>
              <c:f>PCP!$F$1</c:f>
              <c:strCache>
                <c:ptCount val="1"/>
                <c:pt idx="0">
                  <c:v>TJHD</c:v>
                </c:pt>
              </c:strCache>
            </c:strRef>
          </c:tx>
          <c:spPr>
            <a:solidFill>
              <a:schemeClr val="bg2"/>
            </a:solidFill>
            <a:ln>
              <a:noFill/>
            </a:ln>
            <a:effectLst/>
          </c:spPr>
          <c:invertIfNegative val="0"/>
          <c:cat>
            <c:strRef>
              <c:f>PCP!$A$2:$A$5</c:f>
              <c:strCache>
                <c:ptCount val="4"/>
                <c:pt idx="0">
                  <c:v>Yes, only one</c:v>
                </c:pt>
                <c:pt idx="1">
                  <c:v>More than one</c:v>
                </c:pt>
                <c:pt idx="2">
                  <c:v>No  </c:v>
                </c:pt>
                <c:pt idx="3">
                  <c:v>Missing</c:v>
                </c:pt>
              </c:strCache>
            </c:strRef>
          </c:cat>
          <c:val>
            <c:numRef>
              <c:f>PCP!$F$2:$F$5</c:f>
              <c:numCache>
                <c:formatCode>0.0%</c:formatCode>
                <c:ptCount val="4"/>
                <c:pt idx="0">
                  <c:v>0.55100000000000005</c:v>
                </c:pt>
                <c:pt idx="1">
                  <c:v>0.29399999999999998</c:v>
                </c:pt>
                <c:pt idx="2">
                  <c:v>0.14699999999999999</c:v>
                </c:pt>
                <c:pt idx="3">
                  <c:v>7.0000000000000001E-3</c:v>
                </c:pt>
              </c:numCache>
            </c:numRef>
          </c:val>
          <c:extLst>
            <c:ext xmlns:c16="http://schemas.microsoft.com/office/drawing/2014/chart" uri="{C3380CC4-5D6E-409C-BE32-E72D297353CC}">
              <c16:uniqueId val="{00000004-4EF0-4D57-9EE2-9C41C057B29C}"/>
            </c:ext>
          </c:extLst>
        </c:ser>
        <c:dLbls>
          <c:showLegendKey val="0"/>
          <c:showVal val="0"/>
          <c:showCatName val="0"/>
          <c:showSerName val="0"/>
          <c:showPercent val="0"/>
          <c:showBubbleSize val="0"/>
        </c:dLbls>
        <c:gapWidth val="267"/>
        <c:overlap val="-43"/>
        <c:axId val="471965304"/>
        <c:axId val="471964648"/>
      </c:barChart>
      <c:catAx>
        <c:axId val="4719653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71964648"/>
        <c:crosses val="autoZero"/>
        <c:auto val="1"/>
        <c:lblAlgn val="ctr"/>
        <c:lblOffset val="100"/>
        <c:noMultiLvlLbl val="0"/>
      </c:catAx>
      <c:valAx>
        <c:axId val="47196464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7196530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Dental!$B$1</c:f>
              <c:strCache>
                <c:ptCount val="1"/>
                <c:pt idx="0">
                  <c:v>Charlottesville</c:v>
                </c:pt>
              </c:strCache>
            </c:strRef>
          </c:tx>
          <c:spPr>
            <a:solidFill>
              <a:schemeClr val="accent1"/>
            </a:solidFill>
            <a:ln>
              <a:noFill/>
            </a:ln>
            <a:effectLst/>
          </c:spPr>
          <c:invertIfNegative val="0"/>
          <c:cat>
            <c:strRef>
              <c:f>Dental!$A$2:$A$4</c:f>
              <c:strCache>
                <c:ptCount val="3"/>
                <c:pt idx="0">
                  <c:v>Missing</c:v>
                </c:pt>
                <c:pt idx="1">
                  <c:v>No  </c:v>
                </c:pt>
                <c:pt idx="2">
                  <c:v>Yes</c:v>
                </c:pt>
              </c:strCache>
            </c:strRef>
          </c:cat>
          <c:val>
            <c:numRef>
              <c:f>Dental!$B$2:$B$4</c:f>
              <c:numCache>
                <c:formatCode>0.0%</c:formatCode>
                <c:ptCount val="3"/>
                <c:pt idx="0">
                  <c:v>0.05</c:v>
                </c:pt>
                <c:pt idx="1">
                  <c:v>0.80600000000000005</c:v>
                </c:pt>
                <c:pt idx="2">
                  <c:v>0.14399999999999999</c:v>
                </c:pt>
              </c:numCache>
            </c:numRef>
          </c:val>
          <c:extLst>
            <c:ext xmlns:c16="http://schemas.microsoft.com/office/drawing/2014/chart" uri="{C3380CC4-5D6E-409C-BE32-E72D297353CC}">
              <c16:uniqueId val="{00000000-85C6-43DB-BA11-DFD08F207318}"/>
            </c:ext>
          </c:extLst>
        </c:ser>
        <c:ser>
          <c:idx val="1"/>
          <c:order val="1"/>
          <c:tx>
            <c:strRef>
              <c:f>Dental!$C$1</c:f>
              <c:strCache>
                <c:ptCount val="1"/>
                <c:pt idx="0">
                  <c:v>Albemarle</c:v>
                </c:pt>
              </c:strCache>
            </c:strRef>
          </c:tx>
          <c:spPr>
            <a:solidFill>
              <a:schemeClr val="accent2"/>
            </a:solidFill>
            <a:ln>
              <a:noFill/>
            </a:ln>
            <a:effectLst/>
          </c:spPr>
          <c:invertIfNegative val="0"/>
          <c:cat>
            <c:strRef>
              <c:f>Dental!$A$2:$A$4</c:f>
              <c:strCache>
                <c:ptCount val="3"/>
                <c:pt idx="0">
                  <c:v>Missing</c:v>
                </c:pt>
                <c:pt idx="1">
                  <c:v>No  </c:v>
                </c:pt>
                <c:pt idx="2">
                  <c:v>Yes</c:v>
                </c:pt>
              </c:strCache>
            </c:strRef>
          </c:cat>
          <c:val>
            <c:numRef>
              <c:f>Dental!$C$2:$C$4</c:f>
              <c:numCache>
                <c:formatCode>0.0%</c:formatCode>
                <c:ptCount val="3"/>
                <c:pt idx="0">
                  <c:v>5.1999999999999998E-2</c:v>
                </c:pt>
                <c:pt idx="1">
                  <c:v>0.81599999999999995</c:v>
                </c:pt>
                <c:pt idx="2">
                  <c:v>0.13200000000000001</c:v>
                </c:pt>
              </c:numCache>
            </c:numRef>
          </c:val>
          <c:extLst>
            <c:ext xmlns:c16="http://schemas.microsoft.com/office/drawing/2014/chart" uri="{C3380CC4-5D6E-409C-BE32-E72D297353CC}">
              <c16:uniqueId val="{00000001-85C6-43DB-BA11-DFD08F207318}"/>
            </c:ext>
          </c:extLst>
        </c:ser>
        <c:ser>
          <c:idx val="2"/>
          <c:order val="2"/>
          <c:tx>
            <c:strRef>
              <c:f>Dental!$D$1</c:f>
              <c:strCache>
                <c:ptCount val="1"/>
                <c:pt idx="0">
                  <c:v>Greene &amp; Nelson</c:v>
                </c:pt>
              </c:strCache>
            </c:strRef>
          </c:tx>
          <c:spPr>
            <a:solidFill>
              <a:schemeClr val="accent4"/>
            </a:solidFill>
            <a:ln>
              <a:noFill/>
            </a:ln>
            <a:effectLst/>
          </c:spPr>
          <c:invertIfNegative val="0"/>
          <c:cat>
            <c:strRef>
              <c:f>Dental!$A$2:$A$4</c:f>
              <c:strCache>
                <c:ptCount val="3"/>
                <c:pt idx="0">
                  <c:v>Missing</c:v>
                </c:pt>
                <c:pt idx="1">
                  <c:v>No  </c:v>
                </c:pt>
                <c:pt idx="2">
                  <c:v>Yes</c:v>
                </c:pt>
              </c:strCache>
            </c:strRef>
          </c:cat>
          <c:val>
            <c:numRef>
              <c:f>Dental!$D$2:$D$4</c:f>
              <c:numCache>
                <c:formatCode>0.0%</c:formatCode>
                <c:ptCount val="3"/>
                <c:pt idx="0">
                  <c:v>0.106</c:v>
                </c:pt>
                <c:pt idx="1">
                  <c:v>0.79400000000000004</c:v>
                </c:pt>
                <c:pt idx="2">
                  <c:v>0.1</c:v>
                </c:pt>
              </c:numCache>
            </c:numRef>
          </c:val>
          <c:extLst>
            <c:ext xmlns:c16="http://schemas.microsoft.com/office/drawing/2014/chart" uri="{C3380CC4-5D6E-409C-BE32-E72D297353CC}">
              <c16:uniqueId val="{00000002-85C6-43DB-BA11-DFD08F207318}"/>
            </c:ext>
          </c:extLst>
        </c:ser>
        <c:ser>
          <c:idx val="3"/>
          <c:order val="3"/>
          <c:tx>
            <c:strRef>
              <c:f>Dental!$E$1</c:f>
              <c:strCache>
                <c:ptCount val="1"/>
                <c:pt idx="0">
                  <c:v>Fluvanna &amp; Louisa</c:v>
                </c:pt>
              </c:strCache>
            </c:strRef>
          </c:tx>
          <c:spPr>
            <a:solidFill>
              <a:schemeClr val="accent3"/>
            </a:solidFill>
            <a:ln>
              <a:noFill/>
            </a:ln>
            <a:effectLst/>
          </c:spPr>
          <c:invertIfNegative val="0"/>
          <c:cat>
            <c:strRef>
              <c:f>Dental!$A$2:$A$4</c:f>
              <c:strCache>
                <c:ptCount val="3"/>
                <c:pt idx="0">
                  <c:v>Missing</c:v>
                </c:pt>
                <c:pt idx="1">
                  <c:v>No  </c:v>
                </c:pt>
                <c:pt idx="2">
                  <c:v>Yes</c:v>
                </c:pt>
              </c:strCache>
            </c:strRef>
          </c:cat>
          <c:val>
            <c:numRef>
              <c:f>Dental!$E$2:$E$4</c:f>
              <c:numCache>
                <c:formatCode>0.0%</c:formatCode>
                <c:ptCount val="3"/>
                <c:pt idx="0">
                  <c:v>6.8000000000000005E-2</c:v>
                </c:pt>
                <c:pt idx="1">
                  <c:v>0.79400000000000004</c:v>
                </c:pt>
                <c:pt idx="2">
                  <c:v>0.13700000000000001</c:v>
                </c:pt>
              </c:numCache>
            </c:numRef>
          </c:val>
          <c:extLst>
            <c:ext xmlns:c16="http://schemas.microsoft.com/office/drawing/2014/chart" uri="{C3380CC4-5D6E-409C-BE32-E72D297353CC}">
              <c16:uniqueId val="{00000003-85C6-43DB-BA11-DFD08F207318}"/>
            </c:ext>
          </c:extLst>
        </c:ser>
        <c:ser>
          <c:idx val="4"/>
          <c:order val="4"/>
          <c:tx>
            <c:strRef>
              <c:f>Dental!$F$1</c:f>
              <c:strCache>
                <c:ptCount val="1"/>
                <c:pt idx="0">
                  <c:v>TJHD</c:v>
                </c:pt>
              </c:strCache>
            </c:strRef>
          </c:tx>
          <c:spPr>
            <a:solidFill>
              <a:schemeClr val="bg2"/>
            </a:solidFill>
            <a:ln>
              <a:noFill/>
            </a:ln>
            <a:effectLst/>
          </c:spPr>
          <c:invertIfNegative val="0"/>
          <c:cat>
            <c:strRef>
              <c:f>Dental!$A$2:$A$4</c:f>
              <c:strCache>
                <c:ptCount val="3"/>
                <c:pt idx="0">
                  <c:v>Missing</c:v>
                </c:pt>
                <c:pt idx="1">
                  <c:v>No  </c:v>
                </c:pt>
                <c:pt idx="2">
                  <c:v>Yes</c:v>
                </c:pt>
              </c:strCache>
            </c:strRef>
          </c:cat>
          <c:val>
            <c:numRef>
              <c:f>Dental!$F$2:$F$4</c:f>
              <c:numCache>
                <c:formatCode>0.0%</c:formatCode>
                <c:ptCount val="3"/>
                <c:pt idx="0">
                  <c:v>6.6000000000000003E-2</c:v>
                </c:pt>
                <c:pt idx="1">
                  <c:v>0.8</c:v>
                </c:pt>
                <c:pt idx="2">
                  <c:v>0.13400000000000001</c:v>
                </c:pt>
              </c:numCache>
            </c:numRef>
          </c:val>
          <c:extLst>
            <c:ext xmlns:c16="http://schemas.microsoft.com/office/drawing/2014/chart" uri="{C3380CC4-5D6E-409C-BE32-E72D297353CC}">
              <c16:uniqueId val="{00000004-85C6-43DB-BA11-DFD08F207318}"/>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'Dental Cleaning'!$B$1</c:f>
              <c:strCache>
                <c:ptCount val="1"/>
                <c:pt idx="0">
                  <c:v>Charlottesville</c:v>
                </c:pt>
              </c:strCache>
            </c:strRef>
          </c:tx>
          <c:spPr>
            <a:solidFill>
              <a:schemeClr val="accent1"/>
            </a:solidFill>
            <a:ln>
              <a:noFill/>
            </a:ln>
            <a:effectLst/>
          </c:spPr>
          <c:invertIfNegative val="0"/>
          <c:cat>
            <c:strRef>
              <c:f>'Dental Cleaning'!$A$2:$A$4</c:f>
              <c:strCache>
                <c:ptCount val="3"/>
                <c:pt idx="0">
                  <c:v>Yes</c:v>
                </c:pt>
                <c:pt idx="1">
                  <c:v>No</c:v>
                </c:pt>
                <c:pt idx="2">
                  <c:v>Missing</c:v>
                </c:pt>
              </c:strCache>
            </c:strRef>
          </c:cat>
          <c:val>
            <c:numRef>
              <c:f>'Dental Cleaning'!$B$2:$B$4</c:f>
              <c:numCache>
                <c:formatCode>0.0%</c:formatCode>
                <c:ptCount val="3"/>
                <c:pt idx="0">
                  <c:v>0.70799999999999996</c:v>
                </c:pt>
                <c:pt idx="1">
                  <c:v>0.27800000000000002</c:v>
                </c:pt>
                <c:pt idx="2">
                  <c:v>1.4E-2</c:v>
                </c:pt>
              </c:numCache>
            </c:numRef>
          </c:val>
          <c:extLst>
            <c:ext xmlns:c16="http://schemas.microsoft.com/office/drawing/2014/chart" uri="{C3380CC4-5D6E-409C-BE32-E72D297353CC}">
              <c16:uniqueId val="{00000000-B6A0-4104-8A7D-E3178C59D48B}"/>
            </c:ext>
          </c:extLst>
        </c:ser>
        <c:ser>
          <c:idx val="1"/>
          <c:order val="1"/>
          <c:tx>
            <c:strRef>
              <c:f>'Dental Cleaning'!$C$1</c:f>
              <c:strCache>
                <c:ptCount val="1"/>
                <c:pt idx="0">
                  <c:v>Albemarle</c:v>
                </c:pt>
              </c:strCache>
            </c:strRef>
          </c:tx>
          <c:spPr>
            <a:solidFill>
              <a:schemeClr val="accent2"/>
            </a:solidFill>
            <a:ln>
              <a:noFill/>
            </a:ln>
            <a:effectLst/>
          </c:spPr>
          <c:invertIfNegative val="0"/>
          <c:cat>
            <c:strRef>
              <c:f>'Dental Cleaning'!$A$2:$A$4</c:f>
              <c:strCache>
                <c:ptCount val="3"/>
                <c:pt idx="0">
                  <c:v>Yes</c:v>
                </c:pt>
                <c:pt idx="1">
                  <c:v>No</c:v>
                </c:pt>
                <c:pt idx="2">
                  <c:v>Missing</c:v>
                </c:pt>
              </c:strCache>
            </c:strRef>
          </c:cat>
          <c:val>
            <c:numRef>
              <c:f>'Dental Cleaning'!$C$2:$C$4</c:f>
              <c:numCache>
                <c:formatCode>0.0%</c:formatCode>
                <c:ptCount val="3"/>
                <c:pt idx="0">
                  <c:v>0.77700000000000002</c:v>
                </c:pt>
                <c:pt idx="1">
                  <c:v>0.20200000000000001</c:v>
                </c:pt>
                <c:pt idx="2">
                  <c:v>2.1000000000000001E-2</c:v>
                </c:pt>
              </c:numCache>
            </c:numRef>
          </c:val>
          <c:extLst>
            <c:ext xmlns:c16="http://schemas.microsoft.com/office/drawing/2014/chart" uri="{C3380CC4-5D6E-409C-BE32-E72D297353CC}">
              <c16:uniqueId val="{00000001-B6A0-4104-8A7D-E3178C59D48B}"/>
            </c:ext>
          </c:extLst>
        </c:ser>
        <c:ser>
          <c:idx val="2"/>
          <c:order val="2"/>
          <c:tx>
            <c:strRef>
              <c:f>'Dental Cleaning'!$D$1</c:f>
              <c:strCache>
                <c:ptCount val="1"/>
                <c:pt idx="0">
                  <c:v>Greene &amp; Nelson</c:v>
                </c:pt>
              </c:strCache>
            </c:strRef>
          </c:tx>
          <c:spPr>
            <a:solidFill>
              <a:schemeClr val="accent4"/>
            </a:solidFill>
            <a:ln>
              <a:noFill/>
            </a:ln>
            <a:effectLst/>
          </c:spPr>
          <c:invertIfNegative val="0"/>
          <c:cat>
            <c:strRef>
              <c:f>'Dental Cleaning'!$A$2:$A$4</c:f>
              <c:strCache>
                <c:ptCount val="3"/>
                <c:pt idx="0">
                  <c:v>Yes</c:v>
                </c:pt>
                <c:pt idx="1">
                  <c:v>No</c:v>
                </c:pt>
                <c:pt idx="2">
                  <c:v>Missing</c:v>
                </c:pt>
              </c:strCache>
            </c:strRef>
          </c:cat>
          <c:val>
            <c:numRef>
              <c:f>'Dental Cleaning'!$D$2:$D$4</c:f>
              <c:numCache>
                <c:formatCode>0.0%</c:formatCode>
                <c:ptCount val="3"/>
                <c:pt idx="0">
                  <c:v>0.66400000000000003</c:v>
                </c:pt>
                <c:pt idx="1">
                  <c:v>0.28599999999999998</c:v>
                </c:pt>
                <c:pt idx="2">
                  <c:v>0.05</c:v>
                </c:pt>
              </c:numCache>
            </c:numRef>
          </c:val>
          <c:extLst>
            <c:ext xmlns:c16="http://schemas.microsoft.com/office/drawing/2014/chart" uri="{C3380CC4-5D6E-409C-BE32-E72D297353CC}">
              <c16:uniqueId val="{00000002-B6A0-4104-8A7D-E3178C59D48B}"/>
            </c:ext>
          </c:extLst>
        </c:ser>
        <c:ser>
          <c:idx val="3"/>
          <c:order val="3"/>
          <c:tx>
            <c:strRef>
              <c:f>'Dental Cleaning'!$E$1</c:f>
              <c:strCache>
                <c:ptCount val="1"/>
                <c:pt idx="0">
                  <c:v>Fluvanna &amp; Louisa</c:v>
                </c:pt>
              </c:strCache>
            </c:strRef>
          </c:tx>
          <c:spPr>
            <a:solidFill>
              <a:schemeClr val="accent3"/>
            </a:solidFill>
            <a:ln>
              <a:noFill/>
            </a:ln>
            <a:effectLst/>
          </c:spPr>
          <c:invertIfNegative val="0"/>
          <c:cat>
            <c:strRef>
              <c:f>'Dental Cleaning'!$A$2:$A$4</c:f>
              <c:strCache>
                <c:ptCount val="3"/>
                <c:pt idx="0">
                  <c:v>Yes</c:v>
                </c:pt>
                <c:pt idx="1">
                  <c:v>No</c:v>
                </c:pt>
                <c:pt idx="2">
                  <c:v>Missing</c:v>
                </c:pt>
              </c:strCache>
            </c:strRef>
          </c:cat>
          <c:val>
            <c:numRef>
              <c:f>'Dental Cleaning'!$E$2:$E$4</c:f>
              <c:numCache>
                <c:formatCode>0.0%</c:formatCode>
                <c:ptCount val="3"/>
                <c:pt idx="0">
                  <c:v>0.61299999999999999</c:v>
                </c:pt>
                <c:pt idx="1">
                  <c:v>0.35</c:v>
                </c:pt>
                <c:pt idx="2">
                  <c:v>3.6999999999999998E-2</c:v>
                </c:pt>
              </c:numCache>
            </c:numRef>
          </c:val>
          <c:extLst>
            <c:ext xmlns:c16="http://schemas.microsoft.com/office/drawing/2014/chart" uri="{C3380CC4-5D6E-409C-BE32-E72D297353CC}">
              <c16:uniqueId val="{00000003-B6A0-4104-8A7D-E3178C59D48B}"/>
            </c:ext>
          </c:extLst>
        </c:ser>
        <c:ser>
          <c:idx val="4"/>
          <c:order val="4"/>
          <c:tx>
            <c:strRef>
              <c:f>'Dental Cleaning'!$F$1</c:f>
              <c:strCache>
                <c:ptCount val="1"/>
                <c:pt idx="0">
                  <c:v>TJHD</c:v>
                </c:pt>
              </c:strCache>
            </c:strRef>
          </c:tx>
          <c:spPr>
            <a:solidFill>
              <a:schemeClr val="bg2"/>
            </a:solidFill>
            <a:ln>
              <a:noFill/>
            </a:ln>
            <a:effectLst/>
          </c:spPr>
          <c:invertIfNegative val="0"/>
          <c:cat>
            <c:strRef>
              <c:f>'Dental Cleaning'!$A$2:$A$4</c:f>
              <c:strCache>
                <c:ptCount val="3"/>
                <c:pt idx="0">
                  <c:v>Yes</c:v>
                </c:pt>
                <c:pt idx="1">
                  <c:v>No</c:v>
                </c:pt>
                <c:pt idx="2">
                  <c:v>Missing</c:v>
                </c:pt>
              </c:strCache>
            </c:strRef>
          </c:cat>
          <c:val>
            <c:numRef>
              <c:f>'Dental Cleaning'!$F$2:$F$4</c:f>
              <c:numCache>
                <c:formatCode>0.0%</c:formatCode>
                <c:ptCount val="3"/>
                <c:pt idx="0">
                  <c:v>0.70899999999999996</c:v>
                </c:pt>
                <c:pt idx="1">
                  <c:v>0.26100000000000001</c:v>
                </c:pt>
                <c:pt idx="2">
                  <c:v>0.03</c:v>
                </c:pt>
              </c:numCache>
            </c:numRef>
          </c:val>
          <c:extLst>
            <c:ext xmlns:c16="http://schemas.microsoft.com/office/drawing/2014/chart" uri="{C3380CC4-5D6E-409C-BE32-E72D297353CC}">
              <c16:uniqueId val="{00000004-B6A0-4104-8A7D-E3178C59D48B}"/>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AAA4C4D3-BFF3-4EEC-9B31-9015A0D52C6C}" type="datetimeFigureOut">
              <a:rPr lang="en-US" smtClean="0"/>
              <a:t>3/11/2019</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D20F5821-61D8-4291-8780-0C0ED86C54FF}" type="slidenum">
              <a:rPr lang="en-US" smtClean="0"/>
              <a:t>‹#›</a:t>
            </a:fld>
            <a:endParaRPr lang="en-US"/>
          </a:p>
        </p:txBody>
      </p:sp>
    </p:spTree>
    <p:extLst>
      <p:ext uri="{BB962C8B-B14F-4D97-AF65-F5344CB8AC3E}">
        <p14:creationId xmlns:p14="http://schemas.microsoft.com/office/powerpoint/2010/main" val="1778557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200"/>
            </a:lvl1pPr>
          </a:lstStyle>
          <a:p>
            <a:fld id="{83812CAA-8D47-45B7-AE76-44B9CF6C8549}" type="datetimeFigureOut">
              <a:rPr lang="en-US" smtClean="0"/>
              <a:t>3/11/2019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200"/>
            </a:lvl1pPr>
          </a:lstStyle>
          <a:p>
            <a:fld id="{93A5A9F5-DCD5-4EF3-8D8F-F0669DDA1AE8}" type="slidenum">
              <a:rPr lang="en-US" smtClean="0"/>
              <a:t>‹#›</a:t>
            </a:fld>
            <a:endParaRPr lang="en-US"/>
          </a:p>
        </p:txBody>
      </p:sp>
    </p:spTree>
    <p:extLst>
      <p:ext uri="{BB962C8B-B14F-4D97-AF65-F5344CB8AC3E}">
        <p14:creationId xmlns:p14="http://schemas.microsoft.com/office/powerpoint/2010/main" val="39312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a:t>
            </a:fld>
            <a:endParaRPr lang="en-US"/>
          </a:p>
        </p:txBody>
      </p:sp>
    </p:spTree>
    <p:extLst>
      <p:ext uri="{BB962C8B-B14F-4D97-AF65-F5344CB8AC3E}">
        <p14:creationId xmlns:p14="http://schemas.microsoft.com/office/powerpoint/2010/main" val="345871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No locality meets</a:t>
            </a:r>
            <a:r>
              <a:rPr lang="en-US" baseline="0" dirty="0" smtClean="0"/>
              <a:t> the VA plan for well-being target of decreasing child food insecurity to equal to or less than 10% </a:t>
            </a:r>
            <a:endParaRPr dirty="0"/>
          </a:p>
        </p:txBody>
      </p:sp>
    </p:spTree>
    <p:extLst>
      <p:ext uri="{BB962C8B-B14F-4D97-AF65-F5344CB8AC3E}">
        <p14:creationId xmlns:p14="http://schemas.microsoft.com/office/powerpoint/2010/main" val="263428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Important measure because an</a:t>
            </a:r>
            <a:r>
              <a:rPr lang="en-US" baseline="0" dirty="0" smtClean="0"/>
              <a:t> increase in poor mental health days </a:t>
            </a:r>
            <a:r>
              <a:rPr lang="en-US" baseline="0" dirty="0" smtClean="0">
                <a:sym typeface="Wingdings" panose="05000000000000000000" pitchFamily="2" charset="2"/>
              </a:rPr>
              <a:t>increases risk for development of depression—includes reporting days where mental health isn’t good, including stress and problems with emotions </a:t>
            </a:r>
          </a:p>
          <a:p>
            <a:pPr lvl="0">
              <a:spcBef>
                <a:spcPts val="0"/>
              </a:spcBef>
              <a:buNone/>
            </a:pPr>
            <a:r>
              <a:rPr lang="en-US" baseline="0" dirty="0" smtClean="0">
                <a:sym typeface="Wingdings" panose="05000000000000000000" pitchFamily="2" charset="2"/>
              </a:rPr>
              <a:t>The number of poor mental health days in Louisa has been steadily increasing </a:t>
            </a:r>
          </a:p>
          <a:p>
            <a:pPr lvl="0">
              <a:spcBef>
                <a:spcPts val="0"/>
              </a:spcBef>
              <a:buNone/>
            </a:pPr>
            <a:endParaRPr lang="en-US" b="1" baseline="0" dirty="0" smtClean="0">
              <a:sym typeface="Wingdings" panose="05000000000000000000" pitchFamily="2" charset="2"/>
            </a:endParaRPr>
          </a:p>
          <a:p>
            <a:pPr lvl="0">
              <a:spcBef>
                <a:spcPts val="0"/>
              </a:spcBef>
              <a:buNone/>
            </a:pPr>
            <a:r>
              <a:rPr lang="en-US" b="1" baseline="0" dirty="0" smtClean="0">
                <a:sym typeface="Wingdings" panose="05000000000000000000" pitchFamily="2" charset="2"/>
              </a:rPr>
              <a:t>In 2016, only Albemarle and Fluvanna has lowers rates of poor mental health days than the state </a:t>
            </a:r>
            <a:endParaRPr lang="en-US" b="1" dirty="0" smtClean="0"/>
          </a:p>
          <a:p>
            <a:pPr lvl="0">
              <a:spcBef>
                <a:spcPts val="0"/>
              </a:spcBef>
              <a:buNone/>
            </a:pPr>
            <a:endParaRPr lang="en-US" dirty="0" smtClean="0"/>
          </a:p>
          <a:p>
            <a:pPr lvl="0">
              <a:spcBef>
                <a:spcPts val="0"/>
              </a:spcBef>
              <a:buNone/>
            </a:pPr>
            <a:r>
              <a:rPr lang="en-US" dirty="0" smtClean="0"/>
              <a:t>https://www.ncbi.nlm.nih.gov/pmc/articles/PMC3133938/</a:t>
            </a:r>
          </a:p>
          <a:p>
            <a:pPr lvl="0">
              <a:spcBef>
                <a:spcPts val="0"/>
              </a:spcBef>
              <a:buNone/>
            </a:pPr>
            <a:endParaRPr lang="en-US" dirty="0" smtClean="0"/>
          </a:p>
          <a:p>
            <a:pPr lvl="0">
              <a:spcBef>
                <a:spcPts val="0"/>
              </a:spcBef>
              <a:buNone/>
            </a:pPr>
            <a:endParaRPr dirty="0"/>
          </a:p>
        </p:txBody>
      </p:sp>
    </p:spTree>
    <p:extLst>
      <p:ext uri="{BB962C8B-B14F-4D97-AF65-F5344CB8AC3E}">
        <p14:creationId xmlns:p14="http://schemas.microsoft.com/office/powerpoint/2010/main" val="396901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b="0" dirty="0" smtClean="0">
                <a:solidFill>
                  <a:srgbClr val="FF0000"/>
                </a:solidFill>
              </a:rPr>
              <a:t>Over</a:t>
            </a:r>
            <a:r>
              <a:rPr lang="en-US" b="0" baseline="0" dirty="0" smtClean="0">
                <a:solidFill>
                  <a:srgbClr val="FF0000"/>
                </a:solidFill>
              </a:rPr>
              <a:t> 80% of people in all localities reported they were able to get necessary mental healthcare</a:t>
            </a:r>
            <a:endParaRPr b="0" dirty="0">
              <a:solidFill>
                <a:srgbClr val="FF0000"/>
              </a:solidFill>
            </a:endParaRPr>
          </a:p>
        </p:txBody>
      </p:sp>
    </p:spTree>
    <p:extLst>
      <p:ext uri="{BB962C8B-B14F-4D97-AF65-F5344CB8AC3E}">
        <p14:creationId xmlns:p14="http://schemas.microsoft.com/office/powerpoint/2010/main" val="57623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Fluvanna</a:t>
            </a:r>
            <a:r>
              <a:rPr lang="en-US" baseline="0" dirty="0" smtClean="0"/>
              <a:t> and Albemarle are the only localities that have a lower percent of adult smokers—Charlottesville has consistently had the highest percent of adult smokers </a:t>
            </a:r>
            <a:endParaRPr dirty="0"/>
          </a:p>
        </p:txBody>
      </p:sp>
    </p:spTree>
    <p:extLst>
      <p:ext uri="{BB962C8B-B14F-4D97-AF65-F5344CB8AC3E}">
        <p14:creationId xmlns:p14="http://schemas.microsoft.com/office/powerpoint/2010/main" val="177070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Fentanyl/Heroin overdose rate is higher than the opioid overdose rate in the district, 5.6 compared to 2.4</a:t>
            </a:r>
            <a:endParaRPr lang="en-US" dirty="0" smtClean="0"/>
          </a:p>
          <a:p>
            <a:pPr lvl="0">
              <a:spcBef>
                <a:spcPts val="0"/>
              </a:spcBef>
              <a:buNone/>
            </a:pPr>
            <a:r>
              <a:rPr lang="en-US" dirty="0" smtClean="0"/>
              <a:t>NAS—group</a:t>
            </a:r>
            <a:r>
              <a:rPr lang="en-US" baseline="0" dirty="0" smtClean="0"/>
              <a:t> of conditions caused when a baby withdraws from certain drugs he’s exposed to in the womb before birth—most often caused by opioids</a:t>
            </a:r>
          </a:p>
          <a:p>
            <a:pPr lvl="0">
              <a:spcBef>
                <a:spcPts val="0"/>
              </a:spcBef>
              <a:buNone/>
            </a:pPr>
            <a:r>
              <a:rPr lang="en-US" baseline="0" dirty="0" smtClean="0"/>
              <a:t>TJHD NAS rate is only slightly lower than the state rate, 6.7 vs 6.3</a:t>
            </a:r>
          </a:p>
          <a:p>
            <a:pPr lvl="0">
              <a:spcBef>
                <a:spcPts val="0"/>
              </a:spcBef>
              <a:buNone/>
            </a:pPr>
            <a:endParaRPr lang="en-US" baseline="0" dirty="0" smtClean="0"/>
          </a:p>
          <a:p>
            <a:pPr lvl="0">
              <a:spcBef>
                <a:spcPts val="0"/>
              </a:spcBef>
              <a:buNone/>
            </a:pPr>
            <a:endParaRPr lang="en-US" baseline="0" dirty="0" smtClean="0"/>
          </a:p>
        </p:txBody>
      </p:sp>
    </p:spTree>
    <p:extLst>
      <p:ext uri="{BB962C8B-B14F-4D97-AF65-F5344CB8AC3E}">
        <p14:creationId xmlns:p14="http://schemas.microsoft.com/office/powerpoint/2010/main" val="47483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Age</a:t>
            </a:r>
            <a:r>
              <a:rPr lang="en-US" baseline="0" dirty="0" smtClean="0"/>
              <a:t> groups most at risk for overdose deaths AND ED visits are between the ages 25 and 34 years old </a:t>
            </a:r>
          </a:p>
          <a:p>
            <a:pPr lvl="0">
              <a:spcBef>
                <a:spcPts val="0"/>
              </a:spcBef>
              <a:buNone/>
            </a:pPr>
            <a:endParaRPr lang="en-US" baseline="0" dirty="0" smtClean="0"/>
          </a:p>
          <a:p>
            <a:pPr lvl="0">
              <a:spcBef>
                <a:spcPts val="0"/>
              </a:spcBef>
              <a:buNone/>
            </a:pPr>
            <a:r>
              <a:rPr lang="en-US" baseline="0" dirty="0" smtClean="0"/>
              <a:t>Although the mortality rate for fentanyl/heroin is higher in the district, there is a higher rate of ED visits for opioid </a:t>
            </a:r>
            <a:r>
              <a:rPr lang="en-US" baseline="0" dirty="0" smtClean="0"/>
              <a:t>overdoses </a:t>
            </a:r>
            <a:endParaRPr lang="en-US" baseline="0" dirty="0" smtClean="0"/>
          </a:p>
        </p:txBody>
      </p:sp>
    </p:spTree>
    <p:extLst>
      <p:ext uri="{BB962C8B-B14F-4D97-AF65-F5344CB8AC3E}">
        <p14:creationId xmlns:p14="http://schemas.microsoft.com/office/powerpoint/2010/main" val="308681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Suicide</a:t>
            </a:r>
            <a:r>
              <a:rPr lang="en-US" baseline="0" dirty="0" smtClean="0"/>
              <a:t> rates in the district were anywhere between 0-20% </a:t>
            </a:r>
          </a:p>
          <a:p>
            <a:pPr lvl="0">
              <a:spcBef>
                <a:spcPts val="0"/>
              </a:spcBef>
              <a:buNone/>
            </a:pPr>
            <a:endParaRPr lang="en-US" baseline="0" dirty="0" smtClean="0"/>
          </a:p>
        </p:txBody>
      </p:sp>
    </p:spTree>
    <p:extLst>
      <p:ext uri="{BB962C8B-B14F-4D97-AF65-F5344CB8AC3E}">
        <p14:creationId xmlns:p14="http://schemas.microsoft.com/office/powerpoint/2010/main" val="290196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baseline="0" dirty="0" smtClean="0"/>
              <a:t>Albemarle County has the highest life expectancy rates out of all the localities ~84 years of age and Charlottesville has the lowest life expectancy ~73.6</a:t>
            </a:r>
          </a:p>
          <a:p>
            <a:pPr lvl="0">
              <a:spcBef>
                <a:spcPts val="0"/>
              </a:spcBef>
              <a:buNone/>
            </a:pPr>
            <a:endParaRPr lang="en-US" baseline="0" dirty="0" smtClean="0"/>
          </a:p>
          <a:p>
            <a:pPr lvl="0">
              <a:spcBef>
                <a:spcPts val="0"/>
              </a:spcBef>
              <a:buNone/>
            </a:pPr>
            <a:r>
              <a:rPr lang="en-US" baseline="0" dirty="0" smtClean="0"/>
              <a:t>The highest life expectancy in Louisa is ~80 years, which relative to the district is fairly low—the Albemarle, Charlottesville, and Fluvanna all have life expectancy estimates that are higher </a:t>
            </a:r>
          </a:p>
          <a:p>
            <a:pPr lvl="0">
              <a:spcBef>
                <a:spcPts val="0"/>
              </a:spcBef>
              <a:buNone/>
            </a:pPr>
            <a:endParaRPr lang="en-US" baseline="0" dirty="0" smtClean="0">
              <a:sym typeface="Wingdings" panose="05000000000000000000" pitchFamily="2" charset="2"/>
            </a:endParaRPr>
          </a:p>
          <a:p>
            <a:pPr lvl="0">
              <a:spcBef>
                <a:spcPts val="0"/>
              </a:spcBef>
              <a:buNone/>
            </a:pPr>
            <a:r>
              <a:rPr lang="en-US" baseline="0" dirty="0" smtClean="0">
                <a:sym typeface="Wingdings" panose="05000000000000000000" pitchFamily="2" charset="2"/>
              </a:rPr>
              <a:t>The other localities range from ~75-82 years of life. </a:t>
            </a:r>
            <a:endParaRPr lang="en-US" baseline="0" dirty="0" smtClean="0"/>
          </a:p>
        </p:txBody>
      </p:sp>
    </p:spTree>
    <p:extLst>
      <p:ext uri="{BB962C8B-B14F-4D97-AF65-F5344CB8AC3E}">
        <p14:creationId xmlns:p14="http://schemas.microsoft.com/office/powerpoint/2010/main" val="278228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The</a:t>
            </a:r>
            <a:r>
              <a:rPr lang="en-US" baseline="0" dirty="0" smtClean="0"/>
              <a:t> lowest life expectancy in Charlottesville is in the Ridge Street area, being ~74 (73.6)—the lowest life expectancy in the entire district </a:t>
            </a:r>
          </a:p>
          <a:p>
            <a:pPr lvl="0">
              <a:spcBef>
                <a:spcPts val="0"/>
              </a:spcBef>
              <a:buNone/>
            </a:pPr>
            <a:r>
              <a:rPr lang="en-US" dirty="0" smtClean="0"/>
              <a:t>Highest is in Locust Grove:</a:t>
            </a:r>
            <a:r>
              <a:rPr lang="en-US" baseline="0" dirty="0" smtClean="0"/>
              <a:t> ~84.1</a:t>
            </a:r>
            <a:endParaRPr lang="en-US" dirty="0" smtClean="0"/>
          </a:p>
          <a:p>
            <a:pPr lvl="0">
              <a:spcBef>
                <a:spcPts val="0"/>
              </a:spcBef>
              <a:buNone/>
            </a:pPr>
            <a:endParaRPr lang="en-US" dirty="0" smtClean="0"/>
          </a:p>
          <a:p>
            <a:pPr lvl="0">
              <a:spcBef>
                <a:spcPts val="0"/>
              </a:spcBef>
              <a:buNone/>
            </a:pPr>
            <a:r>
              <a:rPr lang="en-US" dirty="0" smtClean="0"/>
              <a:t>The next</a:t>
            </a:r>
            <a:r>
              <a:rPr lang="en-US" baseline="0" dirty="0" smtClean="0"/>
              <a:t> lowest is Belmont and </a:t>
            </a:r>
            <a:r>
              <a:rPr lang="en-US" baseline="0" dirty="0" err="1" smtClean="0"/>
              <a:t>Fifeville</a:t>
            </a:r>
            <a:r>
              <a:rPr lang="en-US" baseline="0" dirty="0" smtClean="0"/>
              <a:t>, being ~76 years of age </a:t>
            </a:r>
          </a:p>
          <a:p>
            <a:pPr lvl="0">
              <a:spcBef>
                <a:spcPts val="0"/>
              </a:spcBef>
              <a:buNone/>
            </a:pPr>
            <a:r>
              <a:rPr lang="en-US" baseline="0" dirty="0" smtClean="0"/>
              <a:t>Rose Hill Drive + 10</a:t>
            </a:r>
            <a:r>
              <a:rPr lang="en-US" baseline="30000" dirty="0" smtClean="0"/>
              <a:t>th</a:t>
            </a:r>
            <a:r>
              <a:rPr lang="en-US" baseline="0" dirty="0" smtClean="0"/>
              <a:t> and page have a life expectancy of ~77 years </a:t>
            </a:r>
          </a:p>
          <a:p>
            <a:pPr lvl="0">
              <a:spcBef>
                <a:spcPts val="0"/>
              </a:spcBef>
              <a:buNone/>
            </a:pPr>
            <a:r>
              <a:rPr lang="en-US" baseline="0" dirty="0" smtClean="0"/>
              <a:t>All other neighborhoods have a life expectancy ~80+ years of age </a:t>
            </a:r>
          </a:p>
          <a:p>
            <a:pPr lvl="0">
              <a:spcBef>
                <a:spcPts val="0"/>
              </a:spcBef>
              <a:buNone/>
            </a:pPr>
            <a:endParaRPr lang="en-US" baseline="0" dirty="0" smtClean="0"/>
          </a:p>
          <a:p>
            <a:pPr lvl="0">
              <a:spcBef>
                <a:spcPts val="0"/>
              </a:spcBef>
              <a:buNone/>
            </a:pPr>
            <a:r>
              <a:rPr lang="en-US" baseline="0" dirty="0" smtClean="0"/>
              <a:t>*mention that this data is </a:t>
            </a:r>
            <a:r>
              <a:rPr lang="en-US" baseline="0" dirty="0" smtClean="0"/>
              <a:t>centered around </a:t>
            </a:r>
            <a:r>
              <a:rPr lang="en-US" baseline="0" dirty="0" smtClean="0"/>
              <a:t>2010 census tract data </a:t>
            </a:r>
            <a:r>
              <a:rPr lang="en-US" baseline="0" dirty="0" smtClean="0"/>
              <a:t>so spans 2008-2012</a:t>
            </a:r>
            <a:endParaRPr dirty="0"/>
          </a:p>
        </p:txBody>
      </p:sp>
    </p:spTree>
    <p:extLst>
      <p:ext uri="{BB962C8B-B14F-4D97-AF65-F5344CB8AC3E}">
        <p14:creationId xmlns:p14="http://schemas.microsoft.com/office/powerpoint/2010/main" val="1438650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Charlottesville City</a:t>
            </a:r>
            <a:r>
              <a:rPr lang="en-US" baseline="0" dirty="0" smtClean="0"/>
              <a:t> has continued to have the highest rate of poverty in the district, followed not so closely by Nelson and Louisa. </a:t>
            </a:r>
          </a:p>
          <a:p>
            <a:pPr lvl="0">
              <a:spcBef>
                <a:spcPts val="0"/>
              </a:spcBef>
              <a:buNone/>
            </a:pPr>
            <a:endParaRPr lang="en-US" baseline="0" dirty="0" smtClean="0"/>
          </a:p>
          <a:p>
            <a:pPr lvl="0">
              <a:spcBef>
                <a:spcPts val="0"/>
              </a:spcBef>
              <a:buNone/>
            </a:pPr>
            <a:r>
              <a:rPr lang="en-US" baseline="0" dirty="0" smtClean="0"/>
              <a:t>Fluvanna and Greene county have the lowest percent of families below the federal poverty level. </a:t>
            </a:r>
          </a:p>
          <a:p>
            <a:pPr lvl="0">
              <a:spcBef>
                <a:spcPts val="0"/>
              </a:spcBef>
              <a:buNone/>
            </a:pPr>
            <a:endParaRPr lang="en-US" baseline="0" dirty="0" smtClean="0"/>
          </a:p>
          <a:p>
            <a:pPr lvl="0">
              <a:spcBef>
                <a:spcPts val="0"/>
              </a:spcBef>
              <a:buNone/>
            </a:pPr>
            <a:r>
              <a:rPr lang="en-US" baseline="0" dirty="0" smtClean="0"/>
              <a:t>Federal poverty level</a:t>
            </a:r>
          </a:p>
          <a:p>
            <a:pPr lvl="0">
              <a:spcBef>
                <a:spcPts val="0"/>
              </a:spcBef>
              <a:buNone/>
            </a:pPr>
            <a:r>
              <a:rPr lang="en-US" baseline="0" dirty="0" smtClean="0"/>
              <a:t>1 individual: $12,140 </a:t>
            </a:r>
          </a:p>
          <a:p>
            <a:pPr lvl="0">
              <a:spcBef>
                <a:spcPts val="0"/>
              </a:spcBef>
              <a:buNone/>
            </a:pPr>
            <a:r>
              <a:rPr lang="en-US" baseline="0" dirty="0" smtClean="0"/>
              <a:t>Family of 4: $20,780</a:t>
            </a:r>
            <a:endParaRPr dirty="0"/>
          </a:p>
        </p:txBody>
      </p:sp>
    </p:spTree>
    <p:extLst>
      <p:ext uri="{BB962C8B-B14F-4D97-AF65-F5344CB8AC3E}">
        <p14:creationId xmlns:p14="http://schemas.microsoft.com/office/powerpoint/2010/main" val="52451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3</a:t>
            </a:fld>
            <a:endParaRPr lang="en-US"/>
          </a:p>
        </p:txBody>
      </p:sp>
    </p:spTree>
    <p:extLst>
      <p:ext uri="{BB962C8B-B14F-4D97-AF65-F5344CB8AC3E}">
        <p14:creationId xmlns:p14="http://schemas.microsoft.com/office/powerpoint/2010/main" val="3866032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Albemarle County has the highest survival budget for a family of 1 infant and a preschooler—higher than the state 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ALICE population represents individuals and families who earn more than the official Federal Poverty Level but less than the basic cost of living. The measure has estimates for housing, childcare, food, transportation, healthcare, tax, and a miscellaneous category. There are estimates for different household and family compositions; there is an estimate for a basic "Survival" budget and a larger "Stability" budget. </a:t>
            </a:r>
          </a:p>
        </p:txBody>
      </p:sp>
    </p:spTree>
    <p:extLst>
      <p:ext uri="{BB962C8B-B14F-4D97-AF65-F5344CB8AC3E}">
        <p14:creationId xmlns:p14="http://schemas.microsoft.com/office/powerpoint/2010/main" val="64437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ALICE population represents individuals and families who earn more than the official Federal Poverty Level but less than the basic cost of living. The measure has estimates for housing, childcare, food, transportation, healthcare, tax, and a miscellaneous category. There are estimates for different household and family compositions; there is an estimate for a basic "Survival" budget and a larger "Stability" budget. </a:t>
            </a:r>
          </a:p>
        </p:txBody>
      </p:sp>
    </p:spTree>
    <p:extLst>
      <p:ext uri="{BB962C8B-B14F-4D97-AF65-F5344CB8AC3E}">
        <p14:creationId xmlns:p14="http://schemas.microsoft.com/office/powerpoint/2010/main" val="2973096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majority of households living in poverty are under 25 years of 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Even with smaller population sizes, a much larger proportion of Black VA residents are experiencing poverty.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Black, Hispanic, and people that identify as mixed races all have higher proportions of people experiencing poverty than white and Asian residents.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062003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Louisa was consistently the locality</a:t>
            </a:r>
            <a:r>
              <a:rPr lang="en-US" baseline="0" dirty="0" smtClean="0"/>
              <a:t> with the highest percent of persons uninsured, but in 2016, there was a slight decrease in % and Greene county is now the highest in the district. </a:t>
            </a:r>
          </a:p>
          <a:p>
            <a:pPr lvl="0">
              <a:spcBef>
                <a:spcPts val="0"/>
              </a:spcBef>
              <a:buNone/>
            </a:pPr>
            <a:endParaRPr lang="en-US" baseline="0" dirty="0" smtClean="0"/>
          </a:p>
          <a:p>
            <a:pPr lvl="0">
              <a:spcBef>
                <a:spcPts val="0"/>
              </a:spcBef>
              <a:buNone/>
            </a:pPr>
            <a:r>
              <a:rPr lang="en-US" baseline="0" dirty="0" smtClean="0"/>
              <a:t>Albemarle and Fluvanna County have the lowest percent of people uninsured. </a:t>
            </a:r>
          </a:p>
          <a:p>
            <a:pPr lvl="0">
              <a:spcBef>
                <a:spcPts val="0"/>
              </a:spcBef>
              <a:buNone/>
            </a:pPr>
            <a:endParaRPr lang="en-US" baseline="0" dirty="0" smtClean="0"/>
          </a:p>
          <a:p>
            <a:pPr lvl="0">
              <a:spcBef>
                <a:spcPts val="0"/>
              </a:spcBef>
              <a:buNone/>
            </a:pPr>
            <a:r>
              <a:rPr lang="en-US" baseline="0" dirty="0" smtClean="0"/>
              <a:t>Note: we expect these numbers will change once data are available for post-Medicaid expansion (2019)</a:t>
            </a:r>
            <a:endParaRPr dirty="0"/>
          </a:p>
        </p:txBody>
      </p:sp>
    </p:spTree>
    <p:extLst>
      <p:ext uri="{BB962C8B-B14F-4D97-AF65-F5344CB8AC3E}">
        <p14:creationId xmlns:p14="http://schemas.microsoft.com/office/powerpoint/2010/main" val="4285003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The lowest percentage of people to report having</a:t>
            </a:r>
            <a:r>
              <a:rPr lang="en-US" baseline="0" dirty="0" smtClean="0"/>
              <a:t> at least one personal doctor were in Greene and Nelson County. </a:t>
            </a:r>
          </a:p>
          <a:p>
            <a:pPr lvl="0">
              <a:spcBef>
                <a:spcPts val="0"/>
              </a:spcBef>
              <a:buNone/>
            </a:pPr>
            <a:endParaRPr lang="en-US" b="1" baseline="0" dirty="0" smtClean="0"/>
          </a:p>
          <a:p>
            <a:pPr lvl="0">
              <a:spcBef>
                <a:spcPts val="0"/>
              </a:spcBef>
              <a:buNone/>
            </a:pPr>
            <a:r>
              <a:rPr lang="en-US" b="1" baseline="0" dirty="0" smtClean="0"/>
              <a:t>Do you have one person you can think of as your personal doctor or health care provider? </a:t>
            </a:r>
            <a:endParaRPr b="1" dirty="0"/>
          </a:p>
        </p:txBody>
      </p:sp>
    </p:spTree>
    <p:extLst>
      <p:ext uri="{BB962C8B-B14F-4D97-AF65-F5344CB8AC3E}">
        <p14:creationId xmlns:p14="http://schemas.microsoft.com/office/powerpoint/2010/main" val="2326565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A little less than 80%</a:t>
            </a:r>
            <a:r>
              <a:rPr lang="en-US" baseline="0" dirty="0" smtClean="0"/>
              <a:t> of residents said they are able to get necessary dental care </a:t>
            </a:r>
            <a:endParaRPr lang="en-US" dirty="0" smtClean="0"/>
          </a:p>
          <a:p>
            <a:pPr lvl="0">
              <a:spcBef>
                <a:spcPts val="0"/>
              </a:spcBef>
              <a:buNone/>
            </a:pPr>
            <a:endParaRPr lang="en-US" b="1" dirty="0" smtClean="0"/>
          </a:p>
          <a:p>
            <a:pPr lvl="0">
              <a:spcBef>
                <a:spcPts val="0"/>
              </a:spcBef>
              <a:buNone/>
            </a:pPr>
            <a:r>
              <a:rPr lang="en-US" b="1" dirty="0" smtClean="0"/>
              <a:t>In the last 12 months, was anyone</a:t>
            </a:r>
            <a:r>
              <a:rPr lang="en-US" b="1" baseline="0" dirty="0" smtClean="0"/>
              <a:t> in your household unable to get necessary dental care or treatment? </a:t>
            </a:r>
            <a:endParaRPr b="1" dirty="0"/>
          </a:p>
        </p:txBody>
      </p:sp>
    </p:spTree>
    <p:extLst>
      <p:ext uri="{BB962C8B-B14F-4D97-AF65-F5344CB8AC3E}">
        <p14:creationId xmlns:p14="http://schemas.microsoft.com/office/powerpoint/2010/main" val="1521045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Highest proportion of people reported having not received a</a:t>
            </a:r>
            <a:r>
              <a:rPr lang="en-US" baseline="0" dirty="0" smtClean="0"/>
              <a:t> cleaning in the past 12 months in Fluvanna and Louisa County</a:t>
            </a:r>
          </a:p>
          <a:p>
            <a:pPr lvl="0">
              <a:spcBef>
                <a:spcPts val="0"/>
              </a:spcBef>
              <a:buNone/>
            </a:pPr>
            <a:endParaRPr lang="en-US" b="1" baseline="0" dirty="0" smtClean="0"/>
          </a:p>
          <a:p>
            <a:pPr lvl="0">
              <a:spcBef>
                <a:spcPts val="0"/>
              </a:spcBef>
              <a:buNone/>
            </a:pPr>
            <a:r>
              <a:rPr lang="en-US" b="1" baseline="0" dirty="0" smtClean="0"/>
              <a:t>In the past 12 months, have you seen a dentist or dental hygienist for cleaning? </a:t>
            </a:r>
            <a:endParaRPr b="1" dirty="0"/>
          </a:p>
        </p:txBody>
      </p:sp>
    </p:spTree>
    <p:extLst>
      <p:ext uri="{BB962C8B-B14F-4D97-AF65-F5344CB8AC3E}">
        <p14:creationId xmlns:p14="http://schemas.microsoft.com/office/powerpoint/2010/main" val="1839744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baseline="0" dirty="0" smtClean="0"/>
              <a:t>Since 2008, black low birth weights have experienced less than a 1% decrease. </a:t>
            </a:r>
          </a:p>
          <a:p>
            <a:pPr lvl="0">
              <a:spcBef>
                <a:spcPts val="0"/>
              </a:spcBef>
              <a:buNone/>
            </a:pPr>
            <a:r>
              <a:rPr lang="en-US" baseline="0" dirty="0" smtClean="0"/>
              <a:t>White low births have experienced a slight decrease since 2008. (~2% decrease) </a:t>
            </a:r>
          </a:p>
          <a:p>
            <a:pPr lvl="0">
              <a:spcBef>
                <a:spcPts val="0"/>
              </a:spcBef>
              <a:buNone/>
            </a:pPr>
            <a:r>
              <a:rPr lang="en-US" baseline="0" dirty="0" smtClean="0"/>
              <a:t>Black low births are around 4% higher in 2016 compared to white low birth weights. </a:t>
            </a:r>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dirty="0"/>
          </a:p>
        </p:txBody>
      </p:sp>
    </p:spTree>
    <p:extLst>
      <p:ext uri="{BB962C8B-B14F-4D97-AF65-F5344CB8AC3E}">
        <p14:creationId xmlns:p14="http://schemas.microsoft.com/office/powerpoint/2010/main" val="25992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32</a:t>
            </a:fld>
            <a:endParaRPr lang="en-US"/>
          </a:p>
        </p:txBody>
      </p:sp>
    </p:spTree>
    <p:extLst>
      <p:ext uri="{BB962C8B-B14F-4D97-AF65-F5344CB8AC3E}">
        <p14:creationId xmlns:p14="http://schemas.microsoft.com/office/powerpoint/2010/main" val="337508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baseline="0" dirty="0" smtClean="0"/>
              <a:t>All the localities except for Louisa County met the HP 2020 benchmark in 2015</a:t>
            </a:r>
          </a:p>
          <a:p>
            <a:pPr lvl="0">
              <a:spcBef>
                <a:spcPts val="0"/>
              </a:spcBef>
              <a:buNone/>
            </a:pPr>
            <a:endParaRPr lang="en-US" baseline="0" dirty="0" smtClean="0"/>
          </a:p>
          <a:p>
            <a:pPr lvl="0">
              <a:spcBef>
                <a:spcPts val="0"/>
              </a:spcBef>
              <a:buNone/>
            </a:pPr>
            <a:r>
              <a:rPr lang="en-US" baseline="0" dirty="0" smtClean="0"/>
              <a:t>However, across all the localities there has been a slight increase in adult obesity </a:t>
            </a:r>
          </a:p>
          <a:p>
            <a:pPr lvl="0">
              <a:spcBef>
                <a:spcPts val="0"/>
              </a:spcBef>
              <a:buNone/>
            </a:pPr>
            <a:endParaRPr lang="en-US" baseline="0" dirty="0" smtClean="0"/>
          </a:p>
          <a:p>
            <a:pPr lvl="0">
              <a:spcBef>
                <a:spcPts val="0"/>
              </a:spcBef>
              <a:buNone/>
            </a:pPr>
            <a:endParaRPr lang="en-US" baseline="0" dirty="0" smtClean="0"/>
          </a:p>
        </p:txBody>
      </p:sp>
    </p:spTree>
    <p:extLst>
      <p:ext uri="{BB962C8B-B14F-4D97-AF65-F5344CB8AC3E}">
        <p14:creationId xmlns:p14="http://schemas.microsoft.com/office/powerpoint/2010/main" val="419067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Mapping obesity</a:t>
            </a:r>
            <a:r>
              <a:rPr lang="en-US" baseline="0" dirty="0" smtClean="0"/>
              <a:t> across the district. Darker red = higher prevalence of obesity (45%+) and yellow-white is the lower (less than 15%). Parts of Nelson, southern Albemarle that touches Fluvanna, Louisa, and Greene counties have the areas of darkest red.</a:t>
            </a:r>
          </a:p>
          <a:p>
            <a:pPr lvl="0">
              <a:spcBef>
                <a:spcPts val="0"/>
              </a:spcBef>
              <a:buNone/>
            </a:pPr>
            <a:endParaRPr lang="en-US" baseline="0" dirty="0" smtClean="0"/>
          </a:p>
          <a:p>
            <a:pPr lvl="0">
              <a:spcBef>
                <a:spcPts val="0"/>
              </a:spcBef>
              <a:buNone/>
            </a:pPr>
            <a:r>
              <a:rPr lang="en-US" baseline="0" dirty="0" smtClean="0"/>
              <a:t>LIMITATION: UVA outpatient data only; so doesn’t necessarily reflect the entire population (but it has an n of ~200,000 versus the County Health Rankings/</a:t>
            </a:r>
            <a:r>
              <a:rPr lang="en-US" baseline="0" dirty="0" err="1" smtClean="0"/>
              <a:t>BRFSS</a:t>
            </a:r>
            <a:r>
              <a:rPr lang="en-US" baseline="0" dirty="0" smtClean="0"/>
              <a:t> data n for the district is in the hundreds)</a:t>
            </a:r>
          </a:p>
          <a:p>
            <a:pPr lvl="0">
              <a:spcBef>
                <a:spcPts val="0"/>
              </a:spcBef>
              <a:buNone/>
            </a:pPr>
            <a:endParaRPr lang="en-US" baseline="0" dirty="0" smtClean="0"/>
          </a:p>
          <a:p>
            <a:pPr lvl="0">
              <a:spcBef>
                <a:spcPts val="0"/>
              </a:spcBef>
              <a:buNone/>
            </a:pPr>
            <a:r>
              <a:rPr lang="en-US" baseline="0" dirty="0" smtClean="0"/>
              <a:t>Note</a:t>
            </a:r>
            <a:r>
              <a:rPr lang="en-US" baseline="0" dirty="0" smtClean="0"/>
              <a:t>: these are mapped by Zip Code Tabulation Area (</a:t>
            </a:r>
            <a:r>
              <a:rPr lang="en-US" baseline="0" dirty="0" err="1" smtClean="0"/>
              <a:t>ZCTAs</a:t>
            </a:r>
            <a:r>
              <a:rPr lang="en-US" baseline="0" dirty="0" smtClean="0"/>
              <a:t>) which sometimes cross county lines.</a:t>
            </a:r>
            <a:endParaRPr dirty="0"/>
          </a:p>
        </p:txBody>
      </p:sp>
    </p:spTree>
    <p:extLst>
      <p:ext uri="{BB962C8B-B14F-4D97-AF65-F5344CB8AC3E}">
        <p14:creationId xmlns:p14="http://schemas.microsoft.com/office/powerpoint/2010/main" val="16075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Mapping obesity</a:t>
            </a:r>
            <a:r>
              <a:rPr lang="en-US" baseline="0" dirty="0" smtClean="0"/>
              <a:t> across the district. This is for children instead of adults. As you can see from the dark gray areas, not enough data for several areas (that is, less children seen at UVA outpatient clinics across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256117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Most of the localities</a:t>
            </a:r>
            <a:r>
              <a:rPr lang="en-US" baseline="0" dirty="0" smtClean="0"/>
              <a:t> do NOT meet the VA plan for well-being—in 2015 Albemarle county was the only locality that met the target </a:t>
            </a:r>
          </a:p>
          <a:p>
            <a:pPr lvl="0">
              <a:spcBef>
                <a:spcPts val="0"/>
              </a:spcBef>
              <a:buNone/>
            </a:pPr>
            <a:endParaRPr lang="en-US" baseline="0" dirty="0" smtClean="0"/>
          </a:p>
          <a:p>
            <a:pPr lvl="0">
              <a:spcBef>
                <a:spcPts val="0"/>
              </a:spcBef>
              <a:buNone/>
            </a:pPr>
            <a:endParaRPr lang="en-US" baseline="0" dirty="0" smtClean="0"/>
          </a:p>
        </p:txBody>
      </p:sp>
    </p:spTree>
    <p:extLst>
      <p:ext uri="{BB962C8B-B14F-4D97-AF65-F5344CB8AC3E}">
        <p14:creationId xmlns:p14="http://schemas.microsoft.com/office/powerpoint/2010/main" val="106009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The</a:t>
            </a:r>
            <a:r>
              <a:rPr lang="en-US" baseline="0" dirty="0" smtClean="0"/>
              <a:t> top reason across all localities is reporting having no time </a:t>
            </a:r>
            <a:r>
              <a:rPr lang="en-US" baseline="0" dirty="0" smtClean="0"/>
              <a:t>and </a:t>
            </a:r>
            <a:r>
              <a:rPr lang="en-US" baseline="0" dirty="0" smtClean="0"/>
              <a:t>health reasons</a:t>
            </a:r>
          </a:p>
          <a:p>
            <a:pPr lvl="0">
              <a:spcBef>
                <a:spcPts val="0"/>
              </a:spcBef>
              <a:buNone/>
            </a:pPr>
            <a:endParaRPr lang="en-US" baseline="0" dirty="0" smtClean="0"/>
          </a:p>
          <a:p>
            <a:pPr lvl="0">
              <a:spcBef>
                <a:spcPts val="0"/>
              </a:spcBef>
              <a:buNone/>
            </a:pPr>
            <a:r>
              <a:rPr lang="en-US" baseline="0" dirty="0" smtClean="0"/>
              <a:t>What, if anything, prevents you from exercising?</a:t>
            </a:r>
            <a:endParaRPr dirty="0"/>
          </a:p>
        </p:txBody>
      </p:sp>
    </p:spTree>
    <p:extLst>
      <p:ext uri="{BB962C8B-B14F-4D97-AF65-F5344CB8AC3E}">
        <p14:creationId xmlns:p14="http://schemas.microsoft.com/office/powerpoint/2010/main" val="109745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Besides</a:t>
            </a:r>
            <a:r>
              <a:rPr lang="en-US" baseline="0" dirty="0" smtClean="0"/>
              <a:t> in Charlottesville, less than 80% of people report having access to exercise opportunities </a:t>
            </a:r>
            <a:endParaRPr dirty="0"/>
          </a:p>
        </p:txBody>
      </p:sp>
    </p:spTree>
    <p:extLst>
      <p:ext uri="{BB962C8B-B14F-4D97-AF65-F5344CB8AC3E}">
        <p14:creationId xmlns:p14="http://schemas.microsoft.com/office/powerpoint/2010/main" val="232607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baseline="0" dirty="0" smtClean="0"/>
              <a:t>Louisa, Nelson, and Charlottesville do not meet the VA target for food insecurity and all have percent's higher than 10% </a:t>
            </a:r>
          </a:p>
          <a:p>
            <a:pPr lvl="0">
              <a:spcBef>
                <a:spcPts val="0"/>
              </a:spcBef>
              <a:buNone/>
            </a:pPr>
            <a:r>
              <a:rPr lang="en-US" baseline="0" dirty="0" smtClean="0"/>
              <a:t>Food insecurity: lack of access, at times, to enough food for an active, healthy life for all household members and limited or uncertain availability of nutritionally adequate foods. May not always experience food insecurity—may also reflect a households need to make trade-</a:t>
            </a:r>
            <a:r>
              <a:rPr lang="en-US" baseline="0" dirty="0" err="1" smtClean="0"/>
              <a:t>off’s</a:t>
            </a:r>
            <a:r>
              <a:rPr lang="en-US" baseline="0" dirty="0" smtClean="0"/>
              <a:t> between important basic needs, such as housing or medical bills, and purchasing nutritionally adequate foods.  </a:t>
            </a:r>
          </a:p>
        </p:txBody>
      </p:sp>
    </p:spTree>
    <p:extLst>
      <p:ext uri="{BB962C8B-B14F-4D97-AF65-F5344CB8AC3E}">
        <p14:creationId xmlns:p14="http://schemas.microsoft.com/office/powerpoint/2010/main" val="387753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3200737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98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0341148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Graphs">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74847"/>
          <a:stretch/>
        </p:blipFill>
        <p:spPr>
          <a:xfrm>
            <a:off x="-47625" y="4356054"/>
            <a:ext cx="9296400" cy="787446"/>
          </a:xfrm>
          <a:prstGeom prst="rect">
            <a:avLst/>
          </a:prstGeom>
        </p:spPr>
      </p:pic>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3200" b="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40707743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s">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b="74847"/>
          <a:stretch/>
        </p:blipFill>
        <p:spPr>
          <a:xfrm>
            <a:off x="-47625" y="4356054"/>
            <a:ext cx="9296400" cy="787446"/>
          </a:xfrm>
          <a:prstGeom prst="rect">
            <a:avLst/>
          </a:prstGeom>
        </p:spPr>
      </p:pic>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240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357693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047750" y="634125"/>
            <a:ext cx="6996600" cy="715800"/>
          </a:xfrm>
          <a:prstGeom prst="rect">
            <a:avLst/>
          </a:prstGeom>
        </p:spPr>
        <p:txBody>
          <a:bodyPr lIns="91425" tIns="91425" rIns="91425" bIns="91425" anchor="b" anchorCtr="0"/>
          <a:lstStyle>
            <a:lvl1pPr lvl="0">
              <a:spcBef>
                <a:spcPts val="0"/>
              </a:spcBef>
              <a:defRPr>
                <a:solidFill>
                  <a:srgbClr val="3C78D8"/>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59" name="Shape 159"/>
          <p:cNvSpPr txBox="1">
            <a:spLocks noGrp="1"/>
          </p:cNvSpPr>
          <p:nvPr>
            <p:ph type="body" idx="1"/>
          </p:nvPr>
        </p:nvSpPr>
        <p:spPr>
          <a:xfrm>
            <a:off x="1075850" y="1540175"/>
            <a:ext cx="6996600" cy="19220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6" y="4173554"/>
            <a:ext cx="9248776" cy="988996"/>
          </a:xfrm>
          <a:prstGeom prst="rect">
            <a:avLst/>
          </a:prstGeom>
        </p:spPr>
      </p:pic>
    </p:spTree>
    <p:extLst>
      <p:ext uri="{BB962C8B-B14F-4D97-AF65-F5344CB8AC3E}">
        <p14:creationId xmlns:p14="http://schemas.microsoft.com/office/powerpoint/2010/main" val="39515563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3474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5D4FDA-17A0-489C-A4E8-E206E19745F3}"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1804275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5D4FDA-17A0-489C-A4E8-E206E19745F3}"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51659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5D4FDA-17A0-489C-A4E8-E206E19745F3}" type="datetimeFigureOut">
              <a:rPr lang="en-US" smtClean="0"/>
              <a:t>3/11/2019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1314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5D4FDA-17A0-489C-A4E8-E206E19745F3}" type="datetimeFigureOut">
              <a:rPr lang="en-US" smtClean="0"/>
              <a:t>3/11/2019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1537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D4FDA-17A0-489C-A4E8-E206E19745F3}" type="datetimeFigureOut">
              <a:rPr lang="en-US" smtClean="0"/>
              <a:t>3/11/2019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84888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70862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535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5D4FDA-17A0-489C-A4E8-E206E19745F3}" type="datetimeFigureOut">
              <a:rPr lang="en-US" smtClean="0"/>
              <a:t>3/11/2019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A82E337-41A2-4DD0-B6BD-C8174D9C09A4}" type="slidenum">
              <a:rPr lang="en-US" smtClean="0"/>
              <a:t>‹#›</a:t>
            </a:fld>
            <a:endParaRPr lang="en-US"/>
          </a:p>
        </p:txBody>
      </p:sp>
    </p:spTree>
    <p:extLst>
      <p:ext uri="{BB962C8B-B14F-4D97-AF65-F5344CB8AC3E}">
        <p14:creationId xmlns:p14="http://schemas.microsoft.com/office/powerpoint/2010/main" val="1112733459"/>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6" r:id="rId12"/>
    <p:sldLayoutId id="2147483847" r:id="rId13"/>
    <p:sldLayoutId id="214748384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vdh.virginia.gov/data/opioid-overdos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www.vdh.virginia.gov/data/opioid-overdos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tableau.com/profile/thomas.jefferson.health.distric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mailto:guleer.shahab@vdh.virginia.gov"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837"/>
            <a:ext cx="3459026" cy="5174337"/>
          </a:xfrm>
          <a:prstGeom prst="rect">
            <a:avLst/>
          </a:prstGeom>
        </p:spPr>
      </p:pic>
      <p:sp>
        <p:nvSpPr>
          <p:cNvPr id="10" name="Title 9"/>
          <p:cNvSpPr>
            <a:spLocks noGrp="1"/>
          </p:cNvSpPr>
          <p:nvPr>
            <p:ph type="title"/>
          </p:nvPr>
        </p:nvSpPr>
        <p:spPr>
          <a:xfrm>
            <a:off x="3442890" y="259719"/>
            <a:ext cx="5684974" cy="2121347"/>
          </a:xfrm>
        </p:spPr>
        <p:txBody>
          <a:bodyPr>
            <a:normAutofit fontScale="90000"/>
          </a:bodyPr>
          <a:lstStyle/>
          <a:p>
            <a:pPr algn="ctr"/>
            <a:r>
              <a:rPr lang="en-US" sz="3200" dirty="0" smtClean="0"/>
              <a:t>MAPP2Health</a:t>
            </a:r>
            <a:br>
              <a:rPr lang="en-US" sz="3200" dirty="0" smtClean="0"/>
            </a:br>
            <a:r>
              <a:rPr lang="en-US" sz="4800" b="1" dirty="0" smtClean="0"/>
              <a:t>Thomas Jefferson Health District Data Profile</a:t>
            </a:r>
            <a:endParaRPr lang="en-US" sz="4800" b="1" dirty="0"/>
          </a:p>
        </p:txBody>
      </p:sp>
      <p:sp>
        <p:nvSpPr>
          <p:cNvPr id="8" name="Oval 3"/>
          <p:cNvSpPr>
            <a:spLocks noChangeArrowheads="1"/>
          </p:cNvSpPr>
          <p:nvPr/>
        </p:nvSpPr>
        <p:spPr bwMode="auto">
          <a:xfrm>
            <a:off x="5302396" y="2724150"/>
            <a:ext cx="1981201" cy="1905000"/>
          </a:xfrm>
          <a:prstGeom prst="ellipse">
            <a:avLst/>
          </a:prstGeom>
          <a:solidFill>
            <a:schemeClr val="tx1">
              <a:lumMod val="50000"/>
            </a:schemeClr>
          </a:solidFill>
          <a:ln/>
          <a:extLst/>
        </p:spPr>
        <p:style>
          <a:lnRef idx="3">
            <a:schemeClr val="lt1"/>
          </a:lnRef>
          <a:fillRef idx="1">
            <a:schemeClr val="accent5"/>
          </a:fillRef>
          <a:effectRef idx="1">
            <a:schemeClr val="accent5"/>
          </a:effectRef>
          <a:fontRef idx="minor">
            <a:schemeClr val="lt1"/>
          </a:fontRef>
        </p:style>
        <p:txBody>
          <a:bodyPr vert="horz" wrap="square" lIns="36576" tIns="36576" rIns="36576" bIns="36576" numCol="1" anchor="t" anchorCtr="0" compatLnSpc="1">
            <a:prstTxWarp prst="textNoShape">
              <a:avLst/>
            </a:prstTxWarp>
          </a:bodyPr>
          <a:lstStyle/>
          <a:p>
            <a:endParaRPr lang="en-US"/>
          </a:p>
        </p:txBody>
      </p:sp>
      <p:pic>
        <p:nvPicPr>
          <p:cNvPr id="11" name="Picture 4"/>
          <p:cNvPicPr>
            <a:picLocks noChangeAspect="1" noChangeArrowheads="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665293" y="3081812"/>
            <a:ext cx="1240167" cy="1207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9663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Access to Exercise</a:t>
            </a:r>
            <a:r>
              <a:rPr kumimoji="0" lang="en-US" altLang="en-US" sz="2400" b="1" i="0" u="none" strike="noStrike" cap="none" normalizeH="0" dirty="0" smtClean="0">
                <a:ln>
                  <a:noFill/>
                </a:ln>
                <a:effectLst/>
              </a:rPr>
              <a:t> Opportunities</a:t>
            </a:r>
            <a:r>
              <a:rPr lang="en-US" altLang="en-US" sz="1400" b="1" dirty="0" smtClean="0"/>
              <a:t>, </a:t>
            </a:r>
            <a:r>
              <a:rPr kumimoji="0" lang="en-US" altLang="en-US" sz="1600" b="0" i="0" u="none" strike="noStrike" cap="none" normalizeH="0" baseline="0" dirty="0" smtClean="0">
                <a:ln>
                  <a:noFill/>
                </a:ln>
                <a:effectLst/>
              </a:rPr>
              <a:t>by TJHD Locality, 2014 &amp; 2016.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Robert</a:t>
            </a:r>
            <a:r>
              <a:rPr kumimoji="0" lang="en-US" altLang="en-US" sz="1600" b="0" i="0" u="none" strike="noStrike" cap="none" normalizeH="0" dirty="0" smtClean="0">
                <a:ln>
                  <a:noFill/>
                </a:ln>
                <a:effectLst/>
              </a:rPr>
              <a:t> Wood Johnson Foundation (</a:t>
            </a:r>
            <a:r>
              <a:rPr kumimoji="0" lang="en-US" altLang="en-US" sz="1600" b="0" i="0" u="none" strike="noStrike" cap="none" normalizeH="0" dirty="0" err="1" smtClean="0">
                <a:ln>
                  <a:noFill/>
                </a:ln>
                <a:effectLst/>
              </a:rPr>
              <a:t>RWJF</a:t>
            </a:r>
            <a:r>
              <a:rPr kumimoji="0" lang="en-US" altLang="en-US" sz="1600" b="0" i="0" u="none" strike="noStrike" cap="none" normalizeH="0" dirty="0" smtClean="0">
                <a:ln>
                  <a:noFill/>
                </a:ln>
                <a:effectLst/>
              </a:rPr>
              <a:t>), County Health Rankings</a:t>
            </a:r>
            <a:r>
              <a:rPr kumimoji="0" lang="en-US" altLang="en-US" sz="1600" b="0" i="0" u="none" strike="noStrike" cap="none" normalizeH="0" baseline="0" dirty="0" smtClean="0">
                <a:ln>
                  <a:noFill/>
                </a:ln>
                <a:effectLst/>
              </a:rPr>
              <a:t>, 2018.</a:t>
            </a:r>
          </a:p>
        </p:txBody>
      </p:sp>
      <p:grpSp>
        <p:nvGrpSpPr>
          <p:cNvPr id="6" name="Group 5"/>
          <p:cNvGrpSpPr/>
          <p:nvPr/>
        </p:nvGrpSpPr>
        <p:grpSpPr>
          <a:xfrm>
            <a:off x="1120849" y="1123950"/>
            <a:ext cx="6902302" cy="3810000"/>
            <a:chOff x="489098" y="895350"/>
            <a:chExt cx="7086600" cy="3933898"/>
          </a:xfrm>
        </p:grpSpPr>
        <p:pic>
          <p:nvPicPr>
            <p:cNvPr id="8" name="Picture 7"/>
            <p:cNvPicPr>
              <a:picLocks noChangeAspect="1"/>
            </p:cNvPicPr>
            <p:nvPr/>
          </p:nvPicPr>
          <p:blipFill rotWithShape="1">
            <a:blip r:embed="rId3"/>
            <a:srcRect l="14862" t="21875" r="30673" b="71875"/>
            <a:stretch/>
          </p:blipFill>
          <p:spPr>
            <a:xfrm>
              <a:off x="489098" y="4372048"/>
              <a:ext cx="7086600" cy="457200"/>
            </a:xfrm>
            <a:prstGeom prst="rect">
              <a:avLst/>
            </a:prstGeom>
          </p:spPr>
        </p:pic>
        <p:grpSp>
          <p:nvGrpSpPr>
            <p:cNvPr id="5" name="Group 4"/>
            <p:cNvGrpSpPr/>
            <p:nvPr/>
          </p:nvGrpSpPr>
          <p:grpSpPr>
            <a:xfrm>
              <a:off x="489098" y="895350"/>
              <a:ext cx="7086600" cy="3476698"/>
              <a:chOff x="489098" y="1428750"/>
              <a:chExt cx="5879804" cy="2943298"/>
            </a:xfrm>
          </p:grpSpPr>
          <p:pic>
            <p:nvPicPr>
              <p:cNvPr id="4" name="Picture 3"/>
              <p:cNvPicPr>
                <a:picLocks noChangeAspect="1"/>
              </p:cNvPicPr>
              <p:nvPr/>
            </p:nvPicPr>
            <p:blipFill rotWithShape="1">
              <a:blip r:embed="rId4"/>
              <a:srcRect l="31002" t="31250" r="28331" b="29167"/>
              <a:stretch/>
            </p:blipFill>
            <p:spPr>
              <a:xfrm>
                <a:off x="990600" y="1428750"/>
                <a:ext cx="5378302" cy="2943298"/>
              </a:xfrm>
              <a:prstGeom prst="rect">
                <a:avLst/>
              </a:prstGeom>
            </p:spPr>
          </p:pic>
          <p:pic>
            <p:nvPicPr>
              <p:cNvPr id="10" name="Picture 9"/>
              <p:cNvPicPr>
                <a:picLocks noChangeAspect="1"/>
              </p:cNvPicPr>
              <p:nvPr/>
            </p:nvPicPr>
            <p:blipFill rotWithShape="1">
              <a:blip r:embed="rId4"/>
              <a:srcRect l="15446" t="31250" r="80762" b="29167"/>
              <a:stretch/>
            </p:blipFill>
            <p:spPr>
              <a:xfrm>
                <a:off x="489098" y="1428750"/>
                <a:ext cx="501502" cy="2943298"/>
              </a:xfrm>
              <a:prstGeom prst="rect">
                <a:avLst/>
              </a:prstGeom>
            </p:spPr>
          </p:pic>
        </p:grpSp>
      </p:grpSp>
    </p:spTree>
    <p:extLst>
      <p:ext uri="{BB962C8B-B14F-4D97-AF65-F5344CB8AC3E}">
        <p14:creationId xmlns:p14="http://schemas.microsoft.com/office/powerpoint/2010/main" val="423912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p:txBody>
          <a:bodyPr>
            <a:noAutofit/>
          </a:bodyPr>
          <a:lstStyle/>
          <a:p>
            <a:pPr lvl="0" defTabSz="914400" eaLnBrk="0" fontAlgn="base" hangingPunct="0">
              <a:lnSpc>
                <a:spcPct val="100000"/>
              </a:lnSpc>
              <a:spcAft>
                <a:spcPct val="0"/>
              </a:spcAft>
            </a:pPr>
            <a:r>
              <a:rPr lang="en-US" altLang="en-US" sz="2400" b="1" dirty="0" smtClean="0">
                <a:latin typeface="+mn-lt"/>
              </a:rPr>
              <a:t>Food </a:t>
            </a:r>
            <a:r>
              <a:rPr lang="en-US" altLang="en-US" sz="2400" b="1" dirty="0">
                <a:latin typeface="+mn-lt"/>
              </a:rPr>
              <a:t>Insecurity</a:t>
            </a:r>
            <a:r>
              <a:rPr lang="en-US" altLang="en-US" sz="1800" dirty="0">
                <a:latin typeface="+mn-lt"/>
              </a:rPr>
              <a:t>, </a:t>
            </a:r>
            <a:r>
              <a:rPr lang="en-US" altLang="en-US" sz="1600" dirty="0">
                <a:latin typeface="+mn-lt"/>
              </a:rPr>
              <a:t>by TJHD Locality, </a:t>
            </a:r>
            <a:r>
              <a:rPr lang="en-US" altLang="en-US" sz="1600" dirty="0" smtClean="0">
                <a:latin typeface="+mn-lt"/>
              </a:rPr>
              <a:t>2013-2016. </a:t>
            </a:r>
            <a:r>
              <a:rPr lang="en-US" altLang="en-US" sz="1600" dirty="0">
                <a:latin typeface="+mn-lt"/>
              </a:rPr>
              <a:t/>
            </a:r>
            <a:br>
              <a:rPr lang="en-US" altLang="en-US" sz="1600" dirty="0">
                <a:latin typeface="+mn-lt"/>
              </a:rPr>
            </a:br>
            <a:r>
              <a:rPr lang="en-US" altLang="en-US" sz="1600" dirty="0">
                <a:latin typeface="+mn-lt"/>
              </a:rPr>
              <a:t>Source: Map the Meal Gap, Feeding America, </a:t>
            </a:r>
            <a:r>
              <a:rPr lang="en-US" altLang="en-US" sz="1600" dirty="0" smtClean="0">
                <a:latin typeface="+mn-lt"/>
              </a:rPr>
              <a:t>2018</a:t>
            </a:r>
            <a:r>
              <a:rPr lang="en-US" altLang="en-US" sz="1600" dirty="0">
                <a:latin typeface="+mn-lt"/>
              </a:rPr>
              <a:t>.</a:t>
            </a:r>
            <a:endParaRPr lang="en-US" sz="16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34855"/>
            <a:ext cx="8686800" cy="3656969"/>
          </a:xfrm>
          <a:prstGeom prst="rect">
            <a:avLst/>
          </a:prstGeom>
        </p:spPr>
      </p:pic>
      <p:sp>
        <p:nvSpPr>
          <p:cNvPr id="4" name="TextBox 3"/>
          <p:cNvSpPr txBox="1"/>
          <p:nvPr/>
        </p:nvSpPr>
        <p:spPr>
          <a:xfrm>
            <a:off x="6629400" y="2761919"/>
            <a:ext cx="3048000" cy="230832"/>
          </a:xfrm>
          <a:prstGeom prst="rect">
            <a:avLst/>
          </a:prstGeom>
          <a:noFill/>
        </p:spPr>
        <p:txBody>
          <a:bodyPr wrap="square" rtlCol="0">
            <a:spAutoFit/>
          </a:bodyPr>
          <a:lstStyle/>
          <a:p>
            <a:r>
              <a:rPr lang="en-US" sz="900" b="1" dirty="0" smtClean="0">
                <a:solidFill>
                  <a:schemeClr val="bg2"/>
                </a:solidFill>
              </a:rPr>
              <a:t>VA Plan for Well-Being Target = 10%</a:t>
            </a:r>
            <a:endParaRPr lang="en-US" sz="900" b="1" dirty="0">
              <a:solidFill>
                <a:schemeClr val="bg2"/>
              </a:solidFill>
            </a:endParaRPr>
          </a:p>
        </p:txBody>
      </p:sp>
    </p:spTree>
    <p:extLst>
      <p:ext uri="{BB962C8B-B14F-4D97-AF65-F5344CB8AC3E}">
        <p14:creationId xmlns:p14="http://schemas.microsoft.com/office/powerpoint/2010/main" val="193547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p:txBody>
          <a:bodyPr>
            <a:noAutofit/>
          </a:bodyPr>
          <a:lstStyle/>
          <a:p>
            <a:pPr lvl="0" defTabSz="914400" eaLnBrk="0" fontAlgn="base" hangingPunct="0">
              <a:lnSpc>
                <a:spcPct val="100000"/>
              </a:lnSpc>
              <a:spcAft>
                <a:spcPct val="0"/>
              </a:spcAft>
            </a:pPr>
            <a:r>
              <a:rPr lang="en-US" altLang="en-US" sz="2400" b="1" dirty="0" smtClean="0">
                <a:latin typeface="+mn-lt"/>
              </a:rPr>
              <a:t>Child </a:t>
            </a:r>
            <a:r>
              <a:rPr lang="en-US" altLang="en-US" sz="2400" b="1" dirty="0">
                <a:latin typeface="+mn-lt"/>
              </a:rPr>
              <a:t>Food Insecurity</a:t>
            </a:r>
            <a:r>
              <a:rPr lang="en-US" altLang="en-US" sz="1800" dirty="0">
                <a:latin typeface="+mn-lt"/>
              </a:rPr>
              <a:t>, </a:t>
            </a:r>
            <a:r>
              <a:rPr lang="en-US" altLang="en-US" sz="1600" dirty="0">
                <a:latin typeface="+mn-lt"/>
              </a:rPr>
              <a:t>by TJHD Locality, </a:t>
            </a:r>
            <a:r>
              <a:rPr lang="en-US" altLang="en-US" sz="1600" dirty="0" smtClean="0">
                <a:latin typeface="+mn-lt"/>
              </a:rPr>
              <a:t>2013-2016. </a:t>
            </a:r>
            <a:r>
              <a:rPr lang="en-US" altLang="en-US" sz="1600" dirty="0">
                <a:latin typeface="+mn-lt"/>
              </a:rPr>
              <a:t/>
            </a:r>
            <a:br>
              <a:rPr lang="en-US" altLang="en-US" sz="1600" dirty="0">
                <a:latin typeface="+mn-lt"/>
              </a:rPr>
            </a:br>
            <a:r>
              <a:rPr lang="en-US" altLang="en-US" sz="1600" dirty="0">
                <a:latin typeface="+mn-lt"/>
              </a:rPr>
              <a:t>Source: Map the Meal Gap, Feeding America, </a:t>
            </a:r>
            <a:r>
              <a:rPr lang="en-US" altLang="en-US" sz="1600" dirty="0" smtClean="0">
                <a:latin typeface="+mn-lt"/>
              </a:rPr>
              <a:t>2018</a:t>
            </a:r>
            <a:r>
              <a:rPr lang="en-US" altLang="en-US" sz="1600" dirty="0">
                <a:latin typeface="+mn-lt"/>
              </a:rPr>
              <a:t>.</a:t>
            </a:r>
            <a:endParaRPr lang="en-US" sz="16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0150"/>
            <a:ext cx="8839200" cy="3546668"/>
          </a:xfrm>
          <a:prstGeom prst="rect">
            <a:avLst/>
          </a:prstGeom>
        </p:spPr>
      </p:pic>
      <p:sp>
        <p:nvSpPr>
          <p:cNvPr id="5" name="TextBox 4"/>
          <p:cNvSpPr txBox="1"/>
          <p:nvPr/>
        </p:nvSpPr>
        <p:spPr>
          <a:xfrm>
            <a:off x="6629400" y="3105150"/>
            <a:ext cx="3048000" cy="230832"/>
          </a:xfrm>
          <a:prstGeom prst="rect">
            <a:avLst/>
          </a:prstGeom>
          <a:noFill/>
        </p:spPr>
        <p:txBody>
          <a:bodyPr wrap="square" rtlCol="0">
            <a:spAutoFit/>
          </a:bodyPr>
          <a:lstStyle/>
          <a:p>
            <a:r>
              <a:rPr lang="en-US" sz="900" b="1" dirty="0" smtClean="0">
                <a:solidFill>
                  <a:schemeClr val="bg2"/>
                </a:solidFill>
              </a:rPr>
              <a:t>VA Plan for Well-Being Target = 10%</a:t>
            </a:r>
            <a:endParaRPr lang="en-US" sz="900" b="1" dirty="0">
              <a:solidFill>
                <a:schemeClr val="bg2"/>
              </a:solidFill>
            </a:endParaRPr>
          </a:p>
        </p:txBody>
      </p:sp>
    </p:spTree>
    <p:extLst>
      <p:ext uri="{BB962C8B-B14F-4D97-AF65-F5344CB8AC3E}">
        <p14:creationId xmlns:p14="http://schemas.microsoft.com/office/powerpoint/2010/main" val="143631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050"/>
            <a:ext cx="3048000" cy="5143500"/>
          </a:xfrm>
        </p:spPr>
        <p:txBody>
          <a:bodyPr anchor="ctr" anchorCtr="0">
            <a:noAutofit/>
          </a:bodyPr>
          <a:lstStyle/>
          <a:p>
            <a:pPr algn="ctr"/>
            <a:r>
              <a:rPr lang="en-US" sz="3600" b="1" dirty="0" smtClean="0"/>
              <a:t>Address Mental Health &amp; Substance Use</a:t>
            </a:r>
            <a:endParaRPr lang="en-US" sz="3600" b="1" dirty="0"/>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9511"/>
          <a:stretch/>
        </p:blipFill>
        <p:spPr>
          <a:xfrm>
            <a:off x="3048000" y="0"/>
            <a:ext cx="6096000" cy="5143500"/>
          </a:xfrm>
        </p:spPr>
      </p:pic>
    </p:spTree>
    <p:extLst>
      <p:ext uri="{BB962C8B-B14F-4D97-AF65-F5344CB8AC3E}">
        <p14:creationId xmlns:p14="http://schemas.microsoft.com/office/powerpoint/2010/main" val="783997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8650" y="273844"/>
            <a:ext cx="7886700" cy="1078706"/>
          </a:xfrm>
        </p:spPr>
        <p:txBody>
          <a:bodyPr>
            <a:noAutofit/>
          </a:bodyPr>
          <a:lstStyle/>
          <a:p>
            <a:r>
              <a:rPr lang="en-US" sz="2400" b="1" dirty="0" smtClean="0"/>
              <a:t>Poor Mental Health Days,</a:t>
            </a:r>
            <a:r>
              <a:rPr lang="en-US" sz="1800" dirty="0" smtClean="0"/>
              <a:t> </a:t>
            </a:r>
            <a:r>
              <a:rPr lang="en-US" sz="1600" dirty="0"/>
              <a:t>by TJHD Locality, </a:t>
            </a:r>
            <a:r>
              <a:rPr lang="en-US" sz="1600" dirty="0" smtClean="0"/>
              <a:t>2014-2016</a:t>
            </a:r>
            <a:r>
              <a:rPr lang="en-US" sz="1600" dirty="0"/>
              <a:t>. Source: County Health Rankings, 2018</a:t>
            </a:r>
            <a:r>
              <a:rPr lang="en-US" sz="1600" dirty="0" smtClean="0"/>
              <a:t>.</a:t>
            </a:r>
            <a:r>
              <a:rPr lang="en-US" sz="1800" dirty="0"/>
              <a:t/>
            </a:r>
            <a:br>
              <a:rPr lang="en-US" sz="1800" dirty="0"/>
            </a:br>
            <a:endParaRPr lang="en-US" sz="105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1200150"/>
            <a:ext cx="8515350" cy="3507359"/>
          </a:xfrm>
          <a:prstGeom prst="rect">
            <a:avLst/>
          </a:prstGeom>
        </p:spPr>
      </p:pic>
    </p:spTree>
    <p:extLst>
      <p:ext uri="{BB962C8B-B14F-4D97-AF65-F5344CB8AC3E}">
        <p14:creationId xmlns:p14="http://schemas.microsoft.com/office/powerpoint/2010/main" val="3151746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Unable to Get Necessary Mental Healthcare</a:t>
            </a:r>
            <a:r>
              <a:rPr lang="en-US" altLang="en-US" sz="1400" b="1" dirty="0" smtClean="0"/>
              <a:t>,  </a:t>
            </a:r>
            <a:r>
              <a:rPr lang="en-US" altLang="en-US" sz="1400" dirty="0" smtClean="0"/>
              <a:t>by</a:t>
            </a:r>
            <a:r>
              <a:rPr kumimoji="0" lang="en-US" altLang="en-US" sz="1600" b="0" i="0" u="none" strike="noStrike" cap="none" normalizeH="0" baseline="0" dirty="0" smtClean="0">
                <a:ln>
                  <a:noFill/>
                </a:ln>
                <a:effectLst/>
              </a:rPr>
              <a:t> TJHD Locality, 2018. 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5" name="Chart 4"/>
          <p:cNvGraphicFramePr>
            <a:graphicFrameLocks/>
          </p:cNvGraphicFramePr>
          <p:nvPr>
            <p:extLst/>
          </p:nvPr>
        </p:nvGraphicFramePr>
        <p:xfrm>
          <a:off x="304800" y="1504950"/>
          <a:ext cx="74676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2" name="Action Button: Custom 1">
            <a:hlinkClick r:id="rId4" action="ppaction://hlinksldjump" highlightClick="1"/>
          </p:cNvPr>
          <p:cNvSpPr/>
          <p:nvPr/>
        </p:nvSpPr>
        <p:spPr>
          <a:xfrm>
            <a:off x="8077200" y="4019550"/>
            <a:ext cx="914400" cy="304800"/>
          </a:xfrm>
          <a:prstGeom prst="actionButtonBlank">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8229600" y="4064228"/>
            <a:ext cx="914400" cy="215444"/>
          </a:xfrm>
          <a:prstGeom prst="rect">
            <a:avLst/>
          </a:prstGeom>
          <a:noFill/>
        </p:spPr>
        <p:txBody>
          <a:bodyPr wrap="square" rtlCol="0">
            <a:spAutoFit/>
          </a:bodyPr>
          <a:lstStyle/>
          <a:p>
            <a:r>
              <a:rPr lang="en-US" sz="800" dirty="0" smtClean="0">
                <a:solidFill>
                  <a:schemeClr val="bg1"/>
                </a:solidFill>
              </a:rPr>
              <a:t>Question</a:t>
            </a:r>
            <a:endParaRPr lang="en-US" sz="800" dirty="0">
              <a:solidFill>
                <a:schemeClr val="bg1"/>
              </a:solidFill>
            </a:endParaRPr>
          </a:p>
        </p:txBody>
      </p:sp>
    </p:spTree>
    <p:extLst>
      <p:ext uri="{BB962C8B-B14F-4D97-AF65-F5344CB8AC3E}">
        <p14:creationId xmlns:p14="http://schemas.microsoft.com/office/powerpoint/2010/main" val="88092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8650" y="273844"/>
            <a:ext cx="7886700" cy="1078706"/>
          </a:xfrm>
        </p:spPr>
        <p:txBody>
          <a:bodyPr>
            <a:noAutofit/>
          </a:bodyPr>
          <a:lstStyle/>
          <a:p>
            <a:r>
              <a:rPr lang="en-US" sz="2400" b="1" dirty="0" smtClean="0">
                <a:latin typeface="+mn-lt"/>
              </a:rPr>
              <a:t>Percent </a:t>
            </a:r>
            <a:r>
              <a:rPr lang="en-US" sz="2400" b="1" dirty="0">
                <a:latin typeface="+mn-lt"/>
              </a:rPr>
              <a:t>of Adults </a:t>
            </a:r>
            <a:r>
              <a:rPr lang="en-US" sz="2400" b="1" dirty="0" smtClean="0">
                <a:latin typeface="+mn-lt"/>
              </a:rPr>
              <a:t>Smokers,</a:t>
            </a:r>
            <a:r>
              <a:rPr lang="en-US" sz="1800" dirty="0" smtClean="0">
                <a:latin typeface="+mn-lt"/>
              </a:rPr>
              <a:t> </a:t>
            </a:r>
            <a:r>
              <a:rPr lang="en-US" sz="1600" dirty="0">
                <a:latin typeface="+mn-lt"/>
              </a:rPr>
              <a:t>by TJHD Locality, </a:t>
            </a:r>
            <a:r>
              <a:rPr lang="en-US" sz="1600" dirty="0" smtClean="0">
                <a:latin typeface="+mn-lt"/>
              </a:rPr>
              <a:t>2014-2016</a:t>
            </a:r>
            <a:r>
              <a:rPr lang="en-US" sz="1600" dirty="0">
                <a:latin typeface="+mn-lt"/>
              </a:rPr>
              <a:t>. Source: County Health Rankings, 2018</a:t>
            </a:r>
            <a:r>
              <a:rPr lang="en-US" sz="1600" dirty="0" smtClean="0">
                <a:latin typeface="+mn-lt"/>
              </a:rPr>
              <a:t>.</a:t>
            </a:r>
            <a:r>
              <a:rPr lang="en-US" sz="1800" dirty="0">
                <a:latin typeface="+mn-lt"/>
              </a:rPr>
              <a:t/>
            </a:r>
            <a:br>
              <a:rPr lang="en-US" sz="1800" dirty="0">
                <a:latin typeface="+mn-lt"/>
              </a:rPr>
            </a:br>
            <a:endParaRPr lang="en-US" sz="1050"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1200150"/>
            <a:ext cx="8515350" cy="3549520"/>
          </a:xfrm>
          <a:prstGeom prst="rect">
            <a:avLst/>
          </a:prstGeom>
        </p:spPr>
      </p:pic>
    </p:spTree>
    <p:extLst>
      <p:ext uri="{BB962C8B-B14F-4D97-AF65-F5344CB8AC3E}">
        <p14:creationId xmlns:p14="http://schemas.microsoft.com/office/powerpoint/2010/main" val="4265931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221050" y="-48310"/>
            <a:ext cx="8725161" cy="1314792"/>
          </a:xfrm>
        </p:spPr>
        <p:txBody>
          <a:bodyPr>
            <a:noAutofit/>
          </a:bodyPr>
          <a:lstStyle/>
          <a:p>
            <a:pPr algn="ctr"/>
            <a:r>
              <a:rPr lang="en-US" sz="2400" b="1" dirty="0" smtClean="0"/>
              <a:t>TJHD Opioid Addiction Indicators </a:t>
            </a:r>
            <a:r>
              <a:rPr lang="en-US" sz="1600" dirty="0" smtClean="0"/>
              <a:t>(per 100,000 residents)</a:t>
            </a:r>
            <a:r>
              <a:rPr lang="en-US" sz="1600" b="1" dirty="0" smtClean="0"/>
              <a:t>,</a:t>
            </a:r>
            <a:r>
              <a:rPr lang="en-US" sz="1600" dirty="0" smtClean="0"/>
              <a:t> TJHD and TJHD Localities, 2011-2017 &amp; 2017</a:t>
            </a:r>
            <a:r>
              <a:rPr lang="en-US" sz="1600" dirty="0"/>
              <a:t>. </a:t>
            </a:r>
            <a:r>
              <a:rPr lang="en-US" sz="1600" dirty="0" smtClean="0"/>
              <a:t/>
            </a:r>
            <a:br>
              <a:rPr lang="en-US" sz="1600" dirty="0" smtClean="0"/>
            </a:br>
            <a:r>
              <a:rPr lang="en-US" sz="900" dirty="0" smtClean="0"/>
              <a:t>Source</a:t>
            </a:r>
            <a:r>
              <a:rPr lang="en-US" sz="900" dirty="0"/>
              <a:t>: Virginia Department of Health, Opioid Addiction </a:t>
            </a:r>
            <a:r>
              <a:rPr lang="en-US" sz="900" dirty="0" smtClean="0"/>
              <a:t>Dashboard,</a:t>
            </a:r>
            <a:r>
              <a:rPr lang="en-US" sz="900" b="1" dirty="0" smtClean="0"/>
              <a:t> </a:t>
            </a:r>
            <a:r>
              <a:rPr lang="en-US" sz="900" dirty="0" smtClean="0"/>
              <a:t>2018 (</a:t>
            </a:r>
            <a:r>
              <a:rPr lang="en-US" sz="900" u="sng" dirty="0" smtClean="0">
                <a:hlinkClick r:id="rId3"/>
              </a:rPr>
              <a:t>http</a:t>
            </a:r>
            <a:r>
              <a:rPr lang="en-US" sz="900" u="sng" dirty="0">
                <a:hlinkClick r:id="rId3"/>
              </a:rPr>
              <a:t>://</a:t>
            </a:r>
            <a:r>
              <a:rPr lang="en-US" sz="900" u="sng" dirty="0" smtClean="0">
                <a:hlinkClick r:id="rId3"/>
              </a:rPr>
              <a:t>www.vdh.virginia.gov/data/opioid-overdose</a:t>
            </a:r>
            <a:r>
              <a:rPr lang="en-US" sz="900" u="sng" dirty="0" smtClean="0"/>
              <a:t>)</a:t>
            </a:r>
            <a:r>
              <a:rPr lang="en-US" sz="900" dirty="0" smtClean="0"/>
              <a:t>.</a:t>
            </a:r>
            <a:endParaRPr lang="en-US" sz="900" dirty="0"/>
          </a:p>
        </p:txBody>
      </p:sp>
      <p:sp>
        <p:nvSpPr>
          <p:cNvPr id="2" name="Text Placeholder 1"/>
          <p:cNvSpPr>
            <a:spLocks noGrp="1"/>
          </p:cNvSpPr>
          <p:nvPr>
            <p:ph type="body" idx="1"/>
          </p:nvPr>
        </p:nvSpPr>
        <p:spPr>
          <a:xfrm>
            <a:off x="221050" y="996557"/>
            <a:ext cx="5147085" cy="419036"/>
          </a:xfrm>
        </p:spPr>
        <p:txBody>
          <a:bodyPr>
            <a:normAutofit/>
          </a:bodyPr>
          <a:lstStyle/>
          <a:p>
            <a:pPr algn="ctr"/>
            <a:r>
              <a:rPr lang="en-US" dirty="0" smtClean="0"/>
              <a:t>TJHD Overdose Mortality Rate, </a:t>
            </a:r>
            <a:r>
              <a:rPr lang="en-US" b="0" dirty="0" smtClean="0"/>
              <a:t>2011-2017</a:t>
            </a:r>
            <a:endParaRPr lang="en-US" dirty="0"/>
          </a:p>
        </p:txBody>
      </p:sp>
      <p:sp>
        <p:nvSpPr>
          <p:cNvPr id="10" name="Control 1"/>
          <p:cNvSpPr>
            <a:spLocks noChangeArrowheads="1" noChangeShapeType="1"/>
          </p:cNvSpPr>
          <p:nvPr/>
        </p:nvSpPr>
        <p:spPr bwMode="auto">
          <a:xfrm>
            <a:off x="18634074" y="3948243"/>
            <a:ext cx="4378325" cy="267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6" name="Picture 15"/>
          <p:cNvPicPr>
            <a:picLocks noChangeAspect="1"/>
          </p:cNvPicPr>
          <p:nvPr/>
        </p:nvPicPr>
        <p:blipFill rotWithShape="1">
          <a:blip r:embed="rId4"/>
          <a:srcRect l="57028" t="26042" r="17204" b="54167"/>
          <a:stretch/>
        </p:blipFill>
        <p:spPr>
          <a:xfrm>
            <a:off x="5593411" y="3190712"/>
            <a:ext cx="3352800" cy="1447800"/>
          </a:xfrm>
          <a:prstGeom prst="rect">
            <a:avLst/>
          </a:prstGeom>
        </p:spPr>
      </p:pic>
      <p:pic>
        <p:nvPicPr>
          <p:cNvPr id="17" name="Picture 16"/>
          <p:cNvPicPr>
            <a:picLocks noChangeAspect="1"/>
          </p:cNvPicPr>
          <p:nvPr/>
        </p:nvPicPr>
        <p:blipFill rotWithShape="1">
          <a:blip r:embed="rId4"/>
          <a:srcRect l="19546" t="26619" r="55271" b="54631"/>
          <a:stretch/>
        </p:blipFill>
        <p:spPr>
          <a:xfrm>
            <a:off x="5593411" y="1645446"/>
            <a:ext cx="3352800" cy="1371600"/>
          </a:xfrm>
          <a:prstGeom prst="rect">
            <a:avLst/>
          </a:prstGeom>
        </p:spPr>
      </p:pic>
      <p:sp>
        <p:nvSpPr>
          <p:cNvPr id="18" name="Text Placeholder 4"/>
          <p:cNvSpPr txBox="1">
            <a:spLocks/>
          </p:cNvSpPr>
          <p:nvPr/>
        </p:nvSpPr>
        <p:spPr>
          <a:xfrm>
            <a:off x="5628580" y="1049441"/>
            <a:ext cx="3373244" cy="607539"/>
          </a:xfrm>
          <a:prstGeom prst="rect">
            <a:avLst/>
          </a:prstGeom>
        </p:spPr>
        <p:txBody>
          <a:bodyPr vert="horz" lIns="91440" tIns="45720" rIns="91440" bIns="45720" rtlCol="0" anchor="b">
            <a:normAutofit fontScale="85000" lnSpcReduction="10000"/>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dirty="0" smtClean="0"/>
              <a:t>TJHD Overdose Mortality Rates, </a:t>
            </a:r>
            <a:r>
              <a:rPr lang="en-US" b="0" dirty="0" smtClean="0"/>
              <a:t>by TJHD Locality, 2017</a:t>
            </a:r>
            <a:r>
              <a:rPr lang="en-US" b="0" dirty="0" smtClean="0">
                <a:solidFill>
                  <a:schemeClr val="bg1"/>
                </a:solidFill>
              </a:rPr>
              <a:t>, 2017</a:t>
            </a:r>
            <a:endParaRPr lang="en-US" b="0" dirty="0">
              <a:solidFill>
                <a:schemeClr val="bg1"/>
              </a:solidFill>
            </a:endParaRPr>
          </a:p>
        </p:txBody>
      </p:sp>
      <p:sp>
        <p:nvSpPr>
          <p:cNvPr id="13" name="Text Placeholder 1"/>
          <p:cNvSpPr>
            <a:spLocks noGrp="1"/>
          </p:cNvSpPr>
          <p:nvPr>
            <p:ph type="body" idx="1"/>
          </p:nvPr>
        </p:nvSpPr>
        <p:spPr>
          <a:xfrm>
            <a:off x="146918" y="2935969"/>
            <a:ext cx="5147085" cy="419036"/>
          </a:xfrm>
        </p:spPr>
        <p:txBody>
          <a:bodyPr>
            <a:normAutofit/>
          </a:bodyPr>
          <a:lstStyle/>
          <a:p>
            <a:pPr algn="ctr"/>
            <a:r>
              <a:rPr lang="en-US" dirty="0" smtClean="0"/>
              <a:t>TJHD NAS Rate, </a:t>
            </a:r>
            <a:r>
              <a:rPr lang="en-US" b="0" dirty="0" smtClean="0"/>
              <a:t>2011-2017</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973" y="1378291"/>
            <a:ext cx="5147085" cy="159498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18" y="3380473"/>
            <a:ext cx="5334000" cy="1561364"/>
          </a:xfrm>
          <a:prstGeom prst="rect">
            <a:avLst/>
          </a:prstGeom>
        </p:spPr>
      </p:pic>
    </p:spTree>
    <p:extLst>
      <p:ext uri="{BB962C8B-B14F-4D97-AF65-F5344CB8AC3E}">
        <p14:creationId xmlns:p14="http://schemas.microsoft.com/office/powerpoint/2010/main" val="2719586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4934" y="238067"/>
            <a:ext cx="7886700" cy="1231106"/>
          </a:xfrm>
        </p:spPr>
        <p:txBody>
          <a:bodyPr>
            <a:noAutofit/>
          </a:bodyPr>
          <a:lstStyle/>
          <a:p>
            <a:r>
              <a:rPr lang="en-US" sz="2400" b="1" dirty="0" smtClean="0"/>
              <a:t>TJHD Rate Summary by Age Groups,</a:t>
            </a:r>
            <a:r>
              <a:rPr lang="en-US" sz="1800" dirty="0" smtClean="0"/>
              <a:t> </a:t>
            </a:r>
            <a:r>
              <a:rPr lang="en-US" sz="1600" dirty="0" smtClean="0"/>
              <a:t>Rates per 100,000 Residents, 2017</a:t>
            </a:r>
            <a:r>
              <a:rPr lang="en-US" sz="1600" dirty="0"/>
              <a:t>. </a:t>
            </a:r>
            <a:r>
              <a:rPr lang="en-US" sz="1600" dirty="0" smtClean="0"/>
              <a:t/>
            </a:r>
            <a:br>
              <a:rPr lang="en-US" sz="1600" dirty="0" smtClean="0"/>
            </a:br>
            <a:r>
              <a:rPr lang="en-US" sz="1600" dirty="0" smtClean="0"/>
              <a:t>Source</a:t>
            </a:r>
            <a:r>
              <a:rPr lang="en-US" sz="1600" dirty="0"/>
              <a:t>: Virginia Department of Health, </a:t>
            </a:r>
            <a:r>
              <a:rPr lang="en-US" sz="1600" dirty="0" smtClean="0"/>
              <a:t>Opioid Addiction Dashboard, 2018</a:t>
            </a:r>
            <a:r>
              <a:rPr lang="en-US" sz="1600" dirty="0"/>
              <a:t> </a:t>
            </a:r>
            <a:r>
              <a:rPr lang="en-US" sz="1600" dirty="0" smtClean="0"/>
              <a:t>(</a:t>
            </a:r>
            <a:r>
              <a:rPr lang="en-US" sz="1600" u="sng" dirty="0" smtClean="0">
                <a:hlinkClick r:id="rId3"/>
              </a:rPr>
              <a:t>http</a:t>
            </a:r>
            <a:r>
              <a:rPr lang="en-US" sz="1600" u="sng" dirty="0">
                <a:hlinkClick r:id="rId3"/>
              </a:rPr>
              <a:t>://</a:t>
            </a:r>
            <a:r>
              <a:rPr lang="en-US" sz="1600" u="sng" dirty="0" smtClean="0">
                <a:hlinkClick r:id="rId3"/>
              </a:rPr>
              <a:t>www.vdh.virginia.gov/data/opioid-overdose</a:t>
            </a:r>
            <a:r>
              <a:rPr lang="en-US" sz="1600" u="sng" dirty="0" smtClean="0"/>
              <a:t>)</a:t>
            </a:r>
            <a:r>
              <a:rPr lang="en-US" sz="1600" dirty="0" smtClean="0"/>
              <a:t>.</a:t>
            </a:r>
            <a:r>
              <a:rPr lang="en-US" sz="1800" dirty="0"/>
              <a:t/>
            </a:r>
            <a:br>
              <a:rPr lang="en-US" sz="1800" dirty="0"/>
            </a:br>
            <a:endParaRPr lang="en-US" sz="1050" dirty="0"/>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3754929949"/>
              </p:ext>
            </p:extLst>
          </p:nvPr>
        </p:nvGraphicFramePr>
        <p:xfrm>
          <a:off x="539209" y="1352550"/>
          <a:ext cx="8001000" cy="3618097"/>
        </p:xfrm>
        <a:graphic>
          <a:graphicData uri="http://schemas.openxmlformats.org/drawingml/2006/table">
            <a:tbl>
              <a:tblPr>
                <a:tableStyleId>{2D5ABB26-0587-4C30-8999-92F81FD0307C}</a:tableStyleId>
              </a:tblPr>
              <a:tblGrid>
                <a:gridCol w="1600200">
                  <a:extLst>
                    <a:ext uri="{9D8B030D-6E8A-4147-A177-3AD203B41FA5}">
                      <a16:colId xmlns:a16="http://schemas.microsoft.com/office/drawing/2014/main" val="2621465026"/>
                    </a:ext>
                  </a:extLst>
                </a:gridCol>
                <a:gridCol w="1600200">
                  <a:extLst>
                    <a:ext uri="{9D8B030D-6E8A-4147-A177-3AD203B41FA5}">
                      <a16:colId xmlns:a16="http://schemas.microsoft.com/office/drawing/2014/main" val="3490699617"/>
                    </a:ext>
                  </a:extLst>
                </a:gridCol>
                <a:gridCol w="1600200">
                  <a:extLst>
                    <a:ext uri="{9D8B030D-6E8A-4147-A177-3AD203B41FA5}">
                      <a16:colId xmlns:a16="http://schemas.microsoft.com/office/drawing/2014/main" val="4246557881"/>
                    </a:ext>
                  </a:extLst>
                </a:gridCol>
                <a:gridCol w="1600200">
                  <a:extLst>
                    <a:ext uri="{9D8B030D-6E8A-4147-A177-3AD203B41FA5}">
                      <a16:colId xmlns:a16="http://schemas.microsoft.com/office/drawing/2014/main" val="2271269428"/>
                    </a:ext>
                  </a:extLst>
                </a:gridCol>
                <a:gridCol w="1600200">
                  <a:extLst>
                    <a:ext uri="{9D8B030D-6E8A-4147-A177-3AD203B41FA5}">
                      <a16:colId xmlns:a16="http://schemas.microsoft.com/office/drawing/2014/main" val="4208464284"/>
                    </a:ext>
                  </a:extLst>
                </a:gridCol>
              </a:tblGrid>
              <a:tr h="351343">
                <a:tc gridSpan="3">
                  <a:txBody>
                    <a:bodyPr/>
                    <a:lstStyle/>
                    <a:p>
                      <a:pPr marR="0" indent="0" algn="ctr" rtl="0">
                        <a:lnSpc>
                          <a:spcPct val="119000"/>
                        </a:lnSpc>
                        <a:spcBef>
                          <a:spcPts val="0"/>
                        </a:spcBef>
                        <a:spcAft>
                          <a:spcPts val="600"/>
                        </a:spcAft>
                      </a:pPr>
                      <a:r>
                        <a:rPr lang="en-US" sz="1800" kern="1400" dirty="0">
                          <a:ln>
                            <a:noFill/>
                          </a:ln>
                          <a:effectLst/>
                        </a:rPr>
                        <a:t>Overdose Deaths </a:t>
                      </a:r>
                      <a:endParaRPr lang="en-US" sz="1200" b="1" kern="1400" dirty="0">
                        <a:ln>
                          <a:noFill/>
                        </a:ln>
                        <a:solidFill>
                          <a:schemeClr val="tx1"/>
                        </a:solidFill>
                        <a:effectLst/>
                        <a:latin typeface="Calibri" panose="020F0502020204030204" pitchFamily="34" charset="0"/>
                      </a:endParaRPr>
                    </a:p>
                  </a:txBody>
                  <a:tcPr marL="32318" marR="32318" marT="32318" marB="32318"/>
                </a:tc>
                <a:tc hMerge="1">
                  <a:txBody>
                    <a:bodyPr/>
                    <a:lstStyle/>
                    <a:p>
                      <a:endParaRPr lang="en-US"/>
                    </a:p>
                  </a:txBody>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800" kern="1400" dirty="0">
                          <a:ln>
                            <a:noFill/>
                          </a:ln>
                          <a:effectLst/>
                        </a:rPr>
                        <a:t>ED Visits for Overdose</a:t>
                      </a:r>
                      <a:endParaRPr lang="en-US" sz="1200" b="1" kern="1400" dirty="0">
                        <a:ln>
                          <a:noFill/>
                        </a:ln>
                        <a:solidFill>
                          <a:schemeClr val="tx1"/>
                        </a:solidFill>
                        <a:effectLst/>
                        <a:latin typeface="Calibri" panose="020F0502020204030204" pitchFamily="34" charset="0"/>
                      </a:endParaRPr>
                    </a:p>
                  </a:txBody>
                  <a:tcPr marL="32318" marR="32318" marT="32318" marB="32318"/>
                </a:tc>
                <a:tc hMerge="1">
                  <a:txBody>
                    <a:bodyPr/>
                    <a:lstStyle/>
                    <a:p>
                      <a:endParaRPr lang="en-US"/>
                    </a:p>
                  </a:txBody>
                  <a:tcPr/>
                </a:tc>
                <a:extLst>
                  <a:ext uri="{0D108BD9-81ED-4DB2-BD59-A6C34878D82A}">
                    <a16:rowId xmlns:a16="http://schemas.microsoft.com/office/drawing/2014/main" val="4156007931"/>
                  </a:ext>
                </a:extLst>
              </a:tr>
              <a:tr h="560674">
                <a:tc>
                  <a:txBody>
                    <a:bodyPr/>
                    <a:lstStyle/>
                    <a:p>
                      <a:pPr marR="0" indent="0" algn="ctr" rtl="0">
                        <a:lnSpc>
                          <a:spcPct val="94000"/>
                        </a:lnSpc>
                        <a:spcBef>
                          <a:spcPts val="0"/>
                        </a:spcBef>
                        <a:spcAft>
                          <a:spcPts val="100"/>
                        </a:spcAft>
                      </a:pPr>
                      <a:r>
                        <a:rPr lang="en-US" sz="1400" kern="1400" dirty="0">
                          <a:ln>
                            <a:noFill/>
                          </a:ln>
                          <a:effectLst/>
                        </a:rPr>
                        <a:t>Age Group</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Fentanyl and/or Heroin 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Prescription Opioid </a:t>
                      </a:r>
                    </a:p>
                    <a:p>
                      <a:pPr marR="0" indent="0" algn="ctr" rtl="0">
                        <a:lnSpc>
                          <a:spcPct val="94000"/>
                        </a:lnSpc>
                        <a:spcBef>
                          <a:spcPts val="0"/>
                        </a:spcBef>
                        <a:spcAft>
                          <a:spcPts val="100"/>
                        </a:spcAft>
                      </a:pPr>
                      <a:r>
                        <a:rPr lang="en-US" sz="1400" kern="1400" dirty="0">
                          <a:ln>
                            <a:noFill/>
                          </a:ln>
                          <a:effectLst/>
                        </a:rPr>
                        <a:t>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ED Heroin 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ED Opioid Overdose</a:t>
                      </a:r>
                      <a:endParaRPr lang="en-US" sz="1400" b="1"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757661093"/>
                  </a:ext>
                </a:extLst>
              </a:tr>
              <a:tr h="263029">
                <a:tc>
                  <a:txBody>
                    <a:bodyPr/>
                    <a:lstStyle/>
                    <a:p>
                      <a:pPr marR="0" indent="107569" algn="ctr" rtl="0">
                        <a:lnSpc>
                          <a:spcPct val="119000"/>
                        </a:lnSpc>
                        <a:spcBef>
                          <a:spcPts val="0"/>
                        </a:spcBef>
                        <a:spcAft>
                          <a:spcPts val="600"/>
                        </a:spcAft>
                      </a:pPr>
                      <a:r>
                        <a:rPr lang="en-US" sz="1400" kern="1400" dirty="0">
                          <a:ln>
                            <a:noFill/>
                          </a:ln>
                          <a:effectLst/>
                        </a:rPr>
                        <a:t> </a:t>
                      </a:r>
                      <a:r>
                        <a:rPr lang="en-US" sz="1400" kern="1400" dirty="0" smtClean="0">
                          <a:ln>
                            <a:noFill/>
                          </a:ln>
                          <a:effectLst/>
                        </a:rPr>
                        <a:t>0–14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solidFill>
                            <a:schemeClr val="tx1"/>
                          </a:solidFill>
                          <a:effectLst/>
                          <a:latin typeface="+mn-lt"/>
                        </a:rPr>
                        <a:t>51.5</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696499924"/>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15–24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2.7</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2.7</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21.3</a:t>
                      </a:r>
                      <a:endParaRPr lang="en-US" sz="1400" kern="1400" dirty="0" smtClean="0">
                        <a:ln>
                          <a:noFill/>
                        </a:ln>
                        <a:solidFill>
                          <a:schemeClr val="tx1"/>
                        </a:solidFill>
                        <a:effectLst/>
                        <a:latin typeface="+mn-lt"/>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159.9</a:t>
                      </a:r>
                      <a:endParaRPr lang="en-US" sz="1400" kern="1400" dirty="0">
                        <a:ln>
                          <a:noFill/>
                        </a:ln>
                        <a:solidFill>
                          <a:schemeClr val="tx1"/>
                        </a:solidFill>
                        <a:effectLst/>
                        <a:latin typeface="+mn-lt"/>
                      </a:endParaRPr>
                    </a:p>
                  </a:txBody>
                  <a:tcPr marL="32318" marR="32318" marT="32318" marB="32318"/>
                </a:tc>
                <a:extLst>
                  <a:ext uri="{0D108BD9-81ED-4DB2-BD59-A6C34878D82A}">
                    <a16:rowId xmlns:a16="http://schemas.microsoft.com/office/drawing/2014/main" val="4286976223"/>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25–34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17.7</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8.8</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67.7</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161.9</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123916350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35–44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17.3</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44.9</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148.4</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86584502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45–54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3.1</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21.7</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121.1</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55582296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55–64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3.0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3.0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5.9</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82.7</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1295354915"/>
                  </a:ext>
                </a:extLst>
              </a:tr>
              <a:tr h="263029">
                <a:tc>
                  <a:txBody>
                    <a:bodyPr/>
                    <a:lstStyle/>
                    <a:p>
                      <a:pPr marR="0" indent="107569" algn="ctr" rtl="0">
                        <a:lnSpc>
                          <a:spcPct val="119000"/>
                        </a:lnSpc>
                        <a:spcBef>
                          <a:spcPts val="0"/>
                        </a:spcBef>
                        <a:spcAft>
                          <a:spcPts val="600"/>
                        </a:spcAft>
                      </a:pPr>
                      <a:r>
                        <a:rPr lang="en-US" sz="1400" kern="1400" dirty="0">
                          <a:ln>
                            <a:noFill/>
                          </a:ln>
                          <a:effectLst/>
                        </a:rPr>
                        <a:t>65+</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a:t>
                      </a: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4.7</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42.7</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4203283752"/>
                  </a:ext>
                </a:extLst>
              </a:tr>
              <a:tr h="263029">
                <a:tc>
                  <a:txBody>
                    <a:bodyPr/>
                    <a:lstStyle/>
                    <a:p>
                      <a:pPr marR="0" indent="107569" algn="ctr" rtl="0">
                        <a:lnSpc>
                          <a:spcPct val="119000"/>
                        </a:lnSpc>
                        <a:spcBef>
                          <a:spcPts val="0"/>
                        </a:spcBef>
                        <a:spcAft>
                          <a:spcPts val="600"/>
                        </a:spcAft>
                      </a:pPr>
                      <a:r>
                        <a:rPr lang="en-US" sz="1400" kern="1400" dirty="0">
                          <a:ln>
                            <a:noFill/>
                          </a:ln>
                          <a:effectLst/>
                        </a:rPr>
                        <a:t>All Ages</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5.6</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22.0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105.8</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460867276"/>
                  </a:ext>
                </a:extLst>
              </a:tr>
            </a:tbl>
          </a:graphicData>
        </a:graphic>
      </p:graphicFrame>
      <p:sp>
        <p:nvSpPr>
          <p:cNvPr id="10" name="Control 1"/>
          <p:cNvSpPr>
            <a:spLocks noChangeArrowheads="1" noChangeShapeType="1"/>
          </p:cNvSpPr>
          <p:nvPr/>
        </p:nvSpPr>
        <p:spPr bwMode="auto">
          <a:xfrm>
            <a:off x="18634074" y="3948243"/>
            <a:ext cx="4378325" cy="267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 name="Rectangle 1"/>
          <p:cNvSpPr/>
          <p:nvPr/>
        </p:nvSpPr>
        <p:spPr>
          <a:xfrm>
            <a:off x="725287" y="2945369"/>
            <a:ext cx="8061054" cy="381000"/>
          </a:xfrm>
          <a:prstGeom prst="rect">
            <a:avLst/>
          </a:prstGeom>
          <a:no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98123" y="4589647"/>
            <a:ext cx="3288218" cy="381000"/>
          </a:xfrm>
          <a:prstGeom prst="rect">
            <a:avLst/>
          </a:prstGeom>
          <a:no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89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Suicide Rate </a:t>
            </a:r>
            <a:r>
              <a:rPr lang="en-US" sz="1600" dirty="0" smtClean="0"/>
              <a:t>per 100,000 population, </a:t>
            </a:r>
            <a:r>
              <a:rPr lang="en-US" sz="1600" dirty="0"/>
              <a:t>by TJHD Locality, </a:t>
            </a:r>
            <a:r>
              <a:rPr lang="en-US" sz="1600" dirty="0" smtClean="0"/>
              <a:t>2010-2016</a:t>
            </a:r>
            <a:r>
              <a:rPr lang="en-US" sz="1600" dirty="0"/>
              <a:t>. Source: </a:t>
            </a:r>
            <a:r>
              <a:rPr lang="en-US" sz="1600" dirty="0" smtClean="0"/>
              <a:t>Office of the Chief Medical Examiner, Virginia Department of Health, </a:t>
            </a:r>
            <a:r>
              <a:rPr lang="en-US" sz="1600" dirty="0"/>
              <a:t>2018</a:t>
            </a:r>
            <a:r>
              <a:rPr lang="en-US" sz="1600" dirty="0" smtClean="0"/>
              <a:t>.</a:t>
            </a:r>
            <a:r>
              <a:rPr lang="en-US" sz="1800" dirty="0"/>
              <a:t/>
            </a:r>
            <a:br>
              <a:rPr lang="en-US" sz="1800" dirty="0"/>
            </a:br>
            <a:endParaRPr lang="en-US" sz="105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1200150"/>
            <a:ext cx="8382000" cy="3533246"/>
          </a:xfrm>
          <a:prstGeom prst="rect">
            <a:avLst/>
          </a:prstGeom>
        </p:spPr>
      </p:pic>
    </p:spTree>
    <p:extLst>
      <p:ext uri="{BB962C8B-B14F-4D97-AF65-F5344CB8AC3E}">
        <p14:creationId xmlns:p14="http://schemas.microsoft.com/office/powerpoint/2010/main" val="3368160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a:t>
            </a:r>
            <a:endParaRPr lang="en-US" dirty="0"/>
          </a:p>
        </p:txBody>
      </p:sp>
      <p:sp>
        <p:nvSpPr>
          <p:cNvPr id="3" name="Content Placeholder 2"/>
          <p:cNvSpPr>
            <a:spLocks noGrp="1"/>
          </p:cNvSpPr>
          <p:nvPr>
            <p:ph idx="1"/>
          </p:nvPr>
        </p:nvSpPr>
        <p:spPr/>
        <p:txBody>
          <a:bodyPr/>
          <a:lstStyle/>
          <a:p>
            <a:pPr marL="0" lvl="0" indent="0">
              <a:buNone/>
            </a:pPr>
            <a:r>
              <a:rPr lang="en-US" sz="2400" dirty="0" smtClean="0"/>
              <a:t>Spend 5-7 </a:t>
            </a:r>
            <a:r>
              <a:rPr lang="en-US" sz="2400" dirty="0"/>
              <a:t>minutes walking around and looking at </a:t>
            </a:r>
            <a:r>
              <a:rPr lang="en-US" sz="2400" dirty="0" smtClean="0"/>
              <a:t>the data posters. Add your stars:</a:t>
            </a:r>
            <a:endParaRPr lang="en-US" sz="1600" dirty="0"/>
          </a:p>
          <a:p>
            <a:pPr lvl="1"/>
            <a:r>
              <a:rPr lang="en-US" sz="2800" b="1" dirty="0">
                <a:solidFill>
                  <a:schemeClr val="accent1"/>
                </a:solidFill>
              </a:rPr>
              <a:t>Blue</a:t>
            </a:r>
            <a:r>
              <a:rPr lang="en-US" dirty="0"/>
              <a:t> = What stands out to you? </a:t>
            </a:r>
            <a:endParaRPr lang="en-US" sz="1200" dirty="0"/>
          </a:p>
          <a:p>
            <a:pPr lvl="1"/>
            <a:r>
              <a:rPr lang="en-US" sz="2400" b="1" dirty="0">
                <a:solidFill>
                  <a:schemeClr val="accent4"/>
                </a:solidFill>
              </a:rPr>
              <a:t>Green</a:t>
            </a:r>
            <a:r>
              <a:rPr lang="en-US" dirty="0"/>
              <a:t> = Do you see any differences in the data (better/worse outcomes) by geography, race, age, gender, etc.?</a:t>
            </a:r>
            <a:endParaRPr lang="en-US" sz="1200" dirty="0"/>
          </a:p>
          <a:p>
            <a:pPr lvl="1"/>
            <a:r>
              <a:rPr lang="en-US" sz="2400" b="1" dirty="0">
                <a:solidFill>
                  <a:srgbClr val="FFC000"/>
                </a:solidFill>
              </a:rPr>
              <a:t>Yellow</a:t>
            </a:r>
            <a:r>
              <a:rPr lang="en-US" b="1" dirty="0"/>
              <a:t> </a:t>
            </a:r>
            <a:r>
              <a:rPr lang="en-US" dirty="0"/>
              <a:t>= Is there a topic where you’d like to see more data or have more discussion?</a:t>
            </a:r>
            <a:endParaRPr lang="en-US" sz="1200" dirty="0"/>
          </a:p>
        </p:txBody>
      </p:sp>
    </p:spTree>
    <p:extLst>
      <p:ext uri="{BB962C8B-B14F-4D97-AF65-F5344CB8AC3E}">
        <p14:creationId xmlns:p14="http://schemas.microsoft.com/office/powerpoint/2010/main" val="1706219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050"/>
            <a:ext cx="2438400" cy="5143500"/>
          </a:xfrm>
        </p:spPr>
        <p:txBody>
          <a:bodyPr anchor="ctr" anchorCtr="0">
            <a:noAutofit/>
          </a:bodyPr>
          <a:lstStyle/>
          <a:p>
            <a:pPr algn="ctr"/>
            <a:r>
              <a:rPr lang="en-US" sz="3600" b="1" dirty="0" smtClean="0"/>
              <a:t>Increase Access to Care and Reduce Health Disparities</a:t>
            </a:r>
            <a:endParaRPr lang="en-US" sz="3600" b="1" dirty="0"/>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0124" r="2962"/>
          <a:stretch/>
        </p:blipFill>
        <p:spPr>
          <a:xfrm>
            <a:off x="2438400" y="-19050"/>
            <a:ext cx="6705600" cy="5143500"/>
          </a:xfrm>
        </p:spPr>
      </p:pic>
    </p:spTree>
    <p:extLst>
      <p:ext uri="{BB962C8B-B14F-4D97-AF65-F5344CB8AC3E}">
        <p14:creationId xmlns:p14="http://schemas.microsoft.com/office/powerpoint/2010/main" val="3760224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705600" y="-20782"/>
            <a:ext cx="2286000" cy="5164282"/>
          </a:xfrm>
        </p:spPr>
        <p:txBody>
          <a:bodyPr>
            <a:noAutofit/>
          </a:bodyPr>
          <a:lstStyle/>
          <a:p>
            <a:r>
              <a:rPr lang="en-US" sz="2400" b="1" dirty="0" smtClean="0"/>
              <a:t>Life </a:t>
            </a:r>
            <a:r>
              <a:rPr lang="en-US" sz="2400" b="1" dirty="0"/>
              <a:t>Expectancy Estimates at </a:t>
            </a:r>
            <a:r>
              <a:rPr lang="en-US" sz="2400" b="1" dirty="0" smtClean="0"/>
              <a:t>Birth</a:t>
            </a:r>
            <a:br>
              <a:rPr lang="en-US" sz="2400" b="1" dirty="0" smtClean="0"/>
            </a:br>
            <a:r>
              <a:rPr lang="en-US" sz="2400" b="1" dirty="0"/>
              <a:t/>
            </a:r>
            <a:br>
              <a:rPr lang="en-US" sz="2400" b="1" dirty="0"/>
            </a:br>
            <a:r>
              <a:rPr lang="en-US" sz="1600" dirty="0" smtClean="0"/>
              <a:t>by </a:t>
            </a:r>
            <a:r>
              <a:rPr lang="en-US" sz="1600" dirty="0"/>
              <a:t>TJHD Census Tract, </a:t>
            </a:r>
            <a:r>
              <a:rPr lang="en-US" sz="1600" dirty="0" smtClean="0"/>
              <a:t>2008-2012</a:t>
            </a:r>
            <a:r>
              <a:rPr lang="en-US" sz="1600" dirty="0"/>
              <a:t>. </a:t>
            </a:r>
            <a:r>
              <a:rPr lang="en-US" sz="1600" dirty="0" smtClean="0"/>
              <a:t/>
            </a:r>
            <a:br>
              <a:rPr lang="en-US" sz="1600" dirty="0" smtClean="0"/>
            </a:br>
            <a:r>
              <a:rPr lang="en-US" sz="1600" dirty="0" smtClean="0"/>
              <a:t/>
            </a:r>
            <a:br>
              <a:rPr lang="en-US" sz="1600" dirty="0" smtClean="0"/>
            </a:br>
            <a:r>
              <a:rPr lang="en-US" sz="1600" dirty="0" smtClean="0"/>
              <a:t>Source</a:t>
            </a:r>
            <a:r>
              <a:rPr lang="en-US" sz="1600" dirty="0"/>
              <a:t>: Virginia Department of Health, Office of Vital Records, 2018 and U.S. Census Bureau, 2010 Population Counts, 2018</a:t>
            </a:r>
            <a:r>
              <a:rPr lang="en-US" sz="1600" dirty="0" smtClean="0"/>
              <a:t>.</a:t>
            </a:r>
            <a:endParaRPr lang="en-US" sz="1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8031" cy="5143500"/>
          </a:xfrm>
          <a:prstGeom prst="rect">
            <a:avLst/>
          </a:prstGeom>
        </p:spPr>
      </p:pic>
    </p:spTree>
    <p:extLst>
      <p:ext uri="{BB962C8B-B14F-4D97-AF65-F5344CB8AC3E}">
        <p14:creationId xmlns:p14="http://schemas.microsoft.com/office/powerpoint/2010/main" val="153057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553200" y="-24134"/>
            <a:ext cx="2286000" cy="5164282"/>
          </a:xfrm>
        </p:spPr>
        <p:txBody>
          <a:bodyPr>
            <a:noAutofit/>
          </a:bodyPr>
          <a:lstStyle/>
          <a:p>
            <a:r>
              <a:rPr lang="en-US" sz="2400" b="1" dirty="0" err="1" smtClean="0">
                <a:solidFill>
                  <a:schemeClr val="accent2"/>
                </a:solidFill>
              </a:rPr>
              <a:t>CharlottesvilleLife</a:t>
            </a:r>
            <a:r>
              <a:rPr lang="en-US" sz="2400" b="1" dirty="0">
                <a:solidFill>
                  <a:schemeClr val="accent2"/>
                </a:solidFill>
              </a:rPr>
              <a:t> </a:t>
            </a:r>
            <a:r>
              <a:rPr lang="en-US" sz="2400" b="1" dirty="0" smtClean="0">
                <a:solidFill>
                  <a:schemeClr val="accent2"/>
                </a:solidFill>
              </a:rPr>
              <a:t>Expectancy </a:t>
            </a:r>
            <a:r>
              <a:rPr lang="en-US" sz="2400" b="1" dirty="0">
                <a:solidFill>
                  <a:schemeClr val="accent2"/>
                </a:solidFill>
              </a:rPr>
              <a:t>Estimates at </a:t>
            </a:r>
            <a:r>
              <a:rPr lang="en-US" sz="2400" b="1" dirty="0" smtClean="0">
                <a:solidFill>
                  <a:schemeClr val="accent2"/>
                </a:solidFill>
              </a:rPr>
              <a:t>Birth</a:t>
            </a:r>
            <a:r>
              <a:rPr lang="en-US" sz="2400" b="1" dirty="0" smtClean="0">
                <a:solidFill>
                  <a:schemeClr val="accent1"/>
                </a:solidFill>
              </a:rPr>
              <a:t/>
            </a:r>
            <a:br>
              <a:rPr lang="en-US" sz="2400" b="1" dirty="0" smtClean="0">
                <a:solidFill>
                  <a:schemeClr val="accent1"/>
                </a:solidFill>
              </a:rPr>
            </a:br>
            <a:r>
              <a:rPr lang="en-US" sz="2400" b="1" dirty="0"/>
              <a:t/>
            </a:r>
            <a:br>
              <a:rPr lang="en-US" sz="2400" b="1" dirty="0"/>
            </a:br>
            <a:r>
              <a:rPr lang="en-US" sz="1600" dirty="0" smtClean="0"/>
              <a:t>by </a:t>
            </a:r>
            <a:r>
              <a:rPr lang="en-US" sz="1600" dirty="0"/>
              <a:t>TJHD Census Tract, </a:t>
            </a:r>
            <a:r>
              <a:rPr lang="en-US" sz="1600" dirty="0" smtClean="0"/>
              <a:t>2008-2012</a:t>
            </a:r>
            <a:r>
              <a:rPr lang="en-US" sz="1600" dirty="0"/>
              <a:t>. </a:t>
            </a:r>
            <a:r>
              <a:rPr lang="en-US" sz="1600" dirty="0" smtClean="0"/>
              <a:t/>
            </a:r>
            <a:br>
              <a:rPr lang="en-US" sz="1600" dirty="0" smtClean="0"/>
            </a:br>
            <a:r>
              <a:rPr lang="en-US" sz="1600" dirty="0" smtClean="0"/>
              <a:t/>
            </a:r>
            <a:br>
              <a:rPr lang="en-US" sz="1600" dirty="0" smtClean="0"/>
            </a:br>
            <a:r>
              <a:rPr lang="en-US" sz="1600" dirty="0" smtClean="0"/>
              <a:t>Source</a:t>
            </a:r>
            <a:r>
              <a:rPr lang="en-US" sz="1600" dirty="0"/>
              <a:t>: Virginia Department of Health, Office of Vital Records, 2018 and U.S. Census Bureau, 2010 Population Counts, 2018</a:t>
            </a:r>
            <a:r>
              <a:rPr lang="en-US" sz="1600" dirty="0" smtClean="0"/>
              <a:t>.</a:t>
            </a:r>
            <a:endParaRPr lang="en-US" sz="1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185758" cy="5143500"/>
          </a:xfrm>
          <a:prstGeom prst="rect">
            <a:avLst/>
          </a:prstGeom>
        </p:spPr>
      </p:pic>
      <p:sp>
        <p:nvSpPr>
          <p:cNvPr id="4" name="TextBox 3"/>
          <p:cNvSpPr txBox="1"/>
          <p:nvPr/>
        </p:nvSpPr>
        <p:spPr>
          <a:xfrm>
            <a:off x="2415467" y="3630613"/>
            <a:ext cx="457200" cy="27699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Ridge Street</a:t>
            </a:r>
            <a:endParaRPr kumimoji="0" lang="en-US" sz="6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 name="TextBox 4"/>
          <p:cNvSpPr txBox="1"/>
          <p:nvPr/>
        </p:nvSpPr>
        <p:spPr>
          <a:xfrm>
            <a:off x="2133600" y="2404351"/>
            <a:ext cx="685800" cy="46166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Rose Hill + 10</a:t>
            </a:r>
            <a:r>
              <a:rPr kumimoji="0" lang="en-US" sz="800" b="0" i="0" u="none" strike="noStrike" kern="1200" cap="none" spc="0" normalizeH="0" baseline="30000" noProof="0" dirty="0" smtClean="0">
                <a:ln>
                  <a:noFill/>
                </a:ln>
                <a:solidFill>
                  <a:prstClr val="black"/>
                </a:solidFill>
                <a:effectLst/>
                <a:uLnTx/>
                <a:uFillTx/>
                <a:latin typeface="Century Gothic" panose="020F0302020204030204"/>
                <a:ea typeface="+mn-ea"/>
                <a:cs typeface="+mn-cs"/>
              </a:rPr>
              <a:t>th</a:t>
            </a:r>
            <a:r>
              <a:rPr kumimoji="0" lang="en-US" sz="8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 and Page</a:t>
            </a:r>
            <a:endParaRPr kumimoji="0" lang="en-US" sz="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6" name="TextBox 5"/>
          <p:cNvSpPr txBox="1"/>
          <p:nvPr/>
        </p:nvSpPr>
        <p:spPr>
          <a:xfrm>
            <a:off x="2971800" y="3807827"/>
            <a:ext cx="6096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Belmont</a:t>
            </a:r>
            <a:endParaRPr kumimoji="0" lang="en-US" sz="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8" name="TextBox 7"/>
          <p:cNvSpPr txBox="1"/>
          <p:nvPr/>
        </p:nvSpPr>
        <p:spPr>
          <a:xfrm>
            <a:off x="1861950" y="3438495"/>
            <a:ext cx="762000"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prstClr val="black"/>
                </a:solidFill>
                <a:effectLst/>
                <a:uLnTx/>
                <a:uFillTx/>
                <a:latin typeface="Century Gothic" panose="020F0302020204030204"/>
                <a:ea typeface="+mn-ea"/>
                <a:cs typeface="+mn-cs"/>
              </a:rPr>
              <a:t>Fifeville</a:t>
            </a:r>
            <a:endParaRPr kumimoji="0" lang="en-US" sz="7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9" name="TextBox 8"/>
          <p:cNvSpPr txBox="1"/>
          <p:nvPr/>
        </p:nvSpPr>
        <p:spPr>
          <a:xfrm>
            <a:off x="1099950" y="3804435"/>
            <a:ext cx="7620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Fry’s Spring</a:t>
            </a:r>
            <a:endParaRPr kumimoji="0" lang="en-US" sz="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 name="TextBox 9"/>
          <p:cNvSpPr txBox="1"/>
          <p:nvPr/>
        </p:nvSpPr>
        <p:spPr>
          <a:xfrm>
            <a:off x="2743200" y="1352550"/>
            <a:ext cx="990600"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Greenbrier</a:t>
            </a:r>
            <a:endParaRPr kumimoji="0" lang="en-US" sz="7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1" name="TextBox 10"/>
          <p:cNvSpPr txBox="1"/>
          <p:nvPr/>
        </p:nvSpPr>
        <p:spPr>
          <a:xfrm>
            <a:off x="1960242" y="1352550"/>
            <a:ext cx="76467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The Meadows</a:t>
            </a:r>
            <a:endParaRPr kumimoji="0" lang="en-US" sz="6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2" name="TextBox 11"/>
          <p:cNvSpPr txBox="1"/>
          <p:nvPr/>
        </p:nvSpPr>
        <p:spPr>
          <a:xfrm>
            <a:off x="3429000" y="2404351"/>
            <a:ext cx="68580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Locust Grove</a:t>
            </a:r>
            <a:endParaRPr kumimoji="0" lang="en-US" sz="6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3" name="TextBox 12"/>
          <p:cNvSpPr txBox="1"/>
          <p:nvPr/>
        </p:nvSpPr>
        <p:spPr>
          <a:xfrm>
            <a:off x="2644067" y="2866016"/>
            <a:ext cx="91440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North Downtown</a:t>
            </a:r>
            <a:endParaRPr kumimoji="0" lang="en-US" sz="6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4" name="TextBox 13"/>
          <p:cNvSpPr txBox="1"/>
          <p:nvPr/>
        </p:nvSpPr>
        <p:spPr>
          <a:xfrm>
            <a:off x="3662782" y="3461550"/>
            <a:ext cx="121920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Woolen Mills</a:t>
            </a:r>
            <a:endParaRPr kumimoji="0" lang="en-US" sz="6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6" name="TextBox 15"/>
          <p:cNvSpPr txBox="1"/>
          <p:nvPr/>
        </p:nvSpPr>
        <p:spPr>
          <a:xfrm>
            <a:off x="3164891" y="3175339"/>
            <a:ext cx="1214018"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Martha Jefferson</a:t>
            </a:r>
            <a:endParaRPr kumimoji="0" lang="en-US" sz="5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7" name="TextBox 16"/>
          <p:cNvSpPr txBox="1"/>
          <p:nvPr/>
        </p:nvSpPr>
        <p:spPr>
          <a:xfrm rot="20353931">
            <a:off x="891098" y="3179035"/>
            <a:ext cx="160020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Jefferson Park Avenue</a:t>
            </a:r>
            <a:endParaRPr kumimoji="0" lang="en-US" sz="6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8" name="TextBox 17"/>
          <p:cNvSpPr txBox="1"/>
          <p:nvPr/>
        </p:nvSpPr>
        <p:spPr>
          <a:xfrm>
            <a:off x="2204850" y="1952451"/>
            <a:ext cx="838200" cy="1906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Barracks Rugby</a:t>
            </a:r>
            <a:endParaRPr kumimoji="0" lang="en-US" sz="6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9" name="TextBox 18"/>
          <p:cNvSpPr txBox="1"/>
          <p:nvPr/>
        </p:nvSpPr>
        <p:spPr>
          <a:xfrm>
            <a:off x="1099950" y="2465370"/>
            <a:ext cx="762000"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Lewis </a:t>
            </a:r>
            <a:r>
              <a:rPr kumimoji="0" lang="en-US" sz="700" b="0" i="0" u="none" strike="noStrike" kern="1200" cap="none" spc="0" normalizeH="0" baseline="0" noProof="0" dirty="0" err="1" smtClean="0">
                <a:ln>
                  <a:noFill/>
                </a:ln>
                <a:solidFill>
                  <a:prstClr val="black"/>
                </a:solidFill>
                <a:effectLst/>
                <a:uLnTx/>
                <a:uFillTx/>
                <a:latin typeface="Century Gothic" panose="020F0302020204030204"/>
                <a:ea typeface="+mn-ea"/>
                <a:cs typeface="+mn-cs"/>
              </a:rPr>
              <a:t>Mtn</a:t>
            </a:r>
            <a:endParaRPr kumimoji="0" lang="en-US" sz="7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0" name="TextBox 19"/>
          <p:cNvSpPr txBox="1"/>
          <p:nvPr/>
        </p:nvSpPr>
        <p:spPr>
          <a:xfrm>
            <a:off x="1480950" y="1819839"/>
            <a:ext cx="99060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Century Gothic" panose="020F0302020204030204"/>
                <a:ea typeface="+mn-ea"/>
                <a:cs typeface="+mn-cs"/>
              </a:rPr>
              <a:t>Barracks Road</a:t>
            </a:r>
            <a:endParaRPr kumimoji="0" lang="en-US" sz="5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6828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Percent of Families Below the Federal Poverty Level, </a:t>
            </a:r>
            <a:r>
              <a:rPr lang="en-US" sz="1600" dirty="0" smtClean="0"/>
              <a:t>by TJHD Locality, 2008-2016. </a:t>
            </a:r>
            <a:br>
              <a:rPr lang="en-US" sz="1600" dirty="0" smtClean="0"/>
            </a:br>
            <a:r>
              <a:rPr lang="en-US" sz="1600" dirty="0" smtClean="0"/>
              <a:t>Source: U.S. Census Bureau, American Community Survey 5-year Estimates, 2018.</a:t>
            </a:r>
            <a:endParaRPr lang="en-US" sz="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38350"/>
            <a:ext cx="8839200" cy="1985983"/>
          </a:xfrm>
          <a:prstGeom prst="rect">
            <a:avLst/>
          </a:prstGeom>
        </p:spPr>
      </p:pic>
    </p:spTree>
    <p:extLst>
      <p:ext uri="{BB962C8B-B14F-4D97-AF65-F5344CB8AC3E}">
        <p14:creationId xmlns:p14="http://schemas.microsoft.com/office/powerpoint/2010/main" val="338900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sz="2400" b="1" dirty="0" smtClean="0"/>
              <a:t>ALICE Cost of Living Estimates, </a:t>
            </a:r>
            <a:r>
              <a:rPr lang="en-US" sz="1600" dirty="0" smtClean="0"/>
              <a:t>Albemarle County Survival Budgets, 2016. </a:t>
            </a:r>
            <a:r>
              <a:rPr lang="en-US" sz="1600" dirty="0"/>
              <a:t>(ALICE = Asset Limited, Income Restrained, Employed)</a:t>
            </a:r>
            <a:r>
              <a:rPr lang="en-US" sz="1600" dirty="0" smtClean="0"/>
              <a:t/>
            </a:r>
            <a:br>
              <a:rPr lang="en-US" sz="1600" dirty="0" smtClean="0"/>
            </a:br>
            <a:r>
              <a:rPr lang="en-US" sz="1600" dirty="0" smtClean="0"/>
              <a:t>Source</a:t>
            </a:r>
            <a:r>
              <a:rPr lang="en-US" sz="1600" dirty="0"/>
              <a:t>: </a:t>
            </a:r>
            <a:r>
              <a:rPr lang="en-US" sz="1600" dirty="0" smtClean="0"/>
              <a:t>United Way, 2018 ALICE Report. </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23950"/>
            <a:ext cx="7848600" cy="3764866"/>
          </a:xfrm>
          <a:prstGeom prst="rect">
            <a:avLst/>
          </a:prstGeom>
        </p:spPr>
      </p:pic>
      <p:sp>
        <p:nvSpPr>
          <p:cNvPr id="9" name="Rectangle 8"/>
          <p:cNvSpPr/>
          <p:nvPr/>
        </p:nvSpPr>
        <p:spPr>
          <a:xfrm>
            <a:off x="602311" y="4095750"/>
            <a:ext cx="7779689" cy="533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934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430473" y="93464"/>
            <a:ext cx="7886700" cy="994172"/>
          </a:xfrm>
        </p:spPr>
        <p:txBody>
          <a:bodyPr>
            <a:noAutofit/>
          </a:bodyPr>
          <a:lstStyle/>
          <a:p>
            <a:r>
              <a:rPr lang="en-US" sz="2400" b="1" dirty="0" smtClean="0"/>
              <a:t>ALICE Cost of Living Estimates, </a:t>
            </a:r>
            <a:r>
              <a:rPr lang="en-US" sz="1600" dirty="0" smtClean="0"/>
              <a:t>Albemarle County Stability Budgets, 2016. </a:t>
            </a:r>
            <a:r>
              <a:rPr lang="en-US" sz="1600" dirty="0"/>
              <a:t>(ALICE = Asset Limited, Income Restrained, Employed)</a:t>
            </a:r>
            <a:r>
              <a:rPr lang="en-US" sz="1600" dirty="0" smtClean="0"/>
              <a:t/>
            </a:r>
            <a:br>
              <a:rPr lang="en-US" sz="1600" dirty="0" smtClean="0"/>
            </a:br>
            <a:r>
              <a:rPr lang="en-US" sz="1600" dirty="0" smtClean="0"/>
              <a:t>Source</a:t>
            </a:r>
            <a:r>
              <a:rPr lang="en-US" sz="1600" dirty="0"/>
              <a:t>: </a:t>
            </a:r>
            <a:r>
              <a:rPr lang="en-US" sz="1600" dirty="0" smtClean="0"/>
              <a:t>United Way, 2018 ALICE Report. </a:t>
            </a: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70" y="1047750"/>
            <a:ext cx="7767430" cy="3919548"/>
          </a:xfrm>
          <a:prstGeom prst="rect">
            <a:avLst/>
          </a:prstGeom>
        </p:spPr>
      </p:pic>
      <p:sp>
        <p:nvSpPr>
          <p:cNvPr id="7" name="Rectangle 6"/>
          <p:cNvSpPr/>
          <p:nvPr/>
        </p:nvSpPr>
        <p:spPr>
          <a:xfrm>
            <a:off x="430472" y="4248150"/>
            <a:ext cx="7761027" cy="533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735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5093" y="158596"/>
            <a:ext cx="7886700" cy="994172"/>
          </a:xfrm>
        </p:spPr>
        <p:txBody>
          <a:bodyPr>
            <a:noAutofit/>
          </a:bodyPr>
          <a:lstStyle/>
          <a:p>
            <a:r>
              <a:rPr lang="en-US" sz="2400" b="1" dirty="0" smtClean="0"/>
              <a:t>ALICE Cost of Living Estimates, </a:t>
            </a:r>
            <a:r>
              <a:rPr lang="en-US" sz="1600" dirty="0" smtClean="0"/>
              <a:t>Virginia Households by Age and Race/Ethnicity, 2016. Source: United Way, 2018 ALICE Report. </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66950"/>
            <a:ext cx="3307840" cy="25669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62" y="1047750"/>
            <a:ext cx="4529837" cy="2831148"/>
          </a:xfrm>
          <a:prstGeom prst="rect">
            <a:avLst/>
          </a:prstGeom>
        </p:spPr>
      </p:pic>
    </p:spTree>
    <p:extLst>
      <p:ext uri="{BB962C8B-B14F-4D97-AF65-F5344CB8AC3E}">
        <p14:creationId xmlns:p14="http://schemas.microsoft.com/office/powerpoint/2010/main" val="72345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Percent Uninsured, </a:t>
            </a:r>
            <a:r>
              <a:rPr lang="en-US" sz="1600" dirty="0" smtClean="0"/>
              <a:t>by TJHD Locality, 2012-2016. </a:t>
            </a:r>
            <a:br>
              <a:rPr lang="en-US" sz="1600" dirty="0" smtClean="0"/>
            </a:br>
            <a:r>
              <a:rPr lang="en-US" sz="1600" dirty="0" smtClean="0"/>
              <a:t>Source: U.S. Census Bureau, American Community Survey 5-year Estimates, 2018.</a:t>
            </a:r>
            <a:endParaRPr lang="en-US" sz="800" dirty="0"/>
          </a:p>
        </p:txBody>
      </p:sp>
      <p:grpSp>
        <p:nvGrpSpPr>
          <p:cNvPr id="3" name="Group 2"/>
          <p:cNvGrpSpPr/>
          <p:nvPr/>
        </p:nvGrpSpPr>
        <p:grpSpPr>
          <a:xfrm>
            <a:off x="593650" y="1200150"/>
            <a:ext cx="7667625" cy="3301557"/>
            <a:chOff x="593650" y="1200150"/>
            <a:chExt cx="7667625" cy="3301557"/>
          </a:xfrm>
        </p:grpSpPr>
        <p:pic>
          <p:nvPicPr>
            <p:cNvPr id="4" name="Picture 3"/>
            <p:cNvPicPr>
              <a:picLocks noChangeAspect="1"/>
            </p:cNvPicPr>
            <p:nvPr/>
          </p:nvPicPr>
          <p:blipFill rotWithShape="1">
            <a:blip r:embed="rId3"/>
            <a:srcRect l="12519" t="20103" r="36530" b="72917"/>
            <a:stretch/>
          </p:blipFill>
          <p:spPr>
            <a:xfrm>
              <a:off x="597194" y="4038600"/>
              <a:ext cx="6429155" cy="463107"/>
            </a:xfrm>
            <a:prstGeom prst="rect">
              <a:avLst/>
            </a:prstGeom>
          </p:spPr>
        </p:pic>
        <p:pic>
          <p:nvPicPr>
            <p:cNvPr id="2" name="Picture 1"/>
            <p:cNvPicPr>
              <a:picLocks noChangeAspect="1"/>
            </p:cNvPicPr>
            <p:nvPr/>
          </p:nvPicPr>
          <p:blipFill>
            <a:blip r:embed="rId4"/>
            <a:stretch>
              <a:fillRect/>
            </a:stretch>
          </p:blipFill>
          <p:spPr>
            <a:xfrm>
              <a:off x="593650" y="1200150"/>
              <a:ext cx="7667625" cy="2838450"/>
            </a:xfrm>
            <a:prstGeom prst="rect">
              <a:avLst/>
            </a:prstGeom>
          </p:spPr>
        </p:pic>
      </p:grpSp>
    </p:spTree>
    <p:extLst>
      <p:ext uri="{BB962C8B-B14F-4D97-AF65-F5344CB8AC3E}">
        <p14:creationId xmlns:p14="http://schemas.microsoft.com/office/powerpoint/2010/main" val="162531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Personal Doctor</a:t>
            </a:r>
            <a:r>
              <a:rPr lang="en-US" altLang="en-US" sz="1400" b="1" dirty="0" smtClean="0"/>
              <a:t>, </a:t>
            </a:r>
            <a:r>
              <a:rPr kumimoji="0" lang="en-US" altLang="en-US" sz="1600" b="0" i="0" u="none" strike="noStrike" cap="none" normalizeH="0" baseline="0" dirty="0" smtClean="0">
                <a:ln>
                  <a:noFill/>
                </a:ln>
                <a:effectLst/>
              </a:rPr>
              <a:t> TJHD Locality, 2018. 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9" name="Chart 8"/>
          <p:cNvGraphicFramePr>
            <a:graphicFrameLocks/>
          </p:cNvGraphicFramePr>
          <p:nvPr>
            <p:extLst/>
          </p:nvPr>
        </p:nvGraphicFramePr>
        <p:xfrm>
          <a:off x="304800" y="1276350"/>
          <a:ext cx="7696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4" name="Action Button: Custom 3">
            <a:hlinkClick r:id="rId4" action="ppaction://hlinksldjump" highlightClick="1"/>
          </p:cNvPr>
          <p:cNvSpPr/>
          <p:nvPr/>
        </p:nvSpPr>
        <p:spPr>
          <a:xfrm>
            <a:off x="8305800" y="3638550"/>
            <a:ext cx="685800" cy="381000"/>
          </a:xfrm>
          <a:prstGeom prst="actionButtonBlank">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05800" y="3714750"/>
            <a:ext cx="914400" cy="230832"/>
          </a:xfrm>
          <a:prstGeom prst="rect">
            <a:avLst/>
          </a:prstGeom>
          <a:noFill/>
        </p:spPr>
        <p:txBody>
          <a:bodyPr wrap="square" rtlCol="0">
            <a:spAutoFit/>
          </a:bodyPr>
          <a:lstStyle/>
          <a:p>
            <a:r>
              <a:rPr lang="en-US" sz="900" dirty="0" smtClean="0">
                <a:solidFill>
                  <a:schemeClr val="bg1"/>
                </a:solidFill>
              </a:rPr>
              <a:t>Question</a:t>
            </a:r>
            <a:endParaRPr lang="en-US" sz="900" dirty="0">
              <a:solidFill>
                <a:schemeClr val="bg1"/>
              </a:solidFill>
            </a:endParaRPr>
          </a:p>
        </p:txBody>
      </p:sp>
    </p:spTree>
    <p:extLst>
      <p:ext uri="{BB962C8B-B14F-4D97-AF65-F5344CB8AC3E}">
        <p14:creationId xmlns:p14="http://schemas.microsoft.com/office/powerpoint/2010/main" val="1986874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Unable to Get Necessary Dental Care</a:t>
            </a:r>
            <a:r>
              <a:rPr lang="en-US" altLang="en-US" sz="1400" b="1" dirty="0" smtClean="0"/>
              <a:t>, </a:t>
            </a:r>
            <a:r>
              <a:rPr kumimoji="0" lang="en-US" altLang="en-US" sz="1600" b="0" i="0" u="none" strike="noStrike" cap="none" normalizeH="0" baseline="0" dirty="0" smtClean="0">
                <a:ln>
                  <a:noFill/>
                </a:ln>
                <a:effectLst/>
              </a:rPr>
              <a:t> TJHD Locality, 2018.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5" name="Chart 4"/>
          <p:cNvGraphicFramePr>
            <a:graphicFrameLocks/>
          </p:cNvGraphicFramePr>
          <p:nvPr>
            <p:extLst/>
          </p:nvPr>
        </p:nvGraphicFramePr>
        <p:xfrm>
          <a:off x="276446" y="1276350"/>
          <a:ext cx="7648353"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2" name="Action Button: Custom 1">
            <a:hlinkClick r:id="rId4" action="ppaction://hlinksldjump" highlightClick="1"/>
          </p:cNvPr>
          <p:cNvSpPr/>
          <p:nvPr/>
        </p:nvSpPr>
        <p:spPr>
          <a:xfrm>
            <a:off x="8153400" y="3562350"/>
            <a:ext cx="838200" cy="381000"/>
          </a:xfrm>
          <a:prstGeom prst="actionButtonBlank">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153400" y="3638550"/>
            <a:ext cx="990600" cy="261610"/>
          </a:xfrm>
          <a:prstGeom prst="rect">
            <a:avLst/>
          </a:prstGeom>
          <a:noFill/>
        </p:spPr>
        <p:txBody>
          <a:bodyPr wrap="square" rtlCol="0">
            <a:spAutoFit/>
          </a:bodyPr>
          <a:lstStyle/>
          <a:p>
            <a:r>
              <a:rPr lang="en-US" sz="1100" dirty="0" smtClean="0">
                <a:solidFill>
                  <a:schemeClr val="bg1"/>
                </a:solidFill>
              </a:rPr>
              <a:t>Question</a:t>
            </a:r>
            <a:endParaRPr lang="en-US" sz="1100" dirty="0">
              <a:solidFill>
                <a:schemeClr val="bg1"/>
              </a:solidFill>
            </a:endParaRPr>
          </a:p>
        </p:txBody>
      </p:sp>
    </p:spTree>
    <p:extLst>
      <p:ext uri="{BB962C8B-B14F-4D97-AF65-F5344CB8AC3E}">
        <p14:creationId xmlns:p14="http://schemas.microsoft.com/office/powerpoint/2010/main" val="238633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3993" y="438150"/>
            <a:ext cx="7886700" cy="962480"/>
          </a:xfrm>
        </p:spPr>
        <p:txBody>
          <a:bodyPr>
            <a:noAutofit/>
          </a:bodyPr>
          <a:lstStyle/>
          <a:p>
            <a:r>
              <a:rPr lang="en-US" sz="3200" b="1" dirty="0" smtClean="0"/>
              <a:t>MAPP Data Available Online:</a:t>
            </a:r>
            <a:r>
              <a:rPr lang="en-US" sz="2600" b="1" dirty="0" smtClean="0"/>
              <a:t/>
            </a:r>
            <a:br>
              <a:rPr lang="en-US" sz="2600" b="1" dirty="0" smtClean="0"/>
            </a:br>
            <a:r>
              <a:rPr lang="en-US" sz="1800" b="1" dirty="0">
                <a:hlinkClick r:id="rId3"/>
              </a:rPr>
              <a:t>https://public.tableau.com/profile/thomas.jefferson.health.district</a:t>
            </a:r>
            <a:r>
              <a:rPr lang="en-US" sz="1800" b="1" dirty="0" smtClean="0">
                <a:hlinkClick r:id="rId3"/>
              </a:rPr>
              <a:t>#!/</a:t>
            </a:r>
            <a:endParaRPr lang="en-US" sz="2600" b="1" dirty="0"/>
          </a:p>
        </p:txBody>
      </p:sp>
      <p:sp>
        <p:nvSpPr>
          <p:cNvPr id="15" name="Text Placeholder 14"/>
          <p:cNvSpPr>
            <a:spLocks noGrp="1"/>
          </p:cNvSpPr>
          <p:nvPr>
            <p:ph type="body" idx="1"/>
          </p:nvPr>
        </p:nvSpPr>
        <p:spPr>
          <a:xfrm>
            <a:off x="634191" y="4390090"/>
            <a:ext cx="3868340" cy="478387"/>
          </a:xfrm>
        </p:spPr>
        <p:txBody>
          <a:bodyPr>
            <a:normAutofit fontScale="92500" lnSpcReduction="10000"/>
          </a:bodyPr>
          <a:lstStyle/>
          <a:p>
            <a:r>
              <a:rPr lang="en-US" sz="1600" b="0" i="1" dirty="0" smtClean="0"/>
              <a:t>Mapping the Prevalence of Obesity in </a:t>
            </a:r>
            <a:r>
              <a:rPr lang="en-US" sz="1600" b="0" i="1" dirty="0" err="1" smtClean="0"/>
              <a:t>TJHD</a:t>
            </a:r>
            <a:r>
              <a:rPr lang="en-US" sz="1600" b="0" i="1" dirty="0" smtClean="0"/>
              <a:t> (2014-2016)</a:t>
            </a:r>
            <a:endParaRPr lang="en-US" sz="1600" b="0" i="1" dirty="0"/>
          </a:p>
        </p:txBody>
      </p:sp>
      <p:pic>
        <p:nvPicPr>
          <p:cNvPr id="19" name="Content Placeholder 1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3993" y="1660943"/>
            <a:ext cx="3868737" cy="2729147"/>
          </a:xfrm>
        </p:spPr>
      </p:pic>
      <p:sp>
        <p:nvSpPr>
          <p:cNvPr id="17" name="Text Placeholder 16"/>
          <p:cNvSpPr>
            <a:spLocks noGrp="1"/>
          </p:cNvSpPr>
          <p:nvPr>
            <p:ph type="body" sz="quarter" idx="3"/>
          </p:nvPr>
        </p:nvSpPr>
        <p:spPr>
          <a:xfrm>
            <a:off x="4800600" y="4390090"/>
            <a:ext cx="3887391" cy="504160"/>
          </a:xfrm>
        </p:spPr>
        <p:txBody>
          <a:bodyPr>
            <a:normAutofit lnSpcReduction="10000"/>
          </a:bodyPr>
          <a:lstStyle/>
          <a:p>
            <a:r>
              <a:rPr lang="en-US" sz="1600" b="0" i="1" dirty="0" smtClean="0"/>
              <a:t>Life Expectancy Estimates at Birth by Census Tract (2008-2012)</a:t>
            </a:r>
            <a:endParaRPr lang="en-US" sz="1600" b="0" i="1" dirty="0"/>
          </a:p>
        </p:txBody>
      </p:sp>
      <p:pic>
        <p:nvPicPr>
          <p:cNvPr id="21" name="Content Placeholder 20"/>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4800600" y="1661667"/>
            <a:ext cx="3276600" cy="2728423"/>
          </a:xfrm>
        </p:spPr>
      </p:pic>
      <p:cxnSp>
        <p:nvCxnSpPr>
          <p:cNvPr id="3" name="Straight Arrow Connector 2"/>
          <p:cNvCxnSpPr/>
          <p:nvPr/>
        </p:nvCxnSpPr>
        <p:spPr>
          <a:xfrm flipH="1" flipV="1">
            <a:off x="3874770" y="3590749"/>
            <a:ext cx="175260" cy="539028"/>
          </a:xfrm>
          <a:prstGeom prst="straightConnector1">
            <a:avLst/>
          </a:prstGeom>
          <a:ln w="38100" cmpd="sng">
            <a:solidFill>
              <a:schemeClr val="accent5"/>
            </a:solidFill>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p:nvPr/>
        </p:nvCxnSpPr>
        <p:spPr>
          <a:xfrm flipH="1" flipV="1">
            <a:off x="7743507" y="3824186"/>
            <a:ext cx="175260" cy="539028"/>
          </a:xfrm>
          <a:prstGeom prst="straightConnector1">
            <a:avLst/>
          </a:prstGeom>
          <a:ln w="38100" cmpd="sng">
            <a:solidFill>
              <a:schemeClr val="accent5"/>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77358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12573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In Past 12 Months Seen a Dentist for Cleaning</a:t>
            </a:r>
            <a:r>
              <a:rPr lang="en-US" altLang="en-US" sz="1400" b="1" dirty="0" smtClean="0"/>
              <a:t>, </a:t>
            </a:r>
            <a:r>
              <a:rPr kumimoji="0" lang="en-US" altLang="en-US" sz="1600" b="0" i="0" u="none" strike="noStrike" cap="none" normalizeH="0" baseline="0" dirty="0" smtClean="0">
                <a:ln>
                  <a:noFill/>
                </a:ln>
                <a:effectLst/>
              </a:rPr>
              <a:t> TJHD Locality, 2018. 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4" name="Chart 3"/>
          <p:cNvGraphicFramePr>
            <a:graphicFrameLocks/>
          </p:cNvGraphicFramePr>
          <p:nvPr>
            <p:extLst/>
          </p:nvPr>
        </p:nvGraphicFramePr>
        <p:xfrm>
          <a:off x="304800" y="1428750"/>
          <a:ext cx="77724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2" name="Action Button: Custom 1">
            <a:hlinkClick r:id="rId4" action="ppaction://hlinksldjump" highlightClick="1"/>
          </p:cNvPr>
          <p:cNvSpPr/>
          <p:nvPr/>
        </p:nvSpPr>
        <p:spPr>
          <a:xfrm>
            <a:off x="8229600" y="3714750"/>
            <a:ext cx="838200" cy="381000"/>
          </a:xfrm>
          <a:prstGeom prst="actionButtonBlank">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229600" y="3774445"/>
            <a:ext cx="914400" cy="261610"/>
          </a:xfrm>
          <a:prstGeom prst="rect">
            <a:avLst/>
          </a:prstGeom>
          <a:noFill/>
        </p:spPr>
        <p:txBody>
          <a:bodyPr wrap="square" rtlCol="0">
            <a:spAutoFit/>
          </a:bodyPr>
          <a:lstStyle/>
          <a:p>
            <a:r>
              <a:rPr lang="en-US" sz="1100" dirty="0" smtClean="0">
                <a:solidFill>
                  <a:schemeClr val="bg1"/>
                </a:solidFill>
              </a:rPr>
              <a:t>Question</a:t>
            </a:r>
            <a:endParaRPr lang="en-US" sz="1100" dirty="0">
              <a:solidFill>
                <a:schemeClr val="bg1"/>
              </a:solidFill>
            </a:endParaRPr>
          </a:p>
        </p:txBody>
      </p:sp>
    </p:spTree>
    <p:extLst>
      <p:ext uri="{BB962C8B-B14F-4D97-AF65-F5344CB8AC3E}">
        <p14:creationId xmlns:p14="http://schemas.microsoft.com/office/powerpoint/2010/main" val="25478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7036764" y="589889"/>
            <a:ext cx="2133600" cy="2962940"/>
          </a:xfrm>
        </p:spPr>
        <p:txBody>
          <a:bodyPr>
            <a:noAutofit/>
          </a:bodyPr>
          <a:lstStyle/>
          <a:p>
            <a:r>
              <a:rPr lang="en-US" sz="2400" b="1" dirty="0" smtClean="0"/>
              <a:t>Thomas Jefferson Health District Low Birth Weight, </a:t>
            </a:r>
            <a:r>
              <a:rPr lang="en-US" sz="2000" dirty="0" smtClean="0"/>
              <a:t>by Race. 2008-2016. </a:t>
            </a:r>
            <a:r>
              <a:rPr lang="en-US" sz="1600" dirty="0" smtClean="0"/>
              <a:t/>
            </a:r>
            <a:br>
              <a:rPr lang="en-US" sz="1600" dirty="0" smtClean="0"/>
            </a:br>
            <a:r>
              <a:rPr lang="en-US" sz="1200" dirty="0" smtClean="0"/>
              <a:t>Source: Virginia Department of Health, Division of Health Statistics, 2018.</a:t>
            </a:r>
            <a:endParaRPr lang="en-US" sz="600" dirty="0"/>
          </a:p>
        </p:txBody>
      </p:sp>
      <p:sp>
        <p:nvSpPr>
          <p:cNvPr id="10" name="Rectangle 9"/>
          <p:cNvSpPr/>
          <p:nvPr/>
        </p:nvSpPr>
        <p:spPr>
          <a:xfrm>
            <a:off x="4402211" y="971550"/>
            <a:ext cx="2362200" cy="366254"/>
          </a:xfrm>
          <a:prstGeom prst="rect">
            <a:avLst/>
          </a:prstGeom>
        </p:spPr>
        <p:txBody>
          <a:bodyPr wrap="square">
            <a:spAutoFit/>
          </a:bodyPr>
          <a:lstStyle/>
          <a:p>
            <a:pPr algn="ctr">
              <a:lnSpc>
                <a:spcPct val="119000"/>
              </a:lnSpc>
              <a:spcAft>
                <a:spcPts val="600"/>
              </a:spcAft>
            </a:pPr>
            <a:r>
              <a:rPr lang="en-US" sz="1600" b="1" kern="1400" dirty="0">
                <a:solidFill>
                  <a:srgbClr val="000000"/>
                </a:solidFill>
                <a:latin typeface="Calibri" panose="020F0502020204030204" pitchFamily="34" charset="0"/>
              </a:rPr>
              <a:t>Total 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sp>
        <p:nvSpPr>
          <p:cNvPr id="13" name="Rectangle 12"/>
          <p:cNvSpPr/>
          <p:nvPr/>
        </p:nvSpPr>
        <p:spPr>
          <a:xfrm>
            <a:off x="4490486" y="1878678"/>
            <a:ext cx="2362200" cy="385362"/>
          </a:xfrm>
          <a:prstGeom prst="rect">
            <a:avLst/>
          </a:prstGeom>
        </p:spPr>
        <p:txBody>
          <a:bodyPr wrap="square">
            <a:spAutoFit/>
          </a:bodyPr>
          <a:lstStyle/>
          <a:p>
            <a:pPr algn="ctr">
              <a:lnSpc>
                <a:spcPct val="119000"/>
              </a:lnSpc>
              <a:spcAft>
                <a:spcPts val="600"/>
              </a:spcAft>
            </a:pPr>
            <a:r>
              <a:rPr lang="en-US" sz="1600" b="1" kern="1400" dirty="0" smtClean="0">
                <a:solidFill>
                  <a:srgbClr val="000000"/>
                </a:solidFill>
                <a:latin typeface="Calibri" panose="020F0502020204030204" pitchFamily="34" charset="0"/>
              </a:rPr>
              <a:t>Black </a:t>
            </a:r>
            <a:r>
              <a:rPr lang="en-US" sz="1600" b="1" kern="1400" dirty="0">
                <a:solidFill>
                  <a:srgbClr val="000000"/>
                </a:solidFill>
                <a:latin typeface="Calibri" panose="020F0502020204030204" pitchFamily="34" charset="0"/>
              </a:rPr>
              <a:t>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sp>
        <p:nvSpPr>
          <p:cNvPr id="14" name="Rectangle 13"/>
          <p:cNvSpPr/>
          <p:nvPr/>
        </p:nvSpPr>
        <p:spPr>
          <a:xfrm>
            <a:off x="4490486" y="3553087"/>
            <a:ext cx="2362200" cy="385362"/>
          </a:xfrm>
          <a:prstGeom prst="rect">
            <a:avLst/>
          </a:prstGeom>
        </p:spPr>
        <p:txBody>
          <a:bodyPr wrap="square">
            <a:spAutoFit/>
          </a:bodyPr>
          <a:lstStyle/>
          <a:p>
            <a:pPr algn="ctr">
              <a:lnSpc>
                <a:spcPct val="119000"/>
              </a:lnSpc>
              <a:spcAft>
                <a:spcPts val="600"/>
              </a:spcAft>
            </a:pPr>
            <a:r>
              <a:rPr lang="en-US" sz="1600" b="1" kern="1400" dirty="0" smtClean="0">
                <a:solidFill>
                  <a:srgbClr val="000000"/>
                </a:solidFill>
                <a:latin typeface="Calibri" panose="020F0502020204030204" pitchFamily="34" charset="0"/>
              </a:rPr>
              <a:t>White </a:t>
            </a:r>
            <a:r>
              <a:rPr lang="en-US" sz="1600" b="1" kern="1400" dirty="0">
                <a:solidFill>
                  <a:srgbClr val="000000"/>
                </a:solidFill>
                <a:latin typeface="Calibri" panose="020F0502020204030204" pitchFamily="34" charset="0"/>
              </a:rPr>
              <a:t>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9" y="2841573"/>
            <a:ext cx="7036764" cy="20377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3" y="282129"/>
            <a:ext cx="7036764" cy="20185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744" y="393056"/>
            <a:ext cx="914400" cy="348018"/>
          </a:xfrm>
          <a:prstGeom prst="rect">
            <a:avLst/>
          </a:prstGeom>
        </p:spPr>
      </p:pic>
    </p:spTree>
    <p:extLst>
      <p:ext uri="{BB962C8B-B14F-4D97-AF65-F5344CB8AC3E}">
        <p14:creationId xmlns:p14="http://schemas.microsoft.com/office/powerpoint/2010/main" val="887043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26" y="-1041"/>
            <a:ext cx="3459026" cy="5174337"/>
          </a:xfrm>
          <a:prstGeom prst="rect">
            <a:avLst/>
          </a:prstGeom>
        </p:spPr>
      </p:pic>
      <p:sp>
        <p:nvSpPr>
          <p:cNvPr id="10" name="Title 9"/>
          <p:cNvSpPr>
            <a:spLocks noGrp="1"/>
          </p:cNvSpPr>
          <p:nvPr>
            <p:ph type="title"/>
          </p:nvPr>
        </p:nvSpPr>
        <p:spPr>
          <a:xfrm>
            <a:off x="990600" y="4262296"/>
            <a:ext cx="6172200" cy="1056447"/>
          </a:xfrm>
        </p:spPr>
        <p:txBody>
          <a:bodyPr>
            <a:normAutofit/>
          </a:bodyPr>
          <a:lstStyle/>
          <a:p>
            <a:pPr algn="r"/>
            <a:r>
              <a:rPr lang="en-US" b="1" dirty="0" smtClean="0"/>
              <a:t>2019 MAPP2Health</a:t>
            </a:r>
            <a:endParaRPr lang="en-US" b="1" dirty="0"/>
          </a:p>
        </p:txBody>
      </p:sp>
      <p:sp>
        <p:nvSpPr>
          <p:cNvPr id="2" name="Rectangle 1"/>
          <p:cNvSpPr/>
          <p:nvPr/>
        </p:nvSpPr>
        <p:spPr>
          <a:xfrm>
            <a:off x="5638800" y="1200151"/>
            <a:ext cx="3352800" cy="1107996"/>
          </a:xfrm>
          <a:prstGeom prst="rect">
            <a:avLst/>
          </a:prstGeom>
        </p:spPr>
        <p:txBody>
          <a:bodyPr wrap="square">
            <a:spAutoFit/>
          </a:bodyPr>
          <a:lstStyle/>
          <a:p>
            <a:r>
              <a:rPr lang="en-US" b="1" dirty="0" err="1" smtClean="0"/>
              <a:t>Guleer</a:t>
            </a:r>
            <a:r>
              <a:rPr lang="en-US" b="1" dirty="0" smtClean="0"/>
              <a:t> Shahab, </a:t>
            </a:r>
            <a:r>
              <a:rPr lang="en-US" sz="1600" b="1" i="1" dirty="0" smtClean="0"/>
              <a:t>Data Analyst</a:t>
            </a:r>
            <a:endParaRPr lang="en-US" sz="1600" b="1" i="1" dirty="0"/>
          </a:p>
          <a:p>
            <a:r>
              <a:rPr lang="en-US" sz="1600" b="1" dirty="0"/>
              <a:t>Thomas Jefferson Health District</a:t>
            </a:r>
          </a:p>
          <a:p>
            <a:r>
              <a:rPr lang="en-US" sz="1600" b="1" dirty="0" smtClean="0"/>
              <a:t>434-422-3214</a:t>
            </a:r>
            <a:endParaRPr lang="en-US" sz="1600" b="1" dirty="0"/>
          </a:p>
          <a:p>
            <a:r>
              <a:rPr lang="en-US" sz="1600" b="1" dirty="0" smtClean="0">
                <a:hlinkClick r:id="rId4"/>
              </a:rPr>
              <a:t>guleer.shahab@vdh.virginia.gov</a:t>
            </a:r>
            <a:r>
              <a:rPr lang="en-US" sz="1600" b="1" dirty="0" smtClean="0"/>
              <a:t> </a:t>
            </a:r>
            <a:endParaRPr lang="en-US" sz="2000" b="1" dirty="0"/>
          </a:p>
        </p:txBody>
      </p:sp>
      <p:sp>
        <p:nvSpPr>
          <p:cNvPr id="6" name="Shape 817"/>
          <p:cNvSpPr/>
          <p:nvPr/>
        </p:nvSpPr>
        <p:spPr>
          <a:xfrm flipH="1">
            <a:off x="3657600" y="438150"/>
            <a:ext cx="2057400" cy="84037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tx1"/>
          </a:solidFill>
          <a:ln>
            <a:solidFill>
              <a:schemeClr val="tx1"/>
            </a:solidFill>
          </a:ln>
        </p:spPr>
        <p:txBody>
          <a:bodyPr lIns="91425" tIns="91425" rIns="91425" bIns="91425" anchor="ctr" anchorCtr="0">
            <a:noAutofit/>
          </a:bodyPr>
          <a:lstStyle/>
          <a:p>
            <a:pPr lvl="0">
              <a:spcBef>
                <a:spcPts val="0"/>
              </a:spcBef>
              <a:buNone/>
            </a:pPr>
            <a:endParaRPr dirty="0"/>
          </a:p>
        </p:txBody>
      </p:sp>
      <p:sp>
        <p:nvSpPr>
          <p:cNvPr id="3" name="TextBox 2"/>
          <p:cNvSpPr txBox="1"/>
          <p:nvPr/>
        </p:nvSpPr>
        <p:spPr>
          <a:xfrm>
            <a:off x="3962400" y="673670"/>
            <a:ext cx="1447800" cy="369332"/>
          </a:xfrm>
          <a:prstGeom prst="rect">
            <a:avLst/>
          </a:prstGeom>
          <a:noFill/>
        </p:spPr>
        <p:txBody>
          <a:bodyPr wrap="square" rtlCol="0">
            <a:spAutoFit/>
          </a:bodyPr>
          <a:lstStyle/>
          <a:p>
            <a:r>
              <a:rPr lang="en-US" dirty="0" smtClean="0">
                <a:solidFill>
                  <a:schemeClr val="bg1"/>
                </a:solidFill>
              </a:rPr>
              <a:t>Questions?</a:t>
            </a:r>
            <a:endParaRPr lang="en-US" dirty="0">
              <a:solidFill>
                <a:schemeClr val="bg1"/>
              </a:solidFill>
            </a:endParaRPr>
          </a:p>
        </p:txBody>
      </p:sp>
    </p:spTree>
    <p:extLst>
      <p:ext uri="{BB962C8B-B14F-4D97-AF65-F5344CB8AC3E}">
        <p14:creationId xmlns:p14="http://schemas.microsoft.com/office/powerpoint/2010/main" val="1290387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In the last 12 months, was anyone in your household unable to get necessary mental health care or services such as counseling, therapy, and/or psychiatric medication? </a:t>
            </a:r>
            <a:endParaRPr lang="en-US" sz="2800" dirty="0"/>
          </a:p>
        </p:txBody>
      </p:sp>
      <p:sp>
        <p:nvSpPr>
          <p:cNvPr id="3" name="Action Button: Back or Previous 2">
            <a:hlinkClick r:id="" action="ppaction://hlinkshowjump?jump=lastslideviewed" highlightClick="1"/>
          </p:cNvPr>
          <p:cNvSpPr/>
          <p:nvPr/>
        </p:nvSpPr>
        <p:spPr>
          <a:xfrm>
            <a:off x="304800" y="4476750"/>
            <a:ext cx="381000" cy="304800"/>
          </a:xfrm>
          <a:prstGeom prst="actionButtonBackPrevio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15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Do you have one person you can think of as your personal doctor or health care provider? </a:t>
            </a:r>
            <a:r>
              <a:rPr lang="en-US" b="1" dirty="0"/>
              <a:t/>
            </a:r>
            <a:br>
              <a:rPr lang="en-US" b="1" dirty="0"/>
            </a:br>
            <a:endParaRPr lang="en-US" dirty="0"/>
          </a:p>
        </p:txBody>
      </p:sp>
      <p:sp>
        <p:nvSpPr>
          <p:cNvPr id="3" name="Text Placeholder 2"/>
          <p:cNvSpPr>
            <a:spLocks noGrp="1"/>
          </p:cNvSpPr>
          <p:nvPr>
            <p:ph type="body" idx="1"/>
          </p:nvPr>
        </p:nvSpPr>
        <p:spPr/>
        <p:txBody>
          <a:bodyPr/>
          <a:lstStyle/>
          <a:p>
            <a:endParaRPr lang="en-US"/>
          </a:p>
        </p:txBody>
      </p:sp>
      <p:sp>
        <p:nvSpPr>
          <p:cNvPr id="4" name="Action Button: Back or Previous 3">
            <a:hlinkClick r:id="" action="ppaction://hlinkshowjump?jump=lastslideviewed" highlightClick="1"/>
          </p:cNvPr>
          <p:cNvSpPr/>
          <p:nvPr/>
        </p:nvSpPr>
        <p:spPr>
          <a:xfrm>
            <a:off x="304800" y="4567238"/>
            <a:ext cx="533400" cy="366712"/>
          </a:xfrm>
          <a:prstGeom prst="actionButtonBackPrevio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406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888" y="1428750"/>
            <a:ext cx="7886700" cy="1384995"/>
          </a:xfrm>
          <a:prstGeom prst="rect">
            <a:avLst/>
          </a:prstGeom>
        </p:spPr>
        <p:txBody>
          <a:bodyPr wrap="square">
            <a:spAutoFit/>
          </a:bodyPr>
          <a:lstStyle/>
          <a:p>
            <a:pPr lvl="0">
              <a:spcBef>
                <a:spcPts val="0"/>
              </a:spcBef>
              <a:buNone/>
            </a:pPr>
            <a:r>
              <a:rPr lang="en-US" sz="2800" b="1" dirty="0"/>
              <a:t>In the last 12 months, was anyone in your household unable to get necessary dental care or treatment? </a:t>
            </a:r>
          </a:p>
        </p:txBody>
      </p:sp>
      <p:sp>
        <p:nvSpPr>
          <p:cNvPr id="2" name="Action Button: Back or Previous 1">
            <a:hlinkClick r:id="" action="ppaction://hlinkshowjump?jump=lastslideviewed" highlightClick="1"/>
          </p:cNvPr>
          <p:cNvSpPr/>
          <p:nvPr/>
        </p:nvSpPr>
        <p:spPr>
          <a:xfrm>
            <a:off x="228600" y="4629150"/>
            <a:ext cx="457200" cy="304800"/>
          </a:xfrm>
          <a:prstGeom prst="actionButtonBackPrevio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365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In the past 12 months, have you seen a dentist or dental hygienist for cleaning? </a:t>
            </a:r>
            <a:r>
              <a:rPr lang="en-US" b="1" dirty="0"/>
              <a:t/>
            </a:r>
            <a:br>
              <a:rPr lang="en-US" b="1" dirty="0"/>
            </a:br>
            <a:endParaRPr lang="en-US" dirty="0"/>
          </a:p>
        </p:txBody>
      </p:sp>
      <p:sp>
        <p:nvSpPr>
          <p:cNvPr id="3" name="Action Button: Back or Previous 2">
            <a:hlinkClick r:id="" action="ppaction://hlinkshowjump?jump=lastslideviewed" highlightClick="1"/>
          </p:cNvPr>
          <p:cNvSpPr/>
          <p:nvPr/>
        </p:nvSpPr>
        <p:spPr>
          <a:xfrm>
            <a:off x="228600" y="4629150"/>
            <a:ext cx="457200" cy="304800"/>
          </a:xfrm>
          <a:prstGeom prst="actionButtonBackPrevio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054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2630017" cy="5143500"/>
          </a:xfrm>
        </p:spPr>
        <p:txBody>
          <a:bodyPr anchor="ctr" anchorCtr="0">
            <a:noAutofit/>
          </a:bodyPr>
          <a:lstStyle/>
          <a:p>
            <a:pPr algn="ctr"/>
            <a:r>
              <a:rPr lang="en-US" sz="3600" b="1" dirty="0" smtClean="0"/>
              <a:t>Promote Heathy Eating and Active Living</a:t>
            </a:r>
            <a:endParaRPr lang="en-US" sz="3600" b="1"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76" r="7776"/>
          <a:stretch>
            <a:fillRect/>
          </a:stretch>
        </p:blipFill>
        <p:spPr>
          <a:xfrm>
            <a:off x="2630017" y="0"/>
            <a:ext cx="6513983" cy="5143500"/>
          </a:xfrm>
        </p:spPr>
      </p:pic>
    </p:spTree>
    <p:extLst>
      <p:ext uri="{BB962C8B-B14F-4D97-AF65-F5344CB8AC3E}">
        <p14:creationId xmlns:p14="http://schemas.microsoft.com/office/powerpoint/2010/main" val="2985450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latin typeface="Arial" panose="020B0604020202020204" pitchFamily="34" charset="0"/>
              </a:rPr>
              <a:t>Percent of Obese Adults</a:t>
            </a:r>
            <a:r>
              <a:rPr lang="en-US" altLang="en-US" sz="1400" b="1" dirty="0" smtClean="0">
                <a:latin typeface="Arial" panose="020B0604020202020204" pitchFamily="34" charset="0"/>
              </a:rPr>
              <a:t> </a:t>
            </a:r>
            <a:r>
              <a:rPr kumimoji="0" lang="en-US" altLang="en-US" sz="1400" b="0" i="0" u="none" strike="noStrike" cap="none" normalizeH="0" baseline="0" dirty="0" smtClean="0">
                <a:ln>
                  <a:noFill/>
                </a:ln>
                <a:effectLst/>
                <a:latin typeface="Arial" panose="020B0604020202020204" pitchFamily="34" charset="0"/>
              </a:rPr>
              <a:t>by TJHD Locality, 2005-2015. </a:t>
            </a:r>
            <a:endParaRPr lang="en-US" altLang="en-US" sz="1400" dirty="0">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effectLst/>
                <a:latin typeface="Arial" panose="020B0604020202020204" pitchFamily="34" charset="0"/>
              </a:rPr>
              <a:t>Source: Robert</a:t>
            </a:r>
            <a:r>
              <a:rPr kumimoji="0" lang="en-US" altLang="en-US" sz="1400" b="0" i="0" u="none" strike="noStrike" cap="none" normalizeH="0" dirty="0" smtClean="0">
                <a:ln>
                  <a:noFill/>
                </a:ln>
                <a:effectLst/>
                <a:latin typeface="Arial" panose="020B0604020202020204" pitchFamily="34" charset="0"/>
              </a:rPr>
              <a:t> Wood Johnson Foundation (</a:t>
            </a:r>
            <a:r>
              <a:rPr kumimoji="0" lang="en-US" altLang="en-US" sz="1400" b="0" i="0" u="none" strike="noStrike" cap="none" normalizeH="0" dirty="0" err="1" smtClean="0">
                <a:ln>
                  <a:noFill/>
                </a:ln>
                <a:effectLst/>
                <a:latin typeface="Arial" panose="020B0604020202020204" pitchFamily="34" charset="0"/>
              </a:rPr>
              <a:t>RWJF</a:t>
            </a:r>
            <a:r>
              <a:rPr kumimoji="0" lang="en-US" altLang="en-US" sz="1400" b="0" i="0" u="none" strike="noStrike" cap="none" normalizeH="0" dirty="0" smtClean="0">
                <a:ln>
                  <a:noFill/>
                </a:ln>
                <a:effectLst/>
                <a:latin typeface="Arial" panose="020B0604020202020204" pitchFamily="34" charset="0"/>
              </a:rPr>
              <a:t>), County Health Rankings</a:t>
            </a:r>
            <a:r>
              <a:rPr kumimoji="0" lang="en-US" altLang="en-US" sz="1400" b="0" i="0" u="none" strike="noStrike" cap="none" normalizeH="0" baseline="0" dirty="0" smtClean="0">
                <a:ln>
                  <a:noFill/>
                </a:ln>
                <a:effectLst/>
                <a:latin typeface="Arial" panose="020B0604020202020204" pitchFamily="34" charset="0"/>
              </a:rPr>
              <a:t>, 2018.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76350"/>
            <a:ext cx="8382000" cy="3390666"/>
          </a:xfrm>
          <a:prstGeom prst="rect">
            <a:avLst/>
          </a:prstGeom>
        </p:spPr>
      </p:pic>
      <p:sp>
        <p:nvSpPr>
          <p:cNvPr id="9" name="TextBox 8"/>
          <p:cNvSpPr txBox="1"/>
          <p:nvPr/>
        </p:nvSpPr>
        <p:spPr>
          <a:xfrm>
            <a:off x="990600" y="2114550"/>
            <a:ext cx="3048000" cy="215444"/>
          </a:xfrm>
          <a:prstGeom prst="rect">
            <a:avLst/>
          </a:prstGeom>
          <a:noFill/>
        </p:spPr>
        <p:txBody>
          <a:bodyPr wrap="square" rtlCol="0">
            <a:spAutoFit/>
          </a:bodyPr>
          <a:lstStyle/>
          <a:p>
            <a:r>
              <a:rPr lang="en-US" sz="800" b="1" dirty="0" smtClean="0">
                <a:solidFill>
                  <a:schemeClr val="bg2"/>
                </a:solidFill>
              </a:rPr>
              <a:t>Healthy People 2020 Benchmark = 30.5%</a:t>
            </a:r>
            <a:endParaRPr lang="en-US" sz="800" b="1" dirty="0">
              <a:solidFill>
                <a:schemeClr val="bg2"/>
              </a:solidFill>
            </a:endParaRPr>
          </a:p>
        </p:txBody>
      </p:sp>
    </p:spTree>
    <p:extLst>
      <p:ext uri="{BB962C8B-B14F-4D97-AF65-F5344CB8AC3E}">
        <p14:creationId xmlns:p14="http://schemas.microsoft.com/office/powerpoint/2010/main" val="324010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6858000" y="11634"/>
            <a:ext cx="2133600" cy="5131866"/>
          </a:xfrm>
          <a:prstGeom prst="rect">
            <a:avLst/>
          </a:prstGeom>
          <a:solidFill>
            <a:schemeClr val="bg1"/>
          </a:solidFill>
          <a:ln>
            <a:noFill/>
          </a:ln>
          <a:effec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latin typeface="+mj-lt"/>
              </a:rPr>
              <a:t>Percent of Obese Adults</a:t>
            </a:r>
            <a:endParaRPr kumimoji="0" lang="en-US" altLang="en-US" sz="1400" b="1" i="0" u="none" strike="noStrike" cap="none" normalizeH="0" baseline="0" dirty="0" smtClean="0">
              <a:ln>
                <a:noFill/>
              </a:ln>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b="1" dirty="0">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latin typeface="+mj-lt"/>
              </a:rPr>
              <a:t>by TJHD Zip Code Tabulation Area, 2016.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600" dirty="0">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mj-lt"/>
              </a:rPr>
              <a:t>Source: Translational Health Research Institute of Virginia </a:t>
            </a:r>
            <a:r>
              <a:rPr lang="en-US" altLang="en-US" sz="1200" dirty="0">
                <a:latin typeface="+mj-lt"/>
              </a:rPr>
              <a:t>(</a:t>
            </a:r>
            <a:r>
              <a:rPr kumimoji="0" lang="en-US" altLang="en-US" sz="1200" b="0" i="0" u="none" strike="noStrike" cap="none" normalizeH="0" baseline="0" dirty="0" smtClean="0">
                <a:ln>
                  <a:noFill/>
                </a:ln>
                <a:effectLst/>
                <a:latin typeface="+mj-lt"/>
              </a:rPr>
              <a:t>UVA Clinical Data Repository), 2017.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34"/>
            <a:ext cx="6853698" cy="5131866"/>
          </a:xfrm>
          <a:prstGeom prst="rect">
            <a:avLst/>
          </a:prstGeom>
        </p:spPr>
      </p:pic>
    </p:spTree>
    <p:extLst>
      <p:ext uri="{BB962C8B-B14F-4D97-AF65-F5344CB8AC3E}">
        <p14:creationId xmlns:p14="http://schemas.microsoft.com/office/powerpoint/2010/main" val="275835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6705600" y="0"/>
            <a:ext cx="2286000" cy="5143500"/>
          </a:xfrm>
          <a:prstGeom prst="rect">
            <a:avLst/>
          </a:prstGeom>
          <a:solidFill>
            <a:schemeClr val="bg1"/>
          </a:solidFill>
          <a:ln>
            <a:noFill/>
          </a:ln>
          <a:effec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Percent of Obese Children</a:t>
            </a:r>
            <a:endParaRPr kumimoji="0" lang="en-US" altLang="en-US" sz="1400" b="1" i="0" u="none" strike="noStrike" cap="none" normalizeH="0" baseline="0" dirty="0" smtClean="0">
              <a:ln>
                <a:noFill/>
              </a:ln>
              <a:effectLst/>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b="1"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by TJHD Zip Code Tabulation Area, 2016.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Translational Health Research Institute of Virginia </a:t>
            </a:r>
            <a:r>
              <a:rPr lang="en-US" altLang="en-US" sz="1600" dirty="0"/>
              <a:t>(</a:t>
            </a:r>
            <a:r>
              <a:rPr kumimoji="0" lang="en-US" altLang="en-US" sz="1600" b="0" i="0" u="none" strike="noStrike" cap="none" normalizeH="0" baseline="0" dirty="0" smtClean="0">
                <a:ln>
                  <a:noFill/>
                </a:ln>
                <a:effectLst/>
              </a:rPr>
              <a:t>UVA Clinical Data Repository), 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79956" cy="5143500"/>
          </a:xfrm>
          <a:prstGeom prst="rect">
            <a:avLst/>
          </a:prstGeom>
        </p:spPr>
      </p:pic>
    </p:spTree>
    <p:extLst>
      <p:ext uri="{BB962C8B-B14F-4D97-AF65-F5344CB8AC3E}">
        <p14:creationId xmlns:p14="http://schemas.microsoft.com/office/powerpoint/2010/main" val="308679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Percent of Adult Physical Inactivity</a:t>
            </a:r>
            <a:r>
              <a:rPr lang="en-US" altLang="en-US" sz="1400" b="1" dirty="0" smtClean="0"/>
              <a:t>, </a:t>
            </a:r>
            <a:r>
              <a:rPr kumimoji="0" lang="en-US" altLang="en-US" sz="1600" b="0" i="0" u="none" strike="noStrike" cap="none" normalizeH="0" baseline="0" dirty="0" smtClean="0">
                <a:ln>
                  <a:noFill/>
                </a:ln>
                <a:effectLst/>
              </a:rPr>
              <a:t>by TJHD Locality, 2005-2015.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Robert</a:t>
            </a:r>
            <a:r>
              <a:rPr kumimoji="0" lang="en-US" altLang="en-US" sz="1600" b="0" i="0" u="none" strike="noStrike" cap="none" normalizeH="0" dirty="0" smtClean="0">
                <a:ln>
                  <a:noFill/>
                </a:ln>
                <a:effectLst/>
              </a:rPr>
              <a:t> Wood Johnson Foundation (</a:t>
            </a:r>
            <a:r>
              <a:rPr kumimoji="0" lang="en-US" altLang="en-US" sz="1600" b="0" i="0" u="none" strike="noStrike" cap="none" normalizeH="0" dirty="0" err="1" smtClean="0">
                <a:ln>
                  <a:noFill/>
                </a:ln>
                <a:effectLst/>
              </a:rPr>
              <a:t>RWJF</a:t>
            </a:r>
            <a:r>
              <a:rPr kumimoji="0" lang="en-US" altLang="en-US" sz="1600" b="0" i="0" u="none" strike="noStrike" cap="none" normalizeH="0" dirty="0" smtClean="0">
                <a:ln>
                  <a:noFill/>
                </a:ln>
                <a:effectLst/>
              </a:rPr>
              <a:t>), County Health Rankings</a:t>
            </a:r>
            <a:r>
              <a:rPr kumimoji="0" lang="en-US" altLang="en-US" sz="1600" b="0" i="0" u="none" strike="noStrike" cap="none" normalizeH="0" baseline="0" dirty="0" smtClean="0">
                <a:ln>
                  <a:noFill/>
                </a:ln>
                <a:effectLst/>
              </a:rPr>
              <a:t>, 2018.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88156"/>
            <a:ext cx="8686800" cy="3702274"/>
          </a:xfrm>
          <a:prstGeom prst="rect">
            <a:avLst/>
          </a:prstGeom>
        </p:spPr>
      </p:pic>
      <p:sp>
        <p:nvSpPr>
          <p:cNvPr id="10" name="TextBox 9"/>
          <p:cNvSpPr txBox="1"/>
          <p:nvPr/>
        </p:nvSpPr>
        <p:spPr>
          <a:xfrm>
            <a:off x="914400" y="3105150"/>
            <a:ext cx="3048000" cy="230832"/>
          </a:xfrm>
          <a:prstGeom prst="rect">
            <a:avLst/>
          </a:prstGeom>
          <a:noFill/>
        </p:spPr>
        <p:txBody>
          <a:bodyPr wrap="square" rtlCol="0">
            <a:spAutoFit/>
          </a:bodyPr>
          <a:lstStyle/>
          <a:p>
            <a:r>
              <a:rPr lang="en-US" sz="900" b="1" dirty="0" smtClean="0">
                <a:solidFill>
                  <a:schemeClr val="bg2"/>
                </a:solidFill>
              </a:rPr>
              <a:t>VA Plan for Well-Being Target = 20%</a:t>
            </a:r>
            <a:endParaRPr lang="en-US" sz="900" b="1" dirty="0">
              <a:solidFill>
                <a:schemeClr val="bg2"/>
              </a:solidFill>
            </a:endParaRPr>
          </a:p>
        </p:txBody>
      </p:sp>
    </p:spTree>
    <p:extLst>
      <p:ext uri="{BB962C8B-B14F-4D97-AF65-F5344CB8AC3E}">
        <p14:creationId xmlns:p14="http://schemas.microsoft.com/office/powerpoint/2010/main" val="4163851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What Prevents You from Exercising</a:t>
            </a:r>
            <a:r>
              <a:rPr lang="en-US" altLang="en-US" sz="1400" b="1" dirty="0" smtClean="0"/>
              <a:t>, </a:t>
            </a:r>
            <a:r>
              <a:rPr kumimoji="0" lang="en-US" altLang="en-US" sz="1600" b="0" i="0" u="none" strike="noStrike" cap="none" normalizeH="0" baseline="0" dirty="0" smtClean="0">
                <a:ln>
                  <a:noFill/>
                </a:ln>
                <a:effectLst/>
              </a:rPr>
              <a:t>by TJHD Locality, 2018.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10" name="Chart 9"/>
          <p:cNvGraphicFramePr>
            <a:graphicFrameLocks/>
          </p:cNvGraphicFramePr>
          <p:nvPr>
            <p:extLst/>
          </p:nvPr>
        </p:nvGraphicFramePr>
        <p:xfrm>
          <a:off x="304800" y="1276350"/>
          <a:ext cx="78486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8450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16 MAPP">
      <a:dk1>
        <a:sysClr val="windowText" lastClr="000000"/>
      </a:dk1>
      <a:lt1>
        <a:sysClr val="window" lastClr="FFFFFF"/>
      </a:lt1>
      <a:dk2>
        <a:srgbClr val="1F497D"/>
      </a:dk2>
      <a:lt2>
        <a:srgbClr val="EEECE1"/>
      </a:lt2>
      <a:accent1>
        <a:srgbClr val="76C5EF"/>
      </a:accent1>
      <a:accent2>
        <a:srgbClr val="FEA022"/>
      </a:accent2>
      <a:accent3>
        <a:srgbClr val="FF6700"/>
      </a:accent3>
      <a:accent4>
        <a:srgbClr val="70A525"/>
      </a:accent4>
      <a:accent5>
        <a:srgbClr val="A5D848"/>
      </a:accent5>
      <a:accent6>
        <a:srgbClr val="20768C"/>
      </a:accent6>
      <a:hlink>
        <a:srgbClr val="E60069"/>
      </a:hlink>
      <a:folHlink>
        <a:srgbClr val="EA7DB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5334</TotalTime>
  <Words>2163</Words>
  <Application>Microsoft Office PowerPoint</Application>
  <PresentationFormat>On-screen Show (16:9)</PresentationFormat>
  <Paragraphs>219</Paragraphs>
  <Slides>36</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Gothic</vt:lpstr>
      <vt:lpstr>Trebuchet MS</vt:lpstr>
      <vt:lpstr>Wingdings</vt:lpstr>
      <vt:lpstr>Office Theme</vt:lpstr>
      <vt:lpstr>MAPP2Health Thomas Jefferson Health District Data Profile</vt:lpstr>
      <vt:lpstr>What do you see?</vt:lpstr>
      <vt:lpstr>MAPP Data Available Online: https://public.tableau.com/profile/thomas.jefferson.health.district#!/</vt:lpstr>
      <vt:lpstr>Promote Heathy Eating and Active Living</vt:lpstr>
      <vt:lpstr>PowerPoint Presentation</vt:lpstr>
      <vt:lpstr>PowerPoint Presentation</vt:lpstr>
      <vt:lpstr>PowerPoint Presentation</vt:lpstr>
      <vt:lpstr>PowerPoint Presentation</vt:lpstr>
      <vt:lpstr>PowerPoint Presentation</vt:lpstr>
      <vt:lpstr>PowerPoint Presentation</vt:lpstr>
      <vt:lpstr>Food Insecurity, by TJHD Locality, 2013-2016.  Source: Map the Meal Gap, Feeding America, 2018.</vt:lpstr>
      <vt:lpstr>Child Food Insecurity, by TJHD Locality, 2013-2016.  Source: Map the Meal Gap, Feeding America, 2018.</vt:lpstr>
      <vt:lpstr>Address Mental Health &amp; Substance Use</vt:lpstr>
      <vt:lpstr>Poor Mental Health Days, by TJHD Locality, 2014-2016. Source: County Health Rankings, 2018. </vt:lpstr>
      <vt:lpstr>PowerPoint Presentation</vt:lpstr>
      <vt:lpstr>Percent of Adults Smokers, by TJHD Locality, 2014-2016. Source: County Health Rankings, 2018. </vt:lpstr>
      <vt:lpstr>TJHD Opioid Addiction Indicators (per 100,000 residents), TJHD and TJHD Localities, 2011-2017 &amp; 2017.  Source: Virginia Department of Health, Opioid Addiction Dashboard, 2018 (http://www.vdh.virginia.gov/data/opioid-overdose).</vt:lpstr>
      <vt:lpstr>TJHD Rate Summary by Age Groups, Rates per 100,000 Residents, 2017.  Source: Virginia Department of Health, Opioid Addiction Dashboard, 2018 (http://www.vdh.virginia.gov/data/opioid-overdose). </vt:lpstr>
      <vt:lpstr>Suicide Rate per 100,000 population, by TJHD Locality, 2010-2016. Source: Office of the Chief Medical Examiner, Virginia Department of Health, 2018. </vt:lpstr>
      <vt:lpstr>Increase Access to Care and Reduce Health Disparities</vt:lpstr>
      <vt:lpstr>Life Expectancy Estimates at Birth  by TJHD Census Tract, 2008-2012.   Source: Virginia Department of Health, Office of Vital Records, 2018 and U.S. Census Bureau, 2010 Population Counts, 2018.</vt:lpstr>
      <vt:lpstr>CharlottesvilleLife Expectancy Estimates at Birth  by TJHD Census Tract, 2008-2012.   Source: Virginia Department of Health, Office of Vital Records, 2018 and U.S. Census Bureau, 2010 Population Counts, 2018.</vt:lpstr>
      <vt:lpstr>Percent of Families Below the Federal Poverty Level, by TJHD Locality, 2008-2016.  Source: U.S. Census Bureau, American Community Survey 5-year Estimates, 2018.</vt:lpstr>
      <vt:lpstr>ALICE Cost of Living Estimates, Albemarle County Survival Budgets, 2016. (ALICE = Asset Limited, Income Restrained, Employed) Source: United Way, 2018 ALICE Report. </vt:lpstr>
      <vt:lpstr>ALICE Cost of Living Estimates, Albemarle County Stability Budgets, 2016. (ALICE = Asset Limited, Income Restrained, Employed) Source: United Way, 2018 ALICE Report. </vt:lpstr>
      <vt:lpstr>ALICE Cost of Living Estimates, Virginia Households by Age and Race/Ethnicity, 2016. Source: United Way, 2018 ALICE Report. </vt:lpstr>
      <vt:lpstr>Percent Uninsured, by TJHD Locality, 2012-2016.  Source: U.S. Census Bureau, American Community Survey 5-year Estimates, 2018.</vt:lpstr>
      <vt:lpstr>PowerPoint Presentation</vt:lpstr>
      <vt:lpstr>PowerPoint Presentation</vt:lpstr>
      <vt:lpstr>PowerPoint Presentation</vt:lpstr>
      <vt:lpstr>Thomas Jefferson Health District Low Birth Weight, by Race. 2008-2016.  Source: Virginia Department of Health, Division of Health Statistics, 2018.</vt:lpstr>
      <vt:lpstr>2019 MAPP2Health</vt:lpstr>
      <vt:lpstr>In the last 12 months, was anyone in your household unable to get necessary mental health care or services such as counseling, therapy, and/or psychiatric medication? </vt:lpstr>
      <vt:lpstr>Do you have one person you can think of as your personal doctor or health care provider?  </vt:lpstr>
      <vt:lpstr>PowerPoint Presentation</vt:lpstr>
      <vt:lpstr>In the past 12 months, have you seen a dentist or dental hygienist for cleaning?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Farmacy and  Harvest of the Month</dc:title>
  <dc:creator>Tiffany Neal</dc:creator>
  <cp:lastModifiedBy>Ivey, Putnam (VDH)</cp:lastModifiedBy>
  <cp:revision>371</cp:revision>
  <cp:lastPrinted>2018-11-07T17:38:51Z</cp:lastPrinted>
  <dcterms:created xsi:type="dcterms:W3CDTF">2017-02-16T17:56:26Z</dcterms:created>
  <dcterms:modified xsi:type="dcterms:W3CDTF">2019-03-11T16:52:52Z</dcterms:modified>
</cp:coreProperties>
</file>