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39"/>
  </p:notesMasterIdLst>
  <p:handoutMasterIdLst>
    <p:handoutMasterId r:id="rId40"/>
  </p:handoutMasterIdLst>
  <p:sldIdLst>
    <p:sldId id="350" r:id="rId2"/>
    <p:sldId id="443" r:id="rId3"/>
    <p:sldId id="442" r:id="rId4"/>
    <p:sldId id="378" r:id="rId5"/>
    <p:sldId id="395" r:id="rId6"/>
    <p:sldId id="410" r:id="rId7"/>
    <p:sldId id="408" r:id="rId8"/>
    <p:sldId id="409" r:id="rId9"/>
    <p:sldId id="447" r:id="rId10"/>
    <p:sldId id="411" r:id="rId11"/>
    <p:sldId id="436" r:id="rId12"/>
    <p:sldId id="412" r:id="rId13"/>
    <p:sldId id="413" r:id="rId14"/>
    <p:sldId id="415" r:id="rId15"/>
    <p:sldId id="397" r:id="rId16"/>
    <p:sldId id="417" r:id="rId17"/>
    <p:sldId id="437" r:id="rId18"/>
    <p:sldId id="416" r:id="rId19"/>
    <p:sldId id="419" r:id="rId20"/>
    <p:sldId id="446" r:id="rId21"/>
    <p:sldId id="420" r:id="rId22"/>
    <p:sldId id="418" r:id="rId23"/>
    <p:sldId id="400" r:id="rId24"/>
    <p:sldId id="421" r:id="rId25"/>
    <p:sldId id="427" r:id="rId26"/>
    <p:sldId id="444" r:id="rId27"/>
    <p:sldId id="445" r:id="rId28"/>
    <p:sldId id="426" r:id="rId29"/>
    <p:sldId id="428" r:id="rId30"/>
    <p:sldId id="438" r:id="rId31"/>
    <p:sldId id="439" r:id="rId32"/>
    <p:sldId id="440" r:id="rId33"/>
    <p:sldId id="429" r:id="rId34"/>
    <p:sldId id="401" r:id="rId35"/>
    <p:sldId id="433" r:id="rId36"/>
    <p:sldId id="434" r:id="rId37"/>
    <p:sldId id="355" r:id="rId38"/>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ey, Putnam (VDH)" initials="IP(" lastIdx="1" clrIdx="0">
    <p:extLst>
      <p:ext uri="{19B8F6BF-5375-455C-9EA6-DF929625EA0E}">
        <p15:presenceInfo xmlns:p15="http://schemas.microsoft.com/office/powerpoint/2012/main" userId="S-1-5-21-3102109963-2641124013-111641105-6825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167F"/>
    <a:srgbClr val="FF0066"/>
    <a:srgbClr val="26AC75"/>
    <a:srgbClr val="45542F"/>
    <a:srgbClr val="222D22"/>
    <a:srgbClr val="D8D27C"/>
    <a:srgbClr val="B9B683"/>
    <a:srgbClr val="DED9E0"/>
    <a:srgbClr val="B47109"/>
    <a:srgbClr val="CE59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81090" autoAdjust="0"/>
  </p:normalViewPr>
  <p:slideViewPr>
    <p:cSldViewPr>
      <p:cViewPr varScale="1">
        <p:scale>
          <a:sx n="73" d="100"/>
          <a:sy n="73" d="100"/>
        </p:scale>
        <p:origin x="1238" y="43"/>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bcm44527\Desktop\TJHD%20Community%20Surve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cm44527\Desktop\TJHD%20Community%20Surve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cm44527\Desktop\TJHD%20Community%20Surve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cm44527\Desktop\TJHD%20Community%20Surve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bcm44527\Desktop\TJHD%20Community%20Survey.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Overweight and Obese in Nelson County Schools</a:t>
            </a: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'Nelson Child Overweight'!$C$3</c:f>
              <c:strCache>
                <c:ptCount val="1"/>
                <c:pt idx="0">
                  <c:v>% Overweight</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'Nelson Child Overweight'!$A$10:$B$17</c:f>
              <c:strCache>
                <c:ptCount val="8"/>
                <c:pt idx="0">
                  <c:v>K</c:v>
                </c:pt>
                <c:pt idx="1">
                  <c:v>1st</c:v>
                </c:pt>
                <c:pt idx="2">
                  <c:v>2nd</c:v>
                </c:pt>
                <c:pt idx="3">
                  <c:v>3rd</c:v>
                </c:pt>
                <c:pt idx="4">
                  <c:v>4th</c:v>
                </c:pt>
                <c:pt idx="5">
                  <c:v>5th</c:v>
                </c:pt>
                <c:pt idx="6">
                  <c:v>7th</c:v>
                </c:pt>
                <c:pt idx="7">
                  <c:v>10th</c:v>
                </c:pt>
              </c:strCache>
            </c:strRef>
          </c:cat>
          <c:val>
            <c:numRef>
              <c:f>'Nelson Child Overweight'!$C$10:$C$17</c:f>
              <c:numCache>
                <c:formatCode>0.0%</c:formatCode>
                <c:ptCount val="8"/>
                <c:pt idx="0">
                  <c:v>0.25</c:v>
                </c:pt>
                <c:pt idx="1">
                  <c:v>0.19230769230769232</c:v>
                </c:pt>
                <c:pt idx="2">
                  <c:v>0.10344827586206896</c:v>
                </c:pt>
                <c:pt idx="3">
                  <c:v>0.14678899082568808</c:v>
                </c:pt>
                <c:pt idx="4">
                  <c:v>0.18965517241379309</c:v>
                </c:pt>
                <c:pt idx="5">
                  <c:v>0.10619469026548672</c:v>
                </c:pt>
                <c:pt idx="6">
                  <c:v>0.23076923076923078</c:v>
                </c:pt>
                <c:pt idx="7">
                  <c:v>0.20930232558139536</c:v>
                </c:pt>
              </c:numCache>
            </c:numRef>
          </c:val>
          <c:extLst>
            <c:ext xmlns:c16="http://schemas.microsoft.com/office/drawing/2014/chart" uri="{C3380CC4-5D6E-409C-BE32-E72D297353CC}">
              <c16:uniqueId val="{00000000-9DD2-47F8-8E34-59B502E34AE4}"/>
            </c:ext>
          </c:extLst>
        </c:ser>
        <c:ser>
          <c:idx val="1"/>
          <c:order val="1"/>
          <c:tx>
            <c:strRef>
              <c:f>'Nelson Child Overweight'!$D$3</c:f>
              <c:strCache>
                <c:ptCount val="1"/>
                <c:pt idx="0">
                  <c:v>% Obese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'Nelson Child Overweight'!$A$10:$B$17</c:f>
              <c:strCache>
                <c:ptCount val="8"/>
                <c:pt idx="0">
                  <c:v>K</c:v>
                </c:pt>
                <c:pt idx="1">
                  <c:v>1st</c:v>
                </c:pt>
                <c:pt idx="2">
                  <c:v>2nd</c:v>
                </c:pt>
                <c:pt idx="3">
                  <c:v>3rd</c:v>
                </c:pt>
                <c:pt idx="4">
                  <c:v>4th</c:v>
                </c:pt>
                <c:pt idx="5">
                  <c:v>5th</c:v>
                </c:pt>
                <c:pt idx="6">
                  <c:v>7th</c:v>
                </c:pt>
                <c:pt idx="7">
                  <c:v>10th</c:v>
                </c:pt>
              </c:strCache>
            </c:strRef>
          </c:cat>
          <c:val>
            <c:numRef>
              <c:f>'Nelson Child Overweight'!$D$10:$D$17</c:f>
              <c:numCache>
                <c:formatCode>0.0%</c:formatCode>
                <c:ptCount val="8"/>
                <c:pt idx="0">
                  <c:v>0.20454545454545456</c:v>
                </c:pt>
                <c:pt idx="1">
                  <c:v>0.17948717948717949</c:v>
                </c:pt>
                <c:pt idx="2">
                  <c:v>0.31034482758620691</c:v>
                </c:pt>
                <c:pt idx="3">
                  <c:v>0.27522935779816515</c:v>
                </c:pt>
                <c:pt idx="4">
                  <c:v>0.29310344827586204</c:v>
                </c:pt>
                <c:pt idx="5">
                  <c:v>0.26548672566371684</c:v>
                </c:pt>
                <c:pt idx="6">
                  <c:v>0.28846153846153844</c:v>
                </c:pt>
                <c:pt idx="7">
                  <c:v>0.26356589147286824</c:v>
                </c:pt>
              </c:numCache>
            </c:numRef>
          </c:val>
          <c:extLst>
            <c:ext xmlns:c16="http://schemas.microsoft.com/office/drawing/2014/chart" uri="{C3380CC4-5D6E-409C-BE32-E72D297353CC}">
              <c16:uniqueId val="{00000001-9DD2-47F8-8E34-59B502E34AE4}"/>
            </c:ext>
          </c:extLst>
        </c:ser>
        <c:dLbls>
          <c:dLblPos val="ctr"/>
          <c:showLegendKey val="0"/>
          <c:showVal val="1"/>
          <c:showCatName val="0"/>
          <c:showSerName val="0"/>
          <c:showPercent val="0"/>
          <c:showBubbleSize val="0"/>
        </c:dLbls>
        <c:gapWidth val="79"/>
        <c:overlap val="100"/>
        <c:axId val="528339232"/>
        <c:axId val="531839768"/>
      </c:barChart>
      <c:catAx>
        <c:axId val="528339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531839768"/>
        <c:crosses val="autoZero"/>
        <c:auto val="1"/>
        <c:lblAlgn val="ctr"/>
        <c:lblOffset val="100"/>
        <c:noMultiLvlLbl val="0"/>
      </c:catAx>
      <c:valAx>
        <c:axId val="531839768"/>
        <c:scaling>
          <c:orientation val="minMax"/>
        </c:scaling>
        <c:delete val="1"/>
        <c:axPos val="l"/>
        <c:numFmt formatCode="0%" sourceLinked="0"/>
        <c:majorTickMark val="none"/>
        <c:minorTickMark val="none"/>
        <c:tickLblPos val="nextTo"/>
        <c:crossAx val="52833923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Exercise!$B$1</c:f>
              <c:strCache>
                <c:ptCount val="1"/>
                <c:pt idx="0">
                  <c:v>Charlottesville</c:v>
                </c:pt>
              </c:strCache>
            </c:strRef>
          </c:tx>
          <c:spPr>
            <a:solidFill>
              <a:schemeClr val="accent1"/>
            </a:solidFill>
            <a:ln>
              <a:noFill/>
            </a:ln>
            <a:effectLst/>
          </c:spPr>
          <c:invertIfNegative val="0"/>
          <c:cat>
            <c:strRef>
              <c:f>Exercise!$A$2:$A$10</c:f>
              <c:strCache>
                <c:ptCount val="9"/>
                <c:pt idx="0">
                  <c:v>Safety</c:v>
                </c:pt>
                <c:pt idx="1">
                  <c:v>No time</c:v>
                </c:pt>
                <c:pt idx="2">
                  <c:v>Cost</c:v>
                </c:pt>
                <c:pt idx="3">
                  <c:v>Transportation</c:v>
                </c:pt>
                <c:pt idx="4">
                  <c:v>No sidewalks/parks</c:v>
                </c:pt>
                <c:pt idx="5">
                  <c:v>Don’t want to</c:v>
                </c:pt>
                <c:pt idx="6">
                  <c:v>Don’t know how</c:v>
                </c:pt>
                <c:pt idx="7">
                  <c:v>Health reasons</c:v>
                </c:pt>
                <c:pt idx="8">
                  <c:v>Other </c:v>
                </c:pt>
              </c:strCache>
            </c:strRef>
          </c:cat>
          <c:val>
            <c:numRef>
              <c:f>Exercise!$B$2:$B$10</c:f>
              <c:numCache>
                <c:formatCode>0.00%</c:formatCode>
                <c:ptCount val="9"/>
                <c:pt idx="0">
                  <c:v>6.0999999999999999E-2</c:v>
                </c:pt>
                <c:pt idx="1">
                  <c:v>0.42</c:v>
                </c:pt>
                <c:pt idx="2">
                  <c:v>6.5000000000000002E-2</c:v>
                </c:pt>
                <c:pt idx="3">
                  <c:v>8.9999999999999993E-3</c:v>
                </c:pt>
                <c:pt idx="4">
                  <c:v>0.02</c:v>
                </c:pt>
                <c:pt idx="5">
                  <c:v>0.16900000000000001</c:v>
                </c:pt>
                <c:pt idx="6">
                  <c:v>2.7E-2</c:v>
                </c:pt>
                <c:pt idx="7">
                  <c:v>0.16800000000000001</c:v>
                </c:pt>
                <c:pt idx="8">
                  <c:v>9.4E-2</c:v>
                </c:pt>
              </c:numCache>
            </c:numRef>
          </c:val>
          <c:extLst>
            <c:ext xmlns:c16="http://schemas.microsoft.com/office/drawing/2014/chart" uri="{C3380CC4-5D6E-409C-BE32-E72D297353CC}">
              <c16:uniqueId val="{00000000-8728-49EB-B2B1-7B15DCF58559}"/>
            </c:ext>
          </c:extLst>
        </c:ser>
        <c:ser>
          <c:idx val="1"/>
          <c:order val="1"/>
          <c:tx>
            <c:strRef>
              <c:f>Exercise!$C$1</c:f>
              <c:strCache>
                <c:ptCount val="1"/>
                <c:pt idx="0">
                  <c:v>Albemarle</c:v>
                </c:pt>
              </c:strCache>
            </c:strRef>
          </c:tx>
          <c:spPr>
            <a:solidFill>
              <a:schemeClr val="accent2"/>
            </a:solidFill>
            <a:ln>
              <a:noFill/>
            </a:ln>
            <a:effectLst/>
          </c:spPr>
          <c:invertIfNegative val="0"/>
          <c:cat>
            <c:strRef>
              <c:f>Exercise!$A$2:$A$10</c:f>
              <c:strCache>
                <c:ptCount val="9"/>
                <c:pt idx="0">
                  <c:v>Safety</c:v>
                </c:pt>
                <c:pt idx="1">
                  <c:v>No time</c:v>
                </c:pt>
                <c:pt idx="2">
                  <c:v>Cost</c:v>
                </c:pt>
                <c:pt idx="3">
                  <c:v>Transportation</c:v>
                </c:pt>
                <c:pt idx="4">
                  <c:v>No sidewalks/parks</c:v>
                </c:pt>
                <c:pt idx="5">
                  <c:v>Don’t want to</c:v>
                </c:pt>
                <c:pt idx="6">
                  <c:v>Don’t know how</c:v>
                </c:pt>
                <c:pt idx="7">
                  <c:v>Health reasons</c:v>
                </c:pt>
                <c:pt idx="8">
                  <c:v>Other </c:v>
                </c:pt>
              </c:strCache>
            </c:strRef>
          </c:cat>
          <c:val>
            <c:numRef>
              <c:f>Exercise!$C$2:$C$10</c:f>
              <c:numCache>
                <c:formatCode>0.00%</c:formatCode>
                <c:ptCount val="9"/>
                <c:pt idx="0">
                  <c:v>4.7E-2</c:v>
                </c:pt>
                <c:pt idx="1">
                  <c:v>0.42299999999999999</c:v>
                </c:pt>
                <c:pt idx="2">
                  <c:v>4.7E-2</c:v>
                </c:pt>
                <c:pt idx="3">
                  <c:v>6.0000000000000001E-3</c:v>
                </c:pt>
                <c:pt idx="4">
                  <c:v>8.7999999999999995E-2</c:v>
                </c:pt>
                <c:pt idx="5">
                  <c:v>0.157</c:v>
                </c:pt>
                <c:pt idx="6">
                  <c:v>1.7000000000000001E-2</c:v>
                </c:pt>
                <c:pt idx="7">
                  <c:v>0.189</c:v>
                </c:pt>
                <c:pt idx="8">
                  <c:v>0.11600000000000001</c:v>
                </c:pt>
              </c:numCache>
            </c:numRef>
          </c:val>
          <c:extLst>
            <c:ext xmlns:c16="http://schemas.microsoft.com/office/drawing/2014/chart" uri="{C3380CC4-5D6E-409C-BE32-E72D297353CC}">
              <c16:uniqueId val="{00000001-8728-49EB-B2B1-7B15DCF58559}"/>
            </c:ext>
          </c:extLst>
        </c:ser>
        <c:ser>
          <c:idx val="2"/>
          <c:order val="2"/>
          <c:tx>
            <c:strRef>
              <c:f>Exercise!$D$1</c:f>
              <c:strCache>
                <c:ptCount val="1"/>
                <c:pt idx="0">
                  <c:v>Greene &amp; Nelson</c:v>
                </c:pt>
              </c:strCache>
            </c:strRef>
          </c:tx>
          <c:spPr>
            <a:solidFill>
              <a:schemeClr val="accent4"/>
            </a:solidFill>
            <a:ln>
              <a:noFill/>
            </a:ln>
            <a:effectLst/>
          </c:spPr>
          <c:invertIfNegative val="0"/>
          <c:cat>
            <c:strRef>
              <c:f>Exercise!$A$2:$A$10</c:f>
              <c:strCache>
                <c:ptCount val="9"/>
                <c:pt idx="0">
                  <c:v>Safety</c:v>
                </c:pt>
                <c:pt idx="1">
                  <c:v>No time</c:v>
                </c:pt>
                <c:pt idx="2">
                  <c:v>Cost</c:v>
                </c:pt>
                <c:pt idx="3">
                  <c:v>Transportation</c:v>
                </c:pt>
                <c:pt idx="4">
                  <c:v>No sidewalks/parks</c:v>
                </c:pt>
                <c:pt idx="5">
                  <c:v>Don’t want to</c:v>
                </c:pt>
                <c:pt idx="6">
                  <c:v>Don’t know how</c:v>
                </c:pt>
                <c:pt idx="7">
                  <c:v>Health reasons</c:v>
                </c:pt>
                <c:pt idx="8">
                  <c:v>Other </c:v>
                </c:pt>
              </c:strCache>
            </c:strRef>
          </c:cat>
          <c:val>
            <c:numRef>
              <c:f>Exercise!$D$2:$D$10</c:f>
              <c:numCache>
                <c:formatCode>0.00%</c:formatCode>
                <c:ptCount val="9"/>
                <c:pt idx="0">
                  <c:v>0.126</c:v>
                </c:pt>
                <c:pt idx="1">
                  <c:v>0.23</c:v>
                </c:pt>
                <c:pt idx="2">
                  <c:v>5.8000000000000003E-2</c:v>
                </c:pt>
                <c:pt idx="3">
                  <c:v>3.2000000000000001E-2</c:v>
                </c:pt>
                <c:pt idx="4">
                  <c:v>0.124</c:v>
                </c:pt>
                <c:pt idx="5">
                  <c:v>0.14299999999999999</c:v>
                </c:pt>
                <c:pt idx="6">
                  <c:v>3.0000000000000001E-3</c:v>
                </c:pt>
                <c:pt idx="7">
                  <c:v>0.184</c:v>
                </c:pt>
                <c:pt idx="8">
                  <c:v>0.13</c:v>
                </c:pt>
              </c:numCache>
            </c:numRef>
          </c:val>
          <c:extLst>
            <c:ext xmlns:c16="http://schemas.microsoft.com/office/drawing/2014/chart" uri="{C3380CC4-5D6E-409C-BE32-E72D297353CC}">
              <c16:uniqueId val="{00000002-8728-49EB-B2B1-7B15DCF58559}"/>
            </c:ext>
          </c:extLst>
        </c:ser>
        <c:ser>
          <c:idx val="3"/>
          <c:order val="3"/>
          <c:tx>
            <c:strRef>
              <c:f>Exercise!$E$1</c:f>
              <c:strCache>
                <c:ptCount val="1"/>
                <c:pt idx="0">
                  <c:v>Fluvanna &amp; Louisa</c:v>
                </c:pt>
              </c:strCache>
            </c:strRef>
          </c:tx>
          <c:spPr>
            <a:solidFill>
              <a:schemeClr val="accent3"/>
            </a:solidFill>
            <a:ln>
              <a:noFill/>
            </a:ln>
            <a:effectLst/>
          </c:spPr>
          <c:invertIfNegative val="0"/>
          <c:cat>
            <c:strRef>
              <c:f>Exercise!$A$2:$A$10</c:f>
              <c:strCache>
                <c:ptCount val="9"/>
                <c:pt idx="0">
                  <c:v>Safety</c:v>
                </c:pt>
                <c:pt idx="1">
                  <c:v>No time</c:v>
                </c:pt>
                <c:pt idx="2">
                  <c:v>Cost</c:v>
                </c:pt>
                <c:pt idx="3">
                  <c:v>Transportation</c:v>
                </c:pt>
                <c:pt idx="4">
                  <c:v>No sidewalks/parks</c:v>
                </c:pt>
                <c:pt idx="5">
                  <c:v>Don’t want to</c:v>
                </c:pt>
                <c:pt idx="6">
                  <c:v>Don’t know how</c:v>
                </c:pt>
                <c:pt idx="7">
                  <c:v>Health reasons</c:v>
                </c:pt>
                <c:pt idx="8">
                  <c:v>Other </c:v>
                </c:pt>
              </c:strCache>
            </c:strRef>
          </c:cat>
          <c:val>
            <c:numRef>
              <c:f>Exercise!$E$2:$E$10</c:f>
              <c:numCache>
                <c:formatCode>0.00%</c:formatCode>
                <c:ptCount val="9"/>
                <c:pt idx="0">
                  <c:v>6.8000000000000005E-2</c:v>
                </c:pt>
                <c:pt idx="1">
                  <c:v>0.42199999999999999</c:v>
                </c:pt>
                <c:pt idx="2">
                  <c:v>9.9000000000000005E-2</c:v>
                </c:pt>
                <c:pt idx="3">
                  <c:v>4.2000000000000003E-2</c:v>
                </c:pt>
                <c:pt idx="4">
                  <c:v>0.17699999999999999</c:v>
                </c:pt>
                <c:pt idx="5">
                  <c:v>0.123</c:v>
                </c:pt>
                <c:pt idx="6">
                  <c:v>4.5999999999999999E-2</c:v>
                </c:pt>
                <c:pt idx="7">
                  <c:v>0.16700000000000001</c:v>
                </c:pt>
                <c:pt idx="8">
                  <c:v>0.157</c:v>
                </c:pt>
              </c:numCache>
            </c:numRef>
          </c:val>
          <c:extLst>
            <c:ext xmlns:c16="http://schemas.microsoft.com/office/drawing/2014/chart" uri="{C3380CC4-5D6E-409C-BE32-E72D297353CC}">
              <c16:uniqueId val="{00000003-8728-49EB-B2B1-7B15DCF58559}"/>
            </c:ext>
          </c:extLst>
        </c:ser>
        <c:ser>
          <c:idx val="4"/>
          <c:order val="4"/>
          <c:tx>
            <c:strRef>
              <c:f>Exercise!$F$1</c:f>
              <c:strCache>
                <c:ptCount val="1"/>
                <c:pt idx="0">
                  <c:v>TJHD</c:v>
                </c:pt>
              </c:strCache>
            </c:strRef>
          </c:tx>
          <c:spPr>
            <a:solidFill>
              <a:schemeClr val="bg2"/>
            </a:solidFill>
            <a:ln>
              <a:noFill/>
            </a:ln>
            <a:effectLst/>
          </c:spPr>
          <c:invertIfNegative val="0"/>
          <c:cat>
            <c:strRef>
              <c:f>Exercise!$A$2:$A$10</c:f>
              <c:strCache>
                <c:ptCount val="9"/>
                <c:pt idx="0">
                  <c:v>Safety</c:v>
                </c:pt>
                <c:pt idx="1">
                  <c:v>No time</c:v>
                </c:pt>
                <c:pt idx="2">
                  <c:v>Cost</c:v>
                </c:pt>
                <c:pt idx="3">
                  <c:v>Transportation</c:v>
                </c:pt>
                <c:pt idx="4">
                  <c:v>No sidewalks/parks</c:v>
                </c:pt>
                <c:pt idx="5">
                  <c:v>Don’t want to</c:v>
                </c:pt>
                <c:pt idx="6">
                  <c:v>Don’t know how</c:v>
                </c:pt>
                <c:pt idx="7">
                  <c:v>Health reasons</c:v>
                </c:pt>
                <c:pt idx="8">
                  <c:v>Other </c:v>
                </c:pt>
              </c:strCache>
            </c:strRef>
          </c:cat>
          <c:val>
            <c:numRef>
              <c:f>Exercise!$F$2:$F$10</c:f>
              <c:numCache>
                <c:formatCode>0.00%</c:formatCode>
                <c:ptCount val="9"/>
                <c:pt idx="0">
                  <c:v>6.6000000000000003E-2</c:v>
                </c:pt>
                <c:pt idx="1">
                  <c:v>0.38800000000000001</c:v>
                </c:pt>
                <c:pt idx="2">
                  <c:v>6.0999999999999999E-2</c:v>
                </c:pt>
                <c:pt idx="3">
                  <c:v>1.4999999999999999E-2</c:v>
                </c:pt>
                <c:pt idx="4">
                  <c:v>9.9000000000000005E-2</c:v>
                </c:pt>
                <c:pt idx="5">
                  <c:v>0.159</c:v>
                </c:pt>
                <c:pt idx="6">
                  <c:v>0.02</c:v>
                </c:pt>
                <c:pt idx="7">
                  <c:v>0.185</c:v>
                </c:pt>
                <c:pt idx="8">
                  <c:v>0.121</c:v>
                </c:pt>
              </c:numCache>
            </c:numRef>
          </c:val>
          <c:extLst>
            <c:ext xmlns:c16="http://schemas.microsoft.com/office/drawing/2014/chart" uri="{C3380CC4-5D6E-409C-BE32-E72D297353CC}">
              <c16:uniqueId val="{00000004-8728-49EB-B2B1-7B15DCF58559}"/>
            </c:ext>
          </c:extLst>
        </c:ser>
        <c:dLbls>
          <c:showLegendKey val="0"/>
          <c:showVal val="0"/>
          <c:showCatName val="0"/>
          <c:showSerName val="0"/>
          <c:showPercent val="0"/>
          <c:showBubbleSize val="0"/>
        </c:dLbls>
        <c:gapWidth val="267"/>
        <c:overlap val="-43"/>
        <c:axId val="385677056"/>
        <c:axId val="385677384"/>
      </c:barChart>
      <c:catAx>
        <c:axId val="38567705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85677384"/>
        <c:crosses val="autoZero"/>
        <c:auto val="1"/>
        <c:lblAlgn val="ctr"/>
        <c:lblOffset val="100"/>
        <c:noMultiLvlLbl val="0"/>
      </c:catAx>
      <c:valAx>
        <c:axId val="385677384"/>
        <c:scaling>
          <c:orientation val="minMax"/>
          <c:max val="0.5"/>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85677056"/>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'MH Access'!$B$1</c:f>
              <c:strCache>
                <c:ptCount val="1"/>
                <c:pt idx="0">
                  <c:v>Charlottesville</c:v>
                </c:pt>
              </c:strCache>
            </c:strRef>
          </c:tx>
          <c:spPr>
            <a:solidFill>
              <a:schemeClr val="accent1"/>
            </a:solidFill>
            <a:ln>
              <a:noFill/>
            </a:ln>
            <a:effectLst/>
          </c:spPr>
          <c:invertIfNegative val="0"/>
          <c:cat>
            <c:strRef>
              <c:f>'MH Access'!$A$2:$A$4</c:f>
              <c:strCache>
                <c:ptCount val="3"/>
                <c:pt idx="0">
                  <c:v>Missing</c:v>
                </c:pt>
                <c:pt idx="1">
                  <c:v>No  </c:v>
                </c:pt>
                <c:pt idx="2">
                  <c:v>Yes</c:v>
                </c:pt>
              </c:strCache>
            </c:strRef>
          </c:cat>
          <c:val>
            <c:numRef>
              <c:f>'MH Access'!$B$2:$B$4</c:f>
              <c:numCache>
                <c:formatCode>0.0%</c:formatCode>
                <c:ptCount val="3"/>
                <c:pt idx="0">
                  <c:v>6.8000000000000005E-2</c:v>
                </c:pt>
                <c:pt idx="1">
                  <c:v>0.86699999999999999</c:v>
                </c:pt>
                <c:pt idx="2">
                  <c:v>6.5000000000000002E-2</c:v>
                </c:pt>
              </c:numCache>
            </c:numRef>
          </c:val>
          <c:extLst>
            <c:ext xmlns:c16="http://schemas.microsoft.com/office/drawing/2014/chart" uri="{C3380CC4-5D6E-409C-BE32-E72D297353CC}">
              <c16:uniqueId val="{00000000-7ECE-4E19-8A2C-9928778AF577}"/>
            </c:ext>
          </c:extLst>
        </c:ser>
        <c:ser>
          <c:idx val="1"/>
          <c:order val="1"/>
          <c:tx>
            <c:strRef>
              <c:f>'MH Access'!$C$1</c:f>
              <c:strCache>
                <c:ptCount val="1"/>
                <c:pt idx="0">
                  <c:v>Albemarle</c:v>
                </c:pt>
              </c:strCache>
            </c:strRef>
          </c:tx>
          <c:spPr>
            <a:solidFill>
              <a:schemeClr val="accent2"/>
            </a:solidFill>
            <a:ln>
              <a:noFill/>
            </a:ln>
            <a:effectLst/>
          </c:spPr>
          <c:invertIfNegative val="0"/>
          <c:cat>
            <c:strRef>
              <c:f>'MH Access'!$A$2:$A$4</c:f>
              <c:strCache>
                <c:ptCount val="3"/>
                <c:pt idx="0">
                  <c:v>Missing</c:v>
                </c:pt>
                <c:pt idx="1">
                  <c:v>No  </c:v>
                </c:pt>
                <c:pt idx="2">
                  <c:v>Yes</c:v>
                </c:pt>
              </c:strCache>
            </c:strRef>
          </c:cat>
          <c:val>
            <c:numRef>
              <c:f>'MH Access'!$C$2:$C$4</c:f>
              <c:numCache>
                <c:formatCode>0.0%</c:formatCode>
                <c:ptCount val="3"/>
                <c:pt idx="0">
                  <c:v>6.6000000000000003E-2</c:v>
                </c:pt>
                <c:pt idx="1">
                  <c:v>0.876</c:v>
                </c:pt>
                <c:pt idx="2">
                  <c:v>5.8000000000000003E-2</c:v>
                </c:pt>
              </c:numCache>
            </c:numRef>
          </c:val>
          <c:extLst>
            <c:ext xmlns:c16="http://schemas.microsoft.com/office/drawing/2014/chart" uri="{C3380CC4-5D6E-409C-BE32-E72D297353CC}">
              <c16:uniqueId val="{00000001-7ECE-4E19-8A2C-9928778AF577}"/>
            </c:ext>
          </c:extLst>
        </c:ser>
        <c:ser>
          <c:idx val="2"/>
          <c:order val="2"/>
          <c:tx>
            <c:strRef>
              <c:f>'MH Access'!$D$1</c:f>
              <c:strCache>
                <c:ptCount val="1"/>
                <c:pt idx="0">
                  <c:v>Greene &amp; Nelson</c:v>
                </c:pt>
              </c:strCache>
            </c:strRef>
          </c:tx>
          <c:spPr>
            <a:solidFill>
              <a:schemeClr val="accent3"/>
            </a:solidFill>
            <a:ln>
              <a:noFill/>
            </a:ln>
            <a:effectLst/>
          </c:spPr>
          <c:invertIfNegative val="0"/>
          <c:cat>
            <c:strRef>
              <c:f>'MH Access'!$A$2:$A$4</c:f>
              <c:strCache>
                <c:ptCount val="3"/>
                <c:pt idx="0">
                  <c:v>Missing</c:v>
                </c:pt>
                <c:pt idx="1">
                  <c:v>No  </c:v>
                </c:pt>
                <c:pt idx="2">
                  <c:v>Yes</c:v>
                </c:pt>
              </c:strCache>
            </c:strRef>
          </c:cat>
          <c:val>
            <c:numRef>
              <c:f>'MH Access'!$D$2:$D$4</c:f>
              <c:numCache>
                <c:formatCode>0.0%</c:formatCode>
                <c:ptCount val="3"/>
                <c:pt idx="0">
                  <c:v>9.8000000000000004E-2</c:v>
                </c:pt>
                <c:pt idx="1">
                  <c:v>0.85699999999999998</c:v>
                </c:pt>
                <c:pt idx="2">
                  <c:v>4.3999999999999997E-2</c:v>
                </c:pt>
              </c:numCache>
            </c:numRef>
          </c:val>
          <c:extLst>
            <c:ext xmlns:c16="http://schemas.microsoft.com/office/drawing/2014/chart" uri="{C3380CC4-5D6E-409C-BE32-E72D297353CC}">
              <c16:uniqueId val="{00000002-7ECE-4E19-8A2C-9928778AF577}"/>
            </c:ext>
          </c:extLst>
        </c:ser>
        <c:ser>
          <c:idx val="3"/>
          <c:order val="3"/>
          <c:tx>
            <c:strRef>
              <c:f>'MH Access'!$E$1</c:f>
              <c:strCache>
                <c:ptCount val="1"/>
                <c:pt idx="0">
                  <c:v>Fluvanna &amp; Louisa</c:v>
                </c:pt>
              </c:strCache>
            </c:strRef>
          </c:tx>
          <c:spPr>
            <a:solidFill>
              <a:schemeClr val="accent4"/>
            </a:solidFill>
            <a:ln>
              <a:noFill/>
            </a:ln>
            <a:effectLst/>
          </c:spPr>
          <c:invertIfNegative val="0"/>
          <c:cat>
            <c:strRef>
              <c:f>'MH Access'!$A$2:$A$4</c:f>
              <c:strCache>
                <c:ptCount val="3"/>
                <c:pt idx="0">
                  <c:v>Missing</c:v>
                </c:pt>
                <c:pt idx="1">
                  <c:v>No  </c:v>
                </c:pt>
                <c:pt idx="2">
                  <c:v>Yes</c:v>
                </c:pt>
              </c:strCache>
            </c:strRef>
          </c:cat>
          <c:val>
            <c:numRef>
              <c:f>'MH Access'!$E$2:$E$4</c:f>
              <c:numCache>
                <c:formatCode>0.0%</c:formatCode>
                <c:ptCount val="3"/>
                <c:pt idx="0">
                  <c:v>6.0999999999999999E-2</c:v>
                </c:pt>
                <c:pt idx="1">
                  <c:v>0.89900000000000002</c:v>
                </c:pt>
                <c:pt idx="2">
                  <c:v>3.9E-2</c:v>
                </c:pt>
              </c:numCache>
            </c:numRef>
          </c:val>
          <c:extLst>
            <c:ext xmlns:c16="http://schemas.microsoft.com/office/drawing/2014/chart" uri="{C3380CC4-5D6E-409C-BE32-E72D297353CC}">
              <c16:uniqueId val="{00000003-7ECE-4E19-8A2C-9928778AF577}"/>
            </c:ext>
          </c:extLst>
        </c:ser>
        <c:ser>
          <c:idx val="4"/>
          <c:order val="4"/>
          <c:tx>
            <c:strRef>
              <c:f>'MH Access'!$F$1</c:f>
              <c:strCache>
                <c:ptCount val="1"/>
                <c:pt idx="0">
                  <c:v>TJHD</c:v>
                </c:pt>
              </c:strCache>
            </c:strRef>
          </c:tx>
          <c:spPr>
            <a:solidFill>
              <a:schemeClr val="accent5"/>
            </a:solidFill>
            <a:ln>
              <a:noFill/>
            </a:ln>
            <a:effectLst/>
          </c:spPr>
          <c:invertIfNegative val="0"/>
          <c:cat>
            <c:strRef>
              <c:f>'MH Access'!$A$2:$A$4</c:f>
              <c:strCache>
                <c:ptCount val="3"/>
                <c:pt idx="0">
                  <c:v>Missing</c:v>
                </c:pt>
                <c:pt idx="1">
                  <c:v>No  </c:v>
                </c:pt>
                <c:pt idx="2">
                  <c:v>Yes</c:v>
                </c:pt>
              </c:strCache>
            </c:strRef>
          </c:cat>
          <c:val>
            <c:numRef>
              <c:f>'MH Access'!$F$2:$F$4</c:f>
              <c:numCache>
                <c:formatCode>0.0%</c:formatCode>
                <c:ptCount val="3"/>
                <c:pt idx="0">
                  <c:v>7.0000000000000007E-2</c:v>
                </c:pt>
                <c:pt idx="1">
                  <c:v>0.872</c:v>
                </c:pt>
                <c:pt idx="2">
                  <c:v>5.7000000000000002E-2</c:v>
                </c:pt>
              </c:numCache>
            </c:numRef>
          </c:val>
          <c:extLst>
            <c:ext xmlns:c16="http://schemas.microsoft.com/office/drawing/2014/chart" uri="{C3380CC4-5D6E-409C-BE32-E72D297353CC}">
              <c16:uniqueId val="{00000004-7ECE-4E19-8A2C-9928778AF577}"/>
            </c:ext>
          </c:extLst>
        </c:ser>
        <c:dLbls>
          <c:showLegendKey val="0"/>
          <c:showVal val="0"/>
          <c:showCatName val="0"/>
          <c:showSerName val="0"/>
          <c:showPercent val="0"/>
          <c:showBubbleSize val="0"/>
        </c:dLbls>
        <c:gapWidth val="267"/>
        <c:overlap val="-43"/>
        <c:axId val="385677056"/>
        <c:axId val="385677384"/>
      </c:barChart>
      <c:catAx>
        <c:axId val="38567705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85677384"/>
        <c:crosses val="autoZero"/>
        <c:auto val="1"/>
        <c:lblAlgn val="ctr"/>
        <c:lblOffset val="100"/>
        <c:noMultiLvlLbl val="0"/>
      </c:catAx>
      <c:valAx>
        <c:axId val="385677384"/>
        <c:scaling>
          <c:orientation val="minMax"/>
          <c:max val="1"/>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85677056"/>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PCP!$B$1</c:f>
              <c:strCache>
                <c:ptCount val="1"/>
                <c:pt idx="0">
                  <c:v>Charlottesville</c:v>
                </c:pt>
              </c:strCache>
            </c:strRef>
          </c:tx>
          <c:spPr>
            <a:solidFill>
              <a:schemeClr val="accent1"/>
            </a:solidFill>
            <a:ln>
              <a:noFill/>
            </a:ln>
            <a:effectLst/>
          </c:spPr>
          <c:invertIfNegative val="0"/>
          <c:cat>
            <c:strRef>
              <c:f>PCP!$A$2:$A$5</c:f>
              <c:strCache>
                <c:ptCount val="4"/>
                <c:pt idx="0">
                  <c:v>Yes, only one</c:v>
                </c:pt>
                <c:pt idx="1">
                  <c:v>More than one</c:v>
                </c:pt>
                <c:pt idx="2">
                  <c:v>No  </c:v>
                </c:pt>
                <c:pt idx="3">
                  <c:v>Missing</c:v>
                </c:pt>
              </c:strCache>
            </c:strRef>
          </c:cat>
          <c:val>
            <c:numRef>
              <c:f>PCP!$B$2:$B$5</c:f>
              <c:numCache>
                <c:formatCode>0.0%</c:formatCode>
                <c:ptCount val="4"/>
                <c:pt idx="0">
                  <c:v>0.54200000000000004</c:v>
                </c:pt>
                <c:pt idx="1">
                  <c:v>0.25900000000000001</c:v>
                </c:pt>
                <c:pt idx="2">
                  <c:v>0.19900000000000001</c:v>
                </c:pt>
              </c:numCache>
            </c:numRef>
          </c:val>
          <c:extLst>
            <c:ext xmlns:c16="http://schemas.microsoft.com/office/drawing/2014/chart" uri="{C3380CC4-5D6E-409C-BE32-E72D297353CC}">
              <c16:uniqueId val="{00000000-4EF0-4D57-9EE2-9C41C057B29C}"/>
            </c:ext>
          </c:extLst>
        </c:ser>
        <c:ser>
          <c:idx val="1"/>
          <c:order val="1"/>
          <c:tx>
            <c:strRef>
              <c:f>PCP!$C$1</c:f>
              <c:strCache>
                <c:ptCount val="1"/>
                <c:pt idx="0">
                  <c:v>Albemarle</c:v>
                </c:pt>
              </c:strCache>
            </c:strRef>
          </c:tx>
          <c:spPr>
            <a:solidFill>
              <a:schemeClr val="accent2"/>
            </a:solidFill>
            <a:ln>
              <a:noFill/>
            </a:ln>
            <a:effectLst/>
          </c:spPr>
          <c:invertIfNegative val="0"/>
          <c:cat>
            <c:strRef>
              <c:f>PCP!$A$2:$A$5</c:f>
              <c:strCache>
                <c:ptCount val="4"/>
                <c:pt idx="0">
                  <c:v>Yes, only one</c:v>
                </c:pt>
                <c:pt idx="1">
                  <c:v>More than one</c:v>
                </c:pt>
                <c:pt idx="2">
                  <c:v>No  </c:v>
                </c:pt>
                <c:pt idx="3">
                  <c:v>Missing</c:v>
                </c:pt>
              </c:strCache>
            </c:strRef>
          </c:cat>
          <c:val>
            <c:numRef>
              <c:f>PCP!$C$2:$C$5</c:f>
              <c:numCache>
                <c:formatCode>0.0%</c:formatCode>
                <c:ptCount val="4"/>
                <c:pt idx="0">
                  <c:v>0.58699999999999997</c:v>
                </c:pt>
                <c:pt idx="1">
                  <c:v>0.27700000000000002</c:v>
                </c:pt>
                <c:pt idx="2">
                  <c:v>0.125</c:v>
                </c:pt>
                <c:pt idx="3">
                  <c:v>1.0999999999999999E-2</c:v>
                </c:pt>
              </c:numCache>
            </c:numRef>
          </c:val>
          <c:extLst>
            <c:ext xmlns:c16="http://schemas.microsoft.com/office/drawing/2014/chart" uri="{C3380CC4-5D6E-409C-BE32-E72D297353CC}">
              <c16:uniqueId val="{00000001-4EF0-4D57-9EE2-9C41C057B29C}"/>
            </c:ext>
          </c:extLst>
        </c:ser>
        <c:ser>
          <c:idx val="2"/>
          <c:order val="2"/>
          <c:tx>
            <c:strRef>
              <c:f>PCP!$D$1</c:f>
              <c:strCache>
                <c:ptCount val="1"/>
                <c:pt idx="0">
                  <c:v>Greene &amp; Nelson</c:v>
                </c:pt>
              </c:strCache>
            </c:strRef>
          </c:tx>
          <c:spPr>
            <a:solidFill>
              <a:schemeClr val="accent4"/>
            </a:solidFill>
            <a:ln>
              <a:noFill/>
            </a:ln>
            <a:effectLst/>
          </c:spPr>
          <c:invertIfNegative val="0"/>
          <c:cat>
            <c:strRef>
              <c:f>PCP!$A$2:$A$5</c:f>
              <c:strCache>
                <c:ptCount val="4"/>
                <c:pt idx="0">
                  <c:v>Yes, only one</c:v>
                </c:pt>
                <c:pt idx="1">
                  <c:v>More than one</c:v>
                </c:pt>
                <c:pt idx="2">
                  <c:v>No  </c:v>
                </c:pt>
                <c:pt idx="3">
                  <c:v>Missing</c:v>
                </c:pt>
              </c:strCache>
            </c:strRef>
          </c:cat>
          <c:val>
            <c:numRef>
              <c:f>PCP!$D$2:$D$5</c:f>
              <c:numCache>
                <c:formatCode>0.0%</c:formatCode>
                <c:ptCount val="4"/>
                <c:pt idx="0">
                  <c:v>0.47899999999999998</c:v>
                </c:pt>
                <c:pt idx="1">
                  <c:v>0.32700000000000001</c:v>
                </c:pt>
                <c:pt idx="2">
                  <c:v>0.188</c:v>
                </c:pt>
                <c:pt idx="3">
                  <c:v>6.0000000000000001E-3</c:v>
                </c:pt>
              </c:numCache>
            </c:numRef>
          </c:val>
          <c:extLst>
            <c:ext xmlns:c16="http://schemas.microsoft.com/office/drawing/2014/chart" uri="{C3380CC4-5D6E-409C-BE32-E72D297353CC}">
              <c16:uniqueId val="{00000002-4EF0-4D57-9EE2-9C41C057B29C}"/>
            </c:ext>
          </c:extLst>
        </c:ser>
        <c:ser>
          <c:idx val="3"/>
          <c:order val="3"/>
          <c:tx>
            <c:strRef>
              <c:f>PCP!$E$1</c:f>
              <c:strCache>
                <c:ptCount val="1"/>
                <c:pt idx="0">
                  <c:v>Fluvanna &amp; Louisa</c:v>
                </c:pt>
              </c:strCache>
            </c:strRef>
          </c:tx>
          <c:spPr>
            <a:solidFill>
              <a:schemeClr val="accent3"/>
            </a:solidFill>
            <a:ln>
              <a:noFill/>
            </a:ln>
            <a:effectLst/>
          </c:spPr>
          <c:invertIfNegative val="0"/>
          <c:cat>
            <c:strRef>
              <c:f>PCP!$A$2:$A$5</c:f>
              <c:strCache>
                <c:ptCount val="4"/>
                <c:pt idx="0">
                  <c:v>Yes, only one</c:v>
                </c:pt>
                <c:pt idx="1">
                  <c:v>More than one</c:v>
                </c:pt>
                <c:pt idx="2">
                  <c:v>No  </c:v>
                </c:pt>
                <c:pt idx="3">
                  <c:v>Missing</c:v>
                </c:pt>
              </c:strCache>
            </c:strRef>
          </c:cat>
          <c:val>
            <c:numRef>
              <c:f>PCP!$E$2:$E$5</c:f>
              <c:numCache>
                <c:formatCode>0.0%</c:formatCode>
                <c:ptCount val="4"/>
                <c:pt idx="0">
                  <c:v>0.57599999999999996</c:v>
                </c:pt>
                <c:pt idx="1">
                  <c:v>0.29399999999999998</c:v>
                </c:pt>
                <c:pt idx="2">
                  <c:v>0.123</c:v>
                </c:pt>
                <c:pt idx="3">
                  <c:v>7.0000000000000001E-3</c:v>
                </c:pt>
              </c:numCache>
            </c:numRef>
          </c:val>
          <c:extLst>
            <c:ext xmlns:c16="http://schemas.microsoft.com/office/drawing/2014/chart" uri="{C3380CC4-5D6E-409C-BE32-E72D297353CC}">
              <c16:uniqueId val="{00000003-4EF0-4D57-9EE2-9C41C057B29C}"/>
            </c:ext>
          </c:extLst>
        </c:ser>
        <c:ser>
          <c:idx val="4"/>
          <c:order val="4"/>
          <c:tx>
            <c:strRef>
              <c:f>PCP!$F$1</c:f>
              <c:strCache>
                <c:ptCount val="1"/>
                <c:pt idx="0">
                  <c:v>TJHD</c:v>
                </c:pt>
              </c:strCache>
            </c:strRef>
          </c:tx>
          <c:spPr>
            <a:solidFill>
              <a:schemeClr val="bg2"/>
            </a:solidFill>
            <a:ln>
              <a:noFill/>
            </a:ln>
            <a:effectLst/>
          </c:spPr>
          <c:invertIfNegative val="0"/>
          <c:cat>
            <c:strRef>
              <c:f>PCP!$A$2:$A$5</c:f>
              <c:strCache>
                <c:ptCount val="4"/>
                <c:pt idx="0">
                  <c:v>Yes, only one</c:v>
                </c:pt>
                <c:pt idx="1">
                  <c:v>More than one</c:v>
                </c:pt>
                <c:pt idx="2">
                  <c:v>No  </c:v>
                </c:pt>
                <c:pt idx="3">
                  <c:v>Missing</c:v>
                </c:pt>
              </c:strCache>
            </c:strRef>
          </c:cat>
          <c:val>
            <c:numRef>
              <c:f>PCP!$F$2:$F$5</c:f>
              <c:numCache>
                <c:formatCode>0.0%</c:formatCode>
                <c:ptCount val="4"/>
                <c:pt idx="0">
                  <c:v>0.55100000000000005</c:v>
                </c:pt>
                <c:pt idx="1">
                  <c:v>0.29399999999999998</c:v>
                </c:pt>
                <c:pt idx="2">
                  <c:v>0.14699999999999999</c:v>
                </c:pt>
                <c:pt idx="3">
                  <c:v>7.0000000000000001E-3</c:v>
                </c:pt>
              </c:numCache>
            </c:numRef>
          </c:val>
          <c:extLst>
            <c:ext xmlns:c16="http://schemas.microsoft.com/office/drawing/2014/chart" uri="{C3380CC4-5D6E-409C-BE32-E72D297353CC}">
              <c16:uniqueId val="{00000004-4EF0-4D57-9EE2-9C41C057B29C}"/>
            </c:ext>
          </c:extLst>
        </c:ser>
        <c:dLbls>
          <c:showLegendKey val="0"/>
          <c:showVal val="0"/>
          <c:showCatName val="0"/>
          <c:showSerName val="0"/>
          <c:showPercent val="0"/>
          <c:showBubbleSize val="0"/>
        </c:dLbls>
        <c:gapWidth val="267"/>
        <c:overlap val="-43"/>
        <c:axId val="471965304"/>
        <c:axId val="471964648"/>
      </c:barChart>
      <c:catAx>
        <c:axId val="47196530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71964648"/>
        <c:crosses val="autoZero"/>
        <c:auto val="1"/>
        <c:lblAlgn val="ctr"/>
        <c:lblOffset val="100"/>
        <c:noMultiLvlLbl val="0"/>
      </c:catAx>
      <c:valAx>
        <c:axId val="471964648"/>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71965304"/>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Dental!$B$1</c:f>
              <c:strCache>
                <c:ptCount val="1"/>
                <c:pt idx="0">
                  <c:v>Charlottesville</c:v>
                </c:pt>
              </c:strCache>
            </c:strRef>
          </c:tx>
          <c:spPr>
            <a:solidFill>
              <a:schemeClr val="accent1"/>
            </a:solidFill>
            <a:ln>
              <a:noFill/>
            </a:ln>
            <a:effectLst/>
          </c:spPr>
          <c:invertIfNegative val="0"/>
          <c:cat>
            <c:strRef>
              <c:f>Dental!$A$2:$A$4</c:f>
              <c:strCache>
                <c:ptCount val="3"/>
                <c:pt idx="0">
                  <c:v>Missing</c:v>
                </c:pt>
                <c:pt idx="1">
                  <c:v>No  </c:v>
                </c:pt>
                <c:pt idx="2">
                  <c:v>Yes</c:v>
                </c:pt>
              </c:strCache>
            </c:strRef>
          </c:cat>
          <c:val>
            <c:numRef>
              <c:f>Dental!$B$2:$B$4</c:f>
              <c:numCache>
                <c:formatCode>0.0%</c:formatCode>
                <c:ptCount val="3"/>
                <c:pt idx="0">
                  <c:v>0.05</c:v>
                </c:pt>
                <c:pt idx="1">
                  <c:v>0.80600000000000005</c:v>
                </c:pt>
                <c:pt idx="2">
                  <c:v>0.14399999999999999</c:v>
                </c:pt>
              </c:numCache>
            </c:numRef>
          </c:val>
          <c:extLst>
            <c:ext xmlns:c16="http://schemas.microsoft.com/office/drawing/2014/chart" uri="{C3380CC4-5D6E-409C-BE32-E72D297353CC}">
              <c16:uniqueId val="{00000000-85C6-43DB-BA11-DFD08F207318}"/>
            </c:ext>
          </c:extLst>
        </c:ser>
        <c:ser>
          <c:idx val="1"/>
          <c:order val="1"/>
          <c:tx>
            <c:strRef>
              <c:f>Dental!$C$1</c:f>
              <c:strCache>
                <c:ptCount val="1"/>
                <c:pt idx="0">
                  <c:v>Albemarle</c:v>
                </c:pt>
              </c:strCache>
            </c:strRef>
          </c:tx>
          <c:spPr>
            <a:solidFill>
              <a:schemeClr val="accent2"/>
            </a:solidFill>
            <a:ln>
              <a:noFill/>
            </a:ln>
            <a:effectLst/>
          </c:spPr>
          <c:invertIfNegative val="0"/>
          <c:cat>
            <c:strRef>
              <c:f>Dental!$A$2:$A$4</c:f>
              <c:strCache>
                <c:ptCount val="3"/>
                <c:pt idx="0">
                  <c:v>Missing</c:v>
                </c:pt>
                <c:pt idx="1">
                  <c:v>No  </c:v>
                </c:pt>
                <c:pt idx="2">
                  <c:v>Yes</c:v>
                </c:pt>
              </c:strCache>
            </c:strRef>
          </c:cat>
          <c:val>
            <c:numRef>
              <c:f>Dental!$C$2:$C$4</c:f>
              <c:numCache>
                <c:formatCode>0.0%</c:formatCode>
                <c:ptCount val="3"/>
                <c:pt idx="0">
                  <c:v>5.1999999999999998E-2</c:v>
                </c:pt>
                <c:pt idx="1">
                  <c:v>0.81599999999999995</c:v>
                </c:pt>
                <c:pt idx="2">
                  <c:v>0.13200000000000001</c:v>
                </c:pt>
              </c:numCache>
            </c:numRef>
          </c:val>
          <c:extLst>
            <c:ext xmlns:c16="http://schemas.microsoft.com/office/drawing/2014/chart" uri="{C3380CC4-5D6E-409C-BE32-E72D297353CC}">
              <c16:uniqueId val="{00000001-85C6-43DB-BA11-DFD08F207318}"/>
            </c:ext>
          </c:extLst>
        </c:ser>
        <c:ser>
          <c:idx val="2"/>
          <c:order val="2"/>
          <c:tx>
            <c:strRef>
              <c:f>Dental!$D$1</c:f>
              <c:strCache>
                <c:ptCount val="1"/>
                <c:pt idx="0">
                  <c:v>Greene &amp; Nelson</c:v>
                </c:pt>
              </c:strCache>
            </c:strRef>
          </c:tx>
          <c:spPr>
            <a:solidFill>
              <a:schemeClr val="accent4"/>
            </a:solidFill>
            <a:ln>
              <a:noFill/>
            </a:ln>
            <a:effectLst/>
          </c:spPr>
          <c:invertIfNegative val="0"/>
          <c:cat>
            <c:strRef>
              <c:f>Dental!$A$2:$A$4</c:f>
              <c:strCache>
                <c:ptCount val="3"/>
                <c:pt idx="0">
                  <c:v>Missing</c:v>
                </c:pt>
                <c:pt idx="1">
                  <c:v>No  </c:v>
                </c:pt>
                <c:pt idx="2">
                  <c:v>Yes</c:v>
                </c:pt>
              </c:strCache>
            </c:strRef>
          </c:cat>
          <c:val>
            <c:numRef>
              <c:f>Dental!$D$2:$D$4</c:f>
              <c:numCache>
                <c:formatCode>0.0%</c:formatCode>
                <c:ptCount val="3"/>
                <c:pt idx="0">
                  <c:v>0.106</c:v>
                </c:pt>
                <c:pt idx="1">
                  <c:v>0.79400000000000004</c:v>
                </c:pt>
                <c:pt idx="2">
                  <c:v>0.1</c:v>
                </c:pt>
              </c:numCache>
            </c:numRef>
          </c:val>
          <c:extLst>
            <c:ext xmlns:c16="http://schemas.microsoft.com/office/drawing/2014/chart" uri="{C3380CC4-5D6E-409C-BE32-E72D297353CC}">
              <c16:uniqueId val="{00000002-85C6-43DB-BA11-DFD08F207318}"/>
            </c:ext>
          </c:extLst>
        </c:ser>
        <c:ser>
          <c:idx val="3"/>
          <c:order val="3"/>
          <c:tx>
            <c:strRef>
              <c:f>Dental!$E$1</c:f>
              <c:strCache>
                <c:ptCount val="1"/>
                <c:pt idx="0">
                  <c:v>Fluvanna &amp; Louisa</c:v>
                </c:pt>
              </c:strCache>
            </c:strRef>
          </c:tx>
          <c:spPr>
            <a:solidFill>
              <a:schemeClr val="accent3"/>
            </a:solidFill>
            <a:ln>
              <a:noFill/>
            </a:ln>
            <a:effectLst/>
          </c:spPr>
          <c:invertIfNegative val="0"/>
          <c:cat>
            <c:strRef>
              <c:f>Dental!$A$2:$A$4</c:f>
              <c:strCache>
                <c:ptCount val="3"/>
                <c:pt idx="0">
                  <c:v>Missing</c:v>
                </c:pt>
                <c:pt idx="1">
                  <c:v>No  </c:v>
                </c:pt>
                <c:pt idx="2">
                  <c:v>Yes</c:v>
                </c:pt>
              </c:strCache>
            </c:strRef>
          </c:cat>
          <c:val>
            <c:numRef>
              <c:f>Dental!$E$2:$E$4</c:f>
              <c:numCache>
                <c:formatCode>0.0%</c:formatCode>
                <c:ptCount val="3"/>
                <c:pt idx="0">
                  <c:v>6.8000000000000005E-2</c:v>
                </c:pt>
                <c:pt idx="1">
                  <c:v>0.79400000000000004</c:v>
                </c:pt>
                <c:pt idx="2">
                  <c:v>0.13700000000000001</c:v>
                </c:pt>
              </c:numCache>
            </c:numRef>
          </c:val>
          <c:extLst>
            <c:ext xmlns:c16="http://schemas.microsoft.com/office/drawing/2014/chart" uri="{C3380CC4-5D6E-409C-BE32-E72D297353CC}">
              <c16:uniqueId val="{00000003-85C6-43DB-BA11-DFD08F207318}"/>
            </c:ext>
          </c:extLst>
        </c:ser>
        <c:ser>
          <c:idx val="4"/>
          <c:order val="4"/>
          <c:tx>
            <c:strRef>
              <c:f>Dental!$F$1</c:f>
              <c:strCache>
                <c:ptCount val="1"/>
                <c:pt idx="0">
                  <c:v>TJHD</c:v>
                </c:pt>
              </c:strCache>
            </c:strRef>
          </c:tx>
          <c:spPr>
            <a:solidFill>
              <a:schemeClr val="bg2"/>
            </a:solidFill>
            <a:ln>
              <a:noFill/>
            </a:ln>
            <a:effectLst/>
          </c:spPr>
          <c:invertIfNegative val="0"/>
          <c:cat>
            <c:strRef>
              <c:f>Dental!$A$2:$A$4</c:f>
              <c:strCache>
                <c:ptCount val="3"/>
                <c:pt idx="0">
                  <c:v>Missing</c:v>
                </c:pt>
                <c:pt idx="1">
                  <c:v>No  </c:v>
                </c:pt>
                <c:pt idx="2">
                  <c:v>Yes</c:v>
                </c:pt>
              </c:strCache>
            </c:strRef>
          </c:cat>
          <c:val>
            <c:numRef>
              <c:f>Dental!$F$2:$F$4</c:f>
              <c:numCache>
                <c:formatCode>0.0%</c:formatCode>
                <c:ptCount val="3"/>
                <c:pt idx="0">
                  <c:v>6.6000000000000003E-2</c:v>
                </c:pt>
                <c:pt idx="1">
                  <c:v>0.8</c:v>
                </c:pt>
                <c:pt idx="2">
                  <c:v>0.13400000000000001</c:v>
                </c:pt>
              </c:numCache>
            </c:numRef>
          </c:val>
          <c:extLst>
            <c:ext xmlns:c16="http://schemas.microsoft.com/office/drawing/2014/chart" uri="{C3380CC4-5D6E-409C-BE32-E72D297353CC}">
              <c16:uniqueId val="{00000004-85C6-43DB-BA11-DFD08F207318}"/>
            </c:ext>
          </c:extLst>
        </c:ser>
        <c:dLbls>
          <c:showLegendKey val="0"/>
          <c:showVal val="0"/>
          <c:showCatName val="0"/>
          <c:showSerName val="0"/>
          <c:showPercent val="0"/>
          <c:showBubbleSize val="0"/>
        </c:dLbls>
        <c:gapWidth val="267"/>
        <c:overlap val="-43"/>
        <c:axId val="385677056"/>
        <c:axId val="385677384"/>
      </c:barChart>
      <c:catAx>
        <c:axId val="38567705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85677384"/>
        <c:crosses val="autoZero"/>
        <c:auto val="1"/>
        <c:lblAlgn val="ctr"/>
        <c:lblOffset val="100"/>
        <c:noMultiLvlLbl val="0"/>
      </c:catAx>
      <c:valAx>
        <c:axId val="385677384"/>
        <c:scaling>
          <c:orientation val="minMax"/>
          <c:max val="1"/>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85677056"/>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'Dental Cleaning'!$B$1</c:f>
              <c:strCache>
                <c:ptCount val="1"/>
                <c:pt idx="0">
                  <c:v>Charlottesville</c:v>
                </c:pt>
              </c:strCache>
            </c:strRef>
          </c:tx>
          <c:spPr>
            <a:solidFill>
              <a:schemeClr val="accent1"/>
            </a:solidFill>
            <a:ln>
              <a:noFill/>
            </a:ln>
            <a:effectLst/>
          </c:spPr>
          <c:invertIfNegative val="0"/>
          <c:cat>
            <c:strRef>
              <c:f>'Dental Cleaning'!$A$2:$A$4</c:f>
              <c:strCache>
                <c:ptCount val="3"/>
                <c:pt idx="0">
                  <c:v>Yes</c:v>
                </c:pt>
                <c:pt idx="1">
                  <c:v>No</c:v>
                </c:pt>
                <c:pt idx="2">
                  <c:v>Missing</c:v>
                </c:pt>
              </c:strCache>
            </c:strRef>
          </c:cat>
          <c:val>
            <c:numRef>
              <c:f>'Dental Cleaning'!$B$2:$B$4</c:f>
              <c:numCache>
                <c:formatCode>0.0%</c:formatCode>
                <c:ptCount val="3"/>
                <c:pt idx="0">
                  <c:v>0.70799999999999996</c:v>
                </c:pt>
                <c:pt idx="1">
                  <c:v>0.27800000000000002</c:v>
                </c:pt>
                <c:pt idx="2">
                  <c:v>1.4E-2</c:v>
                </c:pt>
              </c:numCache>
            </c:numRef>
          </c:val>
          <c:extLst>
            <c:ext xmlns:c16="http://schemas.microsoft.com/office/drawing/2014/chart" uri="{C3380CC4-5D6E-409C-BE32-E72D297353CC}">
              <c16:uniqueId val="{00000000-B6A0-4104-8A7D-E3178C59D48B}"/>
            </c:ext>
          </c:extLst>
        </c:ser>
        <c:ser>
          <c:idx val="1"/>
          <c:order val="1"/>
          <c:tx>
            <c:strRef>
              <c:f>'Dental Cleaning'!$C$1</c:f>
              <c:strCache>
                <c:ptCount val="1"/>
                <c:pt idx="0">
                  <c:v>Albemarle</c:v>
                </c:pt>
              </c:strCache>
            </c:strRef>
          </c:tx>
          <c:spPr>
            <a:solidFill>
              <a:schemeClr val="accent2"/>
            </a:solidFill>
            <a:ln>
              <a:noFill/>
            </a:ln>
            <a:effectLst/>
          </c:spPr>
          <c:invertIfNegative val="0"/>
          <c:cat>
            <c:strRef>
              <c:f>'Dental Cleaning'!$A$2:$A$4</c:f>
              <c:strCache>
                <c:ptCount val="3"/>
                <c:pt idx="0">
                  <c:v>Yes</c:v>
                </c:pt>
                <c:pt idx="1">
                  <c:v>No</c:v>
                </c:pt>
                <c:pt idx="2">
                  <c:v>Missing</c:v>
                </c:pt>
              </c:strCache>
            </c:strRef>
          </c:cat>
          <c:val>
            <c:numRef>
              <c:f>'Dental Cleaning'!$C$2:$C$4</c:f>
              <c:numCache>
                <c:formatCode>0.0%</c:formatCode>
                <c:ptCount val="3"/>
                <c:pt idx="0">
                  <c:v>0.77700000000000002</c:v>
                </c:pt>
                <c:pt idx="1">
                  <c:v>0.20200000000000001</c:v>
                </c:pt>
                <c:pt idx="2">
                  <c:v>2.1000000000000001E-2</c:v>
                </c:pt>
              </c:numCache>
            </c:numRef>
          </c:val>
          <c:extLst>
            <c:ext xmlns:c16="http://schemas.microsoft.com/office/drawing/2014/chart" uri="{C3380CC4-5D6E-409C-BE32-E72D297353CC}">
              <c16:uniqueId val="{00000001-B6A0-4104-8A7D-E3178C59D48B}"/>
            </c:ext>
          </c:extLst>
        </c:ser>
        <c:ser>
          <c:idx val="2"/>
          <c:order val="2"/>
          <c:tx>
            <c:strRef>
              <c:f>'Dental Cleaning'!$D$1</c:f>
              <c:strCache>
                <c:ptCount val="1"/>
                <c:pt idx="0">
                  <c:v>Greene &amp; Nelson</c:v>
                </c:pt>
              </c:strCache>
            </c:strRef>
          </c:tx>
          <c:spPr>
            <a:solidFill>
              <a:schemeClr val="accent4"/>
            </a:solidFill>
            <a:ln>
              <a:noFill/>
            </a:ln>
            <a:effectLst/>
          </c:spPr>
          <c:invertIfNegative val="0"/>
          <c:cat>
            <c:strRef>
              <c:f>'Dental Cleaning'!$A$2:$A$4</c:f>
              <c:strCache>
                <c:ptCount val="3"/>
                <c:pt idx="0">
                  <c:v>Yes</c:v>
                </c:pt>
                <c:pt idx="1">
                  <c:v>No</c:v>
                </c:pt>
                <c:pt idx="2">
                  <c:v>Missing</c:v>
                </c:pt>
              </c:strCache>
            </c:strRef>
          </c:cat>
          <c:val>
            <c:numRef>
              <c:f>'Dental Cleaning'!$D$2:$D$4</c:f>
              <c:numCache>
                <c:formatCode>0.0%</c:formatCode>
                <c:ptCount val="3"/>
                <c:pt idx="0">
                  <c:v>0.66400000000000003</c:v>
                </c:pt>
                <c:pt idx="1">
                  <c:v>0.28599999999999998</c:v>
                </c:pt>
                <c:pt idx="2">
                  <c:v>0.05</c:v>
                </c:pt>
              </c:numCache>
            </c:numRef>
          </c:val>
          <c:extLst>
            <c:ext xmlns:c16="http://schemas.microsoft.com/office/drawing/2014/chart" uri="{C3380CC4-5D6E-409C-BE32-E72D297353CC}">
              <c16:uniqueId val="{00000002-B6A0-4104-8A7D-E3178C59D48B}"/>
            </c:ext>
          </c:extLst>
        </c:ser>
        <c:ser>
          <c:idx val="3"/>
          <c:order val="3"/>
          <c:tx>
            <c:strRef>
              <c:f>'Dental Cleaning'!$E$1</c:f>
              <c:strCache>
                <c:ptCount val="1"/>
                <c:pt idx="0">
                  <c:v>Fluvanna &amp; Louisa</c:v>
                </c:pt>
              </c:strCache>
            </c:strRef>
          </c:tx>
          <c:spPr>
            <a:solidFill>
              <a:schemeClr val="accent3"/>
            </a:solidFill>
            <a:ln>
              <a:noFill/>
            </a:ln>
            <a:effectLst/>
          </c:spPr>
          <c:invertIfNegative val="0"/>
          <c:cat>
            <c:strRef>
              <c:f>'Dental Cleaning'!$A$2:$A$4</c:f>
              <c:strCache>
                <c:ptCount val="3"/>
                <c:pt idx="0">
                  <c:v>Yes</c:v>
                </c:pt>
                <c:pt idx="1">
                  <c:v>No</c:v>
                </c:pt>
                <c:pt idx="2">
                  <c:v>Missing</c:v>
                </c:pt>
              </c:strCache>
            </c:strRef>
          </c:cat>
          <c:val>
            <c:numRef>
              <c:f>'Dental Cleaning'!$E$2:$E$4</c:f>
              <c:numCache>
                <c:formatCode>0.0%</c:formatCode>
                <c:ptCount val="3"/>
                <c:pt idx="0">
                  <c:v>0.61299999999999999</c:v>
                </c:pt>
                <c:pt idx="1">
                  <c:v>0.35</c:v>
                </c:pt>
                <c:pt idx="2">
                  <c:v>3.6999999999999998E-2</c:v>
                </c:pt>
              </c:numCache>
            </c:numRef>
          </c:val>
          <c:extLst>
            <c:ext xmlns:c16="http://schemas.microsoft.com/office/drawing/2014/chart" uri="{C3380CC4-5D6E-409C-BE32-E72D297353CC}">
              <c16:uniqueId val="{00000003-B6A0-4104-8A7D-E3178C59D48B}"/>
            </c:ext>
          </c:extLst>
        </c:ser>
        <c:ser>
          <c:idx val="4"/>
          <c:order val="4"/>
          <c:tx>
            <c:strRef>
              <c:f>'Dental Cleaning'!$F$1</c:f>
              <c:strCache>
                <c:ptCount val="1"/>
                <c:pt idx="0">
                  <c:v>TJHD</c:v>
                </c:pt>
              </c:strCache>
            </c:strRef>
          </c:tx>
          <c:spPr>
            <a:solidFill>
              <a:schemeClr val="bg2"/>
            </a:solidFill>
            <a:ln>
              <a:noFill/>
            </a:ln>
            <a:effectLst/>
          </c:spPr>
          <c:invertIfNegative val="0"/>
          <c:cat>
            <c:strRef>
              <c:f>'Dental Cleaning'!$A$2:$A$4</c:f>
              <c:strCache>
                <c:ptCount val="3"/>
                <c:pt idx="0">
                  <c:v>Yes</c:v>
                </c:pt>
                <c:pt idx="1">
                  <c:v>No</c:v>
                </c:pt>
                <c:pt idx="2">
                  <c:v>Missing</c:v>
                </c:pt>
              </c:strCache>
            </c:strRef>
          </c:cat>
          <c:val>
            <c:numRef>
              <c:f>'Dental Cleaning'!$F$2:$F$4</c:f>
              <c:numCache>
                <c:formatCode>0.0%</c:formatCode>
                <c:ptCount val="3"/>
                <c:pt idx="0">
                  <c:v>0.70899999999999996</c:v>
                </c:pt>
                <c:pt idx="1">
                  <c:v>0.26100000000000001</c:v>
                </c:pt>
                <c:pt idx="2">
                  <c:v>0.03</c:v>
                </c:pt>
              </c:numCache>
            </c:numRef>
          </c:val>
          <c:extLst>
            <c:ext xmlns:c16="http://schemas.microsoft.com/office/drawing/2014/chart" uri="{C3380CC4-5D6E-409C-BE32-E72D297353CC}">
              <c16:uniqueId val="{00000004-B6A0-4104-8A7D-E3178C59D48B}"/>
            </c:ext>
          </c:extLst>
        </c:ser>
        <c:dLbls>
          <c:showLegendKey val="0"/>
          <c:showVal val="0"/>
          <c:showCatName val="0"/>
          <c:showSerName val="0"/>
          <c:showPercent val="0"/>
          <c:showBubbleSize val="0"/>
        </c:dLbls>
        <c:gapWidth val="267"/>
        <c:overlap val="-43"/>
        <c:axId val="385677056"/>
        <c:axId val="385677384"/>
      </c:barChart>
      <c:catAx>
        <c:axId val="38567705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85677384"/>
        <c:crosses val="autoZero"/>
        <c:auto val="1"/>
        <c:lblAlgn val="ctr"/>
        <c:lblOffset val="100"/>
        <c:noMultiLvlLbl val="0"/>
      </c:catAx>
      <c:valAx>
        <c:axId val="385677384"/>
        <c:scaling>
          <c:orientation val="minMax"/>
          <c:max val="1"/>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85677056"/>
        <c:crosses val="autoZero"/>
        <c:crossBetween val="between"/>
      </c:valAx>
      <c:spPr>
        <a:pattFill prst="ltDnDiag">
          <a:fgClr>
            <a:schemeClr val="dk1">
              <a:lumMod val="15000"/>
              <a:lumOff val="85000"/>
            </a:schemeClr>
          </a:fgClr>
          <a:bgClr>
            <a:schemeClr val="lt1"/>
          </a:bgClr>
        </a:patt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AAA4C4D3-BFF3-4EEC-9B31-9015A0D52C6C}" type="datetimeFigureOut">
              <a:rPr lang="en-US" smtClean="0"/>
              <a:t>4/2/2019</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D20F5821-61D8-4291-8780-0C0ED86C54FF}" type="slidenum">
              <a:rPr lang="en-US" smtClean="0"/>
              <a:t>‹#›</a:t>
            </a:fld>
            <a:endParaRPr lang="en-US"/>
          </a:p>
        </p:txBody>
      </p:sp>
    </p:spTree>
    <p:extLst>
      <p:ext uri="{BB962C8B-B14F-4D97-AF65-F5344CB8AC3E}">
        <p14:creationId xmlns:p14="http://schemas.microsoft.com/office/powerpoint/2010/main" val="1778557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a:defRPr sz="1200"/>
            </a:lvl1pPr>
          </a:lstStyle>
          <a:p>
            <a:fld id="{83812CAA-8D47-45B7-AE76-44B9CF6C8549}" type="datetimeFigureOut">
              <a:rPr lang="en-US" smtClean="0"/>
              <a:t>4/2/2019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a:defRPr sz="1200"/>
            </a:lvl1pPr>
          </a:lstStyle>
          <a:p>
            <a:fld id="{93A5A9F5-DCD5-4EF3-8D8F-F0669DDA1AE8}" type="slidenum">
              <a:rPr lang="en-US" smtClean="0"/>
              <a:t>‹#›</a:t>
            </a:fld>
            <a:endParaRPr lang="en-US"/>
          </a:p>
        </p:txBody>
      </p:sp>
    </p:spTree>
    <p:extLst>
      <p:ext uri="{BB962C8B-B14F-4D97-AF65-F5344CB8AC3E}">
        <p14:creationId xmlns:p14="http://schemas.microsoft.com/office/powerpoint/2010/main" val="39312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smtClean="0"/>
          </a:p>
        </p:txBody>
      </p:sp>
      <p:sp>
        <p:nvSpPr>
          <p:cNvPr id="4" name="Slide Number Placeholder 3"/>
          <p:cNvSpPr>
            <a:spLocks noGrp="1"/>
          </p:cNvSpPr>
          <p:nvPr>
            <p:ph type="sldNum" sz="quarter" idx="10"/>
          </p:nvPr>
        </p:nvSpPr>
        <p:spPr/>
        <p:txBody>
          <a:bodyPr/>
          <a:lstStyle/>
          <a:p>
            <a:fld id="{93A5A9F5-DCD5-4EF3-8D8F-F0669DDA1AE8}" type="slidenum">
              <a:rPr lang="en-US" smtClean="0"/>
              <a:t>1</a:t>
            </a:fld>
            <a:endParaRPr lang="en-US"/>
          </a:p>
        </p:txBody>
      </p:sp>
    </p:spTree>
    <p:extLst>
      <p:ext uri="{BB962C8B-B14F-4D97-AF65-F5344CB8AC3E}">
        <p14:creationId xmlns:p14="http://schemas.microsoft.com/office/powerpoint/2010/main" val="3458712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Top</a:t>
            </a:r>
            <a:r>
              <a:rPr lang="en-US" baseline="0" dirty="0" smtClean="0"/>
              <a:t> two reasons in Nelson county= No time and Health Reasons</a:t>
            </a:r>
            <a:endParaRPr dirty="0"/>
          </a:p>
        </p:txBody>
      </p:sp>
    </p:spTree>
    <p:extLst>
      <p:ext uri="{BB962C8B-B14F-4D97-AF65-F5344CB8AC3E}">
        <p14:creationId xmlns:p14="http://schemas.microsoft.com/office/powerpoint/2010/main" val="1097452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Since</a:t>
            </a:r>
            <a:r>
              <a:rPr lang="en-US" baseline="0" dirty="0" smtClean="0"/>
              <a:t> 2014, Nelson has slightly increased access to exercise opportunities</a:t>
            </a:r>
          </a:p>
          <a:p>
            <a:pPr lvl="0">
              <a:spcBef>
                <a:spcPts val="0"/>
              </a:spcBef>
              <a:buNone/>
            </a:pPr>
            <a:endParaRPr lang="en-US" baseline="0" dirty="0" smtClean="0"/>
          </a:p>
          <a:p>
            <a:pPr lvl="0">
              <a:spcBef>
                <a:spcPts val="0"/>
              </a:spcBef>
              <a:buNone/>
            </a:pPr>
            <a:r>
              <a:rPr lang="en-US" baseline="0" dirty="0" smtClean="0"/>
              <a:t>Have any gym, parks or recreational centers opened since 2014? </a:t>
            </a:r>
          </a:p>
        </p:txBody>
      </p:sp>
    </p:spTree>
    <p:extLst>
      <p:ext uri="{BB962C8B-B14F-4D97-AF65-F5344CB8AC3E}">
        <p14:creationId xmlns:p14="http://schemas.microsoft.com/office/powerpoint/2010/main" val="2326074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Within this 3</a:t>
            </a:r>
            <a:r>
              <a:rPr lang="en-US" baseline="0" dirty="0" smtClean="0"/>
              <a:t> year timeframe, Nelson has remained around 11% of people experiencing food insecurity </a:t>
            </a:r>
          </a:p>
          <a:p>
            <a:pPr lvl="0">
              <a:spcBef>
                <a:spcPts val="0"/>
              </a:spcBef>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Food insecurity: lack of access, at times, to enough food for an active, healthy life for all household members and limited or uncertain availability of nutritionally adequate foods. May not always experience food insecurity—may also reflect a households need to make trade-</a:t>
            </a:r>
            <a:r>
              <a:rPr lang="en-US" baseline="0" dirty="0" err="1" smtClean="0"/>
              <a:t>off’s</a:t>
            </a:r>
            <a:r>
              <a:rPr lang="en-US" baseline="0" dirty="0" smtClean="0"/>
              <a:t> between important basic needs, such as housing or medical bills, and purchasing nutritionally adequate foods.  </a:t>
            </a:r>
          </a:p>
          <a:p>
            <a:pPr lvl="0">
              <a:spcBef>
                <a:spcPts val="0"/>
              </a:spcBef>
              <a:buNone/>
            </a:pPr>
            <a:endParaRPr dirty="0"/>
          </a:p>
        </p:txBody>
      </p:sp>
    </p:spTree>
    <p:extLst>
      <p:ext uri="{BB962C8B-B14F-4D97-AF65-F5344CB8AC3E}">
        <p14:creationId xmlns:p14="http://schemas.microsoft.com/office/powerpoint/2010/main" val="3877532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Nelson has</a:t>
            </a:r>
            <a:r>
              <a:rPr lang="en-US" baseline="0" dirty="0" smtClean="0"/>
              <a:t> remained around 15% of  children experiencing food insecurity and is tied with Charlottesville for highest rate in the district</a:t>
            </a:r>
          </a:p>
          <a:p>
            <a:pPr lvl="0">
              <a:spcBef>
                <a:spcPts val="0"/>
              </a:spcBef>
              <a:buNone/>
            </a:pPr>
            <a:endParaRPr lang="en-US" baseline="0" dirty="0" smtClean="0"/>
          </a:p>
        </p:txBody>
      </p:sp>
    </p:spTree>
    <p:extLst>
      <p:ext uri="{BB962C8B-B14F-4D97-AF65-F5344CB8AC3E}">
        <p14:creationId xmlns:p14="http://schemas.microsoft.com/office/powerpoint/2010/main" val="2634285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5A9F5-DCD5-4EF3-8D8F-F0669DDA1AE8}" type="slidenum">
              <a:rPr lang="en-US" smtClean="0"/>
              <a:t>15</a:t>
            </a:fld>
            <a:endParaRPr lang="en-US"/>
          </a:p>
        </p:txBody>
      </p:sp>
    </p:spTree>
    <p:extLst>
      <p:ext uri="{BB962C8B-B14F-4D97-AF65-F5344CB8AC3E}">
        <p14:creationId xmlns:p14="http://schemas.microsoft.com/office/powerpoint/2010/main" val="493397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Important measure because an</a:t>
            </a:r>
            <a:r>
              <a:rPr lang="en-US" baseline="0" dirty="0" smtClean="0"/>
              <a:t> increase in poor mental health days </a:t>
            </a:r>
            <a:r>
              <a:rPr lang="en-US" baseline="0" dirty="0" smtClean="0">
                <a:sym typeface="Wingdings" panose="05000000000000000000" pitchFamily="2" charset="2"/>
              </a:rPr>
              <a:t>increases risk for development of depression </a:t>
            </a:r>
          </a:p>
          <a:p>
            <a:pPr lvl="0">
              <a:spcBef>
                <a:spcPts val="0"/>
              </a:spcBef>
              <a:buNone/>
            </a:pPr>
            <a:endParaRPr lang="en-US" baseline="0" dirty="0" smtClean="0">
              <a:sym typeface="Wingdings" panose="05000000000000000000" pitchFamily="2" charset="2"/>
            </a:endParaRPr>
          </a:p>
          <a:p>
            <a:pPr lvl="0">
              <a:spcBef>
                <a:spcPts val="0"/>
              </a:spcBef>
              <a:buNone/>
            </a:pPr>
            <a:r>
              <a:rPr lang="en-US" baseline="0" dirty="0" smtClean="0">
                <a:sym typeface="Wingdings" panose="05000000000000000000" pitchFamily="2" charset="2"/>
              </a:rPr>
              <a:t>Nelson has the second highest number of poor mental health days in our district and higher than the state rate</a:t>
            </a:r>
          </a:p>
          <a:p>
            <a:pPr lvl="0">
              <a:spcBef>
                <a:spcPts val="0"/>
              </a:spcBef>
              <a:buNone/>
            </a:pPr>
            <a:r>
              <a:rPr lang="en-US" baseline="0" dirty="0" smtClean="0">
                <a:sym typeface="Wingdings" panose="05000000000000000000" pitchFamily="2" charset="2"/>
              </a:rPr>
              <a:t>Nelson=3.8 and State=3.5</a:t>
            </a:r>
            <a:endParaRPr lang="en-US" dirty="0" smtClean="0"/>
          </a:p>
          <a:p>
            <a:pPr lvl="0">
              <a:spcBef>
                <a:spcPts val="0"/>
              </a:spcBef>
              <a:buNone/>
            </a:pPr>
            <a:endParaRPr lang="en-US" dirty="0" smtClean="0"/>
          </a:p>
          <a:p>
            <a:pPr lvl="0">
              <a:spcBef>
                <a:spcPts val="0"/>
              </a:spcBef>
              <a:buNone/>
            </a:pPr>
            <a:r>
              <a:rPr lang="en-US" dirty="0" smtClean="0"/>
              <a:t>https://www.ncbi.nlm.nih.gov/pmc/articles/PMC3133938/</a:t>
            </a:r>
          </a:p>
          <a:p>
            <a:pPr lvl="0">
              <a:spcBef>
                <a:spcPts val="0"/>
              </a:spcBef>
              <a:buNone/>
            </a:pPr>
            <a:endParaRPr lang="en-US" dirty="0" smtClean="0"/>
          </a:p>
          <a:p>
            <a:pPr lvl="0">
              <a:spcBef>
                <a:spcPts val="0"/>
              </a:spcBef>
              <a:buNone/>
            </a:pPr>
            <a:endParaRPr dirty="0"/>
          </a:p>
        </p:txBody>
      </p:sp>
    </p:spTree>
    <p:extLst>
      <p:ext uri="{BB962C8B-B14F-4D97-AF65-F5344CB8AC3E}">
        <p14:creationId xmlns:p14="http://schemas.microsoft.com/office/powerpoint/2010/main" val="396901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This data comes</a:t>
            </a:r>
            <a:r>
              <a:rPr lang="en-US" baseline="0" dirty="0" smtClean="0"/>
              <a:t> from a Survey the VDH conducted--gave out 3000 surveys and received </a:t>
            </a:r>
            <a:r>
              <a:rPr lang="en-US" baseline="0" dirty="0" err="1" smtClean="0"/>
              <a:t>respondants</a:t>
            </a:r>
            <a:r>
              <a:rPr lang="en-US" baseline="0" dirty="0" smtClean="0"/>
              <a:t> around 1000. much higher than BRFSS which only surveys around 230 people </a:t>
            </a:r>
          </a:p>
          <a:p>
            <a:pPr lvl="0">
              <a:spcBef>
                <a:spcPts val="0"/>
              </a:spcBef>
              <a:buNone/>
            </a:pPr>
            <a:endParaRPr lang="en-US" baseline="0" dirty="0" smtClean="0"/>
          </a:p>
          <a:p>
            <a:pPr lvl="0">
              <a:spcBef>
                <a:spcPts val="0"/>
              </a:spcBef>
              <a:buNone/>
            </a:pPr>
            <a:r>
              <a:rPr lang="en-US" baseline="0" dirty="0" smtClean="0"/>
              <a:t>We had to combine Greene and Nelson County because there were not enough respondents—most similar in terms of demographics</a:t>
            </a:r>
          </a:p>
          <a:p>
            <a:pPr lvl="0">
              <a:spcBef>
                <a:spcPts val="0"/>
              </a:spcBef>
              <a:buNone/>
            </a:pPr>
            <a:endParaRPr lang="en-US" baseline="0" dirty="0" smtClean="0"/>
          </a:p>
          <a:p>
            <a:pPr lvl="0">
              <a:spcBef>
                <a:spcPts val="0"/>
              </a:spcBef>
              <a:buNone/>
            </a:pPr>
            <a:r>
              <a:rPr lang="en-US" baseline="0" dirty="0" smtClean="0"/>
              <a:t>Question is a double negative—over 80% of people in Greene and Nelson County are able to get necessary mental healthcare</a:t>
            </a:r>
          </a:p>
          <a:p>
            <a:pPr lvl="0">
              <a:spcBef>
                <a:spcPts val="0"/>
              </a:spcBef>
              <a:buNone/>
            </a:pPr>
            <a:endParaRPr lang="en-US" baseline="0" dirty="0" smtClean="0"/>
          </a:p>
        </p:txBody>
      </p:sp>
    </p:spTree>
    <p:extLst>
      <p:ext uri="{BB962C8B-B14F-4D97-AF65-F5344CB8AC3E}">
        <p14:creationId xmlns:p14="http://schemas.microsoft.com/office/powerpoint/2010/main" val="576234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Nelson has the third highest smoking rate in the</a:t>
            </a:r>
            <a:r>
              <a:rPr lang="en-US" baseline="0" dirty="0" smtClean="0"/>
              <a:t> district following Charlottesville and Greene county </a:t>
            </a:r>
          </a:p>
          <a:p>
            <a:pPr lvl="0">
              <a:spcBef>
                <a:spcPts val="0"/>
              </a:spcBef>
              <a:buNone/>
            </a:pPr>
            <a:r>
              <a:rPr lang="en-US" baseline="0" dirty="0" smtClean="0"/>
              <a:t>17.1% adult smokers</a:t>
            </a:r>
            <a:endParaRPr dirty="0"/>
          </a:p>
        </p:txBody>
      </p:sp>
    </p:spTree>
    <p:extLst>
      <p:ext uri="{BB962C8B-B14F-4D97-AF65-F5344CB8AC3E}">
        <p14:creationId xmlns:p14="http://schemas.microsoft.com/office/powerpoint/2010/main" val="1770703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Overdose rates for</a:t>
            </a:r>
            <a:r>
              <a:rPr lang="en-US" baseline="0" dirty="0" smtClean="0"/>
              <a:t> Nelson County are higher for Fentanyl/Heroin than for opioids </a:t>
            </a:r>
          </a:p>
          <a:p>
            <a:pPr lvl="0">
              <a:spcBef>
                <a:spcPts val="0"/>
              </a:spcBef>
              <a:buNone/>
            </a:pPr>
            <a:r>
              <a:rPr lang="en-US" baseline="0" dirty="0" smtClean="0"/>
              <a:t>	In 2017 the rate of opioid overdose was 0 while the overdose rate for heroin was 6.7 (lower than the state rate of 11)</a:t>
            </a:r>
            <a:endParaRPr lang="en-US" dirty="0" smtClean="0"/>
          </a:p>
          <a:p>
            <a:pPr lvl="0">
              <a:spcBef>
                <a:spcPts val="0"/>
              </a:spcBef>
              <a:buNone/>
            </a:pPr>
            <a:endParaRPr lang="en-US" dirty="0" smtClean="0"/>
          </a:p>
          <a:p>
            <a:pPr lvl="0">
              <a:spcBef>
                <a:spcPts val="0"/>
              </a:spcBef>
              <a:buNone/>
            </a:pPr>
            <a:r>
              <a:rPr lang="en-US" dirty="0" smtClean="0"/>
              <a:t>NAS—group</a:t>
            </a:r>
            <a:r>
              <a:rPr lang="en-US" baseline="0" dirty="0" smtClean="0"/>
              <a:t> of conditions caused when a baby withdraws from certain drugs he’s exposed to in the womb before birth—most often caused by opioids</a:t>
            </a:r>
          </a:p>
          <a:p>
            <a:pPr lvl="0">
              <a:spcBef>
                <a:spcPts val="0"/>
              </a:spcBef>
              <a:buNone/>
            </a:pPr>
            <a:r>
              <a:rPr lang="en-US" baseline="0" dirty="0" smtClean="0"/>
              <a:t>Nelson rate has been decreasing starkly since 2014 and the NAS rate in 2016 was reported as 0—go Nelson!</a:t>
            </a:r>
          </a:p>
        </p:txBody>
      </p:sp>
    </p:spTree>
    <p:extLst>
      <p:ext uri="{BB962C8B-B14F-4D97-AF65-F5344CB8AC3E}">
        <p14:creationId xmlns:p14="http://schemas.microsoft.com/office/powerpoint/2010/main" val="474833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Relative to</a:t>
            </a:r>
            <a:r>
              <a:rPr lang="en-US" baseline="0" dirty="0" smtClean="0"/>
              <a:t> the rest of the district, Nelson County has the second highest rate of fentanyl/heroin overdoses (after </a:t>
            </a:r>
            <a:r>
              <a:rPr lang="en-US" baseline="0" dirty="0" err="1" smtClean="0"/>
              <a:t>louisa</a:t>
            </a:r>
            <a:r>
              <a:rPr lang="en-US" baseline="0" dirty="0" smtClean="0"/>
              <a:t> county) </a:t>
            </a:r>
          </a:p>
          <a:p>
            <a:pPr lvl="0">
              <a:spcBef>
                <a:spcPts val="0"/>
              </a:spcBef>
              <a:buNone/>
            </a:pPr>
            <a:endParaRPr lang="en-US" baseline="0" dirty="0" smtClean="0"/>
          </a:p>
          <a:p>
            <a:pPr lvl="0">
              <a:spcBef>
                <a:spcPts val="0"/>
              </a:spcBef>
              <a:buNone/>
            </a:pPr>
            <a:r>
              <a:rPr lang="en-US" baseline="0" dirty="0" smtClean="0"/>
              <a:t>Nelson did not have enough overdoses to be included on the map, the numbers were censored because so small </a:t>
            </a:r>
          </a:p>
        </p:txBody>
      </p:sp>
    </p:spTree>
    <p:extLst>
      <p:ext uri="{BB962C8B-B14F-4D97-AF65-F5344CB8AC3E}">
        <p14:creationId xmlns:p14="http://schemas.microsoft.com/office/powerpoint/2010/main" val="230895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5A9F5-DCD5-4EF3-8D8F-F0669DDA1AE8}" type="slidenum">
              <a:rPr lang="en-US" smtClean="0"/>
              <a:t>3</a:t>
            </a:fld>
            <a:endParaRPr lang="en-US"/>
          </a:p>
        </p:txBody>
      </p:sp>
    </p:spTree>
    <p:extLst>
      <p:ext uri="{BB962C8B-B14F-4D97-AF65-F5344CB8AC3E}">
        <p14:creationId xmlns:p14="http://schemas.microsoft.com/office/powerpoint/2010/main" val="42303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Age</a:t>
            </a:r>
            <a:r>
              <a:rPr lang="en-US" baseline="0" dirty="0" smtClean="0"/>
              <a:t> groups most at risk for overdose deaths and ED visits are between the ages 25 and 44 years of age </a:t>
            </a:r>
          </a:p>
          <a:p>
            <a:pPr lvl="0">
              <a:spcBef>
                <a:spcPts val="0"/>
              </a:spcBef>
              <a:buNone/>
            </a:pPr>
            <a:endParaRPr lang="en-US" baseline="0" dirty="0" smtClean="0"/>
          </a:p>
          <a:p>
            <a:pPr lvl="0">
              <a:spcBef>
                <a:spcPts val="0"/>
              </a:spcBef>
              <a:buNone/>
            </a:pPr>
            <a:r>
              <a:rPr lang="en-US" baseline="0" dirty="0" smtClean="0"/>
              <a:t>Although the mortality rate for fentanyl/heroin is higher in the district , there is a higher rate of ED visits for opioid overdoses</a:t>
            </a:r>
            <a:endParaRPr lang="en-US" dirty="0" smtClean="0"/>
          </a:p>
        </p:txBody>
      </p:sp>
    </p:spTree>
    <p:extLst>
      <p:ext uri="{BB962C8B-B14F-4D97-AF65-F5344CB8AC3E}">
        <p14:creationId xmlns:p14="http://schemas.microsoft.com/office/powerpoint/2010/main" val="3086812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Nelson</a:t>
            </a:r>
            <a:r>
              <a:rPr lang="en-US" baseline="0" dirty="0" smtClean="0"/>
              <a:t> County has the highest suicide rate in the district ~20 per 100,000 people</a:t>
            </a:r>
          </a:p>
          <a:p>
            <a:pPr lvl="0">
              <a:spcBef>
                <a:spcPts val="0"/>
              </a:spcBef>
              <a:buNone/>
            </a:pPr>
            <a:r>
              <a:rPr lang="en-US" baseline="0" dirty="0" smtClean="0"/>
              <a:t>There was a spike in suicides in 2013, ~40 per 100,000 people </a:t>
            </a:r>
            <a:endParaRPr dirty="0"/>
          </a:p>
        </p:txBody>
      </p:sp>
    </p:spTree>
    <p:extLst>
      <p:ext uri="{BB962C8B-B14F-4D97-AF65-F5344CB8AC3E}">
        <p14:creationId xmlns:p14="http://schemas.microsoft.com/office/powerpoint/2010/main" val="2901967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5A9F5-DCD5-4EF3-8D8F-F0669DDA1AE8}" type="slidenum">
              <a:rPr lang="en-US" smtClean="0"/>
              <a:t>23</a:t>
            </a:fld>
            <a:endParaRPr lang="en-US"/>
          </a:p>
        </p:txBody>
      </p:sp>
    </p:spTree>
    <p:extLst>
      <p:ext uri="{BB962C8B-B14F-4D97-AF65-F5344CB8AC3E}">
        <p14:creationId xmlns:p14="http://schemas.microsoft.com/office/powerpoint/2010/main" val="4076507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Lowest life expectancy in Nelson County</a:t>
            </a:r>
            <a:r>
              <a:rPr lang="en-US" baseline="0" dirty="0" smtClean="0"/>
              <a:t> is the southern portion ~ 75.3</a:t>
            </a:r>
          </a:p>
          <a:p>
            <a:pPr lvl="0">
              <a:spcBef>
                <a:spcPts val="0"/>
              </a:spcBef>
              <a:buNone/>
            </a:pPr>
            <a:r>
              <a:rPr lang="en-US" baseline="0" dirty="0" smtClean="0"/>
              <a:t>The yellow area to the west has a life expectancy of ~78.2</a:t>
            </a:r>
          </a:p>
          <a:p>
            <a:pPr lvl="0">
              <a:spcBef>
                <a:spcPts val="0"/>
              </a:spcBef>
              <a:buNone/>
            </a:pPr>
            <a:r>
              <a:rPr lang="en-US" baseline="0" dirty="0" smtClean="0"/>
              <a:t>The upper northern area has the highest life expectancy of 80.1 years of age which is lower than the highest life expectancy in our district (in Albemarle and Charlottesville) </a:t>
            </a:r>
          </a:p>
          <a:p>
            <a:pPr lvl="0">
              <a:spcBef>
                <a:spcPts val="0"/>
              </a:spcBef>
              <a:buNone/>
            </a:pPr>
            <a:endParaRPr lang="en-US" baseline="0" dirty="0" smtClean="0"/>
          </a:p>
          <a:p>
            <a:pPr lvl="0">
              <a:spcBef>
                <a:spcPts val="0"/>
              </a:spcBef>
              <a:buNone/>
            </a:pPr>
            <a:r>
              <a:rPr lang="en-US" baseline="0" dirty="0" smtClean="0"/>
              <a:t>*mention that this data is centered around 2010 census tract data so spans 2008-2012</a:t>
            </a:r>
          </a:p>
          <a:p>
            <a:pPr lvl="0">
              <a:spcBef>
                <a:spcPts val="0"/>
              </a:spcBef>
              <a:buNone/>
            </a:pPr>
            <a:endParaRPr lang="en-US" baseline="0" dirty="0" smtClean="0"/>
          </a:p>
          <a:p>
            <a:pPr lvl="0">
              <a:spcBef>
                <a:spcPts val="0"/>
              </a:spcBef>
              <a:buNone/>
            </a:pPr>
            <a:endParaRPr lang="en-US" baseline="0" dirty="0" smtClean="0"/>
          </a:p>
          <a:p>
            <a:pPr lvl="0">
              <a:spcBef>
                <a:spcPts val="0"/>
              </a:spcBef>
              <a:buNone/>
            </a:pPr>
            <a:endParaRPr dirty="0"/>
          </a:p>
        </p:txBody>
      </p:sp>
    </p:spTree>
    <p:extLst>
      <p:ext uri="{BB962C8B-B14F-4D97-AF65-F5344CB8AC3E}">
        <p14:creationId xmlns:p14="http://schemas.microsoft.com/office/powerpoint/2010/main" val="2782280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Since 2012,</a:t>
            </a:r>
            <a:r>
              <a:rPr lang="en-US" baseline="0" dirty="0" smtClean="0"/>
              <a:t> the percent of families below the FPL has increased by a little more than 2% and is second highest in the health district </a:t>
            </a:r>
            <a:endParaRPr dirty="0"/>
          </a:p>
        </p:txBody>
      </p:sp>
    </p:spTree>
    <p:extLst>
      <p:ext uri="{BB962C8B-B14F-4D97-AF65-F5344CB8AC3E}">
        <p14:creationId xmlns:p14="http://schemas.microsoft.com/office/powerpoint/2010/main" val="524512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ALICE population represents individuals and families who earn more than the official Federal Poverty Level but less than the basic cost of living. The measure has estimates for housing, childcare, food, transportation, healthcare, tax, and a miscellaneous category. There are estimates for different household and family compositions; there is an estimate for a basic "Survival" budget and a larger "Stability" budget.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W:\Data_TJ Reports\ALICE reports </a:t>
            </a:r>
            <a:r>
              <a:rPr lang="en-US" sz="1200" b="0" i="0" u="none" strike="noStrike" kern="1200" baseline="0" dirty="0" smtClean="0">
                <a:solidFill>
                  <a:schemeClr val="tx1"/>
                </a:solidFill>
                <a:latin typeface="+mn-lt"/>
                <a:ea typeface="+mn-ea"/>
                <a:cs typeface="+mn-cs"/>
                <a:sym typeface="Wingdings" panose="05000000000000000000" pitchFamily="2" charset="2"/>
              </a:rPr>
              <a:t> 2018 Report</a:t>
            </a:r>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3046368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ALICE population represents individuals and families who earn more than the official Federal Poverty Level but less than the basic cost of living. The measure has estimates for housing, childcare, food, transportation, healthcare, tax, and a miscellaneous category. There are estimates for different household and family compositions; there is an estimate for a basic "Survival" budget and a larger "Stability" budget.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W:\Data_TJ Reports\ALICE reports </a:t>
            </a:r>
            <a:r>
              <a:rPr lang="en-US" sz="1200" b="0" i="0" u="none" strike="noStrike" kern="1200" baseline="0" dirty="0" smtClean="0">
                <a:solidFill>
                  <a:schemeClr val="tx1"/>
                </a:solidFill>
                <a:latin typeface="+mn-lt"/>
                <a:ea typeface="+mn-ea"/>
                <a:cs typeface="+mn-cs"/>
                <a:sym typeface="Wingdings" panose="05000000000000000000" pitchFamily="2" charset="2"/>
              </a:rPr>
              <a:t> 2018 Report</a:t>
            </a:r>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1736149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majority of households living in poverty are under 25 years of 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Even with smaller population sizes, black and mixed households experience higher levels of poverty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1062003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a:t>
            </a:r>
            <a:r>
              <a:rPr lang="en-US" baseline="0" dirty="0" smtClean="0"/>
              <a:t> of uninsured has remained relatively the same (around 12%) //Third highest rate in the county</a:t>
            </a:r>
          </a:p>
          <a:p>
            <a:pPr lvl="0">
              <a:spcBef>
                <a:spcPts val="0"/>
              </a:spcBef>
              <a:buNone/>
            </a:pPr>
            <a:endParaRPr lang="en-US" baseline="0" dirty="0" smtClean="0"/>
          </a:p>
          <a:p>
            <a:pPr lvl="0">
              <a:spcBef>
                <a:spcPts val="0"/>
              </a:spcBef>
              <a:buNone/>
            </a:pPr>
            <a:r>
              <a:rPr lang="en-US" baseline="0" dirty="0" smtClean="0"/>
              <a:t>Note: we expect these numbers will change once data are available for post-Medicaid expansion (2019)</a:t>
            </a:r>
            <a:endParaRPr dirty="0"/>
          </a:p>
        </p:txBody>
      </p:sp>
    </p:spTree>
    <p:extLst>
      <p:ext uri="{BB962C8B-B14F-4D97-AF65-F5344CB8AC3E}">
        <p14:creationId xmlns:p14="http://schemas.microsoft.com/office/powerpoint/2010/main" val="4285003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The lowest percentage of people to report having</a:t>
            </a:r>
            <a:r>
              <a:rPr lang="en-US" baseline="0" dirty="0" smtClean="0"/>
              <a:t> at least one personal doctor were in Greene and Nelson County. </a:t>
            </a:r>
          </a:p>
          <a:p>
            <a:pPr lvl="0">
              <a:spcBef>
                <a:spcPts val="0"/>
              </a:spcBef>
              <a:buNone/>
            </a:pPr>
            <a:endParaRPr lang="en-US" b="1" baseline="0" dirty="0" smtClean="0"/>
          </a:p>
          <a:p>
            <a:pPr lvl="0">
              <a:spcBef>
                <a:spcPts val="0"/>
              </a:spcBef>
              <a:buNone/>
            </a:pPr>
            <a:r>
              <a:rPr lang="en-US" b="1" baseline="0" dirty="0" smtClean="0"/>
              <a:t>Do you have one person you can think of as your personal doctor or health care provider? </a:t>
            </a:r>
            <a:endParaRPr lang="en-US" b="1" dirty="0" smtClean="0"/>
          </a:p>
          <a:p>
            <a:pPr lvl="0">
              <a:spcBef>
                <a:spcPts val="0"/>
              </a:spcBef>
              <a:buNone/>
            </a:pPr>
            <a:endParaRPr dirty="0"/>
          </a:p>
        </p:txBody>
      </p:sp>
    </p:spTree>
    <p:extLst>
      <p:ext uri="{BB962C8B-B14F-4D97-AF65-F5344CB8AC3E}">
        <p14:creationId xmlns:p14="http://schemas.microsoft.com/office/powerpoint/2010/main" val="2326565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93A5A9F5-DCD5-4EF3-8D8F-F0669DDA1AE8}" type="slidenum">
              <a:rPr lang="en-US" smtClean="0"/>
              <a:t>4</a:t>
            </a:fld>
            <a:endParaRPr lang="en-US"/>
          </a:p>
        </p:txBody>
      </p:sp>
    </p:spTree>
    <p:extLst>
      <p:ext uri="{BB962C8B-B14F-4D97-AF65-F5344CB8AC3E}">
        <p14:creationId xmlns:p14="http://schemas.microsoft.com/office/powerpoint/2010/main" val="3866032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A little less than 80%</a:t>
            </a:r>
            <a:r>
              <a:rPr lang="en-US" baseline="0" dirty="0" smtClean="0"/>
              <a:t> of residents in Nelson County said they are able to get necessary dental care </a:t>
            </a:r>
            <a:endParaRPr lang="en-US" dirty="0" smtClean="0"/>
          </a:p>
          <a:p>
            <a:pPr lvl="0">
              <a:spcBef>
                <a:spcPts val="0"/>
              </a:spcBef>
              <a:buNone/>
            </a:pPr>
            <a:endParaRPr lang="en-US" b="1" dirty="0" smtClean="0"/>
          </a:p>
          <a:p>
            <a:pPr lvl="0">
              <a:spcBef>
                <a:spcPts val="0"/>
              </a:spcBef>
              <a:buNone/>
            </a:pPr>
            <a:r>
              <a:rPr lang="en-US" b="1" dirty="0" smtClean="0"/>
              <a:t>In the last 12 months, was anyone</a:t>
            </a:r>
            <a:r>
              <a:rPr lang="en-US" b="1" baseline="0" dirty="0" smtClean="0"/>
              <a:t> in your household unable to get necessary dental care or treatment? </a:t>
            </a:r>
            <a:endParaRPr lang="en-US" b="1" dirty="0" smtClean="0"/>
          </a:p>
          <a:p>
            <a:pPr lvl="0">
              <a:spcBef>
                <a:spcPts val="0"/>
              </a:spcBef>
              <a:buNone/>
            </a:pPr>
            <a:endParaRPr dirty="0"/>
          </a:p>
        </p:txBody>
      </p:sp>
    </p:spTree>
    <p:extLst>
      <p:ext uri="{BB962C8B-B14F-4D97-AF65-F5344CB8AC3E}">
        <p14:creationId xmlns:p14="http://schemas.microsoft.com/office/powerpoint/2010/main" val="1521045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70% of people in Greene and Nelson County reported having received a dentist cleaning in the past 12 months</a:t>
            </a:r>
            <a:r>
              <a:rPr lang="en-US" baseline="0" dirty="0" smtClean="0"/>
              <a:t> </a:t>
            </a:r>
          </a:p>
          <a:p>
            <a:pPr lvl="0">
              <a:spcBef>
                <a:spcPts val="0"/>
              </a:spcBef>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In the past 12 months, have you seen a dentist or dental hygienist for cleaning? </a:t>
            </a:r>
            <a:endParaRPr lang="en-US" b="1" dirty="0" smtClean="0"/>
          </a:p>
          <a:p>
            <a:pPr lvl="0">
              <a:spcBef>
                <a:spcPts val="0"/>
              </a:spcBef>
              <a:buNone/>
            </a:pPr>
            <a:endParaRPr dirty="0"/>
          </a:p>
        </p:txBody>
      </p:sp>
    </p:spTree>
    <p:extLst>
      <p:ext uri="{BB962C8B-B14F-4D97-AF65-F5344CB8AC3E}">
        <p14:creationId xmlns:p14="http://schemas.microsoft.com/office/powerpoint/2010/main" val="1839744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baseline="0" dirty="0" smtClean="0"/>
              <a:t>Low birth weights in Nelson County have fluctuated considerably since 2008. </a:t>
            </a:r>
          </a:p>
          <a:p>
            <a:pPr lvl="0">
              <a:spcBef>
                <a:spcPts val="0"/>
              </a:spcBef>
              <a:buNone/>
            </a:pPr>
            <a:endParaRPr lang="en-US" baseline="0" dirty="0" smtClean="0"/>
          </a:p>
          <a:p>
            <a:pPr lvl="0">
              <a:spcBef>
                <a:spcPts val="0"/>
              </a:spcBef>
              <a:buNone/>
            </a:pPr>
            <a:r>
              <a:rPr lang="en-US" baseline="0" dirty="0" smtClean="0"/>
              <a:t>In 2016, Nelson County had a higher percentage of low birth weights than the state (small margin) and than the TJHD</a:t>
            </a:r>
          </a:p>
          <a:p>
            <a:pPr lvl="0">
              <a:spcBef>
                <a:spcPts val="0"/>
              </a:spcBef>
              <a:buNone/>
            </a:pPr>
            <a:r>
              <a:rPr lang="en-US" baseline="0" dirty="0" smtClean="0"/>
              <a:t>	Nelson County=8.7 </a:t>
            </a:r>
          </a:p>
          <a:p>
            <a:pPr lvl="0">
              <a:spcBef>
                <a:spcPts val="0"/>
              </a:spcBef>
              <a:buNone/>
            </a:pPr>
            <a:r>
              <a:rPr lang="en-US" baseline="0" dirty="0" smtClean="0"/>
              <a:t>	Virginia=8.1</a:t>
            </a:r>
          </a:p>
          <a:p>
            <a:pPr lvl="0">
              <a:spcBef>
                <a:spcPts val="0"/>
              </a:spcBef>
              <a:buNone/>
            </a:pPr>
            <a:r>
              <a:rPr lang="en-US" baseline="0" dirty="0" smtClean="0"/>
              <a:t>	TJHD=5.6 </a:t>
            </a:r>
          </a:p>
          <a:p>
            <a:pPr lvl="0">
              <a:spcBef>
                <a:spcPts val="0"/>
              </a:spcBef>
              <a:buNone/>
            </a:pPr>
            <a:endParaRPr lang="en-US" baseline="0" dirty="0" smtClean="0"/>
          </a:p>
          <a:p>
            <a:pPr lvl="0">
              <a:spcBef>
                <a:spcPts val="0"/>
              </a:spcBef>
              <a:buNone/>
            </a:pPr>
            <a:endParaRPr lang="en-US" baseline="0" dirty="0" smtClean="0"/>
          </a:p>
          <a:p>
            <a:pPr lvl="0">
              <a:spcBef>
                <a:spcPts val="0"/>
              </a:spcBef>
              <a:buNone/>
            </a:pPr>
            <a:endParaRPr dirty="0"/>
          </a:p>
        </p:txBody>
      </p:sp>
    </p:spTree>
    <p:extLst>
      <p:ext uri="{BB962C8B-B14F-4D97-AF65-F5344CB8AC3E}">
        <p14:creationId xmlns:p14="http://schemas.microsoft.com/office/powerpoint/2010/main" val="25992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5A9F5-DCD5-4EF3-8D8F-F0669DDA1AE8}" type="slidenum">
              <a:rPr lang="en-US" smtClean="0"/>
              <a:t>34</a:t>
            </a:fld>
            <a:endParaRPr lang="en-US"/>
          </a:p>
        </p:txBody>
      </p:sp>
    </p:spTree>
    <p:extLst>
      <p:ext uri="{BB962C8B-B14F-4D97-AF65-F5344CB8AC3E}">
        <p14:creationId xmlns:p14="http://schemas.microsoft.com/office/powerpoint/2010/main" val="33577685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err="1" smtClean="0"/>
              <a:t>Tj</a:t>
            </a:r>
            <a:r>
              <a:rPr lang="en-US" smtClean="0"/>
              <a:t> tableau</a:t>
            </a:r>
            <a:endParaRPr dirty="0"/>
          </a:p>
        </p:txBody>
      </p:sp>
    </p:spTree>
    <p:extLst>
      <p:ext uri="{BB962C8B-B14F-4D97-AF65-F5344CB8AC3E}">
        <p14:creationId xmlns:p14="http://schemas.microsoft.com/office/powerpoint/2010/main" val="4124253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b="0" dirty="0" smtClean="0"/>
              <a:t>There doesn’t seem to</a:t>
            </a:r>
            <a:r>
              <a:rPr lang="en-US" b="0" baseline="0" dirty="0" smtClean="0"/>
              <a:t> be any black students as of 2018. However, third grade English SOL pass rates for students that identify as Black has lower pass rates </a:t>
            </a:r>
          </a:p>
          <a:p>
            <a:pPr lvl="0">
              <a:spcBef>
                <a:spcPts val="0"/>
              </a:spcBef>
              <a:buNone/>
            </a:pPr>
            <a:endParaRPr lang="en-US" b="0" baseline="0" dirty="0" smtClean="0"/>
          </a:p>
          <a:p>
            <a:pPr lvl="0">
              <a:spcBef>
                <a:spcPts val="0"/>
              </a:spcBef>
              <a:buNone/>
            </a:pPr>
            <a:r>
              <a:rPr lang="en-US" b="0" baseline="0" dirty="0" smtClean="0"/>
              <a:t>Numbers were either censored </a:t>
            </a:r>
            <a:endParaRPr b="0" dirty="0"/>
          </a:p>
        </p:txBody>
      </p:sp>
    </p:spTree>
    <p:extLst>
      <p:ext uri="{BB962C8B-B14F-4D97-AF65-F5344CB8AC3E}">
        <p14:creationId xmlns:p14="http://schemas.microsoft.com/office/powerpoint/2010/main" val="22444393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72" indent="-174672">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93A5A9F5-DCD5-4EF3-8D8F-F0669DDA1AE8}" type="slidenum">
              <a:rPr lang="en-US" smtClean="0"/>
              <a:t>37</a:t>
            </a:fld>
            <a:endParaRPr lang="en-US"/>
          </a:p>
        </p:txBody>
      </p:sp>
    </p:spTree>
    <p:extLst>
      <p:ext uri="{BB962C8B-B14F-4D97-AF65-F5344CB8AC3E}">
        <p14:creationId xmlns:p14="http://schemas.microsoft.com/office/powerpoint/2010/main" val="337508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5A9F5-DCD5-4EF3-8D8F-F0669DDA1AE8}" type="slidenum">
              <a:rPr lang="en-US" smtClean="0"/>
              <a:t>5</a:t>
            </a:fld>
            <a:endParaRPr lang="en-US"/>
          </a:p>
        </p:txBody>
      </p:sp>
    </p:spTree>
    <p:extLst>
      <p:ext uri="{BB962C8B-B14F-4D97-AF65-F5344CB8AC3E}">
        <p14:creationId xmlns:p14="http://schemas.microsoft.com/office/powerpoint/2010/main" val="141517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baseline="0" dirty="0" smtClean="0"/>
              <a:t>In this 10 year span, Nelson County has experienced a 4% increase and remains a tiny bit below the HP 2020 benchmark </a:t>
            </a:r>
          </a:p>
        </p:txBody>
      </p:sp>
    </p:spTree>
    <p:extLst>
      <p:ext uri="{BB962C8B-B14F-4D97-AF65-F5344CB8AC3E}">
        <p14:creationId xmlns:p14="http://schemas.microsoft.com/office/powerpoint/2010/main" val="4190676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Mapping obesity</a:t>
            </a:r>
            <a:r>
              <a:rPr lang="en-US" baseline="0" dirty="0" smtClean="0"/>
              <a:t> across the district. Darker red = higher prevalence of obesity (45%+) and yellow-white is the lower (less than 15%). Parts of Nelson, southern Albemarle that touches Fluvanna, Louisa, and Greene counties have the areas of darkest red.</a:t>
            </a:r>
          </a:p>
          <a:p>
            <a:pPr lvl="0">
              <a:spcBef>
                <a:spcPts val="0"/>
              </a:spcBef>
              <a:buNone/>
            </a:pPr>
            <a:endParaRPr lang="en-US" baseline="0" dirty="0" smtClean="0"/>
          </a:p>
          <a:p>
            <a:pPr lvl="0">
              <a:spcBef>
                <a:spcPts val="0"/>
              </a:spcBef>
              <a:buNone/>
            </a:pPr>
            <a:r>
              <a:rPr lang="en-US" baseline="0" dirty="0" smtClean="0"/>
              <a:t>LIMITATION: UVA outpatient data only; so doesn’t necessarily reflect the entire population (but it has an n of ~200,000 versus the County Health Rankings/</a:t>
            </a:r>
            <a:r>
              <a:rPr lang="en-US" baseline="0" dirty="0" err="1" smtClean="0"/>
              <a:t>BRFSS</a:t>
            </a:r>
            <a:r>
              <a:rPr lang="en-US" baseline="0" dirty="0" smtClean="0"/>
              <a:t> data n for the district is in the hundreds)</a:t>
            </a:r>
          </a:p>
          <a:p>
            <a:pPr lvl="0">
              <a:spcBef>
                <a:spcPts val="0"/>
              </a:spcBef>
              <a:buNone/>
            </a:pPr>
            <a:endParaRPr lang="en-US" baseline="0" dirty="0" smtClean="0"/>
          </a:p>
          <a:p>
            <a:pPr lvl="0">
              <a:spcBef>
                <a:spcPts val="0"/>
              </a:spcBef>
              <a:buNone/>
            </a:pPr>
            <a:r>
              <a:rPr lang="en-US" baseline="0" dirty="0" err="1" smtClean="0"/>
              <a:t>GS</a:t>
            </a:r>
            <a:r>
              <a:rPr lang="en-US" baseline="0" dirty="0" smtClean="0"/>
              <a:t> Note: these are mapped by Zip Code Tabulation Area (</a:t>
            </a:r>
            <a:r>
              <a:rPr lang="en-US" baseline="0" dirty="0" err="1" smtClean="0"/>
              <a:t>ZCTAs</a:t>
            </a:r>
            <a:r>
              <a:rPr lang="en-US" baseline="0" dirty="0" smtClean="0"/>
              <a:t>) which sometimes cross county lines.</a:t>
            </a:r>
            <a:endParaRPr dirty="0"/>
          </a:p>
        </p:txBody>
      </p:sp>
    </p:spTree>
    <p:extLst>
      <p:ext uri="{BB962C8B-B14F-4D97-AF65-F5344CB8AC3E}">
        <p14:creationId xmlns:p14="http://schemas.microsoft.com/office/powerpoint/2010/main" val="160759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Mapping obesity</a:t>
            </a:r>
            <a:r>
              <a:rPr lang="en-US" baseline="0" dirty="0" smtClean="0"/>
              <a:t> across the district. This is for children instead of adults. As you can see from the dark gray areas, not enough data for several areas (that is, less children seen at UVA outpatient clinics across the district).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Tree>
    <p:extLst>
      <p:ext uri="{BB962C8B-B14F-4D97-AF65-F5344CB8AC3E}">
        <p14:creationId xmlns:p14="http://schemas.microsoft.com/office/powerpoint/2010/main" val="2561176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Slightly upward</a:t>
            </a:r>
            <a:r>
              <a:rPr lang="en-US" baseline="0" dirty="0" smtClean="0"/>
              <a:t> trend except for in 5</a:t>
            </a:r>
            <a:r>
              <a:rPr lang="en-US" baseline="30000" dirty="0" smtClean="0"/>
              <a:t>th</a:t>
            </a:r>
            <a:r>
              <a:rPr lang="en-US" baseline="0" dirty="0" smtClean="0"/>
              <a:t> grade students </a:t>
            </a:r>
          </a:p>
          <a:p>
            <a:endParaRPr lang="en-US" dirty="0"/>
          </a:p>
        </p:txBody>
      </p:sp>
      <p:sp>
        <p:nvSpPr>
          <p:cNvPr id="4" name="Slide Number Placeholder 3"/>
          <p:cNvSpPr>
            <a:spLocks noGrp="1"/>
          </p:cNvSpPr>
          <p:nvPr>
            <p:ph type="sldNum" sz="quarter" idx="10"/>
          </p:nvPr>
        </p:nvSpPr>
        <p:spPr/>
        <p:txBody>
          <a:bodyPr/>
          <a:lstStyle/>
          <a:p>
            <a:fld id="{93A5A9F5-DCD5-4EF3-8D8F-F0669DDA1AE8}" type="slidenum">
              <a:rPr lang="en-US" smtClean="0"/>
              <a:t>9</a:t>
            </a:fld>
            <a:endParaRPr lang="en-US"/>
          </a:p>
        </p:txBody>
      </p:sp>
    </p:spTree>
    <p:extLst>
      <p:ext uri="{BB962C8B-B14F-4D97-AF65-F5344CB8AC3E}">
        <p14:creationId xmlns:p14="http://schemas.microsoft.com/office/powerpoint/2010/main" val="579702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Nelson has experienced a 3% decrease overall in adult physical inactivity and met the VA plan for</a:t>
            </a:r>
            <a:r>
              <a:rPr lang="en-US" baseline="0" dirty="0" smtClean="0"/>
              <a:t> well-being only in 2012</a:t>
            </a:r>
          </a:p>
          <a:p>
            <a:pPr lvl="0">
              <a:spcBef>
                <a:spcPts val="0"/>
              </a:spcBef>
              <a:buNone/>
            </a:pPr>
            <a:endParaRPr dirty="0"/>
          </a:p>
        </p:txBody>
      </p:sp>
    </p:spTree>
    <p:extLst>
      <p:ext uri="{BB962C8B-B14F-4D97-AF65-F5344CB8AC3E}">
        <p14:creationId xmlns:p14="http://schemas.microsoft.com/office/powerpoint/2010/main" val="1060092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232007375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5198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303411482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Graphs">
    <p:spTree>
      <p:nvGrpSpPr>
        <p:cNvPr id="1" name="Shape 32"/>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74847"/>
          <a:stretch/>
        </p:blipFill>
        <p:spPr>
          <a:xfrm>
            <a:off x="-47625" y="4356054"/>
            <a:ext cx="9296400" cy="787446"/>
          </a:xfrm>
          <a:prstGeom prst="rect">
            <a:avLst/>
          </a:prstGeom>
        </p:spPr>
      </p:pic>
      <p:sp>
        <p:nvSpPr>
          <p:cNvPr id="73" name="Shape 287"/>
          <p:cNvSpPr txBox="1">
            <a:spLocks noGrp="1"/>
          </p:cNvSpPr>
          <p:nvPr>
            <p:ph type="title"/>
          </p:nvPr>
        </p:nvSpPr>
        <p:spPr>
          <a:xfrm>
            <a:off x="1102275" y="361950"/>
            <a:ext cx="6996600" cy="715800"/>
          </a:xfrm>
          <a:prstGeom prst="rect">
            <a:avLst/>
          </a:prstGeom>
        </p:spPr>
        <p:txBody>
          <a:bodyPr lIns="91425" tIns="91425" rIns="91425" bIns="91425" anchor="b" anchorCtr="0"/>
          <a:lstStyle>
            <a:lvl1pPr lvl="0">
              <a:spcBef>
                <a:spcPts val="0"/>
              </a:spcBef>
              <a:defRPr sz="3200" b="0">
                <a:solidFill>
                  <a:srgbClr val="3C78D8"/>
                </a:solidFill>
                <a:latin typeface="Trebuchet MS" panose="020B0603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40707743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phs">
    <p:spTree>
      <p:nvGrpSpPr>
        <p:cNvPr id="1" name="Shape 32"/>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val="0"/>
              </a:ext>
            </a:extLst>
          </a:blip>
          <a:srcRect b="74847"/>
          <a:stretch/>
        </p:blipFill>
        <p:spPr>
          <a:xfrm>
            <a:off x="-47625" y="4356054"/>
            <a:ext cx="9296400" cy="787446"/>
          </a:xfrm>
          <a:prstGeom prst="rect">
            <a:avLst/>
          </a:prstGeom>
        </p:spPr>
      </p:pic>
      <p:sp>
        <p:nvSpPr>
          <p:cNvPr id="73" name="Shape 287"/>
          <p:cNvSpPr txBox="1">
            <a:spLocks noGrp="1"/>
          </p:cNvSpPr>
          <p:nvPr>
            <p:ph type="title"/>
          </p:nvPr>
        </p:nvSpPr>
        <p:spPr>
          <a:xfrm>
            <a:off x="1102275" y="361950"/>
            <a:ext cx="6996600" cy="715800"/>
          </a:xfrm>
          <a:prstGeom prst="rect">
            <a:avLst/>
          </a:prstGeom>
        </p:spPr>
        <p:txBody>
          <a:bodyPr lIns="91425" tIns="91425" rIns="91425" bIns="91425" anchor="b" anchorCtr="0"/>
          <a:lstStyle>
            <a:lvl1pPr lvl="0">
              <a:spcBef>
                <a:spcPts val="0"/>
              </a:spcBef>
              <a:defRPr sz="2400">
                <a:solidFill>
                  <a:srgbClr val="3C78D8"/>
                </a:solidFill>
                <a:latin typeface="Trebuchet MS" panose="020B0603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33576931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047750" y="634125"/>
            <a:ext cx="6996600" cy="715800"/>
          </a:xfrm>
          <a:prstGeom prst="rect">
            <a:avLst/>
          </a:prstGeom>
        </p:spPr>
        <p:txBody>
          <a:bodyPr lIns="91425" tIns="91425" rIns="91425" bIns="91425" anchor="b" anchorCtr="0"/>
          <a:lstStyle>
            <a:lvl1pPr lvl="0">
              <a:spcBef>
                <a:spcPts val="0"/>
              </a:spcBef>
              <a:defRPr>
                <a:solidFill>
                  <a:srgbClr val="3C78D8"/>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59" name="Shape 159"/>
          <p:cNvSpPr txBox="1">
            <a:spLocks noGrp="1"/>
          </p:cNvSpPr>
          <p:nvPr>
            <p:ph type="body" idx="1"/>
          </p:nvPr>
        </p:nvSpPr>
        <p:spPr>
          <a:xfrm>
            <a:off x="1075850" y="1540175"/>
            <a:ext cx="6996600" cy="19220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6" y="4173554"/>
            <a:ext cx="9248776" cy="988996"/>
          </a:xfrm>
          <a:prstGeom prst="rect">
            <a:avLst/>
          </a:prstGeom>
        </p:spPr>
      </p:pic>
    </p:spTree>
    <p:extLst>
      <p:ext uri="{BB962C8B-B14F-4D97-AF65-F5344CB8AC3E}">
        <p14:creationId xmlns:p14="http://schemas.microsoft.com/office/powerpoint/2010/main" val="39515563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73474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5D4FDA-17A0-489C-A4E8-E206E19745F3}"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218042756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5D4FDA-17A0-489C-A4E8-E206E19745F3}"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351659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5D4FDA-17A0-489C-A4E8-E206E19745F3}" type="datetimeFigureOut">
              <a:rPr lang="en-US" smtClean="0"/>
              <a:t>4/2/2019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71314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5D4FDA-17A0-489C-A4E8-E206E19745F3}" type="datetimeFigureOut">
              <a:rPr lang="en-US" smtClean="0"/>
              <a:t>4/2/2019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15379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D4FDA-17A0-489C-A4E8-E206E19745F3}" type="datetimeFigureOut">
              <a:rPr lang="en-US" smtClean="0"/>
              <a:t>4/2/2019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84888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85D4FDA-17A0-489C-A4E8-E206E19745F3}"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70862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85D4FDA-17A0-489C-A4E8-E206E19745F3}"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51535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85D4FDA-17A0-489C-A4E8-E206E19745F3}" type="datetimeFigureOut">
              <a:rPr lang="en-US" smtClean="0"/>
              <a:t>4/2/2019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A82E337-41A2-4DD0-B6BD-C8174D9C09A4}" type="slidenum">
              <a:rPr lang="en-US" smtClean="0"/>
              <a:t>‹#›</a:t>
            </a:fld>
            <a:endParaRPr lang="en-US"/>
          </a:p>
        </p:txBody>
      </p:sp>
    </p:spTree>
    <p:extLst>
      <p:ext uri="{BB962C8B-B14F-4D97-AF65-F5344CB8AC3E}">
        <p14:creationId xmlns:p14="http://schemas.microsoft.com/office/powerpoint/2010/main" val="1112733459"/>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6" r:id="rId12"/>
    <p:sldLayoutId id="2147483847" r:id="rId13"/>
    <p:sldLayoutId id="2147483848"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vdh.virginia.gov/data/opioid-overdose"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vdh.virginia.gov/data/opioid-overdose"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http://www.vdh.virginia.gov/data/opioid-overdos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hyperlink" Target="mailto:guleer.shahab@vdh.virginia.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ublic.tableau.com/profile/thomas.jefferson.health.district#!/"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3"/>
          <p:cNvSpPr>
            <a:spLocks noChangeArrowheads="1"/>
          </p:cNvSpPr>
          <p:nvPr/>
        </p:nvSpPr>
        <p:spPr bwMode="auto">
          <a:xfrm>
            <a:off x="5302396" y="2724150"/>
            <a:ext cx="1981201" cy="1905000"/>
          </a:xfrm>
          <a:prstGeom prst="ellipse">
            <a:avLst/>
          </a:prstGeom>
          <a:ln>
            <a:noFill/>
          </a:ln>
          <a:extLst/>
        </p:spPr>
        <p:style>
          <a:lnRef idx="3">
            <a:schemeClr val="lt1"/>
          </a:lnRef>
          <a:fillRef idx="1">
            <a:schemeClr val="accent6"/>
          </a:fillRef>
          <a:effectRef idx="1">
            <a:schemeClr val="accent6"/>
          </a:effectRef>
          <a:fontRef idx="minor">
            <a:schemeClr val="lt1"/>
          </a:fontRef>
        </p:style>
        <p:txBody>
          <a:bodyPr vert="horz" wrap="square" lIns="36576" tIns="36576" rIns="36576" bIns="36576" numCol="1" anchor="t" anchorCtr="0" compatLnSpc="1">
            <a:prstTxWarp prst="textNoShape">
              <a:avLst/>
            </a:prstTxWarp>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837"/>
            <a:ext cx="3459026" cy="5174337"/>
          </a:xfrm>
          <a:prstGeom prst="rect">
            <a:avLst/>
          </a:prstGeom>
        </p:spPr>
      </p:pic>
      <p:sp>
        <p:nvSpPr>
          <p:cNvPr id="10" name="Title 9"/>
          <p:cNvSpPr>
            <a:spLocks noGrp="1"/>
          </p:cNvSpPr>
          <p:nvPr>
            <p:ph type="title"/>
          </p:nvPr>
        </p:nvSpPr>
        <p:spPr>
          <a:xfrm>
            <a:off x="3442890" y="259719"/>
            <a:ext cx="5684974" cy="2121347"/>
          </a:xfrm>
        </p:spPr>
        <p:txBody>
          <a:bodyPr>
            <a:normAutofit/>
          </a:bodyPr>
          <a:lstStyle/>
          <a:p>
            <a:pPr algn="ctr"/>
            <a:r>
              <a:rPr lang="en-US" sz="3200" dirty="0" smtClean="0">
                <a:solidFill>
                  <a:schemeClr val="accent6"/>
                </a:solidFill>
              </a:rPr>
              <a:t>MAPP2Health</a:t>
            </a:r>
            <a:br>
              <a:rPr lang="en-US" sz="3200" dirty="0" smtClean="0">
                <a:solidFill>
                  <a:schemeClr val="accent6"/>
                </a:solidFill>
              </a:rPr>
            </a:br>
            <a:r>
              <a:rPr lang="en-US" sz="4800" b="1" dirty="0" smtClean="0">
                <a:solidFill>
                  <a:schemeClr val="accent6"/>
                </a:solidFill>
              </a:rPr>
              <a:t>Nelson County Data Profile</a:t>
            </a:r>
            <a:endParaRPr lang="en-US" sz="4800" b="1" dirty="0">
              <a:solidFill>
                <a:schemeClr val="accent6"/>
              </a:solidFill>
            </a:endParaRPr>
          </a:p>
        </p:txBody>
      </p:sp>
      <p:grpSp>
        <p:nvGrpSpPr>
          <p:cNvPr id="12" name="Shape 944"/>
          <p:cNvGrpSpPr/>
          <p:nvPr/>
        </p:nvGrpSpPr>
        <p:grpSpPr>
          <a:xfrm>
            <a:off x="5791200" y="3181350"/>
            <a:ext cx="990600" cy="990600"/>
            <a:chOff x="5300400" y="3670175"/>
            <a:chExt cx="421300" cy="399325"/>
          </a:xfrm>
          <a:solidFill>
            <a:schemeClr val="tx1"/>
          </a:solidFill>
        </p:grpSpPr>
        <p:sp>
          <p:nvSpPr>
            <p:cNvPr id="13" name="Shape 945"/>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14" name="Shape 946"/>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15" name="Shape 947"/>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16" name="Shape 948"/>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17" name="Shape 949"/>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896638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8382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Percent of Adult Physical Inactivity</a:t>
            </a:r>
            <a:r>
              <a:rPr lang="en-US" altLang="en-US" sz="1400" b="1" dirty="0" smtClean="0"/>
              <a:t>, </a:t>
            </a:r>
            <a:r>
              <a:rPr kumimoji="0" lang="en-US" altLang="en-US" sz="1600" b="0" i="0" u="none" strike="noStrike" cap="none" normalizeH="0" baseline="0" dirty="0" smtClean="0">
                <a:ln>
                  <a:noFill/>
                </a:ln>
                <a:effectLst/>
              </a:rPr>
              <a:t>by TJHD Locality, 2005-2015. </a:t>
            </a:r>
            <a:endParaRPr lang="en-US" altLang="en-US" sz="1600" dirty="0"/>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Source: Robert</a:t>
            </a:r>
            <a:r>
              <a:rPr kumimoji="0" lang="en-US" altLang="en-US" sz="1600" b="0" i="0" u="none" strike="noStrike" cap="none" normalizeH="0" dirty="0" smtClean="0">
                <a:ln>
                  <a:noFill/>
                </a:ln>
                <a:effectLst/>
              </a:rPr>
              <a:t> Wood Johnson Foundation, County Health Rankings</a:t>
            </a:r>
            <a:r>
              <a:rPr kumimoji="0" lang="en-US" altLang="en-US" sz="1600" b="0" i="0" u="none" strike="noStrike" cap="none" normalizeH="0" baseline="0" dirty="0" smtClean="0">
                <a:ln>
                  <a:noFill/>
                </a:ln>
                <a:effectLst/>
              </a:rPr>
              <a:t>, 2018.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88156"/>
            <a:ext cx="8686800" cy="3702274"/>
          </a:xfrm>
          <a:prstGeom prst="rect">
            <a:avLst/>
          </a:prstGeom>
        </p:spPr>
      </p:pic>
      <p:sp>
        <p:nvSpPr>
          <p:cNvPr id="10" name="TextBox 9"/>
          <p:cNvSpPr txBox="1"/>
          <p:nvPr/>
        </p:nvSpPr>
        <p:spPr>
          <a:xfrm>
            <a:off x="914400" y="3105150"/>
            <a:ext cx="3048000" cy="230832"/>
          </a:xfrm>
          <a:prstGeom prst="rect">
            <a:avLst/>
          </a:prstGeom>
          <a:noFill/>
        </p:spPr>
        <p:txBody>
          <a:bodyPr wrap="square" rtlCol="0">
            <a:spAutoFit/>
          </a:bodyPr>
          <a:lstStyle/>
          <a:p>
            <a:r>
              <a:rPr lang="en-US" sz="900" b="1" dirty="0" smtClean="0">
                <a:solidFill>
                  <a:schemeClr val="bg2"/>
                </a:solidFill>
              </a:rPr>
              <a:t>VA Plan for Well-Being Target = 20%</a:t>
            </a:r>
            <a:endParaRPr lang="en-US" sz="900" b="1" dirty="0">
              <a:solidFill>
                <a:schemeClr val="bg2"/>
              </a:solidFill>
            </a:endParaRPr>
          </a:p>
        </p:txBody>
      </p:sp>
    </p:spTree>
    <p:extLst>
      <p:ext uri="{BB962C8B-B14F-4D97-AF65-F5344CB8AC3E}">
        <p14:creationId xmlns:p14="http://schemas.microsoft.com/office/powerpoint/2010/main" val="4163851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8382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What Prevents You from Exercising</a:t>
            </a:r>
            <a:r>
              <a:rPr lang="en-US" altLang="en-US" sz="1400" b="1" dirty="0" smtClean="0"/>
              <a:t>, </a:t>
            </a:r>
            <a:r>
              <a:rPr kumimoji="0" lang="en-US" altLang="en-US" sz="1600" b="0" i="0" u="none" strike="noStrike" cap="none" normalizeH="0" baseline="0" dirty="0" smtClean="0">
                <a:ln>
                  <a:noFill/>
                </a:ln>
                <a:effectLst/>
              </a:rPr>
              <a:t>by TJHD Locality, 2018. </a:t>
            </a:r>
            <a:endParaRPr lang="en-US" altLang="en-US" sz="1600" dirty="0"/>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Source: UVA</a:t>
            </a:r>
            <a:r>
              <a:rPr kumimoji="0" lang="en-US" altLang="en-US" sz="1600" b="0" i="0" u="none" strike="noStrike" cap="none" normalizeH="0" dirty="0" smtClean="0">
                <a:ln>
                  <a:noFill/>
                </a:ln>
                <a:effectLst/>
              </a:rPr>
              <a:t> Center for Survey Research and the Thoma</a:t>
            </a:r>
            <a:r>
              <a:rPr lang="en-US" altLang="en-US" sz="1600" dirty="0" smtClean="0"/>
              <a:t>s Jefferson Health District</a:t>
            </a:r>
            <a:r>
              <a:rPr kumimoji="0" lang="en-US" altLang="en-US" sz="1600" b="0" i="0" u="none" strike="noStrike" cap="none" normalizeH="0" dirty="0" smtClean="0">
                <a:ln>
                  <a:noFill/>
                </a:ln>
                <a:effectLst/>
              </a:rPr>
              <a:t>, Community Health Survey</a:t>
            </a:r>
            <a:r>
              <a:rPr kumimoji="0" lang="en-US" altLang="en-US" sz="1600" b="0" i="0" u="none" strike="noStrike" cap="none" normalizeH="0" baseline="0" dirty="0" smtClean="0">
                <a:ln>
                  <a:noFill/>
                </a:ln>
                <a:effectLst/>
              </a:rPr>
              <a:t>, 2019.</a:t>
            </a:r>
          </a:p>
        </p:txBody>
      </p:sp>
      <p:graphicFrame>
        <p:nvGraphicFramePr>
          <p:cNvPr id="10" name="Chart 9"/>
          <p:cNvGraphicFramePr>
            <a:graphicFrameLocks/>
          </p:cNvGraphicFramePr>
          <p:nvPr>
            <p:extLst/>
          </p:nvPr>
        </p:nvGraphicFramePr>
        <p:xfrm>
          <a:off x="304800" y="1276350"/>
          <a:ext cx="78486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8450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8382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Access to Exercise</a:t>
            </a:r>
            <a:r>
              <a:rPr kumimoji="0" lang="en-US" altLang="en-US" sz="2400" b="1" i="0" u="none" strike="noStrike" cap="none" normalizeH="0" dirty="0" smtClean="0">
                <a:ln>
                  <a:noFill/>
                </a:ln>
                <a:effectLst/>
              </a:rPr>
              <a:t> Opportunities</a:t>
            </a:r>
            <a:r>
              <a:rPr lang="en-US" altLang="en-US" sz="1400" b="1" dirty="0" smtClean="0"/>
              <a:t>, </a:t>
            </a:r>
            <a:r>
              <a:rPr kumimoji="0" lang="en-US" altLang="en-US" sz="1600" b="0" i="0" u="none" strike="noStrike" cap="none" normalizeH="0" baseline="0" dirty="0" smtClean="0">
                <a:ln>
                  <a:noFill/>
                </a:ln>
                <a:effectLst/>
              </a:rPr>
              <a:t>by TJHD Locality, 2014 &amp; 2016. </a:t>
            </a:r>
            <a:endParaRPr lang="en-US" altLang="en-US" sz="1600" dirty="0"/>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Source: Robert</a:t>
            </a:r>
            <a:r>
              <a:rPr kumimoji="0" lang="en-US" altLang="en-US" sz="1600" b="0" i="0" u="none" strike="noStrike" cap="none" normalizeH="0" dirty="0" smtClean="0">
                <a:ln>
                  <a:noFill/>
                </a:ln>
                <a:effectLst/>
              </a:rPr>
              <a:t> Wood Johnson Foundation, County Health Rankings</a:t>
            </a:r>
            <a:r>
              <a:rPr kumimoji="0" lang="en-US" altLang="en-US" sz="1600" b="0" i="0" u="none" strike="noStrike" cap="none" normalizeH="0" baseline="0" dirty="0" smtClean="0">
                <a:ln>
                  <a:noFill/>
                </a:ln>
                <a:effectLst/>
              </a:rPr>
              <a:t>, 2018.</a:t>
            </a:r>
          </a:p>
        </p:txBody>
      </p:sp>
      <p:grpSp>
        <p:nvGrpSpPr>
          <p:cNvPr id="6" name="Group 5"/>
          <p:cNvGrpSpPr/>
          <p:nvPr/>
        </p:nvGrpSpPr>
        <p:grpSpPr>
          <a:xfrm>
            <a:off x="1120849" y="1123950"/>
            <a:ext cx="6902302" cy="3810000"/>
            <a:chOff x="489098" y="895350"/>
            <a:chExt cx="7086600" cy="3933898"/>
          </a:xfrm>
        </p:grpSpPr>
        <p:pic>
          <p:nvPicPr>
            <p:cNvPr id="8" name="Picture 7"/>
            <p:cNvPicPr>
              <a:picLocks noChangeAspect="1"/>
            </p:cNvPicPr>
            <p:nvPr/>
          </p:nvPicPr>
          <p:blipFill rotWithShape="1">
            <a:blip r:embed="rId3"/>
            <a:srcRect l="14862" t="21875" r="30673" b="71875"/>
            <a:stretch/>
          </p:blipFill>
          <p:spPr>
            <a:xfrm>
              <a:off x="489098" y="4372048"/>
              <a:ext cx="7086600" cy="457200"/>
            </a:xfrm>
            <a:prstGeom prst="rect">
              <a:avLst/>
            </a:prstGeom>
          </p:spPr>
        </p:pic>
        <p:grpSp>
          <p:nvGrpSpPr>
            <p:cNvPr id="5" name="Group 4"/>
            <p:cNvGrpSpPr/>
            <p:nvPr/>
          </p:nvGrpSpPr>
          <p:grpSpPr>
            <a:xfrm>
              <a:off x="489098" y="895350"/>
              <a:ext cx="7086600" cy="3476698"/>
              <a:chOff x="489098" y="1428750"/>
              <a:chExt cx="5879804" cy="2943298"/>
            </a:xfrm>
          </p:grpSpPr>
          <p:pic>
            <p:nvPicPr>
              <p:cNvPr id="4" name="Picture 3"/>
              <p:cNvPicPr>
                <a:picLocks noChangeAspect="1"/>
              </p:cNvPicPr>
              <p:nvPr/>
            </p:nvPicPr>
            <p:blipFill rotWithShape="1">
              <a:blip r:embed="rId4"/>
              <a:srcRect l="31002" t="31250" r="28331" b="29167"/>
              <a:stretch/>
            </p:blipFill>
            <p:spPr>
              <a:xfrm>
                <a:off x="990600" y="1428750"/>
                <a:ext cx="5378302" cy="2943298"/>
              </a:xfrm>
              <a:prstGeom prst="rect">
                <a:avLst/>
              </a:prstGeom>
            </p:spPr>
          </p:pic>
          <p:pic>
            <p:nvPicPr>
              <p:cNvPr id="10" name="Picture 9"/>
              <p:cNvPicPr>
                <a:picLocks noChangeAspect="1"/>
              </p:cNvPicPr>
              <p:nvPr/>
            </p:nvPicPr>
            <p:blipFill rotWithShape="1">
              <a:blip r:embed="rId4"/>
              <a:srcRect l="15446" t="31250" r="80762" b="29167"/>
              <a:stretch/>
            </p:blipFill>
            <p:spPr>
              <a:xfrm>
                <a:off x="489098" y="1428750"/>
                <a:ext cx="501502" cy="2943298"/>
              </a:xfrm>
              <a:prstGeom prst="rect">
                <a:avLst/>
              </a:prstGeom>
            </p:spPr>
          </p:pic>
        </p:grpSp>
      </p:grpSp>
    </p:spTree>
    <p:extLst>
      <p:ext uri="{BB962C8B-B14F-4D97-AF65-F5344CB8AC3E}">
        <p14:creationId xmlns:p14="http://schemas.microsoft.com/office/powerpoint/2010/main" val="4239120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p:txBody>
          <a:bodyPr>
            <a:noAutofit/>
          </a:bodyPr>
          <a:lstStyle/>
          <a:p>
            <a:pPr lvl="0" defTabSz="914400" eaLnBrk="0" fontAlgn="base" hangingPunct="0">
              <a:lnSpc>
                <a:spcPct val="100000"/>
              </a:lnSpc>
              <a:spcAft>
                <a:spcPct val="0"/>
              </a:spcAft>
            </a:pPr>
            <a:r>
              <a:rPr lang="en-US" altLang="en-US" sz="2400" b="1" dirty="0" smtClean="0">
                <a:latin typeface="+mn-lt"/>
              </a:rPr>
              <a:t>Food </a:t>
            </a:r>
            <a:r>
              <a:rPr lang="en-US" altLang="en-US" sz="2400" b="1" dirty="0">
                <a:latin typeface="+mn-lt"/>
              </a:rPr>
              <a:t>Insecurity</a:t>
            </a:r>
            <a:r>
              <a:rPr lang="en-US" altLang="en-US" sz="1800" dirty="0">
                <a:latin typeface="+mn-lt"/>
              </a:rPr>
              <a:t>, </a:t>
            </a:r>
            <a:r>
              <a:rPr lang="en-US" altLang="en-US" sz="1600" dirty="0">
                <a:latin typeface="+mn-lt"/>
              </a:rPr>
              <a:t>by TJHD Locality, </a:t>
            </a:r>
            <a:r>
              <a:rPr lang="en-US" altLang="en-US" sz="1600" dirty="0" smtClean="0">
                <a:latin typeface="+mn-lt"/>
              </a:rPr>
              <a:t>2013-2016. </a:t>
            </a:r>
            <a:r>
              <a:rPr lang="en-US" altLang="en-US" sz="1600" dirty="0">
                <a:latin typeface="+mn-lt"/>
              </a:rPr>
              <a:t/>
            </a:r>
            <a:br>
              <a:rPr lang="en-US" altLang="en-US" sz="1600" dirty="0">
                <a:latin typeface="+mn-lt"/>
              </a:rPr>
            </a:br>
            <a:r>
              <a:rPr lang="en-US" altLang="en-US" sz="1600" dirty="0">
                <a:latin typeface="+mn-lt"/>
              </a:rPr>
              <a:t>Source: Map the Meal Gap, Feeding America, </a:t>
            </a:r>
            <a:r>
              <a:rPr lang="en-US" altLang="en-US" sz="1600" dirty="0" smtClean="0">
                <a:latin typeface="+mn-lt"/>
              </a:rPr>
              <a:t>2018</a:t>
            </a:r>
            <a:r>
              <a:rPr lang="en-US" altLang="en-US" sz="1600" dirty="0">
                <a:latin typeface="+mn-lt"/>
              </a:rPr>
              <a:t>.</a:t>
            </a:r>
            <a:endParaRPr lang="en-US" sz="1600"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34855"/>
            <a:ext cx="8686800" cy="3656969"/>
          </a:xfrm>
          <a:prstGeom prst="rect">
            <a:avLst/>
          </a:prstGeom>
        </p:spPr>
      </p:pic>
    </p:spTree>
    <p:extLst>
      <p:ext uri="{BB962C8B-B14F-4D97-AF65-F5344CB8AC3E}">
        <p14:creationId xmlns:p14="http://schemas.microsoft.com/office/powerpoint/2010/main" val="1935470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p:txBody>
          <a:bodyPr>
            <a:noAutofit/>
          </a:bodyPr>
          <a:lstStyle/>
          <a:p>
            <a:pPr lvl="0" defTabSz="914400" eaLnBrk="0" fontAlgn="base" hangingPunct="0">
              <a:lnSpc>
                <a:spcPct val="100000"/>
              </a:lnSpc>
              <a:spcAft>
                <a:spcPct val="0"/>
              </a:spcAft>
            </a:pPr>
            <a:r>
              <a:rPr lang="en-US" altLang="en-US" sz="2400" b="1" dirty="0" smtClean="0">
                <a:latin typeface="+mn-lt"/>
              </a:rPr>
              <a:t>Child </a:t>
            </a:r>
            <a:r>
              <a:rPr lang="en-US" altLang="en-US" sz="2400" b="1" dirty="0">
                <a:latin typeface="+mn-lt"/>
              </a:rPr>
              <a:t>Food Insecurity</a:t>
            </a:r>
            <a:r>
              <a:rPr lang="en-US" altLang="en-US" sz="1800" dirty="0">
                <a:latin typeface="+mn-lt"/>
              </a:rPr>
              <a:t>, </a:t>
            </a:r>
            <a:r>
              <a:rPr lang="en-US" altLang="en-US" sz="1600" dirty="0">
                <a:latin typeface="+mn-lt"/>
              </a:rPr>
              <a:t>by TJHD Locality, </a:t>
            </a:r>
            <a:r>
              <a:rPr lang="en-US" altLang="en-US" sz="1600" dirty="0" smtClean="0">
                <a:latin typeface="+mn-lt"/>
              </a:rPr>
              <a:t>2013-2016. </a:t>
            </a:r>
            <a:r>
              <a:rPr lang="en-US" altLang="en-US" sz="1600" dirty="0">
                <a:latin typeface="+mn-lt"/>
              </a:rPr>
              <a:t/>
            </a:r>
            <a:br>
              <a:rPr lang="en-US" altLang="en-US" sz="1600" dirty="0">
                <a:latin typeface="+mn-lt"/>
              </a:rPr>
            </a:br>
            <a:r>
              <a:rPr lang="en-US" altLang="en-US" sz="1600" dirty="0">
                <a:latin typeface="+mn-lt"/>
              </a:rPr>
              <a:t>Source: Map the Meal Gap, Feeding America, </a:t>
            </a:r>
            <a:r>
              <a:rPr lang="en-US" altLang="en-US" sz="1600" dirty="0" smtClean="0">
                <a:latin typeface="+mn-lt"/>
              </a:rPr>
              <a:t>2018</a:t>
            </a:r>
            <a:r>
              <a:rPr lang="en-US" altLang="en-US" sz="1600" dirty="0">
                <a:latin typeface="+mn-lt"/>
              </a:rPr>
              <a:t>.</a:t>
            </a:r>
            <a:endParaRPr lang="en-US" sz="1600"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00150"/>
            <a:ext cx="8839200" cy="3546668"/>
          </a:xfrm>
          <a:prstGeom prst="rect">
            <a:avLst/>
          </a:prstGeom>
        </p:spPr>
      </p:pic>
    </p:spTree>
    <p:extLst>
      <p:ext uri="{BB962C8B-B14F-4D97-AF65-F5344CB8AC3E}">
        <p14:creationId xmlns:p14="http://schemas.microsoft.com/office/powerpoint/2010/main" val="1436314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9050"/>
            <a:ext cx="3048000" cy="5143500"/>
          </a:xfrm>
        </p:spPr>
        <p:txBody>
          <a:bodyPr anchor="ctr" anchorCtr="0">
            <a:noAutofit/>
          </a:bodyPr>
          <a:lstStyle/>
          <a:p>
            <a:pPr algn="ctr"/>
            <a:r>
              <a:rPr lang="en-US" sz="3600" b="1" dirty="0" smtClean="0">
                <a:solidFill>
                  <a:schemeClr val="accent6"/>
                </a:solidFill>
              </a:rPr>
              <a:t>Address Mental Health &amp; Substance Use</a:t>
            </a:r>
            <a:endParaRPr lang="en-US" sz="3600" b="1" dirty="0">
              <a:solidFill>
                <a:schemeClr val="accent6"/>
              </a:solidFill>
            </a:endParaRPr>
          </a:p>
        </p:txBody>
      </p:sp>
      <p:pic>
        <p:nvPicPr>
          <p:cNvPr id="9" name="Picture Placeholder 8"/>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9511"/>
          <a:stretch/>
        </p:blipFill>
        <p:spPr>
          <a:xfrm>
            <a:off x="3048000" y="0"/>
            <a:ext cx="6096000" cy="5143500"/>
          </a:xfrm>
        </p:spPr>
      </p:pic>
    </p:spTree>
    <p:extLst>
      <p:ext uri="{BB962C8B-B14F-4D97-AF65-F5344CB8AC3E}">
        <p14:creationId xmlns:p14="http://schemas.microsoft.com/office/powerpoint/2010/main" val="783997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628650" y="273844"/>
            <a:ext cx="7886700" cy="1078706"/>
          </a:xfrm>
        </p:spPr>
        <p:txBody>
          <a:bodyPr>
            <a:noAutofit/>
          </a:bodyPr>
          <a:lstStyle/>
          <a:p>
            <a:r>
              <a:rPr lang="en-US" sz="2400" b="1" dirty="0" smtClean="0"/>
              <a:t>Poor Mental Health Days,</a:t>
            </a:r>
            <a:r>
              <a:rPr lang="en-US" sz="1800" dirty="0" smtClean="0"/>
              <a:t> </a:t>
            </a:r>
            <a:r>
              <a:rPr lang="en-US" sz="1600" dirty="0"/>
              <a:t>by TJHD Locality, </a:t>
            </a:r>
            <a:r>
              <a:rPr lang="en-US" sz="1600" dirty="0" smtClean="0"/>
              <a:t>2014-2016</a:t>
            </a:r>
            <a:r>
              <a:rPr lang="en-US" sz="1600" dirty="0"/>
              <a:t>. Source: County Health Rankings, 2018</a:t>
            </a:r>
            <a:r>
              <a:rPr lang="en-US" sz="1600" dirty="0" smtClean="0"/>
              <a:t>.</a:t>
            </a:r>
            <a:r>
              <a:rPr lang="en-US" sz="1800" dirty="0"/>
              <a:t/>
            </a:r>
            <a:br>
              <a:rPr lang="en-US" sz="1800" dirty="0"/>
            </a:br>
            <a:endParaRPr lang="en-US" sz="105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1200150"/>
            <a:ext cx="8515350" cy="3507359"/>
          </a:xfrm>
          <a:prstGeom prst="rect">
            <a:avLst/>
          </a:prstGeom>
        </p:spPr>
      </p:pic>
    </p:spTree>
    <p:extLst>
      <p:ext uri="{BB962C8B-B14F-4D97-AF65-F5344CB8AC3E}">
        <p14:creationId xmlns:p14="http://schemas.microsoft.com/office/powerpoint/2010/main" val="3151746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8382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Unable to Get Necessary Mental Healthcare</a:t>
            </a:r>
            <a:r>
              <a:rPr lang="en-US" altLang="en-US" sz="1400" b="1" dirty="0" smtClean="0"/>
              <a:t>,  </a:t>
            </a:r>
            <a:r>
              <a:rPr lang="en-US" altLang="en-US" sz="1400" dirty="0" smtClean="0"/>
              <a:t>by</a:t>
            </a:r>
            <a:r>
              <a:rPr kumimoji="0" lang="en-US" altLang="en-US" sz="1600" b="0" i="0" u="none" strike="noStrike" cap="none" normalizeH="0" baseline="0" dirty="0" smtClean="0">
                <a:ln>
                  <a:noFill/>
                </a:ln>
                <a:effectLst/>
              </a:rPr>
              <a:t> TJHD Locality, 2018. Source: UVA</a:t>
            </a:r>
            <a:r>
              <a:rPr kumimoji="0" lang="en-US" altLang="en-US" sz="1600" b="0" i="0" u="none" strike="noStrike" cap="none" normalizeH="0" dirty="0" smtClean="0">
                <a:ln>
                  <a:noFill/>
                </a:ln>
                <a:effectLst/>
              </a:rPr>
              <a:t> Center for Survey Research and the Thoma</a:t>
            </a:r>
            <a:r>
              <a:rPr lang="en-US" altLang="en-US" sz="1600" dirty="0" smtClean="0"/>
              <a:t>s Jefferson Health District</a:t>
            </a:r>
            <a:r>
              <a:rPr kumimoji="0" lang="en-US" altLang="en-US" sz="1600" b="0" i="0" u="none" strike="noStrike" cap="none" normalizeH="0" dirty="0" smtClean="0">
                <a:ln>
                  <a:noFill/>
                </a:ln>
                <a:effectLst/>
              </a:rPr>
              <a:t>, Community Health Survey</a:t>
            </a:r>
            <a:r>
              <a:rPr kumimoji="0" lang="en-US" altLang="en-US" sz="1600" b="0" i="0" u="none" strike="noStrike" cap="none" normalizeH="0" baseline="0" dirty="0" smtClean="0">
                <a:ln>
                  <a:noFill/>
                </a:ln>
                <a:effectLst/>
              </a:rPr>
              <a:t>, 2019.</a:t>
            </a:r>
          </a:p>
        </p:txBody>
      </p:sp>
      <p:graphicFrame>
        <p:nvGraphicFramePr>
          <p:cNvPr id="5" name="Chart 4"/>
          <p:cNvGraphicFramePr>
            <a:graphicFrameLocks/>
          </p:cNvGraphicFramePr>
          <p:nvPr>
            <p:extLst/>
          </p:nvPr>
        </p:nvGraphicFramePr>
        <p:xfrm>
          <a:off x="304800" y="1504950"/>
          <a:ext cx="7467600" cy="327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0922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628650" y="273844"/>
            <a:ext cx="7886700" cy="1078706"/>
          </a:xfrm>
        </p:spPr>
        <p:txBody>
          <a:bodyPr>
            <a:noAutofit/>
          </a:bodyPr>
          <a:lstStyle/>
          <a:p>
            <a:r>
              <a:rPr lang="en-US" sz="2400" b="1" dirty="0" smtClean="0">
                <a:latin typeface="+mn-lt"/>
              </a:rPr>
              <a:t>Percent </a:t>
            </a:r>
            <a:r>
              <a:rPr lang="en-US" sz="2400" b="1" dirty="0">
                <a:latin typeface="+mn-lt"/>
              </a:rPr>
              <a:t>of Adults </a:t>
            </a:r>
            <a:r>
              <a:rPr lang="en-US" sz="2400" b="1" dirty="0" smtClean="0">
                <a:latin typeface="+mn-lt"/>
              </a:rPr>
              <a:t>Smokers,</a:t>
            </a:r>
            <a:r>
              <a:rPr lang="en-US" sz="1800" dirty="0" smtClean="0">
                <a:latin typeface="+mn-lt"/>
              </a:rPr>
              <a:t> </a:t>
            </a:r>
            <a:r>
              <a:rPr lang="en-US" sz="1600" dirty="0">
                <a:latin typeface="+mn-lt"/>
              </a:rPr>
              <a:t>by TJHD Locality, </a:t>
            </a:r>
            <a:r>
              <a:rPr lang="en-US" sz="1600" dirty="0" smtClean="0">
                <a:latin typeface="+mn-lt"/>
              </a:rPr>
              <a:t>2014-2016</a:t>
            </a:r>
            <a:r>
              <a:rPr lang="en-US" sz="1600" dirty="0">
                <a:latin typeface="+mn-lt"/>
              </a:rPr>
              <a:t>. Source: County Health Rankings, 2018</a:t>
            </a:r>
            <a:r>
              <a:rPr lang="en-US" sz="1600" dirty="0" smtClean="0">
                <a:latin typeface="+mn-lt"/>
              </a:rPr>
              <a:t>.</a:t>
            </a:r>
            <a:r>
              <a:rPr lang="en-US" sz="1800" dirty="0">
                <a:latin typeface="+mn-lt"/>
              </a:rPr>
              <a:t/>
            </a:r>
            <a:br>
              <a:rPr lang="en-US" sz="1800" dirty="0">
                <a:latin typeface="+mn-lt"/>
              </a:rPr>
            </a:br>
            <a:endParaRPr lang="en-US" sz="1050"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1200150"/>
            <a:ext cx="8515350" cy="3549520"/>
          </a:xfrm>
          <a:prstGeom prst="rect">
            <a:avLst/>
          </a:prstGeom>
        </p:spPr>
      </p:pic>
    </p:spTree>
    <p:extLst>
      <p:ext uri="{BB962C8B-B14F-4D97-AF65-F5344CB8AC3E}">
        <p14:creationId xmlns:p14="http://schemas.microsoft.com/office/powerpoint/2010/main" val="4265931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221050" y="-48310"/>
            <a:ext cx="8725161" cy="1314792"/>
          </a:xfrm>
        </p:spPr>
        <p:txBody>
          <a:bodyPr>
            <a:noAutofit/>
          </a:bodyPr>
          <a:lstStyle/>
          <a:p>
            <a:pPr algn="ctr"/>
            <a:r>
              <a:rPr lang="en-US" sz="2400" b="1" dirty="0" smtClean="0"/>
              <a:t>TJHD Overdose Mortality Rates</a:t>
            </a:r>
            <a:r>
              <a:rPr lang="en-US" sz="2400" dirty="0" smtClean="0"/>
              <a:t> </a:t>
            </a:r>
            <a:r>
              <a:rPr lang="en-US" sz="1600" dirty="0" smtClean="0"/>
              <a:t>(per 100,000 residents)</a:t>
            </a:r>
            <a:r>
              <a:rPr lang="en-US" sz="1600" b="1" dirty="0" smtClean="0"/>
              <a:t>,</a:t>
            </a:r>
            <a:r>
              <a:rPr lang="en-US" sz="1600" dirty="0" smtClean="0"/>
              <a:t> TJHD and Nelson County, 2011-2017. Source</a:t>
            </a:r>
            <a:r>
              <a:rPr lang="en-US" sz="1600" dirty="0"/>
              <a:t>: Virginia Department of Health, Opioid Addiction </a:t>
            </a:r>
            <a:r>
              <a:rPr lang="en-US" sz="1600" dirty="0" smtClean="0"/>
              <a:t>Dashboard,</a:t>
            </a:r>
            <a:r>
              <a:rPr lang="en-US" sz="1600" b="1" dirty="0" smtClean="0"/>
              <a:t> </a:t>
            </a:r>
            <a:r>
              <a:rPr lang="en-US" sz="1600" dirty="0" smtClean="0"/>
              <a:t>2018 (</a:t>
            </a:r>
            <a:r>
              <a:rPr lang="en-US" sz="1600" u="sng" dirty="0" smtClean="0">
                <a:hlinkClick r:id="rId3"/>
              </a:rPr>
              <a:t>http</a:t>
            </a:r>
            <a:r>
              <a:rPr lang="en-US" sz="1600" u="sng" dirty="0">
                <a:hlinkClick r:id="rId3"/>
              </a:rPr>
              <a:t>://</a:t>
            </a:r>
            <a:r>
              <a:rPr lang="en-US" sz="1600" u="sng" dirty="0" smtClean="0">
                <a:hlinkClick r:id="rId3"/>
              </a:rPr>
              <a:t>www.vdh.virginia.gov/data/opioid-overdose</a:t>
            </a:r>
            <a:r>
              <a:rPr lang="en-US" sz="1600" u="sng" dirty="0" smtClean="0"/>
              <a:t>)</a:t>
            </a:r>
            <a:r>
              <a:rPr lang="en-US" sz="1600" dirty="0" smtClean="0"/>
              <a:t>.</a:t>
            </a:r>
            <a:endParaRPr lang="en-US" sz="1600" dirty="0"/>
          </a:p>
        </p:txBody>
      </p:sp>
      <p:sp>
        <p:nvSpPr>
          <p:cNvPr id="10" name="Control 1"/>
          <p:cNvSpPr>
            <a:spLocks noChangeArrowheads="1" noChangeShapeType="1"/>
          </p:cNvSpPr>
          <p:nvPr/>
        </p:nvSpPr>
        <p:spPr bwMode="auto">
          <a:xfrm>
            <a:off x="18634074" y="3948243"/>
            <a:ext cx="4378325" cy="267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7" y="1173304"/>
            <a:ext cx="6455229" cy="2045603"/>
          </a:xfrm>
          <a:prstGeom prst="rect">
            <a:avLst/>
          </a:prstGeom>
        </p:spPr>
      </p:pic>
      <p:sp>
        <p:nvSpPr>
          <p:cNvPr id="2" name="Text Placeholder 1"/>
          <p:cNvSpPr>
            <a:spLocks noGrp="1"/>
          </p:cNvSpPr>
          <p:nvPr>
            <p:ph type="body" idx="1"/>
          </p:nvPr>
        </p:nvSpPr>
        <p:spPr>
          <a:xfrm>
            <a:off x="2906486" y="1251632"/>
            <a:ext cx="1419147" cy="419036"/>
          </a:xfrm>
        </p:spPr>
        <p:txBody>
          <a:bodyPr>
            <a:normAutofit/>
          </a:bodyPr>
          <a:lstStyle/>
          <a:p>
            <a:pPr algn="ctr"/>
            <a:r>
              <a:rPr lang="en-US" dirty="0" smtClean="0">
                <a:solidFill>
                  <a:schemeClr val="bg1"/>
                </a:solidFill>
              </a:rPr>
              <a:t>Nelson</a:t>
            </a:r>
            <a:endParaRPr lang="en-US" dirty="0">
              <a:solidFill>
                <a:schemeClr val="bg1"/>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9629" y="3297235"/>
            <a:ext cx="6444371" cy="1827215"/>
          </a:xfrm>
          <a:prstGeom prst="rect">
            <a:avLst/>
          </a:prstGeom>
        </p:spPr>
      </p:pic>
      <p:sp>
        <p:nvSpPr>
          <p:cNvPr id="13" name="Text Placeholder 1"/>
          <p:cNvSpPr>
            <a:spLocks noGrp="1"/>
          </p:cNvSpPr>
          <p:nvPr>
            <p:ph type="body" idx="1"/>
          </p:nvPr>
        </p:nvSpPr>
        <p:spPr>
          <a:xfrm>
            <a:off x="3810000" y="3427676"/>
            <a:ext cx="1207007" cy="501517"/>
          </a:xfrm>
        </p:spPr>
        <p:txBody>
          <a:bodyPr>
            <a:normAutofit/>
          </a:bodyPr>
          <a:lstStyle/>
          <a:p>
            <a:pPr algn="ctr"/>
            <a:r>
              <a:rPr lang="en-US" dirty="0" smtClean="0">
                <a:solidFill>
                  <a:schemeClr val="bg1"/>
                </a:solidFill>
              </a:rPr>
              <a:t>Nelson</a:t>
            </a:r>
            <a:endParaRPr lang="en-US" dirty="0">
              <a:solidFill>
                <a:schemeClr val="bg1"/>
              </a:solidFill>
            </a:endParaRPr>
          </a:p>
        </p:txBody>
      </p:sp>
    </p:spTree>
    <p:extLst>
      <p:ext uri="{BB962C8B-B14F-4D97-AF65-F5344CB8AC3E}">
        <p14:creationId xmlns:p14="http://schemas.microsoft.com/office/powerpoint/2010/main" val="2719586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850106"/>
          </a:xfrm>
        </p:spPr>
        <p:txBody>
          <a:bodyPr/>
          <a:lstStyle/>
          <a:p>
            <a:r>
              <a:rPr lang="en-US" b="1" dirty="0" smtClean="0"/>
              <a:t>What do you see?</a:t>
            </a:r>
            <a:endParaRPr lang="en-US" b="1" dirty="0"/>
          </a:p>
        </p:txBody>
      </p:sp>
      <p:sp>
        <p:nvSpPr>
          <p:cNvPr id="3" name="Content Placeholder 2"/>
          <p:cNvSpPr>
            <a:spLocks noGrp="1"/>
          </p:cNvSpPr>
          <p:nvPr>
            <p:ph idx="1"/>
          </p:nvPr>
        </p:nvSpPr>
        <p:spPr>
          <a:xfrm>
            <a:off x="628650" y="1276350"/>
            <a:ext cx="7886700" cy="3356373"/>
          </a:xfrm>
        </p:spPr>
        <p:txBody>
          <a:bodyPr/>
          <a:lstStyle/>
          <a:p>
            <a:pPr marL="0" lvl="0" indent="0">
              <a:buNone/>
            </a:pPr>
            <a:r>
              <a:rPr lang="en-US" sz="2400" dirty="0" smtClean="0"/>
              <a:t>Spend 10-15 </a:t>
            </a:r>
            <a:r>
              <a:rPr lang="en-US" sz="2400" dirty="0"/>
              <a:t>minutes walking around and looking at </a:t>
            </a:r>
            <a:r>
              <a:rPr lang="en-US" sz="2400" dirty="0" smtClean="0"/>
              <a:t>the data posters. Add your stars:</a:t>
            </a:r>
          </a:p>
          <a:p>
            <a:pPr marL="0" lvl="0" indent="0">
              <a:buNone/>
            </a:pPr>
            <a:endParaRPr lang="en-US" sz="1600" dirty="0"/>
          </a:p>
          <a:p>
            <a:pPr marL="342900" lvl="1" indent="0">
              <a:buNone/>
            </a:pPr>
            <a:r>
              <a:rPr lang="en-US" sz="2800" b="1" dirty="0">
                <a:solidFill>
                  <a:schemeClr val="bg2">
                    <a:lumMod val="60000"/>
                    <a:lumOff val="40000"/>
                  </a:schemeClr>
                </a:solidFill>
              </a:rPr>
              <a:t>Blue</a:t>
            </a:r>
            <a:r>
              <a:rPr lang="en-US" dirty="0"/>
              <a:t> = What stands out to you? </a:t>
            </a:r>
            <a:endParaRPr lang="en-US" dirty="0" smtClean="0"/>
          </a:p>
          <a:p>
            <a:pPr marL="342900" lvl="1" indent="0">
              <a:buNone/>
            </a:pPr>
            <a:endParaRPr lang="en-US" sz="1200" dirty="0"/>
          </a:p>
          <a:p>
            <a:pPr marL="342900" lvl="1" indent="0">
              <a:buNone/>
            </a:pPr>
            <a:r>
              <a:rPr lang="en-US" sz="2400" b="1" dirty="0">
                <a:solidFill>
                  <a:schemeClr val="accent4"/>
                </a:solidFill>
              </a:rPr>
              <a:t>Green</a:t>
            </a:r>
            <a:r>
              <a:rPr lang="en-US" dirty="0"/>
              <a:t> = Do you see any differences in the data (better/worse outcomes) by geography, race, age, gender, etc</a:t>
            </a:r>
            <a:r>
              <a:rPr lang="en-US" dirty="0" smtClean="0"/>
              <a:t>.?</a:t>
            </a:r>
          </a:p>
          <a:p>
            <a:pPr marL="342900" lvl="1" indent="0">
              <a:buNone/>
            </a:pPr>
            <a:endParaRPr lang="en-US" sz="1200" dirty="0"/>
          </a:p>
          <a:p>
            <a:pPr marL="342900" lvl="1" indent="0">
              <a:buNone/>
            </a:pPr>
            <a:r>
              <a:rPr lang="en-US" sz="2400" b="1" dirty="0">
                <a:solidFill>
                  <a:srgbClr val="FFC000"/>
                </a:solidFill>
              </a:rPr>
              <a:t>Yellow</a:t>
            </a:r>
            <a:r>
              <a:rPr lang="en-US" b="1" dirty="0"/>
              <a:t> </a:t>
            </a:r>
            <a:r>
              <a:rPr lang="en-US" dirty="0"/>
              <a:t>= Is there a topic where you’d like to see more data or have more discussion?</a:t>
            </a:r>
            <a:endParaRPr lang="en-US" sz="1200" dirty="0"/>
          </a:p>
        </p:txBody>
      </p:sp>
      <p:sp>
        <p:nvSpPr>
          <p:cNvPr id="4" name="5-Point Star 3"/>
          <p:cNvSpPr/>
          <p:nvPr/>
        </p:nvSpPr>
        <p:spPr>
          <a:xfrm>
            <a:off x="457200" y="2296654"/>
            <a:ext cx="501580" cy="454064"/>
          </a:xfrm>
          <a:prstGeom prst="star5">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454479" y="3123045"/>
            <a:ext cx="501580" cy="447977"/>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457200" y="3867150"/>
            <a:ext cx="501580" cy="457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289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221050" y="-48310"/>
            <a:ext cx="8725161" cy="1314792"/>
          </a:xfrm>
        </p:spPr>
        <p:txBody>
          <a:bodyPr>
            <a:noAutofit/>
          </a:bodyPr>
          <a:lstStyle/>
          <a:p>
            <a:pPr algn="ctr"/>
            <a:r>
              <a:rPr lang="en-US" sz="2400" b="1" dirty="0" smtClean="0"/>
              <a:t>TJHD Overdose Mortality Rates</a:t>
            </a:r>
            <a:r>
              <a:rPr lang="en-US" sz="2400" dirty="0" smtClean="0"/>
              <a:t> </a:t>
            </a:r>
            <a:r>
              <a:rPr lang="en-US" sz="1600" dirty="0" smtClean="0"/>
              <a:t>(per 100,000 residents)</a:t>
            </a:r>
            <a:r>
              <a:rPr lang="en-US" sz="1600" b="1" dirty="0" smtClean="0"/>
              <a:t>,</a:t>
            </a:r>
            <a:r>
              <a:rPr lang="en-US" sz="1600" dirty="0" smtClean="0"/>
              <a:t> TJHD Localities, 2017</a:t>
            </a:r>
            <a:r>
              <a:rPr lang="en-US" sz="1600" dirty="0"/>
              <a:t>. </a:t>
            </a:r>
            <a:r>
              <a:rPr lang="en-US" sz="1600" dirty="0" smtClean="0"/>
              <a:t>Source</a:t>
            </a:r>
            <a:r>
              <a:rPr lang="en-US" sz="1600" dirty="0"/>
              <a:t>: Virginia Department of Health, Opioid Addiction </a:t>
            </a:r>
            <a:r>
              <a:rPr lang="en-US" sz="1600" dirty="0" smtClean="0"/>
              <a:t>Dashboard,</a:t>
            </a:r>
            <a:r>
              <a:rPr lang="en-US" sz="1600" b="1" dirty="0" smtClean="0"/>
              <a:t> </a:t>
            </a:r>
            <a:r>
              <a:rPr lang="en-US" sz="1600" dirty="0" smtClean="0"/>
              <a:t>2018 (</a:t>
            </a:r>
            <a:r>
              <a:rPr lang="en-US" sz="1600" u="sng" dirty="0" smtClean="0">
                <a:hlinkClick r:id="rId3"/>
              </a:rPr>
              <a:t>http</a:t>
            </a:r>
            <a:r>
              <a:rPr lang="en-US" sz="1600" u="sng" dirty="0">
                <a:hlinkClick r:id="rId3"/>
              </a:rPr>
              <a:t>://</a:t>
            </a:r>
            <a:r>
              <a:rPr lang="en-US" sz="1600" u="sng" dirty="0" smtClean="0">
                <a:hlinkClick r:id="rId3"/>
              </a:rPr>
              <a:t>www.vdh.virginia.gov/data/opioid-overdose</a:t>
            </a:r>
            <a:r>
              <a:rPr lang="en-US" sz="1600" u="sng" dirty="0" smtClean="0"/>
              <a:t>)</a:t>
            </a:r>
            <a:r>
              <a:rPr lang="en-US" sz="1600" dirty="0" smtClean="0"/>
              <a:t>.</a:t>
            </a:r>
            <a:endParaRPr lang="en-US" sz="1600" dirty="0"/>
          </a:p>
        </p:txBody>
      </p:sp>
      <p:sp>
        <p:nvSpPr>
          <p:cNvPr id="10" name="Control 1"/>
          <p:cNvSpPr>
            <a:spLocks noChangeArrowheads="1" noChangeShapeType="1"/>
          </p:cNvSpPr>
          <p:nvPr/>
        </p:nvSpPr>
        <p:spPr bwMode="auto">
          <a:xfrm>
            <a:off x="18634074" y="3948243"/>
            <a:ext cx="4378325" cy="267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16" name="Picture 15"/>
          <p:cNvPicPr>
            <a:picLocks noChangeAspect="1"/>
          </p:cNvPicPr>
          <p:nvPr/>
        </p:nvPicPr>
        <p:blipFill rotWithShape="1">
          <a:blip r:embed="rId4"/>
          <a:srcRect l="57028" t="26042" r="17204" b="54167"/>
          <a:stretch/>
        </p:blipFill>
        <p:spPr>
          <a:xfrm>
            <a:off x="4600073" y="3181351"/>
            <a:ext cx="4543927" cy="1962150"/>
          </a:xfrm>
          <a:prstGeom prst="rect">
            <a:avLst/>
          </a:prstGeom>
        </p:spPr>
      </p:pic>
      <p:pic>
        <p:nvPicPr>
          <p:cNvPr id="17" name="Picture 16"/>
          <p:cNvPicPr>
            <a:picLocks noChangeAspect="1"/>
          </p:cNvPicPr>
          <p:nvPr/>
        </p:nvPicPr>
        <p:blipFill rotWithShape="1">
          <a:blip r:embed="rId4"/>
          <a:srcRect l="19546" t="26619" r="55271" b="54631"/>
          <a:stretch/>
        </p:blipFill>
        <p:spPr>
          <a:xfrm>
            <a:off x="111996" y="1193001"/>
            <a:ext cx="5168902" cy="2114551"/>
          </a:xfrm>
          <a:prstGeom prst="rect">
            <a:avLst/>
          </a:prstGeom>
        </p:spPr>
      </p:pic>
      <p:cxnSp>
        <p:nvCxnSpPr>
          <p:cNvPr id="14" name="Straight Arrow Connector 13"/>
          <p:cNvCxnSpPr/>
          <p:nvPr/>
        </p:nvCxnSpPr>
        <p:spPr>
          <a:xfrm flipV="1">
            <a:off x="2819400" y="2952750"/>
            <a:ext cx="304800" cy="126254"/>
          </a:xfrm>
          <a:prstGeom prst="straightConnector1">
            <a:avLst/>
          </a:prstGeom>
          <a:ln w="50800" cmpd="sng">
            <a:solidFill>
              <a:schemeClr val="accent6"/>
            </a:solidFill>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p:cNvCxnSpPr/>
          <p:nvPr/>
        </p:nvCxnSpPr>
        <p:spPr>
          <a:xfrm flipV="1">
            <a:off x="6872036" y="4781550"/>
            <a:ext cx="218109" cy="194502"/>
          </a:xfrm>
          <a:prstGeom prst="straightConnector1">
            <a:avLst/>
          </a:prstGeom>
          <a:ln w="50800" cmpd="sng">
            <a:solidFill>
              <a:schemeClr val="accent6"/>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30991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624934" y="238067"/>
            <a:ext cx="7886700" cy="1231106"/>
          </a:xfrm>
        </p:spPr>
        <p:txBody>
          <a:bodyPr>
            <a:noAutofit/>
          </a:bodyPr>
          <a:lstStyle/>
          <a:p>
            <a:r>
              <a:rPr lang="en-US" sz="2400" b="1" dirty="0" smtClean="0"/>
              <a:t>Nelson Rate Summary by Age Groups,</a:t>
            </a:r>
            <a:r>
              <a:rPr lang="en-US" sz="1800" dirty="0" smtClean="0"/>
              <a:t> </a:t>
            </a:r>
            <a:r>
              <a:rPr lang="en-US" sz="1600" dirty="0" smtClean="0"/>
              <a:t>Rates per 100,000 Residents, 2017</a:t>
            </a:r>
            <a:r>
              <a:rPr lang="en-US" sz="1600" dirty="0"/>
              <a:t>. </a:t>
            </a:r>
            <a:r>
              <a:rPr lang="en-US" sz="1600" dirty="0" smtClean="0"/>
              <a:t>Source</a:t>
            </a:r>
            <a:r>
              <a:rPr lang="en-US" sz="1600" dirty="0"/>
              <a:t>: Virginia Department of Health, </a:t>
            </a:r>
            <a:r>
              <a:rPr lang="en-US" sz="1600" dirty="0" smtClean="0"/>
              <a:t>Opioid Addiction Dashboard, 2018</a:t>
            </a:r>
            <a:r>
              <a:rPr lang="en-US" sz="1600" dirty="0"/>
              <a:t> </a:t>
            </a:r>
            <a:r>
              <a:rPr lang="en-US" sz="1600" dirty="0" smtClean="0"/>
              <a:t>(</a:t>
            </a:r>
            <a:r>
              <a:rPr lang="en-US" sz="1600" u="sng" dirty="0" smtClean="0">
                <a:hlinkClick r:id="rId3"/>
              </a:rPr>
              <a:t>http</a:t>
            </a:r>
            <a:r>
              <a:rPr lang="en-US" sz="1600" u="sng" dirty="0">
                <a:hlinkClick r:id="rId3"/>
              </a:rPr>
              <a:t>://</a:t>
            </a:r>
            <a:r>
              <a:rPr lang="en-US" sz="1600" u="sng" dirty="0" smtClean="0">
                <a:hlinkClick r:id="rId3"/>
              </a:rPr>
              <a:t>www.vdh.virginia.gov/data/opioid-overdose</a:t>
            </a:r>
            <a:r>
              <a:rPr lang="en-US" sz="1600" u="sng" dirty="0" smtClean="0"/>
              <a:t>)</a:t>
            </a:r>
            <a:r>
              <a:rPr lang="en-US" sz="1600" dirty="0" smtClean="0"/>
              <a:t>.</a:t>
            </a:r>
            <a:r>
              <a:rPr lang="en-US" sz="1800" dirty="0"/>
              <a:t/>
            </a:r>
            <a:br>
              <a:rPr lang="en-US" sz="1800" dirty="0"/>
            </a:br>
            <a:endParaRPr lang="en-US" sz="1050" dirty="0"/>
          </a:p>
        </p:txBody>
      </p:sp>
      <p:graphicFrame>
        <p:nvGraphicFramePr>
          <p:cNvPr id="9" name="Content Placeholder 8"/>
          <p:cNvGraphicFramePr>
            <a:graphicFrameLocks noGrp="1"/>
          </p:cNvGraphicFramePr>
          <p:nvPr>
            <p:ph sz="half" idx="4294967295"/>
            <p:extLst>
              <p:ext uri="{D42A27DB-BD31-4B8C-83A1-F6EECF244321}">
                <p14:modId xmlns:p14="http://schemas.microsoft.com/office/powerpoint/2010/main" val="1345601717"/>
              </p:ext>
            </p:extLst>
          </p:nvPr>
        </p:nvGraphicFramePr>
        <p:xfrm>
          <a:off x="567784" y="1469173"/>
          <a:ext cx="8001000" cy="3618097"/>
        </p:xfrm>
        <a:graphic>
          <a:graphicData uri="http://schemas.openxmlformats.org/drawingml/2006/table">
            <a:tbl>
              <a:tblPr>
                <a:tableStyleId>{08FB837D-C827-4EFA-A057-4D05807E0F7C}</a:tableStyleId>
              </a:tblPr>
              <a:tblGrid>
                <a:gridCol w="1600200">
                  <a:extLst>
                    <a:ext uri="{9D8B030D-6E8A-4147-A177-3AD203B41FA5}">
                      <a16:colId xmlns:a16="http://schemas.microsoft.com/office/drawing/2014/main" val="2621465026"/>
                    </a:ext>
                  </a:extLst>
                </a:gridCol>
                <a:gridCol w="1600200">
                  <a:extLst>
                    <a:ext uri="{9D8B030D-6E8A-4147-A177-3AD203B41FA5}">
                      <a16:colId xmlns:a16="http://schemas.microsoft.com/office/drawing/2014/main" val="3490699617"/>
                    </a:ext>
                  </a:extLst>
                </a:gridCol>
                <a:gridCol w="1600200">
                  <a:extLst>
                    <a:ext uri="{9D8B030D-6E8A-4147-A177-3AD203B41FA5}">
                      <a16:colId xmlns:a16="http://schemas.microsoft.com/office/drawing/2014/main" val="4246557881"/>
                    </a:ext>
                  </a:extLst>
                </a:gridCol>
                <a:gridCol w="1600200">
                  <a:extLst>
                    <a:ext uri="{9D8B030D-6E8A-4147-A177-3AD203B41FA5}">
                      <a16:colId xmlns:a16="http://schemas.microsoft.com/office/drawing/2014/main" val="2271269428"/>
                    </a:ext>
                  </a:extLst>
                </a:gridCol>
                <a:gridCol w="1600200">
                  <a:extLst>
                    <a:ext uri="{9D8B030D-6E8A-4147-A177-3AD203B41FA5}">
                      <a16:colId xmlns:a16="http://schemas.microsoft.com/office/drawing/2014/main" val="4208464284"/>
                    </a:ext>
                  </a:extLst>
                </a:gridCol>
              </a:tblGrid>
              <a:tr h="351343">
                <a:tc gridSpan="3">
                  <a:txBody>
                    <a:bodyPr/>
                    <a:lstStyle/>
                    <a:p>
                      <a:pPr marR="0" indent="0" algn="ctr" rtl="0">
                        <a:lnSpc>
                          <a:spcPct val="119000"/>
                        </a:lnSpc>
                        <a:spcBef>
                          <a:spcPts val="0"/>
                        </a:spcBef>
                        <a:spcAft>
                          <a:spcPts val="600"/>
                        </a:spcAft>
                      </a:pPr>
                      <a:r>
                        <a:rPr lang="en-US" sz="1800" kern="1400" dirty="0">
                          <a:ln>
                            <a:noFill/>
                          </a:ln>
                          <a:effectLst/>
                        </a:rPr>
                        <a:t>Overdose Deaths </a:t>
                      </a:r>
                      <a:endParaRPr lang="en-US" sz="1200" b="1" kern="1400" dirty="0">
                        <a:ln>
                          <a:noFill/>
                        </a:ln>
                        <a:solidFill>
                          <a:schemeClr val="tx1"/>
                        </a:solidFill>
                        <a:effectLst/>
                        <a:latin typeface="Calibri" panose="020F0502020204030204" pitchFamily="34" charset="0"/>
                      </a:endParaRPr>
                    </a:p>
                  </a:txBody>
                  <a:tcPr marL="32318" marR="32318" marT="32318" marB="32318"/>
                </a:tc>
                <a:tc hMerge="1">
                  <a:txBody>
                    <a:bodyPr/>
                    <a:lstStyle/>
                    <a:p>
                      <a:endParaRPr lang="en-US"/>
                    </a:p>
                  </a:txBody>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800" kern="1400" dirty="0">
                          <a:ln>
                            <a:noFill/>
                          </a:ln>
                          <a:effectLst/>
                        </a:rPr>
                        <a:t>ED Visits for Overdose</a:t>
                      </a:r>
                      <a:endParaRPr lang="en-US" sz="1200" b="1" kern="1400" dirty="0">
                        <a:ln>
                          <a:noFill/>
                        </a:ln>
                        <a:solidFill>
                          <a:schemeClr val="tx1"/>
                        </a:solidFill>
                        <a:effectLst/>
                        <a:latin typeface="Calibri" panose="020F0502020204030204" pitchFamily="34" charset="0"/>
                      </a:endParaRPr>
                    </a:p>
                  </a:txBody>
                  <a:tcPr marL="32318" marR="32318" marT="32318" marB="32318"/>
                </a:tc>
                <a:tc hMerge="1">
                  <a:txBody>
                    <a:bodyPr/>
                    <a:lstStyle/>
                    <a:p>
                      <a:endParaRPr lang="en-US"/>
                    </a:p>
                  </a:txBody>
                  <a:tcPr/>
                </a:tc>
                <a:extLst>
                  <a:ext uri="{0D108BD9-81ED-4DB2-BD59-A6C34878D82A}">
                    <a16:rowId xmlns:a16="http://schemas.microsoft.com/office/drawing/2014/main" val="4156007931"/>
                  </a:ext>
                </a:extLst>
              </a:tr>
              <a:tr h="560674">
                <a:tc>
                  <a:txBody>
                    <a:bodyPr/>
                    <a:lstStyle/>
                    <a:p>
                      <a:pPr marR="0" indent="0" algn="ctr" rtl="0">
                        <a:lnSpc>
                          <a:spcPct val="94000"/>
                        </a:lnSpc>
                        <a:spcBef>
                          <a:spcPts val="0"/>
                        </a:spcBef>
                        <a:spcAft>
                          <a:spcPts val="100"/>
                        </a:spcAft>
                      </a:pPr>
                      <a:r>
                        <a:rPr lang="en-US" sz="1400" kern="1400" dirty="0">
                          <a:ln>
                            <a:noFill/>
                          </a:ln>
                          <a:effectLst/>
                        </a:rPr>
                        <a:t>Age Group</a:t>
                      </a:r>
                      <a:endParaRPr lang="en-US" sz="1400" b="1"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0" algn="ctr" rtl="0">
                        <a:lnSpc>
                          <a:spcPct val="94000"/>
                        </a:lnSpc>
                        <a:spcBef>
                          <a:spcPts val="0"/>
                        </a:spcBef>
                        <a:spcAft>
                          <a:spcPts val="100"/>
                        </a:spcAft>
                      </a:pPr>
                      <a:r>
                        <a:rPr lang="en-US" sz="1400" kern="1400" dirty="0">
                          <a:ln>
                            <a:noFill/>
                          </a:ln>
                          <a:effectLst/>
                        </a:rPr>
                        <a:t>Fentanyl and/or Heroin Overdose</a:t>
                      </a:r>
                      <a:endParaRPr lang="en-US" sz="1400" b="1"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0" algn="ctr" rtl="0">
                        <a:lnSpc>
                          <a:spcPct val="94000"/>
                        </a:lnSpc>
                        <a:spcBef>
                          <a:spcPts val="0"/>
                        </a:spcBef>
                        <a:spcAft>
                          <a:spcPts val="100"/>
                        </a:spcAft>
                      </a:pPr>
                      <a:r>
                        <a:rPr lang="en-US" sz="1400" kern="1400" dirty="0">
                          <a:ln>
                            <a:noFill/>
                          </a:ln>
                          <a:effectLst/>
                        </a:rPr>
                        <a:t>Prescription Opioid </a:t>
                      </a:r>
                    </a:p>
                    <a:p>
                      <a:pPr marR="0" indent="0" algn="ctr" rtl="0">
                        <a:lnSpc>
                          <a:spcPct val="94000"/>
                        </a:lnSpc>
                        <a:spcBef>
                          <a:spcPts val="0"/>
                        </a:spcBef>
                        <a:spcAft>
                          <a:spcPts val="100"/>
                        </a:spcAft>
                      </a:pPr>
                      <a:r>
                        <a:rPr lang="en-US" sz="1400" kern="1400" dirty="0">
                          <a:ln>
                            <a:noFill/>
                          </a:ln>
                          <a:effectLst/>
                        </a:rPr>
                        <a:t>Overdose</a:t>
                      </a:r>
                      <a:endParaRPr lang="en-US" sz="1400" b="1"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0" algn="ctr" rtl="0">
                        <a:lnSpc>
                          <a:spcPct val="94000"/>
                        </a:lnSpc>
                        <a:spcBef>
                          <a:spcPts val="0"/>
                        </a:spcBef>
                        <a:spcAft>
                          <a:spcPts val="100"/>
                        </a:spcAft>
                      </a:pPr>
                      <a:r>
                        <a:rPr lang="en-US" sz="1400" kern="1400" dirty="0">
                          <a:ln>
                            <a:noFill/>
                          </a:ln>
                          <a:effectLst/>
                        </a:rPr>
                        <a:t>ED Heroin Overdose</a:t>
                      </a:r>
                      <a:endParaRPr lang="en-US" sz="1400" b="1"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0" algn="ctr" rtl="0">
                        <a:lnSpc>
                          <a:spcPct val="94000"/>
                        </a:lnSpc>
                        <a:spcBef>
                          <a:spcPts val="0"/>
                        </a:spcBef>
                        <a:spcAft>
                          <a:spcPts val="100"/>
                        </a:spcAft>
                      </a:pPr>
                      <a:r>
                        <a:rPr lang="en-US" sz="1400" kern="1400" dirty="0">
                          <a:ln>
                            <a:noFill/>
                          </a:ln>
                          <a:effectLst/>
                        </a:rPr>
                        <a:t>ED Opioid Overdose</a:t>
                      </a:r>
                      <a:endParaRPr lang="en-US" sz="1400" b="1"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757661093"/>
                  </a:ext>
                </a:extLst>
              </a:tr>
              <a:tr h="263029">
                <a:tc>
                  <a:txBody>
                    <a:bodyPr/>
                    <a:lstStyle/>
                    <a:p>
                      <a:pPr marR="0" indent="107569" algn="ctr" rtl="0">
                        <a:lnSpc>
                          <a:spcPct val="119000"/>
                        </a:lnSpc>
                        <a:spcBef>
                          <a:spcPts val="0"/>
                        </a:spcBef>
                        <a:spcAft>
                          <a:spcPts val="600"/>
                        </a:spcAft>
                      </a:pPr>
                      <a:r>
                        <a:rPr lang="en-US" sz="1400" kern="1400" dirty="0">
                          <a:ln>
                            <a:noFill/>
                          </a:ln>
                          <a:effectLst/>
                        </a:rPr>
                        <a:t> </a:t>
                      </a:r>
                      <a:r>
                        <a:rPr lang="en-US" sz="1400" kern="1400" dirty="0" smtClean="0">
                          <a:ln>
                            <a:noFill/>
                          </a:ln>
                          <a:effectLst/>
                        </a:rPr>
                        <a:t>0–14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 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 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solidFill>
                            <a:schemeClr val="dk1"/>
                          </a:solidFill>
                          <a:effectLst/>
                          <a:latin typeface="+mn-lt"/>
                        </a:rPr>
                        <a:t>0.0</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696499924"/>
                  </a:ext>
                </a:extLst>
              </a:tr>
              <a:tr h="263029">
                <a:tc>
                  <a:txBody>
                    <a:bodyPr/>
                    <a:lstStyle/>
                    <a:p>
                      <a:pPr marR="0" indent="107569" algn="ctr" rtl="0">
                        <a:lnSpc>
                          <a:spcPct val="119000"/>
                        </a:lnSpc>
                        <a:spcBef>
                          <a:spcPts val="0"/>
                        </a:spcBef>
                        <a:spcAft>
                          <a:spcPts val="600"/>
                        </a:spcAft>
                      </a:pPr>
                      <a:r>
                        <a:rPr lang="en-US" sz="1400" kern="1400" dirty="0" smtClean="0">
                          <a:ln>
                            <a:noFill/>
                          </a:ln>
                          <a:effectLst/>
                        </a:rPr>
                        <a:t>15–24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solidFill>
                            <a:schemeClr val="dk1"/>
                          </a:solidFill>
                          <a:effectLst/>
                          <a:latin typeface="+mn-lt"/>
                        </a:rPr>
                        <a:t>0.0</a:t>
                      </a: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solidFill>
                            <a:schemeClr val="dk1"/>
                          </a:solidFill>
                          <a:effectLst/>
                          <a:latin typeface="+mn-lt"/>
                        </a:rPr>
                        <a:t>275.5</a:t>
                      </a:r>
                      <a:endParaRPr lang="en-US" sz="1400" kern="1400" dirty="0">
                        <a:ln>
                          <a:noFill/>
                        </a:ln>
                        <a:solidFill>
                          <a:schemeClr val="tx1"/>
                        </a:solidFill>
                        <a:effectLst/>
                        <a:latin typeface="+mn-lt"/>
                      </a:endParaRPr>
                    </a:p>
                  </a:txBody>
                  <a:tcPr marL="32318" marR="32318" marT="32318" marB="32318"/>
                </a:tc>
                <a:extLst>
                  <a:ext uri="{0D108BD9-81ED-4DB2-BD59-A6C34878D82A}">
                    <a16:rowId xmlns:a16="http://schemas.microsoft.com/office/drawing/2014/main" val="4286976223"/>
                  </a:ext>
                </a:extLst>
              </a:tr>
              <a:tr h="263029">
                <a:tc>
                  <a:txBody>
                    <a:bodyPr/>
                    <a:lstStyle/>
                    <a:p>
                      <a:pPr marR="0" indent="107569" algn="ctr" rtl="0">
                        <a:lnSpc>
                          <a:spcPct val="119000"/>
                        </a:lnSpc>
                        <a:spcBef>
                          <a:spcPts val="0"/>
                        </a:spcBef>
                        <a:spcAft>
                          <a:spcPts val="600"/>
                        </a:spcAft>
                      </a:pPr>
                      <a:r>
                        <a:rPr lang="en-US" sz="1400" kern="1400" dirty="0" smtClean="0">
                          <a:ln>
                            <a:noFill/>
                          </a:ln>
                          <a:effectLst/>
                        </a:rPr>
                        <a:t>25–34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solidFill>
                            <a:schemeClr val="dk1"/>
                          </a:solidFill>
                          <a:effectLst/>
                          <a:latin typeface="+mn-l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solidFill>
                            <a:schemeClr val="dk1"/>
                          </a:solidFill>
                          <a:effectLst/>
                          <a:latin typeface="+mn-l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solidFill>
                            <a:schemeClr val="dk1"/>
                          </a:solidFill>
                          <a:effectLst/>
                          <a:latin typeface="+mn-lt"/>
                        </a:rPr>
                        <a:t>145.0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solidFill>
                            <a:schemeClr val="dk1"/>
                          </a:solidFill>
                          <a:effectLst/>
                          <a:latin typeface="+mn-lt"/>
                        </a:rPr>
                        <a:t>72.5</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1239163508"/>
                  </a:ext>
                </a:extLst>
              </a:tr>
              <a:tr h="263029">
                <a:tc>
                  <a:txBody>
                    <a:bodyPr/>
                    <a:lstStyle/>
                    <a:p>
                      <a:pPr marR="0" indent="107569" algn="ctr" rtl="0">
                        <a:lnSpc>
                          <a:spcPct val="119000"/>
                        </a:lnSpc>
                        <a:spcBef>
                          <a:spcPts val="0"/>
                        </a:spcBef>
                        <a:spcAft>
                          <a:spcPts val="600"/>
                        </a:spcAft>
                      </a:pPr>
                      <a:r>
                        <a:rPr lang="en-US" sz="1400" kern="1400" dirty="0" smtClean="0">
                          <a:ln>
                            <a:noFill/>
                          </a:ln>
                          <a:effectLst/>
                        </a:rPr>
                        <a:t>35–44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solidFill>
                            <a:schemeClr val="dk1"/>
                          </a:solidFill>
                          <a:effectLst/>
                          <a:latin typeface="+mn-lt"/>
                        </a:rPr>
                        <a:t>66.7</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solidFill>
                            <a:schemeClr val="dk1"/>
                          </a:solidFill>
                          <a:effectLst/>
                          <a:latin typeface="+mn-lt"/>
                        </a:rPr>
                        <a:t>0.0</a:t>
                      </a: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solidFill>
                            <a:schemeClr val="dk1"/>
                          </a:solidFill>
                          <a:effectLst/>
                          <a:latin typeface="+mn-lt"/>
                        </a:rPr>
                        <a:t>200.0</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2865845028"/>
                  </a:ext>
                </a:extLst>
              </a:tr>
              <a:tr h="263029">
                <a:tc>
                  <a:txBody>
                    <a:bodyPr/>
                    <a:lstStyle/>
                    <a:p>
                      <a:pPr marR="0" indent="107569" algn="ctr" rtl="0">
                        <a:lnSpc>
                          <a:spcPct val="119000"/>
                        </a:lnSpc>
                        <a:spcBef>
                          <a:spcPts val="0"/>
                        </a:spcBef>
                        <a:spcAft>
                          <a:spcPts val="600"/>
                        </a:spcAft>
                      </a:pPr>
                      <a:r>
                        <a:rPr lang="en-US" sz="1400" kern="1400" dirty="0" smtClean="0">
                          <a:ln>
                            <a:noFill/>
                          </a:ln>
                          <a:effectLst/>
                        </a:rPr>
                        <a:t>45–54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solidFill>
                            <a:schemeClr val="dk1"/>
                          </a:solidFill>
                          <a:effectLst/>
                          <a:latin typeface="+mn-lt"/>
                        </a:rPr>
                        <a:t>51.3</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2555822968"/>
                  </a:ext>
                </a:extLst>
              </a:tr>
              <a:tr h="263029">
                <a:tc>
                  <a:txBody>
                    <a:bodyPr/>
                    <a:lstStyle/>
                    <a:p>
                      <a:pPr marR="0" indent="107569" algn="ctr" rtl="0">
                        <a:lnSpc>
                          <a:spcPct val="119000"/>
                        </a:lnSpc>
                        <a:spcBef>
                          <a:spcPts val="0"/>
                        </a:spcBef>
                        <a:spcAft>
                          <a:spcPts val="600"/>
                        </a:spcAft>
                      </a:pPr>
                      <a:r>
                        <a:rPr lang="en-US" sz="1400" kern="1400" dirty="0" smtClean="0">
                          <a:ln>
                            <a:noFill/>
                          </a:ln>
                          <a:effectLst/>
                        </a:rPr>
                        <a:t>55–64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 </a:t>
                      </a: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  </a:t>
                      </a:r>
                      <a:r>
                        <a:rPr lang="en-US" sz="1400" kern="1400" dirty="0" smtClean="0">
                          <a:ln>
                            <a:noFill/>
                          </a:ln>
                          <a:effectLst/>
                        </a:rPr>
                        <a:t>39.3</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1295354915"/>
                  </a:ext>
                </a:extLst>
              </a:tr>
              <a:tr h="263029">
                <a:tc>
                  <a:txBody>
                    <a:bodyPr/>
                    <a:lstStyle/>
                    <a:p>
                      <a:pPr marR="0" indent="107569" algn="ctr" rtl="0">
                        <a:lnSpc>
                          <a:spcPct val="119000"/>
                        </a:lnSpc>
                        <a:spcBef>
                          <a:spcPts val="0"/>
                        </a:spcBef>
                        <a:spcAft>
                          <a:spcPts val="600"/>
                        </a:spcAft>
                      </a:pPr>
                      <a:r>
                        <a:rPr lang="en-US" sz="1400" kern="1400" dirty="0">
                          <a:ln>
                            <a:noFill/>
                          </a:ln>
                          <a:effectLst/>
                        </a:rPr>
                        <a:t>65+</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 </a:t>
                      </a: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solidFill>
                            <a:schemeClr val="dk1"/>
                          </a:solidFill>
                          <a:effectLst/>
                          <a:latin typeface="+mn-lt"/>
                        </a:rPr>
                        <a:t>0.0</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4203283752"/>
                  </a:ext>
                </a:extLst>
              </a:tr>
              <a:tr h="263029">
                <a:tc>
                  <a:txBody>
                    <a:bodyPr/>
                    <a:lstStyle/>
                    <a:p>
                      <a:pPr marR="0" indent="107569" algn="ctr" rtl="0">
                        <a:lnSpc>
                          <a:spcPct val="119000"/>
                        </a:lnSpc>
                        <a:spcBef>
                          <a:spcPts val="0"/>
                        </a:spcBef>
                        <a:spcAft>
                          <a:spcPts val="600"/>
                        </a:spcAft>
                      </a:pPr>
                      <a:r>
                        <a:rPr lang="en-US" sz="1400" kern="1400" dirty="0">
                          <a:ln>
                            <a:noFill/>
                          </a:ln>
                          <a:effectLst/>
                        </a:rPr>
                        <a:t>All Ages</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 </a:t>
                      </a:r>
                      <a:r>
                        <a:rPr lang="en-US" sz="1400" kern="1400" dirty="0" smtClean="0">
                          <a:ln>
                            <a:noFill/>
                          </a:ln>
                          <a:effectLst/>
                        </a:rPr>
                        <a:t>6.7</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solidFill>
                            <a:schemeClr val="dk1"/>
                          </a:solidFill>
                          <a:effectLst/>
                          <a:latin typeface="+mn-l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13.5</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solidFill>
                            <a:schemeClr val="dk1"/>
                          </a:solidFill>
                          <a:effectLst/>
                          <a:latin typeface="+mn-lt"/>
                        </a:rPr>
                        <a:t>67.3</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2460867276"/>
                  </a:ext>
                </a:extLst>
              </a:tr>
            </a:tbl>
          </a:graphicData>
        </a:graphic>
      </p:graphicFrame>
      <p:sp>
        <p:nvSpPr>
          <p:cNvPr id="10" name="Control 1"/>
          <p:cNvSpPr>
            <a:spLocks noChangeArrowheads="1" noChangeShapeType="1"/>
          </p:cNvSpPr>
          <p:nvPr/>
        </p:nvSpPr>
        <p:spPr bwMode="auto">
          <a:xfrm>
            <a:off x="18634074" y="3948243"/>
            <a:ext cx="4378325" cy="267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2" name="Rectangle 1"/>
          <p:cNvSpPr/>
          <p:nvPr/>
        </p:nvSpPr>
        <p:spPr>
          <a:xfrm>
            <a:off x="567784" y="3181350"/>
            <a:ext cx="8001000" cy="609600"/>
          </a:xfrm>
          <a:prstGeom prst="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0200" y="4476750"/>
            <a:ext cx="3158584" cy="610520"/>
          </a:xfrm>
          <a:prstGeom prst="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089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533399" y="273844"/>
            <a:ext cx="8305801" cy="1078706"/>
          </a:xfrm>
        </p:spPr>
        <p:txBody>
          <a:bodyPr>
            <a:noAutofit/>
          </a:bodyPr>
          <a:lstStyle/>
          <a:p>
            <a:r>
              <a:rPr lang="en-US" sz="2400" b="1" dirty="0" smtClean="0"/>
              <a:t>Suicide Rate </a:t>
            </a:r>
            <a:r>
              <a:rPr lang="en-US" sz="1600" dirty="0" smtClean="0"/>
              <a:t>per 100,000 population, </a:t>
            </a:r>
            <a:r>
              <a:rPr lang="en-US" sz="1600" dirty="0"/>
              <a:t>by TJHD Locality, </a:t>
            </a:r>
            <a:r>
              <a:rPr lang="en-US" sz="1600" dirty="0" smtClean="0"/>
              <a:t>2010-2016</a:t>
            </a:r>
            <a:r>
              <a:rPr lang="en-US" sz="1600" dirty="0"/>
              <a:t>. Source: </a:t>
            </a:r>
            <a:r>
              <a:rPr lang="en-US" sz="1600" dirty="0" smtClean="0"/>
              <a:t>Office of the Chief Medical Examiner, Virginia Department of Health, </a:t>
            </a:r>
            <a:r>
              <a:rPr lang="en-US" sz="1600" dirty="0"/>
              <a:t>2018</a:t>
            </a:r>
            <a:r>
              <a:rPr lang="en-US" sz="1600" dirty="0" smtClean="0"/>
              <a:t>.</a:t>
            </a:r>
            <a:r>
              <a:rPr lang="en-US" sz="1800" dirty="0"/>
              <a:t/>
            </a:r>
            <a:br>
              <a:rPr lang="en-US" sz="1800" dirty="0"/>
            </a:br>
            <a:endParaRPr lang="en-US" sz="105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99" y="1200150"/>
            <a:ext cx="8382000" cy="3533246"/>
          </a:xfrm>
          <a:prstGeom prst="rect">
            <a:avLst/>
          </a:prstGeom>
        </p:spPr>
      </p:pic>
    </p:spTree>
    <p:extLst>
      <p:ext uri="{BB962C8B-B14F-4D97-AF65-F5344CB8AC3E}">
        <p14:creationId xmlns:p14="http://schemas.microsoft.com/office/powerpoint/2010/main" val="3368160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9050"/>
            <a:ext cx="2438400" cy="5143500"/>
          </a:xfrm>
        </p:spPr>
        <p:txBody>
          <a:bodyPr anchor="ctr" anchorCtr="0">
            <a:noAutofit/>
          </a:bodyPr>
          <a:lstStyle/>
          <a:p>
            <a:pPr algn="ctr"/>
            <a:r>
              <a:rPr lang="en-US" sz="3600" b="1" dirty="0" smtClean="0">
                <a:solidFill>
                  <a:schemeClr val="accent6"/>
                </a:solidFill>
              </a:rPr>
              <a:t>Increase Access to Care and Reduce Health Disparities</a:t>
            </a:r>
            <a:endParaRPr lang="en-US" sz="3600" b="1" dirty="0">
              <a:solidFill>
                <a:schemeClr val="accent6"/>
              </a:solidFill>
            </a:endParaRPr>
          </a:p>
        </p:txBody>
      </p:sp>
      <p:pic>
        <p:nvPicPr>
          <p:cNvPr id="9" name="Picture Placeholder 8"/>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10124" r="2962"/>
          <a:stretch/>
        </p:blipFill>
        <p:spPr>
          <a:xfrm>
            <a:off x="2438400" y="-19050"/>
            <a:ext cx="6705600" cy="5143500"/>
          </a:xfrm>
        </p:spPr>
      </p:pic>
    </p:spTree>
    <p:extLst>
      <p:ext uri="{BB962C8B-B14F-4D97-AF65-F5344CB8AC3E}">
        <p14:creationId xmlns:p14="http://schemas.microsoft.com/office/powerpoint/2010/main" val="3760224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6705600" y="-20782"/>
            <a:ext cx="2286000" cy="5164282"/>
          </a:xfrm>
        </p:spPr>
        <p:txBody>
          <a:bodyPr>
            <a:noAutofit/>
          </a:bodyPr>
          <a:lstStyle/>
          <a:p>
            <a:r>
              <a:rPr lang="en-US" sz="2400" b="1" dirty="0" smtClean="0"/>
              <a:t>Life </a:t>
            </a:r>
            <a:r>
              <a:rPr lang="en-US" sz="2400" b="1" dirty="0"/>
              <a:t>Expectancy Estimates at </a:t>
            </a:r>
            <a:r>
              <a:rPr lang="en-US" sz="2400" b="1" dirty="0" smtClean="0"/>
              <a:t>Birth</a:t>
            </a:r>
            <a:br>
              <a:rPr lang="en-US" sz="2400" b="1" dirty="0" smtClean="0"/>
            </a:br>
            <a:r>
              <a:rPr lang="en-US" sz="2400" b="1" dirty="0"/>
              <a:t/>
            </a:r>
            <a:br>
              <a:rPr lang="en-US" sz="2400" b="1" dirty="0"/>
            </a:br>
            <a:r>
              <a:rPr lang="en-US" sz="1600" dirty="0" smtClean="0"/>
              <a:t>by </a:t>
            </a:r>
            <a:r>
              <a:rPr lang="en-US" sz="1600" dirty="0"/>
              <a:t>TJHD Census Tract, </a:t>
            </a:r>
            <a:r>
              <a:rPr lang="en-US" sz="1600" dirty="0" smtClean="0"/>
              <a:t>2008-2012</a:t>
            </a:r>
            <a:r>
              <a:rPr lang="en-US" sz="1600" dirty="0"/>
              <a:t>. </a:t>
            </a:r>
            <a:r>
              <a:rPr lang="en-US" sz="1600" dirty="0" smtClean="0"/>
              <a:t/>
            </a:r>
            <a:br>
              <a:rPr lang="en-US" sz="1600" dirty="0" smtClean="0"/>
            </a:br>
            <a:r>
              <a:rPr lang="en-US" sz="1600" dirty="0" smtClean="0"/>
              <a:t/>
            </a:r>
            <a:br>
              <a:rPr lang="en-US" sz="1600" dirty="0" smtClean="0"/>
            </a:br>
            <a:r>
              <a:rPr lang="en-US" sz="1600" dirty="0" smtClean="0"/>
              <a:t>Source</a:t>
            </a:r>
            <a:r>
              <a:rPr lang="en-US" sz="1600" dirty="0"/>
              <a:t>: Virginia Department of Health, Office of Vital Records, 2018 and U.S. Census Bureau, 2010 Population Counts, 2018</a:t>
            </a:r>
            <a:r>
              <a:rPr lang="en-US" sz="1600" dirty="0" smtClean="0"/>
              <a:t>.</a:t>
            </a:r>
            <a:endParaRPr lang="en-US" sz="1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430"/>
            <a:ext cx="5968031" cy="5143500"/>
          </a:xfrm>
          <a:prstGeom prst="rect">
            <a:avLst/>
          </a:prstGeom>
        </p:spPr>
      </p:pic>
      <p:sp>
        <p:nvSpPr>
          <p:cNvPr id="3" name="TextBox 2"/>
          <p:cNvSpPr txBox="1"/>
          <p:nvPr/>
        </p:nvSpPr>
        <p:spPr>
          <a:xfrm>
            <a:off x="304800" y="2880360"/>
            <a:ext cx="1219200" cy="276999"/>
          </a:xfrm>
          <a:prstGeom prst="rect">
            <a:avLst/>
          </a:prstGeom>
          <a:noFill/>
        </p:spPr>
        <p:txBody>
          <a:bodyPr wrap="square" rtlCol="0">
            <a:spAutoFit/>
          </a:bodyPr>
          <a:lstStyle/>
          <a:p>
            <a:r>
              <a:rPr lang="en-US" sz="1200" dirty="0" smtClean="0">
                <a:solidFill>
                  <a:schemeClr val="bg1"/>
                </a:solidFill>
              </a:rPr>
              <a:t>Wintergreen</a:t>
            </a:r>
            <a:endParaRPr lang="en-US" sz="1200" dirty="0">
              <a:solidFill>
                <a:schemeClr val="bg1"/>
              </a:solidFill>
            </a:endParaRPr>
          </a:p>
        </p:txBody>
      </p:sp>
      <p:cxnSp>
        <p:nvCxnSpPr>
          <p:cNvPr id="5" name="Straight Arrow Connector 4"/>
          <p:cNvCxnSpPr>
            <a:stCxn id="3" idx="2"/>
          </p:cNvCxnSpPr>
          <p:nvPr/>
        </p:nvCxnSpPr>
        <p:spPr>
          <a:xfrm>
            <a:off x="914400" y="3157359"/>
            <a:ext cx="838200" cy="252591"/>
          </a:xfrm>
          <a:prstGeom prst="straightConnector1">
            <a:avLst/>
          </a:prstGeom>
          <a:ln w="63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600" y="2599551"/>
            <a:ext cx="1066800" cy="276999"/>
          </a:xfrm>
          <a:prstGeom prst="rect">
            <a:avLst/>
          </a:prstGeom>
          <a:noFill/>
        </p:spPr>
        <p:txBody>
          <a:bodyPr wrap="square" rtlCol="0">
            <a:spAutoFit/>
          </a:bodyPr>
          <a:lstStyle/>
          <a:p>
            <a:r>
              <a:rPr lang="en-US" sz="1200" dirty="0" err="1" smtClean="0">
                <a:solidFill>
                  <a:schemeClr val="bg1"/>
                </a:solidFill>
              </a:rPr>
              <a:t>Nellysford</a:t>
            </a:r>
            <a:endParaRPr lang="en-US" sz="1200" dirty="0">
              <a:solidFill>
                <a:schemeClr val="bg1"/>
              </a:solidFill>
            </a:endParaRPr>
          </a:p>
        </p:txBody>
      </p:sp>
      <p:cxnSp>
        <p:nvCxnSpPr>
          <p:cNvPr id="12" name="Straight Arrow Connector 11"/>
          <p:cNvCxnSpPr>
            <a:stCxn id="8" idx="2"/>
          </p:cNvCxnSpPr>
          <p:nvPr/>
        </p:nvCxnSpPr>
        <p:spPr>
          <a:xfrm>
            <a:off x="1143000" y="2876550"/>
            <a:ext cx="685800" cy="457200"/>
          </a:xfrm>
          <a:prstGeom prst="straightConnector1">
            <a:avLst/>
          </a:prstGeom>
          <a:ln w="63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25830" y="2306181"/>
            <a:ext cx="815340" cy="276999"/>
          </a:xfrm>
          <a:prstGeom prst="rect">
            <a:avLst/>
          </a:prstGeom>
          <a:noFill/>
        </p:spPr>
        <p:txBody>
          <a:bodyPr wrap="square" rtlCol="0">
            <a:spAutoFit/>
          </a:bodyPr>
          <a:lstStyle/>
          <a:p>
            <a:r>
              <a:rPr lang="en-US" sz="1200" dirty="0" smtClean="0">
                <a:solidFill>
                  <a:schemeClr val="bg1"/>
                </a:solidFill>
              </a:rPr>
              <a:t>250/65</a:t>
            </a:r>
            <a:endParaRPr lang="en-US" sz="1200" dirty="0">
              <a:solidFill>
                <a:schemeClr val="bg1"/>
              </a:solidFill>
            </a:endParaRPr>
          </a:p>
        </p:txBody>
      </p:sp>
      <p:cxnSp>
        <p:nvCxnSpPr>
          <p:cNvPr id="20" name="Straight Arrow Connector 19"/>
          <p:cNvCxnSpPr>
            <a:stCxn id="19" idx="2"/>
          </p:cNvCxnSpPr>
          <p:nvPr/>
        </p:nvCxnSpPr>
        <p:spPr>
          <a:xfrm>
            <a:off x="1333500" y="2583180"/>
            <a:ext cx="636270" cy="369570"/>
          </a:xfrm>
          <a:prstGeom prst="straightConnector1">
            <a:avLst/>
          </a:prstGeom>
          <a:ln w="63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57267" y="4652200"/>
            <a:ext cx="371438" cy="276999"/>
          </a:xfrm>
          <a:prstGeom prst="rect">
            <a:avLst/>
          </a:prstGeom>
          <a:noFill/>
        </p:spPr>
        <p:txBody>
          <a:bodyPr wrap="square" rtlCol="0">
            <a:spAutoFit/>
          </a:bodyPr>
          <a:lstStyle/>
          <a:p>
            <a:r>
              <a:rPr lang="en-US" sz="1200" dirty="0" smtClean="0">
                <a:solidFill>
                  <a:schemeClr val="bg1"/>
                </a:solidFill>
              </a:rPr>
              <a:t>29</a:t>
            </a:r>
            <a:endParaRPr lang="en-US" sz="1200" dirty="0">
              <a:solidFill>
                <a:schemeClr val="bg1"/>
              </a:solidFill>
            </a:endParaRPr>
          </a:p>
        </p:txBody>
      </p:sp>
      <p:cxnSp>
        <p:nvCxnSpPr>
          <p:cNvPr id="24" name="Straight Arrow Connector 23"/>
          <p:cNvCxnSpPr>
            <a:stCxn id="23" idx="3"/>
          </p:cNvCxnSpPr>
          <p:nvPr/>
        </p:nvCxnSpPr>
        <p:spPr>
          <a:xfrm flipV="1">
            <a:off x="1528705" y="4399610"/>
            <a:ext cx="110058" cy="391090"/>
          </a:xfrm>
          <a:prstGeom prst="straightConnector1">
            <a:avLst/>
          </a:prstGeom>
          <a:ln w="63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9" idx="1"/>
          </p:cNvCxnSpPr>
          <p:nvPr/>
        </p:nvCxnSpPr>
        <p:spPr>
          <a:xfrm flipH="1" flipV="1">
            <a:off x="1785522" y="4119930"/>
            <a:ext cx="1003909" cy="454227"/>
          </a:xfrm>
          <a:prstGeom prst="straightConnector1">
            <a:avLst/>
          </a:prstGeom>
          <a:ln w="63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789431" y="4435657"/>
            <a:ext cx="1258086" cy="276999"/>
          </a:xfrm>
          <a:prstGeom prst="rect">
            <a:avLst/>
          </a:prstGeom>
          <a:noFill/>
        </p:spPr>
        <p:txBody>
          <a:bodyPr wrap="square" rtlCol="0">
            <a:spAutoFit/>
          </a:bodyPr>
          <a:lstStyle/>
          <a:p>
            <a:r>
              <a:rPr lang="en-US" sz="1200" dirty="0" err="1" smtClean="0">
                <a:solidFill>
                  <a:schemeClr val="bg1"/>
                </a:solidFill>
              </a:rPr>
              <a:t>Lovingston</a:t>
            </a:r>
            <a:endParaRPr lang="en-US" sz="1200" dirty="0">
              <a:solidFill>
                <a:schemeClr val="bg1"/>
              </a:solidFill>
            </a:endParaRPr>
          </a:p>
        </p:txBody>
      </p:sp>
      <p:sp>
        <p:nvSpPr>
          <p:cNvPr id="35" name="TextBox 34"/>
          <p:cNvSpPr txBox="1"/>
          <p:nvPr/>
        </p:nvSpPr>
        <p:spPr>
          <a:xfrm>
            <a:off x="2738605" y="4032113"/>
            <a:ext cx="1258086" cy="276999"/>
          </a:xfrm>
          <a:prstGeom prst="rect">
            <a:avLst/>
          </a:prstGeom>
          <a:noFill/>
        </p:spPr>
        <p:txBody>
          <a:bodyPr wrap="square" rtlCol="0">
            <a:spAutoFit/>
          </a:bodyPr>
          <a:lstStyle/>
          <a:p>
            <a:r>
              <a:rPr lang="en-US" sz="1200" dirty="0" smtClean="0">
                <a:solidFill>
                  <a:schemeClr val="bg1"/>
                </a:solidFill>
              </a:rPr>
              <a:t>Schuyler</a:t>
            </a:r>
            <a:endParaRPr lang="en-US" sz="1200" dirty="0">
              <a:solidFill>
                <a:schemeClr val="bg1"/>
              </a:solidFill>
            </a:endParaRPr>
          </a:p>
        </p:txBody>
      </p:sp>
      <p:cxnSp>
        <p:nvCxnSpPr>
          <p:cNvPr id="36" name="Straight Arrow Connector 35"/>
          <p:cNvCxnSpPr>
            <a:stCxn id="35" idx="1"/>
          </p:cNvCxnSpPr>
          <p:nvPr/>
        </p:nvCxnSpPr>
        <p:spPr>
          <a:xfrm flipH="1" flipV="1">
            <a:off x="2438400" y="3867151"/>
            <a:ext cx="300205" cy="303462"/>
          </a:xfrm>
          <a:prstGeom prst="straightConnector1">
            <a:avLst/>
          </a:prstGeom>
          <a:ln w="63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349758" y="4907547"/>
            <a:ext cx="1258086" cy="276999"/>
          </a:xfrm>
          <a:prstGeom prst="rect">
            <a:avLst/>
          </a:prstGeom>
          <a:noFill/>
        </p:spPr>
        <p:txBody>
          <a:bodyPr wrap="square" rtlCol="0">
            <a:spAutoFit/>
          </a:bodyPr>
          <a:lstStyle/>
          <a:p>
            <a:r>
              <a:rPr lang="en-US" sz="1200" dirty="0" smtClean="0">
                <a:solidFill>
                  <a:schemeClr val="bg1"/>
                </a:solidFill>
              </a:rPr>
              <a:t>Arrington</a:t>
            </a:r>
            <a:endParaRPr lang="en-US" sz="1200" dirty="0">
              <a:solidFill>
                <a:schemeClr val="bg1"/>
              </a:solidFill>
            </a:endParaRPr>
          </a:p>
        </p:txBody>
      </p:sp>
      <p:cxnSp>
        <p:nvCxnSpPr>
          <p:cNvPr id="47" name="Straight Arrow Connector 46"/>
          <p:cNvCxnSpPr>
            <a:stCxn id="46" idx="0"/>
          </p:cNvCxnSpPr>
          <p:nvPr/>
        </p:nvCxnSpPr>
        <p:spPr>
          <a:xfrm flipH="1" flipV="1">
            <a:off x="1746422" y="4309112"/>
            <a:ext cx="232379" cy="598435"/>
          </a:xfrm>
          <a:prstGeom prst="straightConnector1">
            <a:avLst/>
          </a:prstGeom>
          <a:ln w="63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276818" y="4663738"/>
            <a:ext cx="1258086" cy="276999"/>
          </a:xfrm>
          <a:prstGeom prst="rect">
            <a:avLst/>
          </a:prstGeom>
          <a:noFill/>
        </p:spPr>
        <p:txBody>
          <a:bodyPr wrap="square" rtlCol="0">
            <a:spAutoFit/>
          </a:bodyPr>
          <a:lstStyle/>
          <a:p>
            <a:r>
              <a:rPr lang="en-US" sz="1200" dirty="0" smtClean="0">
                <a:solidFill>
                  <a:schemeClr val="bg1"/>
                </a:solidFill>
              </a:rPr>
              <a:t>Shipman</a:t>
            </a:r>
            <a:endParaRPr lang="en-US" sz="1200" dirty="0">
              <a:solidFill>
                <a:schemeClr val="bg1"/>
              </a:solidFill>
            </a:endParaRPr>
          </a:p>
        </p:txBody>
      </p:sp>
      <p:cxnSp>
        <p:nvCxnSpPr>
          <p:cNvPr id="57" name="Straight Arrow Connector 56"/>
          <p:cNvCxnSpPr>
            <a:stCxn id="52" idx="1"/>
          </p:cNvCxnSpPr>
          <p:nvPr/>
        </p:nvCxnSpPr>
        <p:spPr>
          <a:xfrm flipH="1" flipV="1">
            <a:off x="1861185" y="4239947"/>
            <a:ext cx="415633" cy="562291"/>
          </a:xfrm>
          <a:prstGeom prst="straightConnector1">
            <a:avLst/>
          </a:prstGeom>
          <a:ln w="63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38460" y="3838542"/>
            <a:ext cx="1219200" cy="276999"/>
          </a:xfrm>
          <a:prstGeom prst="rect">
            <a:avLst/>
          </a:prstGeom>
          <a:noFill/>
        </p:spPr>
        <p:txBody>
          <a:bodyPr wrap="square" rtlCol="0">
            <a:spAutoFit/>
          </a:bodyPr>
          <a:lstStyle/>
          <a:p>
            <a:r>
              <a:rPr lang="en-US" sz="1200" dirty="0" smtClean="0">
                <a:solidFill>
                  <a:schemeClr val="bg1"/>
                </a:solidFill>
              </a:rPr>
              <a:t>Montebello</a:t>
            </a:r>
            <a:endParaRPr lang="en-US" sz="1200" dirty="0">
              <a:solidFill>
                <a:schemeClr val="bg1"/>
              </a:solidFill>
            </a:endParaRPr>
          </a:p>
        </p:txBody>
      </p:sp>
      <p:cxnSp>
        <p:nvCxnSpPr>
          <p:cNvPr id="63" name="Straight Arrow Connector 62"/>
          <p:cNvCxnSpPr>
            <a:stCxn id="62" idx="0"/>
          </p:cNvCxnSpPr>
          <p:nvPr/>
        </p:nvCxnSpPr>
        <p:spPr>
          <a:xfrm flipV="1">
            <a:off x="848060" y="3614559"/>
            <a:ext cx="141951" cy="223983"/>
          </a:xfrm>
          <a:prstGeom prst="straightConnector1">
            <a:avLst/>
          </a:prstGeom>
          <a:ln w="63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78224" y="4091546"/>
            <a:ext cx="534848" cy="276999"/>
          </a:xfrm>
          <a:prstGeom prst="rect">
            <a:avLst/>
          </a:prstGeom>
          <a:noFill/>
        </p:spPr>
        <p:txBody>
          <a:bodyPr wrap="square" rtlCol="0">
            <a:spAutoFit/>
          </a:bodyPr>
          <a:lstStyle/>
          <a:p>
            <a:r>
              <a:rPr lang="en-US" sz="1200" dirty="0" smtClean="0">
                <a:solidFill>
                  <a:schemeClr val="bg1"/>
                </a:solidFill>
              </a:rPr>
              <a:t>Tyro</a:t>
            </a:r>
            <a:endParaRPr lang="en-US" sz="1200" dirty="0">
              <a:solidFill>
                <a:schemeClr val="bg1"/>
              </a:solidFill>
            </a:endParaRPr>
          </a:p>
        </p:txBody>
      </p:sp>
      <p:cxnSp>
        <p:nvCxnSpPr>
          <p:cNvPr id="67" name="Straight Arrow Connector 66"/>
          <p:cNvCxnSpPr>
            <a:stCxn id="66" idx="3"/>
          </p:cNvCxnSpPr>
          <p:nvPr/>
        </p:nvCxnSpPr>
        <p:spPr>
          <a:xfrm flipV="1">
            <a:off x="1113072" y="3805187"/>
            <a:ext cx="220428" cy="424859"/>
          </a:xfrm>
          <a:prstGeom prst="straightConnector1">
            <a:avLst/>
          </a:prstGeom>
          <a:ln w="63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51856" y="4361201"/>
            <a:ext cx="1187583" cy="276999"/>
          </a:xfrm>
          <a:prstGeom prst="rect">
            <a:avLst/>
          </a:prstGeom>
          <a:noFill/>
        </p:spPr>
        <p:txBody>
          <a:bodyPr wrap="square" rtlCol="0">
            <a:spAutoFit/>
          </a:bodyPr>
          <a:lstStyle/>
          <a:p>
            <a:r>
              <a:rPr lang="en-US" sz="1200" dirty="0" smtClean="0">
                <a:solidFill>
                  <a:schemeClr val="bg1"/>
                </a:solidFill>
              </a:rPr>
              <a:t>Roseland/151</a:t>
            </a:r>
            <a:endParaRPr lang="en-US" sz="1200" dirty="0">
              <a:solidFill>
                <a:schemeClr val="bg1"/>
              </a:solidFill>
            </a:endParaRPr>
          </a:p>
        </p:txBody>
      </p:sp>
      <p:cxnSp>
        <p:nvCxnSpPr>
          <p:cNvPr id="75" name="Straight Arrow Connector 74"/>
          <p:cNvCxnSpPr>
            <a:stCxn id="74" idx="3"/>
          </p:cNvCxnSpPr>
          <p:nvPr/>
        </p:nvCxnSpPr>
        <p:spPr>
          <a:xfrm flipV="1">
            <a:off x="1439439" y="4047067"/>
            <a:ext cx="84561" cy="452634"/>
          </a:xfrm>
          <a:prstGeom prst="straightConnector1">
            <a:avLst/>
          </a:prstGeom>
          <a:ln w="63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296333" y="1520001"/>
            <a:ext cx="1972018" cy="461665"/>
          </a:xfrm>
          <a:prstGeom prst="rect">
            <a:avLst/>
          </a:prstGeom>
          <a:noFill/>
        </p:spPr>
        <p:txBody>
          <a:bodyPr wrap="square" rtlCol="0">
            <a:spAutoFit/>
          </a:bodyPr>
          <a:lstStyle/>
          <a:p>
            <a:pPr algn="ctr"/>
            <a:r>
              <a:rPr lang="en-US" sz="1200" i="1" dirty="0" smtClean="0">
                <a:solidFill>
                  <a:schemeClr val="bg1"/>
                </a:solidFill>
              </a:rPr>
              <a:t>Geographic locations &amp; arrows are approximate</a:t>
            </a:r>
            <a:endParaRPr lang="en-US" sz="1200" i="1" dirty="0">
              <a:solidFill>
                <a:schemeClr val="bg1"/>
              </a:solidFill>
            </a:endParaRPr>
          </a:p>
        </p:txBody>
      </p:sp>
    </p:spTree>
    <p:extLst>
      <p:ext uri="{BB962C8B-B14F-4D97-AF65-F5344CB8AC3E}">
        <p14:creationId xmlns:p14="http://schemas.microsoft.com/office/powerpoint/2010/main" val="153057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533399" y="273844"/>
            <a:ext cx="8305801" cy="1078706"/>
          </a:xfrm>
        </p:spPr>
        <p:txBody>
          <a:bodyPr>
            <a:noAutofit/>
          </a:bodyPr>
          <a:lstStyle/>
          <a:p>
            <a:r>
              <a:rPr lang="en-US" sz="2400" b="1" dirty="0" smtClean="0"/>
              <a:t>Percent of Families Below the Federal Poverty Level, </a:t>
            </a:r>
            <a:r>
              <a:rPr lang="en-US" sz="1600" dirty="0" smtClean="0"/>
              <a:t>by TJHD Locality, 2008-2016. Source: U.S. Census Bureau, American Community Survey 5-year Estimates, 2018.</a:t>
            </a:r>
            <a:endParaRPr lang="en-US" sz="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1276350"/>
            <a:ext cx="8001000" cy="3305175"/>
          </a:xfrm>
          <a:prstGeom prst="rect">
            <a:avLst/>
          </a:prstGeom>
        </p:spPr>
      </p:pic>
      <p:pic>
        <p:nvPicPr>
          <p:cNvPr id="4" name="Picture 3"/>
          <p:cNvPicPr>
            <a:picLocks noChangeAspect="1"/>
          </p:cNvPicPr>
          <p:nvPr/>
        </p:nvPicPr>
        <p:blipFill rotWithShape="1">
          <a:blip r:embed="rId4"/>
          <a:srcRect l="12519" t="20103" r="36530" b="72917"/>
          <a:stretch/>
        </p:blipFill>
        <p:spPr>
          <a:xfrm>
            <a:off x="533399" y="4581525"/>
            <a:ext cx="6429155" cy="463107"/>
          </a:xfrm>
          <a:prstGeom prst="rect">
            <a:avLst/>
          </a:prstGeom>
        </p:spPr>
      </p:pic>
    </p:spTree>
    <p:extLst>
      <p:ext uri="{BB962C8B-B14F-4D97-AF65-F5344CB8AC3E}">
        <p14:creationId xmlns:p14="http://schemas.microsoft.com/office/powerpoint/2010/main" val="3389004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628650" y="273844"/>
            <a:ext cx="3409950" cy="1993106"/>
          </a:xfrm>
        </p:spPr>
        <p:txBody>
          <a:bodyPr>
            <a:noAutofit/>
          </a:bodyPr>
          <a:lstStyle/>
          <a:p>
            <a:r>
              <a:rPr lang="en-US" sz="2400" b="1" dirty="0" smtClean="0">
                <a:solidFill>
                  <a:schemeClr val="bg1"/>
                </a:solidFill>
              </a:rPr>
              <a:t>ALICE Cost of Living Estimates, </a:t>
            </a:r>
            <a:r>
              <a:rPr lang="en-US" sz="1600" dirty="0" smtClean="0">
                <a:solidFill>
                  <a:schemeClr val="bg1"/>
                </a:solidFill>
              </a:rPr>
              <a:t>Nelson County Survival and Stability Budgets, 2016. </a:t>
            </a:r>
            <a:r>
              <a:rPr lang="en-US" sz="1600" dirty="0">
                <a:solidFill>
                  <a:schemeClr val="bg1"/>
                </a:solidFill>
              </a:rPr>
              <a:t>(ALICE = Asset Limited, Income Restrained, Employed)</a:t>
            </a:r>
            <a:r>
              <a:rPr lang="en-US" sz="1600" dirty="0" smtClean="0">
                <a:solidFill>
                  <a:schemeClr val="bg1"/>
                </a:solidFill>
              </a:rPr>
              <a:t/>
            </a:r>
            <a:br>
              <a:rPr lang="en-US" sz="1600" dirty="0" smtClean="0">
                <a:solidFill>
                  <a:schemeClr val="bg1"/>
                </a:solidFill>
              </a:rPr>
            </a:br>
            <a:r>
              <a:rPr lang="en-US" sz="1600" dirty="0" smtClean="0">
                <a:solidFill>
                  <a:schemeClr val="bg1"/>
                </a:solidFill>
              </a:rPr>
              <a:t>Source</a:t>
            </a:r>
            <a:r>
              <a:rPr lang="en-US" sz="1600" dirty="0">
                <a:solidFill>
                  <a:schemeClr val="bg1"/>
                </a:solidFill>
              </a:rPr>
              <a:t>: </a:t>
            </a:r>
            <a:r>
              <a:rPr lang="en-US" sz="1600" dirty="0" smtClean="0">
                <a:solidFill>
                  <a:schemeClr val="bg1"/>
                </a:solidFill>
              </a:rPr>
              <a:t>United Way, 2018 ALICE Report. </a:t>
            </a:r>
            <a:endParaRPr lang="en-US" sz="1600" dirty="0">
              <a:solidFill>
                <a:schemeClr val="bg1"/>
              </a:solidFill>
            </a:endParaRPr>
          </a:p>
        </p:txBody>
      </p:sp>
      <p:sp>
        <p:nvSpPr>
          <p:cNvPr id="8" name="Title 14"/>
          <p:cNvSpPr txBox="1">
            <a:spLocks/>
          </p:cNvSpPr>
          <p:nvPr/>
        </p:nvSpPr>
        <p:spPr>
          <a:xfrm>
            <a:off x="16933" y="4400550"/>
            <a:ext cx="9124950" cy="66675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000" b="1" dirty="0" smtClean="0"/>
              <a:t>ALICE Cost of Living Estimates, </a:t>
            </a:r>
            <a:r>
              <a:rPr lang="en-US" sz="1400" dirty="0" smtClean="0"/>
              <a:t>Nelson County Survival Budget, 2016. (ALICE = Asset Limited, Income Restrained, Employed) Source: United Way, 2018 ALICE Report. </a:t>
            </a:r>
            <a:endParaRPr lang="en-US" sz="14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1149" r="1571"/>
          <a:stretch/>
        </p:blipFill>
        <p:spPr>
          <a:xfrm>
            <a:off x="91168" y="349991"/>
            <a:ext cx="8915400" cy="3833918"/>
          </a:xfrm>
          <a:prstGeom prst="rect">
            <a:avLst/>
          </a:prstGeom>
        </p:spPr>
      </p:pic>
      <p:sp>
        <p:nvSpPr>
          <p:cNvPr id="9" name="Rectangle 8"/>
          <p:cNvSpPr/>
          <p:nvPr/>
        </p:nvSpPr>
        <p:spPr>
          <a:xfrm>
            <a:off x="91168" y="3257550"/>
            <a:ext cx="8915400" cy="609600"/>
          </a:xfrm>
          <a:prstGeom prst="rect">
            <a:avLst/>
          </a:prstGeom>
          <a:noFill/>
          <a:ln w="57150">
            <a:solidFill>
              <a:srgbClr val="101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7427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628650" y="273844"/>
            <a:ext cx="3409950" cy="1993106"/>
          </a:xfrm>
        </p:spPr>
        <p:txBody>
          <a:bodyPr>
            <a:noAutofit/>
          </a:bodyPr>
          <a:lstStyle/>
          <a:p>
            <a:r>
              <a:rPr lang="en-US" sz="2400" b="1" dirty="0" smtClean="0">
                <a:solidFill>
                  <a:schemeClr val="bg1"/>
                </a:solidFill>
              </a:rPr>
              <a:t>ALICE Cost of Living Estimates, </a:t>
            </a:r>
            <a:r>
              <a:rPr lang="en-US" sz="1600" dirty="0" smtClean="0">
                <a:solidFill>
                  <a:schemeClr val="bg1"/>
                </a:solidFill>
              </a:rPr>
              <a:t>Nelson County Survival and Stability Budgets, 2016. </a:t>
            </a:r>
            <a:r>
              <a:rPr lang="en-US" sz="1600" dirty="0">
                <a:solidFill>
                  <a:schemeClr val="bg1"/>
                </a:solidFill>
              </a:rPr>
              <a:t>(ALICE = Asset Limited, Income Restrained, Employed)</a:t>
            </a:r>
            <a:r>
              <a:rPr lang="en-US" sz="1600" dirty="0" smtClean="0">
                <a:solidFill>
                  <a:schemeClr val="bg1"/>
                </a:solidFill>
              </a:rPr>
              <a:t/>
            </a:r>
            <a:br>
              <a:rPr lang="en-US" sz="1600" dirty="0" smtClean="0">
                <a:solidFill>
                  <a:schemeClr val="bg1"/>
                </a:solidFill>
              </a:rPr>
            </a:br>
            <a:r>
              <a:rPr lang="en-US" sz="1600" dirty="0" smtClean="0">
                <a:solidFill>
                  <a:schemeClr val="bg1"/>
                </a:solidFill>
              </a:rPr>
              <a:t>Source</a:t>
            </a:r>
            <a:r>
              <a:rPr lang="en-US" sz="1600" dirty="0">
                <a:solidFill>
                  <a:schemeClr val="bg1"/>
                </a:solidFill>
              </a:rPr>
              <a:t>: </a:t>
            </a:r>
            <a:r>
              <a:rPr lang="en-US" sz="1600" dirty="0" smtClean="0">
                <a:solidFill>
                  <a:schemeClr val="bg1"/>
                </a:solidFill>
              </a:rPr>
              <a:t>United Way, 2018 ALICE Report. </a:t>
            </a:r>
            <a:endParaRPr lang="en-US" sz="1600" dirty="0">
              <a:solidFill>
                <a:schemeClr val="bg1"/>
              </a:solidFill>
            </a:endParaRPr>
          </a:p>
        </p:txBody>
      </p:sp>
      <p:sp>
        <p:nvSpPr>
          <p:cNvPr id="8" name="Title 14"/>
          <p:cNvSpPr txBox="1">
            <a:spLocks/>
          </p:cNvSpPr>
          <p:nvPr/>
        </p:nvSpPr>
        <p:spPr>
          <a:xfrm>
            <a:off x="83457" y="4476750"/>
            <a:ext cx="9035143" cy="66675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000" b="1" dirty="0" smtClean="0"/>
              <a:t>ALICE Cost of Living Estimates, </a:t>
            </a:r>
            <a:r>
              <a:rPr lang="en-US" sz="1400" dirty="0" smtClean="0"/>
              <a:t>Nelson County Stability Budget, 2016. (ALICE = Asset Limited, Income Restrained, Employed) Source: United Way, 2018 ALICE Report. </a:t>
            </a:r>
            <a:endParaRPr lang="en-US" sz="14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16" t="9919" r="1555" b="2088"/>
          <a:stretch/>
        </p:blipFill>
        <p:spPr>
          <a:xfrm>
            <a:off x="144235" y="273844"/>
            <a:ext cx="8929007" cy="4055003"/>
          </a:xfrm>
          <a:prstGeom prst="rect">
            <a:avLst/>
          </a:prstGeom>
        </p:spPr>
      </p:pic>
      <p:sp>
        <p:nvSpPr>
          <p:cNvPr id="9" name="Rectangle 8"/>
          <p:cNvSpPr/>
          <p:nvPr/>
        </p:nvSpPr>
        <p:spPr>
          <a:xfrm>
            <a:off x="182334" y="3488399"/>
            <a:ext cx="8852808" cy="609600"/>
          </a:xfrm>
          <a:prstGeom prst="rect">
            <a:avLst/>
          </a:prstGeom>
          <a:noFill/>
          <a:ln w="57150">
            <a:solidFill>
              <a:srgbClr val="101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7462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625093" y="158596"/>
            <a:ext cx="7886700" cy="994172"/>
          </a:xfrm>
        </p:spPr>
        <p:txBody>
          <a:bodyPr>
            <a:noAutofit/>
          </a:bodyPr>
          <a:lstStyle/>
          <a:p>
            <a:r>
              <a:rPr lang="en-US" sz="2400" b="1" dirty="0" smtClean="0"/>
              <a:t>ALICE Cost of Living Estimates, </a:t>
            </a:r>
            <a:r>
              <a:rPr lang="en-US" sz="1600" dirty="0" smtClean="0"/>
              <a:t>Nelson County Households by Age and Race/Ethnicity, 2016. Source: United Way, 2018 ALICE Report. </a:t>
            </a:r>
            <a:endParaRPr lang="en-US" sz="1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81150"/>
            <a:ext cx="4800600" cy="304182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620061"/>
            <a:ext cx="3804424" cy="2963999"/>
          </a:xfrm>
          <a:prstGeom prst="rect">
            <a:avLst/>
          </a:prstGeom>
        </p:spPr>
      </p:pic>
    </p:spTree>
    <p:extLst>
      <p:ext uri="{BB962C8B-B14F-4D97-AF65-F5344CB8AC3E}">
        <p14:creationId xmlns:p14="http://schemas.microsoft.com/office/powerpoint/2010/main" val="723452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533399" y="273844"/>
            <a:ext cx="8305801" cy="1078706"/>
          </a:xfrm>
        </p:spPr>
        <p:txBody>
          <a:bodyPr>
            <a:noAutofit/>
          </a:bodyPr>
          <a:lstStyle/>
          <a:p>
            <a:r>
              <a:rPr lang="en-US" sz="2400" b="1" dirty="0" smtClean="0"/>
              <a:t>Percent Uninsured, </a:t>
            </a:r>
            <a:r>
              <a:rPr lang="en-US" sz="1600" dirty="0" smtClean="0"/>
              <a:t>by TJHD Locality, 2012-2016. </a:t>
            </a:r>
            <a:br>
              <a:rPr lang="en-US" sz="1600" dirty="0" smtClean="0"/>
            </a:br>
            <a:r>
              <a:rPr lang="en-US" sz="1600" dirty="0" smtClean="0"/>
              <a:t>Source: U.S. Census Bureau, American Community Survey 5-year Estimates, 2018.</a:t>
            </a:r>
            <a:endParaRPr lang="en-US" sz="800" dirty="0"/>
          </a:p>
        </p:txBody>
      </p:sp>
      <p:grpSp>
        <p:nvGrpSpPr>
          <p:cNvPr id="3" name="Group 2"/>
          <p:cNvGrpSpPr/>
          <p:nvPr/>
        </p:nvGrpSpPr>
        <p:grpSpPr>
          <a:xfrm>
            <a:off x="593650" y="1200150"/>
            <a:ext cx="7667625" cy="3301557"/>
            <a:chOff x="593650" y="1200150"/>
            <a:chExt cx="7667625" cy="3301557"/>
          </a:xfrm>
        </p:grpSpPr>
        <p:pic>
          <p:nvPicPr>
            <p:cNvPr id="4" name="Picture 3"/>
            <p:cNvPicPr>
              <a:picLocks noChangeAspect="1"/>
            </p:cNvPicPr>
            <p:nvPr/>
          </p:nvPicPr>
          <p:blipFill rotWithShape="1">
            <a:blip r:embed="rId3"/>
            <a:srcRect l="12519" t="20103" r="36530" b="72917"/>
            <a:stretch/>
          </p:blipFill>
          <p:spPr>
            <a:xfrm>
              <a:off x="597194" y="4038600"/>
              <a:ext cx="6429155" cy="463107"/>
            </a:xfrm>
            <a:prstGeom prst="rect">
              <a:avLst/>
            </a:prstGeom>
          </p:spPr>
        </p:pic>
        <p:pic>
          <p:nvPicPr>
            <p:cNvPr id="2" name="Picture 1"/>
            <p:cNvPicPr>
              <a:picLocks noChangeAspect="1"/>
            </p:cNvPicPr>
            <p:nvPr/>
          </p:nvPicPr>
          <p:blipFill>
            <a:blip r:embed="rId4"/>
            <a:stretch>
              <a:fillRect/>
            </a:stretch>
          </p:blipFill>
          <p:spPr>
            <a:xfrm>
              <a:off x="593650" y="1200150"/>
              <a:ext cx="7667625" cy="2838450"/>
            </a:xfrm>
            <a:prstGeom prst="rect">
              <a:avLst/>
            </a:prstGeom>
          </p:spPr>
        </p:pic>
      </p:grpSp>
    </p:spTree>
    <p:extLst>
      <p:ext uri="{BB962C8B-B14F-4D97-AF65-F5344CB8AC3E}">
        <p14:creationId xmlns:p14="http://schemas.microsoft.com/office/powerpoint/2010/main" val="162531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see?</a:t>
            </a:r>
            <a:endParaRPr lang="en-US" dirty="0"/>
          </a:p>
        </p:txBody>
      </p:sp>
      <p:sp>
        <p:nvSpPr>
          <p:cNvPr id="3" name="Content Placeholder 2"/>
          <p:cNvSpPr>
            <a:spLocks noGrp="1"/>
          </p:cNvSpPr>
          <p:nvPr>
            <p:ph idx="1"/>
          </p:nvPr>
        </p:nvSpPr>
        <p:spPr/>
        <p:txBody>
          <a:bodyPr/>
          <a:lstStyle/>
          <a:p>
            <a:pPr marL="0" lvl="0" indent="0">
              <a:buNone/>
            </a:pPr>
            <a:r>
              <a:rPr lang="en-US" sz="2400" dirty="0" smtClean="0"/>
              <a:t>Spend 10-15 </a:t>
            </a:r>
            <a:r>
              <a:rPr lang="en-US" sz="2400" dirty="0"/>
              <a:t>minutes walking around and looking at </a:t>
            </a:r>
            <a:r>
              <a:rPr lang="en-US" sz="2400" dirty="0" smtClean="0"/>
              <a:t>the data posters. Add your stars:</a:t>
            </a:r>
          </a:p>
          <a:p>
            <a:pPr marL="0" lvl="0" indent="0">
              <a:buNone/>
            </a:pPr>
            <a:endParaRPr lang="en-US" sz="1600" dirty="0" smtClean="0"/>
          </a:p>
          <a:p>
            <a:pPr marL="342900" lvl="1" indent="0">
              <a:buNone/>
            </a:pPr>
            <a:r>
              <a:rPr lang="en-US" sz="2800" b="1" dirty="0" smtClean="0">
                <a:solidFill>
                  <a:srgbClr val="FF0066"/>
                </a:solidFill>
              </a:rPr>
              <a:t>Pink</a:t>
            </a:r>
            <a:r>
              <a:rPr lang="en-US" dirty="0" smtClean="0"/>
              <a:t> = What stands out to you? </a:t>
            </a:r>
          </a:p>
          <a:p>
            <a:pPr marL="342900" lvl="1" indent="0">
              <a:buNone/>
            </a:pPr>
            <a:endParaRPr lang="en-US" sz="1200" dirty="0" smtClean="0"/>
          </a:p>
          <a:p>
            <a:pPr marL="342900" lvl="1" indent="0">
              <a:buNone/>
            </a:pPr>
            <a:r>
              <a:rPr lang="en-US" sz="2400" b="1" dirty="0" smtClean="0">
                <a:solidFill>
                  <a:schemeClr val="accent4"/>
                </a:solidFill>
              </a:rPr>
              <a:t>Green</a:t>
            </a:r>
            <a:r>
              <a:rPr lang="en-US" dirty="0" smtClean="0"/>
              <a:t> </a:t>
            </a:r>
            <a:r>
              <a:rPr lang="en-US" dirty="0"/>
              <a:t>= Do you see any differences in the data (better/worse outcomes) by geography, race, age, gender, etc</a:t>
            </a:r>
            <a:r>
              <a:rPr lang="en-US" dirty="0" smtClean="0"/>
              <a:t>.?</a:t>
            </a:r>
          </a:p>
          <a:p>
            <a:pPr marL="342900" lvl="1" indent="0">
              <a:buNone/>
            </a:pPr>
            <a:endParaRPr lang="en-US" sz="1200" dirty="0"/>
          </a:p>
          <a:p>
            <a:pPr marL="342900" lvl="1" indent="0">
              <a:buNone/>
            </a:pPr>
            <a:r>
              <a:rPr lang="en-US" sz="2400" b="1" dirty="0">
                <a:solidFill>
                  <a:srgbClr val="FFC000"/>
                </a:solidFill>
              </a:rPr>
              <a:t>Yellow</a:t>
            </a:r>
            <a:r>
              <a:rPr lang="en-US" b="1" dirty="0"/>
              <a:t> </a:t>
            </a:r>
            <a:r>
              <a:rPr lang="en-US" dirty="0"/>
              <a:t>= Is there a topic where you’d like to see more data or have more discussion?</a:t>
            </a:r>
            <a:endParaRPr lang="en-US" sz="1200" dirty="0"/>
          </a:p>
        </p:txBody>
      </p:sp>
      <p:sp>
        <p:nvSpPr>
          <p:cNvPr id="4" name="Oval 3"/>
          <p:cNvSpPr/>
          <p:nvPr/>
        </p:nvSpPr>
        <p:spPr>
          <a:xfrm>
            <a:off x="332803" y="2407530"/>
            <a:ext cx="552450" cy="524467"/>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32803" y="3082163"/>
            <a:ext cx="552450" cy="5255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2803" y="3848256"/>
            <a:ext cx="552450" cy="55229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139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8382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Personal Doctor</a:t>
            </a:r>
            <a:r>
              <a:rPr lang="en-US" altLang="en-US" sz="1400" b="1" dirty="0" smtClean="0"/>
              <a:t>, </a:t>
            </a:r>
            <a:r>
              <a:rPr kumimoji="0" lang="en-US" altLang="en-US" sz="1600" b="0" i="0" u="none" strike="noStrike" cap="none" normalizeH="0" baseline="0" dirty="0" smtClean="0">
                <a:ln>
                  <a:noFill/>
                </a:ln>
                <a:effectLst/>
              </a:rPr>
              <a:t> TJHD Locality, 2018. Source: UVA</a:t>
            </a:r>
            <a:r>
              <a:rPr kumimoji="0" lang="en-US" altLang="en-US" sz="1600" b="0" i="0" u="none" strike="noStrike" cap="none" normalizeH="0" dirty="0" smtClean="0">
                <a:ln>
                  <a:noFill/>
                </a:ln>
                <a:effectLst/>
              </a:rPr>
              <a:t> Center for Survey Research and the Thoma</a:t>
            </a:r>
            <a:r>
              <a:rPr lang="en-US" altLang="en-US" sz="1600" dirty="0" smtClean="0"/>
              <a:t>s Jefferson Health District</a:t>
            </a:r>
            <a:r>
              <a:rPr kumimoji="0" lang="en-US" altLang="en-US" sz="1600" b="0" i="0" u="none" strike="noStrike" cap="none" normalizeH="0" dirty="0" smtClean="0">
                <a:ln>
                  <a:noFill/>
                </a:ln>
                <a:effectLst/>
              </a:rPr>
              <a:t>, Community Health Survey</a:t>
            </a:r>
            <a:r>
              <a:rPr kumimoji="0" lang="en-US" altLang="en-US" sz="1600" b="0" i="0" u="none" strike="noStrike" cap="none" normalizeH="0" baseline="0" dirty="0" smtClean="0">
                <a:ln>
                  <a:noFill/>
                </a:ln>
                <a:effectLst/>
              </a:rPr>
              <a:t>, 2019.</a:t>
            </a:r>
          </a:p>
        </p:txBody>
      </p:sp>
      <p:graphicFrame>
        <p:nvGraphicFramePr>
          <p:cNvPr id="9" name="Chart 8"/>
          <p:cNvGraphicFramePr>
            <a:graphicFrameLocks/>
          </p:cNvGraphicFramePr>
          <p:nvPr>
            <p:extLst/>
          </p:nvPr>
        </p:nvGraphicFramePr>
        <p:xfrm>
          <a:off x="304800" y="1276350"/>
          <a:ext cx="7696200"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6874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8382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Unable to Get Necessary Dental Care</a:t>
            </a:r>
            <a:r>
              <a:rPr lang="en-US" altLang="en-US" sz="1400" b="1" dirty="0" smtClean="0"/>
              <a:t>, </a:t>
            </a:r>
            <a:r>
              <a:rPr kumimoji="0" lang="en-US" altLang="en-US" sz="1600" b="0" i="0" u="none" strike="noStrike" cap="none" normalizeH="0" baseline="0" dirty="0" smtClean="0">
                <a:ln>
                  <a:noFill/>
                </a:ln>
                <a:effectLst/>
              </a:rPr>
              <a:t> TJHD Locality, 2018. </a:t>
            </a:r>
            <a:endParaRPr lang="en-US" altLang="en-US" sz="1600" dirty="0"/>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Source: UVA</a:t>
            </a:r>
            <a:r>
              <a:rPr kumimoji="0" lang="en-US" altLang="en-US" sz="1600" b="0" i="0" u="none" strike="noStrike" cap="none" normalizeH="0" dirty="0" smtClean="0">
                <a:ln>
                  <a:noFill/>
                </a:ln>
                <a:effectLst/>
              </a:rPr>
              <a:t> Center for Survey Research and the Thoma</a:t>
            </a:r>
            <a:r>
              <a:rPr lang="en-US" altLang="en-US" sz="1600" dirty="0" smtClean="0"/>
              <a:t>s Jefferson Health District</a:t>
            </a:r>
            <a:r>
              <a:rPr kumimoji="0" lang="en-US" altLang="en-US" sz="1600" b="0" i="0" u="none" strike="noStrike" cap="none" normalizeH="0" dirty="0" smtClean="0">
                <a:ln>
                  <a:noFill/>
                </a:ln>
                <a:effectLst/>
              </a:rPr>
              <a:t>, Community Health Survey</a:t>
            </a:r>
            <a:r>
              <a:rPr kumimoji="0" lang="en-US" altLang="en-US" sz="1600" b="0" i="0" u="none" strike="noStrike" cap="none" normalizeH="0" baseline="0" dirty="0" smtClean="0">
                <a:ln>
                  <a:noFill/>
                </a:ln>
                <a:effectLst/>
              </a:rPr>
              <a:t>, 2019.</a:t>
            </a:r>
          </a:p>
        </p:txBody>
      </p:sp>
      <p:graphicFrame>
        <p:nvGraphicFramePr>
          <p:cNvPr id="5" name="Chart 4"/>
          <p:cNvGraphicFramePr>
            <a:graphicFrameLocks/>
          </p:cNvGraphicFramePr>
          <p:nvPr>
            <p:extLst/>
          </p:nvPr>
        </p:nvGraphicFramePr>
        <p:xfrm>
          <a:off x="276446" y="1276350"/>
          <a:ext cx="7648353"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63364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12573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In Past 12 Months Seen a Dentist for Cleaning</a:t>
            </a:r>
            <a:r>
              <a:rPr lang="en-US" altLang="en-US" sz="1400" b="1" dirty="0" smtClean="0"/>
              <a:t>, </a:t>
            </a:r>
            <a:r>
              <a:rPr kumimoji="0" lang="en-US" altLang="en-US" sz="1600" b="0" i="0" u="none" strike="noStrike" cap="none" normalizeH="0" baseline="0" dirty="0" smtClean="0">
                <a:ln>
                  <a:noFill/>
                </a:ln>
                <a:effectLst/>
              </a:rPr>
              <a:t> TJHD Locality, 2018. Source: UVA</a:t>
            </a:r>
            <a:r>
              <a:rPr kumimoji="0" lang="en-US" altLang="en-US" sz="1600" b="0" i="0" u="none" strike="noStrike" cap="none" normalizeH="0" dirty="0" smtClean="0">
                <a:ln>
                  <a:noFill/>
                </a:ln>
                <a:effectLst/>
              </a:rPr>
              <a:t> Center for Survey Research and the Thoma</a:t>
            </a:r>
            <a:r>
              <a:rPr lang="en-US" altLang="en-US" sz="1600" dirty="0" smtClean="0"/>
              <a:t>s Jefferson Health District</a:t>
            </a:r>
            <a:r>
              <a:rPr kumimoji="0" lang="en-US" altLang="en-US" sz="1600" b="0" i="0" u="none" strike="noStrike" cap="none" normalizeH="0" dirty="0" smtClean="0">
                <a:ln>
                  <a:noFill/>
                </a:ln>
                <a:effectLst/>
              </a:rPr>
              <a:t>, Community Health Survey</a:t>
            </a:r>
            <a:r>
              <a:rPr kumimoji="0" lang="en-US" altLang="en-US" sz="1600" b="0" i="0" u="none" strike="noStrike" cap="none" normalizeH="0" baseline="0" dirty="0" smtClean="0">
                <a:ln>
                  <a:noFill/>
                </a:ln>
                <a:effectLst/>
              </a:rPr>
              <a:t>, 2019.</a:t>
            </a:r>
          </a:p>
        </p:txBody>
      </p:sp>
      <p:graphicFrame>
        <p:nvGraphicFramePr>
          <p:cNvPr id="4" name="Chart 3"/>
          <p:cNvGraphicFramePr>
            <a:graphicFrameLocks/>
          </p:cNvGraphicFramePr>
          <p:nvPr>
            <p:extLst/>
          </p:nvPr>
        </p:nvGraphicFramePr>
        <p:xfrm>
          <a:off x="304800" y="1428750"/>
          <a:ext cx="7772400" cy="335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7869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457200" y="-10189"/>
            <a:ext cx="8610600" cy="1347993"/>
          </a:xfrm>
        </p:spPr>
        <p:txBody>
          <a:bodyPr>
            <a:noAutofit/>
          </a:bodyPr>
          <a:lstStyle/>
          <a:p>
            <a:r>
              <a:rPr lang="en-US" sz="2400" b="1" dirty="0" smtClean="0"/>
              <a:t>Nelson Low Birth Weight</a:t>
            </a:r>
            <a:r>
              <a:rPr lang="en-US" sz="2000" dirty="0" smtClean="0"/>
              <a:t>. 2008-2016. </a:t>
            </a:r>
            <a:r>
              <a:rPr lang="en-US" sz="1600" dirty="0" smtClean="0"/>
              <a:t/>
            </a:r>
            <a:br>
              <a:rPr lang="en-US" sz="1600" dirty="0" smtClean="0"/>
            </a:br>
            <a:r>
              <a:rPr lang="en-US" sz="1200" dirty="0" smtClean="0"/>
              <a:t>Source: Virginia Department of Health, Division of Health Statistics, 2018.</a:t>
            </a:r>
            <a:endParaRPr lang="en-US" sz="600" dirty="0"/>
          </a:p>
        </p:txBody>
      </p:sp>
      <p:sp>
        <p:nvSpPr>
          <p:cNvPr id="10" name="Rectangle 9"/>
          <p:cNvSpPr/>
          <p:nvPr/>
        </p:nvSpPr>
        <p:spPr>
          <a:xfrm>
            <a:off x="4402211" y="971550"/>
            <a:ext cx="2362200" cy="366254"/>
          </a:xfrm>
          <a:prstGeom prst="rect">
            <a:avLst/>
          </a:prstGeom>
        </p:spPr>
        <p:txBody>
          <a:bodyPr wrap="square">
            <a:spAutoFit/>
          </a:bodyPr>
          <a:lstStyle/>
          <a:p>
            <a:pPr algn="ctr">
              <a:lnSpc>
                <a:spcPct val="119000"/>
              </a:lnSpc>
              <a:spcAft>
                <a:spcPts val="600"/>
              </a:spcAft>
            </a:pPr>
            <a:r>
              <a:rPr lang="en-US" sz="1600" b="1" kern="1400" dirty="0">
                <a:solidFill>
                  <a:srgbClr val="000000"/>
                </a:solidFill>
                <a:latin typeface="Calibri" panose="020F0502020204030204" pitchFamily="34" charset="0"/>
              </a:rPr>
              <a:t>Total Low Birth </a:t>
            </a:r>
            <a:r>
              <a:rPr lang="en-US" sz="1600" b="1" kern="1400" dirty="0" smtClean="0">
                <a:solidFill>
                  <a:srgbClr val="000000"/>
                </a:solidFill>
                <a:latin typeface="Calibri" panose="020F0502020204030204" pitchFamily="34" charset="0"/>
              </a:rPr>
              <a:t>Weight</a:t>
            </a:r>
            <a:endParaRPr lang="en-US" sz="1600" kern="1400" dirty="0">
              <a:solidFill>
                <a:srgbClr val="000000"/>
              </a:solidFill>
              <a:latin typeface="Calibri" panose="020F0502020204030204" pitchFamily="34" charset="0"/>
            </a:endParaRPr>
          </a:p>
        </p:txBody>
      </p:sp>
      <p:sp>
        <p:nvSpPr>
          <p:cNvPr id="13" name="Rectangle 12"/>
          <p:cNvSpPr/>
          <p:nvPr/>
        </p:nvSpPr>
        <p:spPr>
          <a:xfrm>
            <a:off x="4490486" y="1878678"/>
            <a:ext cx="2362200" cy="385362"/>
          </a:xfrm>
          <a:prstGeom prst="rect">
            <a:avLst/>
          </a:prstGeom>
        </p:spPr>
        <p:txBody>
          <a:bodyPr wrap="square">
            <a:spAutoFit/>
          </a:bodyPr>
          <a:lstStyle/>
          <a:p>
            <a:pPr algn="ctr">
              <a:lnSpc>
                <a:spcPct val="119000"/>
              </a:lnSpc>
              <a:spcAft>
                <a:spcPts val="600"/>
              </a:spcAft>
            </a:pPr>
            <a:r>
              <a:rPr lang="en-US" sz="1600" b="1" kern="1400" dirty="0" smtClean="0">
                <a:solidFill>
                  <a:srgbClr val="000000"/>
                </a:solidFill>
                <a:latin typeface="Calibri" panose="020F0502020204030204" pitchFamily="34" charset="0"/>
              </a:rPr>
              <a:t>Black </a:t>
            </a:r>
            <a:r>
              <a:rPr lang="en-US" sz="1600" b="1" kern="1400" dirty="0">
                <a:solidFill>
                  <a:srgbClr val="000000"/>
                </a:solidFill>
                <a:latin typeface="Calibri" panose="020F0502020204030204" pitchFamily="34" charset="0"/>
              </a:rPr>
              <a:t>Low Birth </a:t>
            </a:r>
            <a:r>
              <a:rPr lang="en-US" sz="1600" b="1" kern="1400" dirty="0" smtClean="0">
                <a:solidFill>
                  <a:srgbClr val="000000"/>
                </a:solidFill>
                <a:latin typeface="Calibri" panose="020F0502020204030204" pitchFamily="34" charset="0"/>
              </a:rPr>
              <a:t>Weight</a:t>
            </a:r>
            <a:endParaRPr lang="en-US" sz="1600" kern="1400" dirty="0">
              <a:solidFill>
                <a:srgbClr val="000000"/>
              </a:solidFill>
              <a:latin typeface="Calibri" panose="020F0502020204030204" pitchFamily="34" charset="0"/>
            </a:endParaRPr>
          </a:p>
        </p:txBody>
      </p:sp>
      <p:sp>
        <p:nvSpPr>
          <p:cNvPr id="14" name="Rectangle 13"/>
          <p:cNvSpPr/>
          <p:nvPr/>
        </p:nvSpPr>
        <p:spPr>
          <a:xfrm>
            <a:off x="4490486" y="3553087"/>
            <a:ext cx="2362200" cy="385362"/>
          </a:xfrm>
          <a:prstGeom prst="rect">
            <a:avLst/>
          </a:prstGeom>
        </p:spPr>
        <p:txBody>
          <a:bodyPr wrap="square">
            <a:spAutoFit/>
          </a:bodyPr>
          <a:lstStyle/>
          <a:p>
            <a:pPr algn="ctr">
              <a:lnSpc>
                <a:spcPct val="119000"/>
              </a:lnSpc>
              <a:spcAft>
                <a:spcPts val="600"/>
              </a:spcAft>
            </a:pPr>
            <a:r>
              <a:rPr lang="en-US" sz="1600" b="1" kern="1400" dirty="0" smtClean="0">
                <a:solidFill>
                  <a:srgbClr val="000000"/>
                </a:solidFill>
                <a:latin typeface="Calibri" panose="020F0502020204030204" pitchFamily="34" charset="0"/>
              </a:rPr>
              <a:t>White </a:t>
            </a:r>
            <a:r>
              <a:rPr lang="en-US" sz="1600" b="1" kern="1400" dirty="0">
                <a:solidFill>
                  <a:srgbClr val="000000"/>
                </a:solidFill>
                <a:latin typeface="Calibri" panose="020F0502020204030204" pitchFamily="34" charset="0"/>
              </a:rPr>
              <a:t>Low Birth </a:t>
            </a:r>
            <a:r>
              <a:rPr lang="en-US" sz="1600" b="1" kern="1400" dirty="0" smtClean="0">
                <a:solidFill>
                  <a:srgbClr val="000000"/>
                </a:solidFill>
                <a:latin typeface="Calibri" panose="020F0502020204030204" pitchFamily="34" charset="0"/>
              </a:rPr>
              <a:t>Weight</a:t>
            </a:r>
            <a:endParaRPr lang="en-US" sz="1600" kern="1400" dirty="0">
              <a:solidFill>
                <a:srgbClr val="000000"/>
              </a:solidFill>
              <a:latin typeface="Calibri" panose="020F050202020403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538" y="1347649"/>
            <a:ext cx="8863729" cy="2590800"/>
          </a:xfrm>
          <a:prstGeom prst="rect">
            <a:avLst/>
          </a:prstGeom>
        </p:spPr>
      </p:pic>
      <p:pic>
        <p:nvPicPr>
          <p:cNvPr id="3" name="Picture 2"/>
          <p:cNvPicPr>
            <a:picLocks noChangeAspect="1"/>
          </p:cNvPicPr>
          <p:nvPr/>
        </p:nvPicPr>
        <p:blipFill rotWithShape="1">
          <a:blip r:embed="rId4"/>
          <a:srcRect l="-1201" t="14285" r="47073" b="50000"/>
          <a:stretch/>
        </p:blipFill>
        <p:spPr>
          <a:xfrm>
            <a:off x="4114800" y="2697427"/>
            <a:ext cx="2026173" cy="381000"/>
          </a:xfrm>
          <a:prstGeom prst="rect">
            <a:avLst/>
          </a:prstGeom>
        </p:spPr>
      </p:pic>
      <p:pic>
        <p:nvPicPr>
          <p:cNvPr id="11" name="Picture 10"/>
          <p:cNvPicPr>
            <a:picLocks noChangeAspect="1"/>
          </p:cNvPicPr>
          <p:nvPr/>
        </p:nvPicPr>
        <p:blipFill rotWithShape="1">
          <a:blip r:embed="rId4"/>
          <a:srcRect l="59498" t="70036" b="8536"/>
          <a:stretch/>
        </p:blipFill>
        <p:spPr>
          <a:xfrm>
            <a:off x="6140973" y="2837921"/>
            <a:ext cx="1516136" cy="228600"/>
          </a:xfrm>
          <a:prstGeom prst="rect">
            <a:avLst/>
          </a:prstGeom>
        </p:spPr>
      </p:pic>
    </p:spTree>
    <p:extLst>
      <p:ext uri="{BB962C8B-B14F-4D97-AF65-F5344CB8AC3E}">
        <p14:creationId xmlns:p14="http://schemas.microsoft.com/office/powerpoint/2010/main" val="8870436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9050"/>
            <a:ext cx="3048000" cy="5143500"/>
          </a:xfrm>
        </p:spPr>
        <p:txBody>
          <a:bodyPr anchor="ctr" anchorCtr="0">
            <a:noAutofit/>
          </a:bodyPr>
          <a:lstStyle/>
          <a:p>
            <a:pPr algn="ctr"/>
            <a:r>
              <a:rPr lang="en-US" sz="3600" b="1" dirty="0" smtClean="0">
                <a:solidFill>
                  <a:schemeClr val="accent6"/>
                </a:solidFill>
              </a:rPr>
              <a:t>Foster a Healthy and Connected Community for All Ages</a:t>
            </a:r>
            <a:endParaRPr lang="en-US" sz="3600" b="1" dirty="0">
              <a:solidFill>
                <a:schemeClr val="accent6"/>
              </a:solidFill>
            </a:endParaRPr>
          </a:p>
        </p:txBody>
      </p:sp>
      <p:pic>
        <p:nvPicPr>
          <p:cNvPr id="9" name="Picture Placeholder 8"/>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r="20000"/>
          <a:stretch/>
        </p:blipFill>
        <p:spPr>
          <a:xfrm>
            <a:off x="2972476" y="-19050"/>
            <a:ext cx="6171524" cy="5143500"/>
          </a:xfrm>
        </p:spPr>
      </p:pic>
    </p:spTree>
    <p:extLst>
      <p:ext uri="{BB962C8B-B14F-4D97-AF65-F5344CB8AC3E}">
        <p14:creationId xmlns:p14="http://schemas.microsoft.com/office/powerpoint/2010/main" val="36716319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533399" y="273844"/>
            <a:ext cx="8305801" cy="1002506"/>
          </a:xfrm>
        </p:spPr>
        <p:txBody>
          <a:bodyPr>
            <a:noAutofit/>
          </a:bodyPr>
          <a:lstStyle/>
          <a:p>
            <a:r>
              <a:rPr lang="en-US" sz="2400" b="1" dirty="0" smtClean="0"/>
              <a:t>Percent Free </a:t>
            </a:r>
            <a:r>
              <a:rPr lang="en-US" sz="2400" b="1" dirty="0"/>
              <a:t>and Reduced </a:t>
            </a:r>
            <a:r>
              <a:rPr lang="en-US" sz="2400" b="1" dirty="0" smtClean="0"/>
              <a:t>School </a:t>
            </a:r>
            <a:r>
              <a:rPr lang="en-US" sz="2400" b="1" dirty="0"/>
              <a:t>Lunch, </a:t>
            </a:r>
            <a:r>
              <a:rPr lang="en-US" sz="1600" dirty="0" smtClean="0"/>
              <a:t>Nelson County Elementary </a:t>
            </a:r>
            <a:r>
              <a:rPr lang="en-US" sz="1600" dirty="0"/>
              <a:t>Schools, </a:t>
            </a:r>
            <a:r>
              <a:rPr lang="en-US" sz="1600" dirty="0" smtClean="0"/>
              <a:t>2008-2018</a:t>
            </a:r>
            <a:r>
              <a:rPr lang="en-US" sz="1600" dirty="0"/>
              <a:t>. </a:t>
            </a:r>
            <a:r>
              <a:rPr lang="en-US" sz="1600" dirty="0" smtClean="0"/>
              <a:t>Source</a:t>
            </a:r>
            <a:r>
              <a:rPr lang="en-US" sz="1600" dirty="0"/>
              <a:t>: Virginia Department of Education, 2018</a:t>
            </a:r>
            <a:r>
              <a:rPr lang="en-US" sz="1600" dirty="0" smtClean="0"/>
              <a:t>.</a:t>
            </a:r>
            <a:r>
              <a:rPr lang="en-US" dirty="0"/>
              <a:t/>
            </a:r>
            <a:br>
              <a:rPr lang="en-US" dirty="0"/>
            </a:br>
            <a:endParaRPr lang="en-US" sz="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28750"/>
            <a:ext cx="8362850" cy="326313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1657350"/>
            <a:ext cx="1771650" cy="666750"/>
          </a:xfrm>
          <a:prstGeom prst="rect">
            <a:avLst/>
          </a:prstGeom>
        </p:spPr>
      </p:pic>
    </p:spTree>
    <p:extLst>
      <p:ext uri="{BB962C8B-B14F-4D97-AF65-F5344CB8AC3E}">
        <p14:creationId xmlns:p14="http://schemas.microsoft.com/office/powerpoint/2010/main" val="468422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533399" y="273844"/>
            <a:ext cx="8305801" cy="1002506"/>
          </a:xfrm>
        </p:spPr>
        <p:txBody>
          <a:bodyPr>
            <a:noAutofit/>
          </a:bodyPr>
          <a:lstStyle/>
          <a:p>
            <a:r>
              <a:rPr lang="en-US" sz="2400" b="1" dirty="0" smtClean="0"/>
              <a:t>Percent Third Grade English SOL Pass Rate, </a:t>
            </a:r>
            <a:r>
              <a:rPr lang="en-US" sz="1600" dirty="0" err="1" smtClean="0"/>
              <a:t>Tye</a:t>
            </a:r>
            <a:r>
              <a:rPr lang="en-US" sz="1600" dirty="0" smtClean="0"/>
              <a:t> River Elementary School (Nelson County), 2008-2018 Class Year. Source</a:t>
            </a:r>
            <a:r>
              <a:rPr lang="en-US" sz="1600" dirty="0"/>
              <a:t>: Virginia Department of Education, 2018</a:t>
            </a:r>
            <a:r>
              <a:rPr lang="en-US" sz="1600" dirty="0" smtClean="0"/>
              <a:t>.</a:t>
            </a:r>
            <a:r>
              <a:rPr lang="en-US" sz="1600" dirty="0"/>
              <a:t/>
            </a:r>
            <a:br>
              <a:rPr lang="en-US" sz="1600" dirty="0"/>
            </a:br>
            <a:endParaRPr lang="en-US" sz="200" dirty="0"/>
          </a:p>
        </p:txBody>
      </p:sp>
      <p:grpSp>
        <p:nvGrpSpPr>
          <p:cNvPr id="2" name="Group 4"/>
          <p:cNvGrpSpPr>
            <a:grpSpLocks/>
          </p:cNvGrpSpPr>
          <p:nvPr/>
        </p:nvGrpSpPr>
        <p:grpSpPr bwMode="auto">
          <a:xfrm>
            <a:off x="7797084" y="1489469"/>
            <a:ext cx="1250950" cy="2736850"/>
            <a:chOff x="108276390" y="107309602"/>
            <a:chExt cx="1252169" cy="2737532"/>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l="85634"/>
            <a:stretch>
              <a:fillRect/>
            </a:stretch>
          </p:blipFill>
          <p:spPr bwMode="auto">
            <a:xfrm>
              <a:off x="108276390" y="107309602"/>
              <a:ext cx="1070610" cy="26365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t="80699" r="10030" b="12209"/>
            <a:stretch>
              <a:fillRect/>
            </a:stretch>
          </p:blipFill>
          <p:spPr bwMode="auto">
            <a:xfrm>
              <a:off x="108398029" y="109888495"/>
              <a:ext cx="1130530" cy="1586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68" y="1292612"/>
            <a:ext cx="7705316" cy="3130565"/>
          </a:xfrm>
          <a:prstGeom prst="rect">
            <a:avLst/>
          </a:prstGeom>
        </p:spPr>
      </p:pic>
    </p:spTree>
    <p:extLst>
      <p:ext uri="{BB962C8B-B14F-4D97-AF65-F5344CB8AC3E}">
        <p14:creationId xmlns:p14="http://schemas.microsoft.com/office/powerpoint/2010/main" val="14568165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26" y="-1041"/>
            <a:ext cx="3459026" cy="5174337"/>
          </a:xfrm>
          <a:prstGeom prst="rect">
            <a:avLst/>
          </a:prstGeom>
        </p:spPr>
      </p:pic>
      <p:sp>
        <p:nvSpPr>
          <p:cNvPr id="10" name="Title 9"/>
          <p:cNvSpPr>
            <a:spLocks noGrp="1"/>
          </p:cNvSpPr>
          <p:nvPr>
            <p:ph type="title"/>
          </p:nvPr>
        </p:nvSpPr>
        <p:spPr>
          <a:xfrm>
            <a:off x="990600" y="4262296"/>
            <a:ext cx="6172200" cy="1056447"/>
          </a:xfrm>
        </p:spPr>
        <p:txBody>
          <a:bodyPr>
            <a:normAutofit/>
          </a:bodyPr>
          <a:lstStyle/>
          <a:p>
            <a:pPr algn="r"/>
            <a:r>
              <a:rPr lang="en-US" b="1" dirty="0" smtClean="0">
                <a:solidFill>
                  <a:schemeClr val="accent6"/>
                </a:solidFill>
              </a:rPr>
              <a:t>2019 MAPP2Health</a:t>
            </a:r>
            <a:endParaRPr lang="en-US" b="1" dirty="0">
              <a:solidFill>
                <a:schemeClr val="accent6"/>
              </a:solidFill>
            </a:endParaRPr>
          </a:p>
        </p:txBody>
      </p:sp>
      <p:sp>
        <p:nvSpPr>
          <p:cNvPr id="2" name="Rectangle 1"/>
          <p:cNvSpPr/>
          <p:nvPr/>
        </p:nvSpPr>
        <p:spPr>
          <a:xfrm>
            <a:off x="5817158" y="1200150"/>
            <a:ext cx="3048001" cy="984885"/>
          </a:xfrm>
          <a:prstGeom prst="rect">
            <a:avLst/>
          </a:prstGeom>
        </p:spPr>
        <p:txBody>
          <a:bodyPr wrap="square">
            <a:spAutoFit/>
          </a:bodyPr>
          <a:lstStyle/>
          <a:p>
            <a:r>
              <a:rPr lang="en-US" sz="1600" b="1" dirty="0" err="1" smtClean="0"/>
              <a:t>Guleer</a:t>
            </a:r>
            <a:r>
              <a:rPr lang="en-US" sz="1600" b="1" dirty="0" smtClean="0"/>
              <a:t> Shahab, </a:t>
            </a:r>
            <a:r>
              <a:rPr lang="en-US" sz="1400" b="1" i="1" dirty="0" smtClean="0"/>
              <a:t>Data Analyst</a:t>
            </a:r>
            <a:endParaRPr lang="en-US" sz="1400" b="1" i="1" dirty="0"/>
          </a:p>
          <a:p>
            <a:r>
              <a:rPr lang="en-US" sz="1400" b="1" dirty="0"/>
              <a:t>Thomas Jefferson Health District</a:t>
            </a:r>
          </a:p>
          <a:p>
            <a:r>
              <a:rPr lang="en-US" sz="1400" b="1" dirty="0" smtClean="0"/>
              <a:t>434-422-3214</a:t>
            </a:r>
            <a:endParaRPr lang="en-US" sz="1400" b="1" dirty="0"/>
          </a:p>
          <a:p>
            <a:r>
              <a:rPr lang="en-US" sz="1400" b="1" smtClean="0">
                <a:hlinkClick r:id="rId4"/>
              </a:rPr>
              <a:t>guleer.shahab@vdh.virginia.gov</a:t>
            </a:r>
            <a:r>
              <a:rPr lang="en-US" sz="1400" b="1" smtClean="0"/>
              <a:t> </a:t>
            </a:r>
            <a:endParaRPr lang="en-US" b="1" dirty="0"/>
          </a:p>
        </p:txBody>
      </p:sp>
      <p:sp>
        <p:nvSpPr>
          <p:cNvPr id="6" name="Shape 817"/>
          <p:cNvSpPr/>
          <p:nvPr/>
        </p:nvSpPr>
        <p:spPr>
          <a:xfrm flipH="1">
            <a:off x="3733800" y="473456"/>
            <a:ext cx="2057400" cy="840372"/>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6"/>
          </a:solidFill>
          <a:ln>
            <a:noFill/>
          </a:ln>
        </p:spPr>
        <p:txBody>
          <a:bodyPr lIns="91425" tIns="91425" rIns="91425" bIns="91425" anchor="ctr" anchorCtr="0">
            <a:noAutofit/>
          </a:bodyPr>
          <a:lstStyle/>
          <a:p>
            <a:pPr lvl="0">
              <a:spcBef>
                <a:spcPts val="0"/>
              </a:spcBef>
              <a:buNone/>
            </a:pPr>
            <a:endParaRPr dirty="0"/>
          </a:p>
        </p:txBody>
      </p:sp>
      <p:sp>
        <p:nvSpPr>
          <p:cNvPr id="3" name="TextBox 2"/>
          <p:cNvSpPr txBox="1"/>
          <p:nvPr/>
        </p:nvSpPr>
        <p:spPr>
          <a:xfrm>
            <a:off x="4041111" y="708976"/>
            <a:ext cx="1447800" cy="369332"/>
          </a:xfrm>
          <a:prstGeom prst="rect">
            <a:avLst/>
          </a:prstGeom>
          <a:noFill/>
        </p:spPr>
        <p:txBody>
          <a:bodyPr wrap="square" rtlCol="0">
            <a:spAutoFit/>
          </a:bodyPr>
          <a:lstStyle/>
          <a:p>
            <a:r>
              <a:rPr lang="en-US" dirty="0" smtClean="0"/>
              <a:t>Questions?</a:t>
            </a:r>
            <a:endParaRPr lang="en-US" dirty="0"/>
          </a:p>
        </p:txBody>
      </p:sp>
    </p:spTree>
    <p:extLst>
      <p:ext uri="{BB962C8B-B14F-4D97-AF65-F5344CB8AC3E}">
        <p14:creationId xmlns:p14="http://schemas.microsoft.com/office/powerpoint/2010/main" val="1290387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3993" y="438150"/>
            <a:ext cx="7886700" cy="962480"/>
          </a:xfrm>
        </p:spPr>
        <p:txBody>
          <a:bodyPr>
            <a:noAutofit/>
          </a:bodyPr>
          <a:lstStyle/>
          <a:p>
            <a:r>
              <a:rPr lang="en-US" sz="3200" b="1" dirty="0" smtClean="0"/>
              <a:t>MAPP Data Available Online:</a:t>
            </a:r>
            <a:r>
              <a:rPr lang="en-US" sz="2600" b="1" dirty="0" smtClean="0"/>
              <a:t/>
            </a:r>
            <a:br>
              <a:rPr lang="en-US" sz="2600" b="1" dirty="0" smtClean="0"/>
            </a:br>
            <a:r>
              <a:rPr lang="en-US" sz="1800" dirty="0">
                <a:hlinkClick r:id="rId3"/>
              </a:rPr>
              <a:t>https://public.tableau.com/profile/thomas.jefferson.health.district</a:t>
            </a:r>
            <a:r>
              <a:rPr lang="en-US" sz="1800" dirty="0" smtClean="0">
                <a:hlinkClick r:id="rId3"/>
              </a:rPr>
              <a:t>#!/</a:t>
            </a:r>
            <a:endParaRPr lang="en-US" sz="2600" dirty="0"/>
          </a:p>
        </p:txBody>
      </p:sp>
      <p:sp>
        <p:nvSpPr>
          <p:cNvPr id="15" name="Text Placeholder 14"/>
          <p:cNvSpPr>
            <a:spLocks noGrp="1"/>
          </p:cNvSpPr>
          <p:nvPr>
            <p:ph type="body" idx="1"/>
          </p:nvPr>
        </p:nvSpPr>
        <p:spPr>
          <a:xfrm>
            <a:off x="634191" y="4390090"/>
            <a:ext cx="3868340" cy="478387"/>
          </a:xfrm>
        </p:spPr>
        <p:txBody>
          <a:bodyPr>
            <a:normAutofit fontScale="92500" lnSpcReduction="10000"/>
          </a:bodyPr>
          <a:lstStyle/>
          <a:p>
            <a:r>
              <a:rPr lang="en-US" sz="1600" b="0" i="1" dirty="0" smtClean="0"/>
              <a:t>Mapping the Prevalence of Obesity in </a:t>
            </a:r>
            <a:r>
              <a:rPr lang="en-US" sz="1600" b="0" i="1" dirty="0" err="1" smtClean="0"/>
              <a:t>TJHD</a:t>
            </a:r>
            <a:r>
              <a:rPr lang="en-US" sz="1600" b="0" i="1" dirty="0" smtClean="0"/>
              <a:t> (2014-2016)</a:t>
            </a:r>
            <a:endParaRPr lang="en-US" sz="1600" b="0" i="1" dirty="0"/>
          </a:p>
        </p:txBody>
      </p:sp>
      <p:pic>
        <p:nvPicPr>
          <p:cNvPr id="19" name="Content Placeholder 1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3993" y="1660943"/>
            <a:ext cx="3868737" cy="2729147"/>
          </a:xfrm>
        </p:spPr>
      </p:pic>
      <p:sp>
        <p:nvSpPr>
          <p:cNvPr id="17" name="Text Placeholder 16"/>
          <p:cNvSpPr>
            <a:spLocks noGrp="1"/>
          </p:cNvSpPr>
          <p:nvPr>
            <p:ph type="body" sz="quarter" idx="3"/>
          </p:nvPr>
        </p:nvSpPr>
        <p:spPr>
          <a:xfrm>
            <a:off x="4800600" y="4390090"/>
            <a:ext cx="3887391" cy="504160"/>
          </a:xfrm>
        </p:spPr>
        <p:txBody>
          <a:bodyPr>
            <a:normAutofit lnSpcReduction="10000"/>
          </a:bodyPr>
          <a:lstStyle/>
          <a:p>
            <a:r>
              <a:rPr lang="en-US" sz="1600" b="0" i="1" dirty="0" smtClean="0"/>
              <a:t>Life Expectancy Estimates at Birth by Census Tract (2008-2012)</a:t>
            </a:r>
            <a:endParaRPr lang="en-US" sz="1600" b="0" i="1" dirty="0"/>
          </a:p>
        </p:txBody>
      </p:sp>
      <p:pic>
        <p:nvPicPr>
          <p:cNvPr id="21" name="Content Placeholder 20"/>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4800600" y="1661667"/>
            <a:ext cx="3276600" cy="2728423"/>
          </a:xfrm>
        </p:spPr>
      </p:pic>
      <p:cxnSp>
        <p:nvCxnSpPr>
          <p:cNvPr id="3" name="Straight Arrow Connector 2"/>
          <p:cNvCxnSpPr/>
          <p:nvPr/>
        </p:nvCxnSpPr>
        <p:spPr>
          <a:xfrm flipV="1">
            <a:off x="633993" y="4036168"/>
            <a:ext cx="234886" cy="260313"/>
          </a:xfrm>
          <a:prstGeom prst="straightConnector1">
            <a:avLst/>
          </a:prstGeom>
          <a:ln w="38100" cmpd="sng">
            <a:solidFill>
              <a:schemeClr val="accent6"/>
            </a:solidFill>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p:cNvCxnSpPr/>
          <p:nvPr/>
        </p:nvCxnSpPr>
        <p:spPr>
          <a:xfrm flipV="1">
            <a:off x="4800600" y="4036168"/>
            <a:ext cx="298070" cy="260313"/>
          </a:xfrm>
          <a:prstGeom prst="straightConnector1">
            <a:avLst/>
          </a:prstGeom>
          <a:ln w="38100" cmpd="sng">
            <a:solidFill>
              <a:schemeClr val="accent6"/>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177358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2630017" cy="5143500"/>
          </a:xfrm>
        </p:spPr>
        <p:txBody>
          <a:bodyPr anchor="ctr" anchorCtr="0">
            <a:noAutofit/>
          </a:bodyPr>
          <a:lstStyle/>
          <a:p>
            <a:pPr algn="ctr"/>
            <a:r>
              <a:rPr lang="en-US" sz="3600" b="1" dirty="0" smtClean="0">
                <a:solidFill>
                  <a:schemeClr val="accent6"/>
                </a:solidFill>
              </a:rPr>
              <a:t>Promote Heathy Eating and Active Living</a:t>
            </a:r>
            <a:endParaRPr lang="en-US" sz="3600" b="1" dirty="0">
              <a:solidFill>
                <a:schemeClr val="accent6"/>
              </a:solidFill>
            </a:endParaRPr>
          </a:p>
        </p:txBody>
      </p:sp>
      <p:pic>
        <p:nvPicPr>
          <p:cNvPr id="9" name="Picture Placeholder 8"/>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7776" r="7776"/>
          <a:stretch>
            <a:fillRect/>
          </a:stretch>
        </p:blipFill>
        <p:spPr>
          <a:xfrm>
            <a:off x="2630017" y="0"/>
            <a:ext cx="6513983" cy="5143500"/>
          </a:xfrm>
        </p:spPr>
      </p:pic>
    </p:spTree>
    <p:extLst>
      <p:ext uri="{BB962C8B-B14F-4D97-AF65-F5344CB8AC3E}">
        <p14:creationId xmlns:p14="http://schemas.microsoft.com/office/powerpoint/2010/main" val="2985450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8382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latin typeface="Arial" panose="020B0604020202020204" pitchFamily="34" charset="0"/>
              </a:rPr>
              <a:t>Percent of Obese Adults</a:t>
            </a:r>
            <a:r>
              <a:rPr lang="en-US" altLang="en-US" sz="1400" b="1" dirty="0" smtClean="0">
                <a:latin typeface="Arial" panose="020B0604020202020204" pitchFamily="34" charset="0"/>
              </a:rPr>
              <a:t> </a:t>
            </a:r>
            <a:r>
              <a:rPr kumimoji="0" lang="en-US" altLang="en-US" sz="1400" b="0" i="0" u="none" strike="noStrike" cap="none" normalizeH="0" baseline="0" dirty="0" smtClean="0">
                <a:ln>
                  <a:noFill/>
                </a:ln>
                <a:effectLst/>
                <a:latin typeface="Arial" panose="020B0604020202020204" pitchFamily="34" charset="0"/>
              </a:rPr>
              <a:t>by TJHD Locality, 2005-2015. </a:t>
            </a:r>
            <a:endParaRPr lang="en-US" altLang="en-US" sz="1400" dirty="0">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effectLst/>
                <a:latin typeface="Arial" panose="020B0604020202020204" pitchFamily="34" charset="0"/>
              </a:rPr>
              <a:t>Source: Robert</a:t>
            </a:r>
            <a:r>
              <a:rPr kumimoji="0" lang="en-US" altLang="en-US" sz="1400" b="0" i="0" u="none" strike="noStrike" cap="none" normalizeH="0" dirty="0" smtClean="0">
                <a:ln>
                  <a:noFill/>
                </a:ln>
                <a:effectLst/>
                <a:latin typeface="Arial" panose="020B0604020202020204" pitchFamily="34" charset="0"/>
              </a:rPr>
              <a:t> Wood Johnson Foundation, County Health Rankings</a:t>
            </a:r>
            <a:r>
              <a:rPr kumimoji="0" lang="en-US" altLang="en-US" sz="1400" b="0" i="0" u="none" strike="noStrike" cap="none" normalizeH="0" baseline="0" dirty="0" smtClean="0">
                <a:ln>
                  <a:noFill/>
                </a:ln>
                <a:effectLst/>
                <a:latin typeface="Arial" panose="020B0604020202020204" pitchFamily="34" charset="0"/>
              </a:rPr>
              <a:t>, 2018.</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76350"/>
            <a:ext cx="8382000" cy="3390666"/>
          </a:xfrm>
          <a:prstGeom prst="rect">
            <a:avLst/>
          </a:prstGeom>
        </p:spPr>
      </p:pic>
      <p:sp>
        <p:nvSpPr>
          <p:cNvPr id="9" name="TextBox 8"/>
          <p:cNvSpPr txBox="1"/>
          <p:nvPr/>
        </p:nvSpPr>
        <p:spPr>
          <a:xfrm>
            <a:off x="990600" y="2114550"/>
            <a:ext cx="3048000" cy="215444"/>
          </a:xfrm>
          <a:prstGeom prst="rect">
            <a:avLst/>
          </a:prstGeom>
          <a:noFill/>
        </p:spPr>
        <p:txBody>
          <a:bodyPr wrap="square" rtlCol="0">
            <a:spAutoFit/>
          </a:bodyPr>
          <a:lstStyle/>
          <a:p>
            <a:r>
              <a:rPr lang="en-US" sz="800" b="1" dirty="0" smtClean="0">
                <a:solidFill>
                  <a:schemeClr val="bg2"/>
                </a:solidFill>
              </a:rPr>
              <a:t>Healthy People 2020 Benchmark = 30.5%</a:t>
            </a:r>
            <a:endParaRPr lang="en-US" sz="800" b="1" dirty="0">
              <a:solidFill>
                <a:schemeClr val="bg2"/>
              </a:solidFill>
            </a:endParaRPr>
          </a:p>
        </p:txBody>
      </p:sp>
    </p:spTree>
    <p:extLst>
      <p:ext uri="{BB962C8B-B14F-4D97-AF65-F5344CB8AC3E}">
        <p14:creationId xmlns:p14="http://schemas.microsoft.com/office/powerpoint/2010/main" val="3240108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7010400" y="11634"/>
            <a:ext cx="1981200" cy="5131866"/>
          </a:xfrm>
          <a:prstGeom prst="rect">
            <a:avLst/>
          </a:prstGeom>
          <a:solidFill>
            <a:schemeClr val="bg1"/>
          </a:solidFill>
          <a:ln>
            <a:noFill/>
          </a:ln>
          <a:effectLst/>
        </p:spPr>
        <p:txBody>
          <a:bodyPr vert="horz" wrap="square" lIns="36576" tIns="36576" rIns="36576" bIns="36576"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latin typeface="+mj-lt"/>
              </a:rPr>
              <a:t>Percent of Obese Adults</a:t>
            </a:r>
            <a:endParaRPr kumimoji="0" lang="en-US" altLang="en-US" sz="1400" b="1" i="0" u="none" strike="noStrike" cap="none" normalizeH="0" baseline="0" dirty="0" smtClean="0">
              <a:ln>
                <a:noFill/>
              </a:ln>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400" b="1" dirty="0">
              <a:latin typeface="+mj-l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latin typeface="+mj-lt"/>
              </a:rPr>
              <a:t>by TJHD Zip Code Tabulation Area, 2016. </a:t>
            </a: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600" dirty="0">
              <a:latin typeface="+mj-l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effectLst/>
                <a:latin typeface="+mj-lt"/>
              </a:rPr>
              <a:t>Source: Translational Health Research Institute of Virginia </a:t>
            </a:r>
            <a:r>
              <a:rPr lang="en-US" altLang="en-US" sz="1200" dirty="0">
                <a:latin typeface="+mj-lt"/>
              </a:rPr>
              <a:t>(</a:t>
            </a:r>
            <a:r>
              <a:rPr kumimoji="0" lang="en-US" altLang="en-US" sz="1200" b="0" i="0" u="none" strike="noStrike" cap="none" normalizeH="0" baseline="0" dirty="0" smtClean="0">
                <a:ln>
                  <a:noFill/>
                </a:ln>
                <a:effectLst/>
                <a:latin typeface="+mj-lt"/>
              </a:rPr>
              <a:t>UVA Clinical Data Repository), 2017.</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634"/>
            <a:ext cx="6853698" cy="5131866"/>
          </a:xfrm>
          <a:prstGeom prst="rect">
            <a:avLst/>
          </a:prstGeom>
        </p:spPr>
      </p:pic>
      <p:cxnSp>
        <p:nvCxnSpPr>
          <p:cNvPr id="7" name="Straight Arrow Connector 6"/>
          <p:cNvCxnSpPr/>
          <p:nvPr/>
        </p:nvCxnSpPr>
        <p:spPr>
          <a:xfrm flipV="1">
            <a:off x="228600" y="4476750"/>
            <a:ext cx="487680" cy="381000"/>
          </a:xfrm>
          <a:prstGeom prst="straightConnector1">
            <a:avLst/>
          </a:prstGeom>
          <a:ln w="50800" cmpd="sng">
            <a:solidFill>
              <a:schemeClr val="accent6"/>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58352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6908556" y="0"/>
            <a:ext cx="2083044" cy="5143500"/>
          </a:xfrm>
          <a:prstGeom prst="rect">
            <a:avLst/>
          </a:prstGeom>
          <a:solidFill>
            <a:schemeClr val="bg1"/>
          </a:solidFill>
          <a:ln>
            <a:noFill/>
          </a:ln>
          <a:effectLst/>
        </p:spPr>
        <p:txBody>
          <a:bodyPr vert="horz" wrap="square" lIns="36576" tIns="36576" rIns="36576" bIns="36576"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Percent of Obese Children</a:t>
            </a:r>
            <a:endParaRPr kumimoji="0" lang="en-US" altLang="en-US" sz="1400" b="1" i="0" u="none" strike="noStrike" cap="none" normalizeH="0" baseline="0" dirty="0" smtClean="0">
              <a:ln>
                <a:noFill/>
              </a:ln>
              <a:effectLst/>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400" b="1" dirty="0"/>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by TJHD Zip Code Tabulation Area, 2016. </a:t>
            </a: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600" dirty="0"/>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Source: Translational Health Research Institute of Virginia </a:t>
            </a:r>
            <a:r>
              <a:rPr lang="en-US" altLang="en-US" sz="1600" dirty="0"/>
              <a:t>(</a:t>
            </a:r>
            <a:r>
              <a:rPr kumimoji="0" lang="en-US" altLang="en-US" sz="1600" b="0" i="0" u="none" strike="noStrike" cap="none" normalizeH="0" baseline="0" dirty="0" smtClean="0">
                <a:ln>
                  <a:noFill/>
                </a:ln>
                <a:effectLst/>
              </a:rPr>
              <a:t>UVA Clinical Data Repository), 2017.</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679956" cy="5143500"/>
          </a:xfrm>
          <a:prstGeom prst="rect">
            <a:avLst/>
          </a:prstGeom>
        </p:spPr>
      </p:pic>
      <p:cxnSp>
        <p:nvCxnSpPr>
          <p:cNvPr id="8" name="Straight Arrow Connector 7"/>
          <p:cNvCxnSpPr/>
          <p:nvPr/>
        </p:nvCxnSpPr>
        <p:spPr>
          <a:xfrm flipV="1">
            <a:off x="228600" y="4705350"/>
            <a:ext cx="411480" cy="304800"/>
          </a:xfrm>
          <a:prstGeom prst="straightConnector1">
            <a:avLst/>
          </a:prstGeom>
          <a:ln w="50800" cmpd="sng">
            <a:solidFill>
              <a:schemeClr val="accent6"/>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86794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3"/>
            <a:ext cx="7433734" cy="1095375"/>
          </a:xfrm>
        </p:spPr>
        <p:txBody>
          <a:bodyPr>
            <a:normAutofit fontScale="90000"/>
          </a:bodyPr>
          <a:lstStyle/>
          <a:p>
            <a:pPr lvl="0" defTabSz="914400" eaLnBrk="0" fontAlgn="base" hangingPunct="0">
              <a:lnSpc>
                <a:spcPct val="100000"/>
              </a:lnSpc>
              <a:spcAft>
                <a:spcPct val="0"/>
              </a:spcAft>
            </a:pPr>
            <a:r>
              <a:rPr lang="en-US" altLang="en-US" sz="2700" b="1" dirty="0"/>
              <a:t>Percent of </a:t>
            </a:r>
            <a:r>
              <a:rPr lang="en-US" altLang="en-US" sz="2700" b="1" dirty="0" smtClean="0"/>
              <a:t>Overweight and Obese Students</a:t>
            </a:r>
            <a:r>
              <a:rPr lang="en-US" altLang="en-US" sz="2700" b="1" dirty="0"/>
              <a:t/>
            </a:r>
            <a:br>
              <a:rPr lang="en-US" altLang="en-US" sz="2700" b="1" dirty="0"/>
            </a:br>
            <a:r>
              <a:rPr lang="en-US" altLang="en-US" sz="2700" dirty="0" smtClean="0"/>
              <a:t>Nelson County Public Schools, 2017-2018. </a:t>
            </a:r>
            <a:r>
              <a:rPr lang="en-US" altLang="en-US" sz="3600" dirty="0"/>
              <a:t/>
            </a:r>
            <a:br>
              <a:rPr lang="en-US" altLang="en-US" sz="3600" dirty="0"/>
            </a:br>
            <a:r>
              <a:rPr lang="en-US" altLang="en-US" sz="1800" dirty="0"/>
              <a:t>Source: </a:t>
            </a:r>
            <a:r>
              <a:rPr lang="en-US" altLang="en-US" sz="1800" dirty="0" smtClean="0"/>
              <a:t>Blue Ridge Medical Center, 2019.</a:t>
            </a:r>
            <a:r>
              <a:rPr lang="en-US" altLang="en-US" sz="1800" dirty="0"/>
              <a:t/>
            </a:r>
            <a:br>
              <a:rPr lang="en-US" altLang="en-US" sz="1800" dirty="0"/>
            </a:br>
            <a:endParaRPr lang="en-US" sz="1800" dirty="0"/>
          </a:p>
        </p:txBody>
      </p:sp>
      <p:graphicFrame>
        <p:nvGraphicFramePr>
          <p:cNvPr id="5" name="Chart 4"/>
          <p:cNvGraphicFramePr>
            <a:graphicFrameLocks/>
          </p:cNvGraphicFramePr>
          <p:nvPr>
            <p:extLst>
              <p:ext uri="{D42A27DB-BD31-4B8C-83A1-F6EECF244321}">
                <p14:modId xmlns:p14="http://schemas.microsoft.com/office/powerpoint/2010/main" val="1013959632"/>
              </p:ext>
            </p:extLst>
          </p:nvPr>
        </p:nvGraphicFramePr>
        <p:xfrm>
          <a:off x="628650" y="1369218"/>
          <a:ext cx="7433734" cy="34755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0670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2016 MAPP">
      <a:dk1>
        <a:sysClr val="windowText" lastClr="000000"/>
      </a:dk1>
      <a:lt1>
        <a:sysClr val="window" lastClr="FFFFFF"/>
      </a:lt1>
      <a:dk2>
        <a:srgbClr val="1F497D"/>
      </a:dk2>
      <a:lt2>
        <a:srgbClr val="EEECE1"/>
      </a:lt2>
      <a:accent1>
        <a:srgbClr val="76C5EF"/>
      </a:accent1>
      <a:accent2>
        <a:srgbClr val="FEA022"/>
      </a:accent2>
      <a:accent3>
        <a:srgbClr val="FF6700"/>
      </a:accent3>
      <a:accent4>
        <a:srgbClr val="70A525"/>
      </a:accent4>
      <a:accent5>
        <a:srgbClr val="A5D848"/>
      </a:accent5>
      <a:accent6>
        <a:srgbClr val="20768C"/>
      </a:accent6>
      <a:hlink>
        <a:srgbClr val="E60069"/>
      </a:hlink>
      <a:folHlink>
        <a:srgbClr val="EA7DB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016 MAPP">
    <a:dk1>
      <a:sysClr val="windowText" lastClr="000000"/>
    </a:dk1>
    <a:lt1>
      <a:sysClr val="window" lastClr="FFFFFF"/>
    </a:lt1>
    <a:dk2>
      <a:srgbClr val="1F497D"/>
    </a:dk2>
    <a:lt2>
      <a:srgbClr val="EEECE1"/>
    </a:lt2>
    <a:accent1>
      <a:srgbClr val="76C5EF"/>
    </a:accent1>
    <a:accent2>
      <a:srgbClr val="FEA022"/>
    </a:accent2>
    <a:accent3>
      <a:srgbClr val="FF6700"/>
    </a:accent3>
    <a:accent4>
      <a:srgbClr val="70A525"/>
    </a:accent4>
    <a:accent5>
      <a:srgbClr val="A5D848"/>
    </a:accent5>
    <a:accent6>
      <a:srgbClr val="20768C"/>
    </a:accent6>
    <a:hlink>
      <a:srgbClr val="E60069"/>
    </a:hlink>
    <a:folHlink>
      <a:srgbClr val="EA7DB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Ion</Template>
  <TotalTime>4901</TotalTime>
  <Words>2194</Words>
  <Application>Microsoft Office PowerPoint</Application>
  <PresentationFormat>On-screen Show (16:9)</PresentationFormat>
  <Paragraphs>232</Paragraphs>
  <Slides>37</Slides>
  <Notes>36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Century Gothic</vt:lpstr>
      <vt:lpstr>Trebuchet MS</vt:lpstr>
      <vt:lpstr>Wingdings</vt:lpstr>
      <vt:lpstr>Office Theme</vt:lpstr>
      <vt:lpstr>MAPP2Health Nelson County Data Profile</vt:lpstr>
      <vt:lpstr>What do you see?</vt:lpstr>
      <vt:lpstr>What do you see?</vt:lpstr>
      <vt:lpstr>MAPP Data Available Online: https://public.tableau.com/profile/thomas.jefferson.health.district#!/</vt:lpstr>
      <vt:lpstr>Promote Heathy Eating and Active Living</vt:lpstr>
      <vt:lpstr>PowerPoint Presentation</vt:lpstr>
      <vt:lpstr>PowerPoint Presentation</vt:lpstr>
      <vt:lpstr>PowerPoint Presentation</vt:lpstr>
      <vt:lpstr>Percent of Overweight and Obese Students Nelson County Public Schools, 2017-2018.  Source: Blue Ridge Medical Center, 2019. </vt:lpstr>
      <vt:lpstr>PowerPoint Presentation</vt:lpstr>
      <vt:lpstr>PowerPoint Presentation</vt:lpstr>
      <vt:lpstr>PowerPoint Presentation</vt:lpstr>
      <vt:lpstr>Food Insecurity, by TJHD Locality, 2013-2016.  Source: Map the Meal Gap, Feeding America, 2018.</vt:lpstr>
      <vt:lpstr>Child Food Insecurity, by TJHD Locality, 2013-2016.  Source: Map the Meal Gap, Feeding America, 2018.</vt:lpstr>
      <vt:lpstr>Address Mental Health &amp; Substance Use</vt:lpstr>
      <vt:lpstr>Poor Mental Health Days, by TJHD Locality, 2014-2016. Source: County Health Rankings, 2018. </vt:lpstr>
      <vt:lpstr>PowerPoint Presentation</vt:lpstr>
      <vt:lpstr>Percent of Adults Smokers, by TJHD Locality, 2014-2016. Source: County Health Rankings, 2018. </vt:lpstr>
      <vt:lpstr>TJHD Overdose Mortality Rates (per 100,000 residents), TJHD and Nelson County, 2011-2017. Source: Virginia Department of Health, Opioid Addiction Dashboard, 2018 (http://www.vdh.virginia.gov/data/opioid-overdose).</vt:lpstr>
      <vt:lpstr>TJHD Overdose Mortality Rates (per 100,000 residents), TJHD Localities, 2017. Source: Virginia Department of Health, Opioid Addiction Dashboard, 2018 (http://www.vdh.virginia.gov/data/opioid-overdose).</vt:lpstr>
      <vt:lpstr>Nelson Rate Summary by Age Groups, Rates per 100,000 Residents, 2017. Source: Virginia Department of Health, Opioid Addiction Dashboard, 2018 (http://www.vdh.virginia.gov/data/opioid-overdose). </vt:lpstr>
      <vt:lpstr>Suicide Rate per 100,000 population, by TJHD Locality, 2010-2016. Source: Office of the Chief Medical Examiner, Virginia Department of Health, 2018. </vt:lpstr>
      <vt:lpstr>Increase Access to Care and Reduce Health Disparities</vt:lpstr>
      <vt:lpstr>Life Expectancy Estimates at Birth  by TJHD Census Tract, 2008-2012.   Source: Virginia Department of Health, Office of Vital Records, 2018 and U.S. Census Bureau, 2010 Population Counts, 2018.</vt:lpstr>
      <vt:lpstr>Percent of Families Below the Federal Poverty Level, by TJHD Locality, 2008-2016. Source: U.S. Census Bureau, American Community Survey 5-year Estimates, 2018.</vt:lpstr>
      <vt:lpstr>ALICE Cost of Living Estimates, Nelson County Survival and Stability Budgets, 2016. (ALICE = Asset Limited, Income Restrained, Employed) Source: United Way, 2018 ALICE Report. </vt:lpstr>
      <vt:lpstr>ALICE Cost of Living Estimates, Nelson County Survival and Stability Budgets, 2016. (ALICE = Asset Limited, Income Restrained, Employed) Source: United Way, 2018 ALICE Report. </vt:lpstr>
      <vt:lpstr>ALICE Cost of Living Estimates, Nelson County Households by Age and Race/Ethnicity, 2016. Source: United Way, 2018 ALICE Report. </vt:lpstr>
      <vt:lpstr>Percent Uninsured, by TJHD Locality, 2012-2016.  Source: U.S. Census Bureau, American Community Survey 5-year Estimates, 2018.</vt:lpstr>
      <vt:lpstr>PowerPoint Presentation</vt:lpstr>
      <vt:lpstr>PowerPoint Presentation</vt:lpstr>
      <vt:lpstr>PowerPoint Presentation</vt:lpstr>
      <vt:lpstr>Nelson Low Birth Weight. 2008-2016.  Source: Virginia Department of Health, Division of Health Statistics, 2018.</vt:lpstr>
      <vt:lpstr>Foster a Healthy and Connected Community for All Ages</vt:lpstr>
      <vt:lpstr>Percent Free and Reduced School Lunch, Nelson County Elementary Schools, 2008-2018. Source: Virginia Department of Education, 2018. </vt:lpstr>
      <vt:lpstr>Percent Third Grade English SOL Pass Rate, Tye River Elementary School (Nelson County), 2008-2018 Class Year. Source: Virginia Department of Education, 2018. </vt:lpstr>
      <vt:lpstr>2019 MAPP2Health</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 Farmacy and  Harvest of the Month</dc:title>
  <dc:creator>Tiffany Neal</dc:creator>
  <cp:lastModifiedBy>Ivey, Putnam (VDH)</cp:lastModifiedBy>
  <cp:revision>365</cp:revision>
  <cp:lastPrinted>2018-11-07T17:38:51Z</cp:lastPrinted>
  <dcterms:created xsi:type="dcterms:W3CDTF">2017-02-16T17:56:26Z</dcterms:created>
  <dcterms:modified xsi:type="dcterms:W3CDTF">2019-04-02T13:52:41Z</dcterms:modified>
</cp:coreProperties>
</file>