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73" r:id="rId2"/>
    <p:sldId id="402" r:id="rId3"/>
    <p:sldId id="403" r:id="rId4"/>
    <p:sldId id="399" r:id="rId5"/>
  </p:sldIdLst>
  <p:sldSz cx="9144000" cy="6858000" type="screen4x3"/>
  <p:notesSz cx="69850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66"/>
    <a:srgbClr val="1F1F5F"/>
    <a:srgbClr val="E5F9FF"/>
    <a:srgbClr val="CCCCFF"/>
    <a:srgbClr val="777777"/>
    <a:srgbClr val="5F5F5F"/>
    <a:srgbClr val="4D4D4D"/>
    <a:srgbClr val="33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49" autoAdjust="0"/>
    <p:restoredTop sz="88710" autoAdjust="0"/>
  </p:normalViewPr>
  <p:slideViewPr>
    <p:cSldViewPr>
      <p:cViewPr>
        <p:scale>
          <a:sx n="80" d="100"/>
          <a:sy n="80" d="100"/>
        </p:scale>
        <p:origin x="-27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2910" y="-102"/>
      </p:cViewPr>
      <p:guideLst>
        <p:guide orient="horz" pos="2920"/>
        <p:guide pos="220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38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0" y="0"/>
            <a:ext cx="3026833" cy="4638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DD21E3-0213-4136-8836-738CE16452F6}" type="datetimeFigureOut">
              <a:rPr lang="en-US" smtClean="0"/>
              <a:pPr/>
              <a:t>10/14/2014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05550"/>
            <a:ext cx="3026833" cy="4638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550" y="8805550"/>
            <a:ext cx="3026833" cy="4638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164717-1ED5-4802-BA40-0D89D7FE5A7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38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38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8F097ED-1032-48CC-B424-EA06758AF5AB}" type="datetimeFigureOut">
              <a:rPr lang="en-US"/>
              <a:pPr>
                <a:defRPr/>
              </a:pPr>
              <a:t>10/14/2014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475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4360"/>
            <a:ext cx="5588000" cy="41716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550"/>
            <a:ext cx="3026833" cy="4638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05550"/>
            <a:ext cx="3026833" cy="4638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3DB44BE-E396-4D7D-B7AF-D3EE2D5A09C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.</a:t>
            </a:r>
          </a:p>
          <a:p>
            <a:endParaRPr lang="en-US" dirty="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3462C08-B6ED-454D-A90E-67BD9FFB724C}" type="slidenum">
              <a:rPr lang="en-US" smtClean="0"/>
              <a:pPr/>
              <a:t>1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255DC12-EAE4-4D99-BD05-2994EAF9C003}" type="slidenum">
              <a:rPr lang="en-US" smtClean="0"/>
              <a:pPr/>
              <a:t>2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255DC12-EAE4-4D99-BD05-2994EAF9C003}" type="slidenum">
              <a:rPr lang="en-US" smtClean="0"/>
              <a:pPr/>
              <a:t>3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FFF36-13B4-4F28-AFE2-D121FF48505E}" type="slidenum">
              <a:rPr lang="en-US" smtClean="0"/>
              <a:pPr/>
              <a:t>4</a:t>
            </a:fld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61261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61261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2800">
                <a:solidFill>
                  <a:srgbClr val="00336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200">
                <a:solidFill>
                  <a:schemeClr val="tx1"/>
                </a:solidFill>
              </a:defRPr>
            </a:lvl1pPr>
            <a:lvl2pPr>
              <a:defRPr sz="22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0" descr="VDH_background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083300"/>
            <a:ext cx="9144000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rgbClr val="4D4D4D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 txBox="1">
            <a:spLocks/>
          </p:cNvSpPr>
          <p:nvPr/>
        </p:nvSpPr>
        <p:spPr bwMode="auto">
          <a:xfrm>
            <a:off x="457200" y="76200"/>
            <a:ext cx="8229600" cy="1143000"/>
          </a:xfrm>
          <a:prstGeom prst="rect">
            <a:avLst/>
          </a:prstGeom>
          <a:solidFill>
            <a:srgbClr val="1F1F5F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0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DECEDENT AFFAIRS &amp; PHYSICIAN’S STAFF</a:t>
            </a:r>
            <a:endParaRPr lang="en-US" sz="3000" b="1" dirty="0">
              <a:solidFill>
                <a:schemeClr val="bg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0" y="2286000"/>
            <a:ext cx="9144000" cy="1470025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3200" b="1" dirty="0" smtClean="0">
                <a:latin typeface="Calibri" pitchFamily="34" charset="0"/>
              </a:rPr>
              <a:t>USER TRAINING SESSION</a:t>
            </a:r>
            <a:br>
              <a:rPr lang="en-US" sz="3200" b="1" dirty="0" smtClean="0">
                <a:latin typeface="Calibri" pitchFamily="34" charset="0"/>
              </a:rPr>
            </a:br>
            <a:r>
              <a:rPr lang="en-US" sz="3200" b="1" dirty="0" smtClean="0">
                <a:latin typeface="Calibri" pitchFamily="34" charset="0"/>
              </a:rPr>
              <a:t>THE VIRGINIA DEPARTMENT OF HEALTH’S</a:t>
            </a:r>
            <a:br>
              <a:rPr lang="en-US" sz="3200" b="1" dirty="0" smtClean="0">
                <a:latin typeface="Calibri" pitchFamily="34" charset="0"/>
              </a:rPr>
            </a:br>
            <a:r>
              <a:rPr lang="en-US" sz="3200" b="1" dirty="0" smtClean="0">
                <a:latin typeface="Calibri" pitchFamily="34" charset="0"/>
              </a:rPr>
              <a:t>ELECTRONIC DEATH REGISTRATION SYSTEM (EDRS)</a:t>
            </a:r>
            <a:endParaRPr lang="en-US" sz="3200" b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 txBox="1">
            <a:spLocks/>
          </p:cNvSpPr>
          <p:nvPr/>
        </p:nvSpPr>
        <p:spPr bwMode="auto">
          <a:xfrm>
            <a:off x="457200" y="76200"/>
            <a:ext cx="8229600" cy="1219200"/>
          </a:xfrm>
          <a:prstGeom prst="rect">
            <a:avLst/>
          </a:prstGeom>
          <a:solidFill>
            <a:srgbClr val="1F1F5F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0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Electronic Death Registration System (EDRS)?</a:t>
            </a:r>
          </a:p>
        </p:txBody>
      </p:sp>
      <p:sp>
        <p:nvSpPr>
          <p:cNvPr id="5123" name="Rectangle 10"/>
          <p:cNvSpPr>
            <a:spLocks noChangeArrowheads="1"/>
          </p:cNvSpPr>
          <p:nvPr/>
        </p:nvSpPr>
        <p:spPr bwMode="auto">
          <a:xfrm>
            <a:off x="457200" y="1328738"/>
            <a:ext cx="8382000" cy="5201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03225" lvl="1" indent="-403225">
              <a:spcAft>
                <a:spcPts val="1200"/>
              </a:spcAft>
              <a:buClr>
                <a:srgbClr val="1F1F5F"/>
              </a:buClr>
            </a:pPr>
            <a:r>
              <a:rPr lang="en-US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WHAT IS AN EDRS?</a:t>
            </a:r>
          </a:p>
          <a:p>
            <a:pPr marL="403225" lvl="1" indent="-403225">
              <a:spcAft>
                <a:spcPts val="1200"/>
              </a:spcAft>
              <a:buClr>
                <a:srgbClr val="1F1F5F"/>
              </a:buClr>
              <a:buFont typeface="Calibri" pitchFamily="34" charset="0"/>
              <a:buChar char="→"/>
            </a:pPr>
            <a:r>
              <a:rPr lang="en-US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 EDRS allows all participants to electronically register Death Certificates for – </a:t>
            </a:r>
          </a:p>
          <a:p>
            <a:pPr marL="860425" lvl="2" indent="-403225">
              <a:spcAft>
                <a:spcPts val="600"/>
              </a:spcAft>
              <a:buClr>
                <a:srgbClr val="1F1F5F"/>
              </a:buClr>
              <a:buFont typeface="Calibri" pitchFamily="34" charset="0"/>
              <a:buChar char="→"/>
            </a:pPr>
            <a:r>
              <a:rPr lang="en-US" sz="1500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Attended Deaths – </a:t>
            </a:r>
            <a:r>
              <a:rPr lang="en-US" sz="15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Primary Care Provider (Green Border Death Certificate)</a:t>
            </a:r>
          </a:p>
          <a:p>
            <a:pPr marL="860425" lvl="2" indent="-403225">
              <a:spcAft>
                <a:spcPts val="600"/>
              </a:spcAft>
              <a:buClr>
                <a:srgbClr val="1F1F5F"/>
              </a:buClr>
              <a:buFont typeface="Calibri" pitchFamily="34" charset="0"/>
              <a:buChar char="→"/>
            </a:pPr>
            <a:r>
              <a:rPr lang="en-US" sz="15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Unattended Deaths – Medical Examiner (Red Border Death Certificate)</a:t>
            </a:r>
          </a:p>
          <a:p>
            <a:pPr marL="860425" lvl="2" indent="-403225">
              <a:spcAft>
                <a:spcPts val="600"/>
              </a:spcAft>
              <a:buClr>
                <a:srgbClr val="1F1F5F"/>
              </a:buClr>
              <a:buFont typeface="Calibri" pitchFamily="34" charset="0"/>
              <a:buChar char="→"/>
            </a:pPr>
            <a:r>
              <a:rPr lang="en-US" sz="15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Spontaneous Fetal Deaths – Primary Care Provider  (Yellow Border Death Certificate)</a:t>
            </a:r>
          </a:p>
          <a:p>
            <a:pPr marL="860425" lvl="2" indent="-403225">
              <a:spcAft>
                <a:spcPts val="600"/>
              </a:spcAft>
              <a:buClr>
                <a:srgbClr val="1F1F5F"/>
              </a:buClr>
              <a:buFont typeface="Calibri" pitchFamily="34" charset="0"/>
              <a:buChar char="→"/>
            </a:pPr>
            <a:r>
              <a:rPr lang="en-US" sz="15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Induced Terminations of Pregnancies – Primary Care Provider (</a:t>
            </a:r>
            <a:r>
              <a:rPr lang="en-US" sz="1500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Brown Border Death Certificate)</a:t>
            </a:r>
          </a:p>
          <a:p>
            <a:pPr marL="403225" lvl="1" indent="-403225">
              <a:spcAft>
                <a:spcPts val="1200"/>
              </a:spcAft>
              <a:buClr>
                <a:srgbClr val="1F1F5F"/>
              </a:buClr>
            </a:pPr>
            <a:endParaRPr lang="en-US" dirty="0" smtClean="0">
              <a:solidFill>
                <a:srgbClr val="1F1F5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403225" lvl="1" indent="-403225">
              <a:spcAft>
                <a:spcPts val="1200"/>
              </a:spcAft>
              <a:buClr>
                <a:srgbClr val="1F1F5F"/>
              </a:buClr>
            </a:pPr>
            <a:r>
              <a:rPr lang="en-US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WHY USE AN EDRS?</a:t>
            </a: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Calibri" pitchFamily="34" charset="0"/>
              <a:buChar char="→"/>
            </a:pPr>
            <a:r>
              <a:rPr lang="en-US" sz="1500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Paperless registration of Death Certificates -  Anytime, Anywhere, Home, Office, Vacation</a:t>
            </a: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Calibri" pitchFamily="34" charset="0"/>
              <a:buChar char="→"/>
            </a:pPr>
            <a:r>
              <a:rPr lang="en-US" sz="1500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More timely, complete, secure &amp; accurate Death Certificates resulting in minimized business costs and improved services to the families of the decedents</a:t>
            </a: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Calibri" pitchFamily="34" charset="0"/>
              <a:buChar char="→"/>
            </a:pPr>
            <a:r>
              <a:rPr lang="en-US" sz="1500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Readily available Death Statistics </a:t>
            </a: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Calibri" pitchFamily="34" charset="0"/>
              <a:buChar char="→"/>
            </a:pPr>
            <a:endParaRPr lang="en-US" sz="2000" dirty="0" smtClean="0">
              <a:solidFill>
                <a:srgbClr val="1F1F5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Calibri" pitchFamily="34" charset="0"/>
              <a:buChar char="→"/>
            </a:pPr>
            <a:endParaRPr lang="en-US" sz="2000" dirty="0">
              <a:solidFill>
                <a:srgbClr val="1F1F5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61722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 txBox="1">
            <a:spLocks/>
          </p:cNvSpPr>
          <p:nvPr/>
        </p:nvSpPr>
        <p:spPr bwMode="auto">
          <a:xfrm>
            <a:off x="457200" y="76200"/>
            <a:ext cx="8229600" cy="1219200"/>
          </a:xfrm>
          <a:prstGeom prst="rect">
            <a:avLst/>
          </a:prstGeom>
          <a:solidFill>
            <a:srgbClr val="1F1F5F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0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Electronic Death Registration System (EDRS)?</a:t>
            </a:r>
          </a:p>
        </p:txBody>
      </p:sp>
      <p:sp>
        <p:nvSpPr>
          <p:cNvPr id="5123" name="Rectangle 10"/>
          <p:cNvSpPr>
            <a:spLocks noChangeArrowheads="1"/>
          </p:cNvSpPr>
          <p:nvPr/>
        </p:nvSpPr>
        <p:spPr bwMode="auto">
          <a:xfrm>
            <a:off x="457200" y="1328738"/>
            <a:ext cx="8382000" cy="538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03225" lvl="1" indent="-403225">
              <a:spcAft>
                <a:spcPts val="1200"/>
              </a:spcAft>
              <a:buClr>
                <a:srgbClr val="1F1F5F"/>
              </a:buClr>
            </a:pPr>
            <a:r>
              <a:rPr lang="en-US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WHAT CAN YOU USE THE EDRS FOR ?</a:t>
            </a:r>
          </a:p>
          <a:p>
            <a:pPr marL="403225" lvl="1" indent="-403225">
              <a:spcAft>
                <a:spcPts val="1200"/>
              </a:spcAft>
              <a:buClr>
                <a:srgbClr val="1F1F5F"/>
              </a:buClr>
              <a:buFont typeface="Wingdings"/>
              <a:buChar char="à"/>
            </a:pPr>
            <a:r>
              <a:rPr lang="en-US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  <a:sym typeface="Wingdings" pitchFamily="2" charset="2"/>
              </a:rPr>
              <a:t>DECEDENT AFFAIRS</a:t>
            </a: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Wingdings"/>
              <a:buChar char="à"/>
            </a:pPr>
            <a:r>
              <a:rPr lang="en-US" sz="1600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  <a:sym typeface="Wingdings" pitchFamily="2" charset="2"/>
              </a:rPr>
              <a:t>Creating a Death Certificate</a:t>
            </a: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Wingdings"/>
              <a:buChar char="à"/>
            </a:pPr>
            <a:r>
              <a:rPr lang="en-US" sz="160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  <a:sym typeface="Wingdings" pitchFamily="2" charset="2"/>
              </a:rPr>
              <a:t>Electronically </a:t>
            </a:r>
            <a:r>
              <a:rPr lang="en-US" sz="1600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  <a:sym typeface="Wingdings" pitchFamily="2" charset="2"/>
              </a:rPr>
              <a:t>assigning case to a physician or a pool of physicians</a:t>
            </a: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Wingdings"/>
              <a:buChar char="à"/>
            </a:pPr>
            <a:r>
              <a:rPr lang="en-US" sz="1600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  <a:sym typeface="Wingdings" pitchFamily="2" charset="2"/>
              </a:rPr>
              <a:t>Electronically requesting demographics certification (if funeral home is an EDRS user)</a:t>
            </a: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Wingdings"/>
              <a:buChar char="à"/>
            </a:pPr>
            <a:r>
              <a:rPr lang="en-US" sz="1600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  <a:sym typeface="Wingdings" pitchFamily="2" charset="2"/>
              </a:rPr>
              <a:t>Drop certificate to paper (if funeral home is not an EDRS user)</a:t>
            </a:r>
          </a:p>
          <a:p>
            <a:pPr marL="403225" lvl="1" indent="-403225">
              <a:spcAft>
                <a:spcPts val="1200"/>
              </a:spcAft>
              <a:buClr>
                <a:srgbClr val="1F1F5F"/>
              </a:buClr>
              <a:buFont typeface="Wingdings"/>
              <a:buChar char="à"/>
            </a:pPr>
            <a:r>
              <a:rPr lang="en-US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  <a:sym typeface="Wingdings" pitchFamily="2" charset="2"/>
              </a:rPr>
              <a:t>PHYSICIAN’S STAFF</a:t>
            </a: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Wingdings"/>
              <a:buChar char="à"/>
            </a:pPr>
            <a:r>
              <a:rPr lang="en-US" sz="1600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  <a:sym typeface="Wingdings" pitchFamily="2" charset="2"/>
              </a:rPr>
              <a:t>Completing a death certificate created by a funeral home</a:t>
            </a: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Wingdings"/>
              <a:buChar char="à"/>
            </a:pPr>
            <a:endParaRPr lang="en-US" sz="1600" dirty="0" smtClean="0">
              <a:solidFill>
                <a:srgbClr val="1F1F5F"/>
              </a:solidFill>
              <a:latin typeface="Calibri" pitchFamily="34" charset="0"/>
              <a:ea typeface="Calibri" pitchFamily="34" charset="0"/>
              <a:cs typeface="Calibri" pitchFamily="34" charset="0"/>
              <a:sym typeface="Wingdings" pitchFamily="2" charset="2"/>
            </a:endParaRP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Wingdings"/>
              <a:buChar char="à"/>
            </a:pPr>
            <a:endParaRPr lang="en-US" sz="1600" dirty="0" smtClean="0">
              <a:solidFill>
                <a:srgbClr val="1F1F5F"/>
              </a:solidFill>
              <a:latin typeface="Calibri" pitchFamily="34" charset="0"/>
              <a:ea typeface="Calibri" pitchFamily="34" charset="0"/>
              <a:cs typeface="Calibri" pitchFamily="34" charset="0"/>
              <a:sym typeface="Wingdings" pitchFamily="2" charset="2"/>
            </a:endParaRPr>
          </a:p>
          <a:p>
            <a:pPr marL="403225" lvl="1" indent="-403225">
              <a:spcAft>
                <a:spcPts val="1200"/>
              </a:spcAft>
              <a:buClr>
                <a:srgbClr val="1F1F5F"/>
              </a:buClr>
            </a:pPr>
            <a:endParaRPr lang="en-US" dirty="0" smtClean="0">
              <a:solidFill>
                <a:srgbClr val="1F1F5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Calibri" pitchFamily="34" charset="0"/>
              <a:buChar char="→"/>
            </a:pPr>
            <a:endParaRPr lang="en-US" sz="2000" dirty="0" smtClean="0">
              <a:solidFill>
                <a:srgbClr val="1F1F5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Calibri" pitchFamily="34" charset="0"/>
              <a:buChar char="→"/>
            </a:pPr>
            <a:endParaRPr lang="en-US" sz="2000" dirty="0">
              <a:solidFill>
                <a:srgbClr val="1F1F5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61722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 txBox="1">
            <a:spLocks/>
          </p:cNvSpPr>
          <p:nvPr/>
        </p:nvSpPr>
        <p:spPr bwMode="auto">
          <a:xfrm>
            <a:off x="457200" y="76200"/>
            <a:ext cx="8229600" cy="838200"/>
          </a:xfrm>
          <a:prstGeom prst="rect">
            <a:avLst/>
          </a:prstGeom>
          <a:solidFill>
            <a:srgbClr val="1F1F5F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0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After Implementation of the EDRS</a:t>
            </a:r>
            <a:endParaRPr lang="en-US" sz="3000" b="1" dirty="0">
              <a:solidFill>
                <a:schemeClr val="bg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61722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219200"/>
            <a:ext cx="8905146" cy="469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20258</TotalTime>
  <Words>213</Words>
  <Application>Microsoft Office PowerPoint</Application>
  <PresentationFormat>On-screen Show (4:3)</PresentationFormat>
  <Paragraphs>35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Default Design</vt:lpstr>
      <vt:lpstr>USER TRAINING SESSION THE VIRGINIA DEPARTMENT OF HEALTH’S ELECTRONIC DEATH REGISTRATION SYSTEM (EDRS)</vt:lpstr>
      <vt:lpstr>Slide 2</vt:lpstr>
      <vt:lpstr>Slide 3</vt:lpstr>
      <vt:lpstr>Slide 4</vt:lpstr>
    </vt:vector>
  </TitlesOfParts>
  <Company>VDH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rstepanek</dc:creator>
  <cp:lastModifiedBy>tpu75132</cp:lastModifiedBy>
  <cp:revision>752</cp:revision>
  <dcterms:created xsi:type="dcterms:W3CDTF">2008-08-05T14:53:59Z</dcterms:created>
  <dcterms:modified xsi:type="dcterms:W3CDTF">2014-10-14T16:19:20Z</dcterms:modified>
</cp:coreProperties>
</file>