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9" r:id="rId2"/>
    <p:sldId id="315" r:id="rId3"/>
    <p:sldId id="262" r:id="rId4"/>
    <p:sldId id="316" r:id="rId5"/>
    <p:sldId id="263" r:id="rId6"/>
    <p:sldId id="320" r:id="rId7"/>
    <p:sldId id="330" r:id="rId8"/>
    <p:sldId id="324" r:id="rId9"/>
    <p:sldId id="325" r:id="rId10"/>
    <p:sldId id="326" r:id="rId11"/>
    <p:sldId id="327" r:id="rId12"/>
    <p:sldId id="328" r:id="rId13"/>
    <p:sldId id="329" r:id="rId14"/>
    <p:sldId id="268" r:id="rId15"/>
    <p:sldId id="275" r:id="rId16"/>
    <p:sldId id="331" r:id="rId17"/>
    <p:sldId id="322" r:id="rId18"/>
    <p:sldId id="323" r:id="rId19"/>
    <p:sldId id="321" r:id="rId20"/>
    <p:sldId id="276"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474" autoAdjust="0"/>
    <p:restoredTop sz="94660"/>
  </p:normalViewPr>
  <p:slideViewPr>
    <p:cSldViewPr>
      <p:cViewPr varScale="1">
        <p:scale>
          <a:sx n="33" d="100"/>
          <a:sy n="33" d="100"/>
        </p:scale>
        <p:origin x="78" y="77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10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7/6/2020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start the meeting; will tell attendees what to do.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Joe will read the names</a:t>
            </a:r>
          </a:p>
          <a:p>
            <a:pPr eaLnBrk="1" hangingPunct="1">
              <a:spcBef>
                <a:spcPct val="0"/>
              </a:spcBef>
            </a:pPr>
            <a:r>
              <a:rPr lang="en-US" altLang="en-US" smtClean="0"/>
              <a:t>Mylam will do the timer</a:t>
            </a:r>
          </a:p>
          <a:p>
            <a:pPr eaLnBrk="1" hangingPunct="1">
              <a:spcBef>
                <a:spcPct val="0"/>
              </a:spcBef>
            </a:pPr>
            <a:r>
              <a:rPr lang="en-US" altLang="en-US" smtClean="0"/>
              <a:t>Alex will announce start and end.</a:t>
            </a:r>
          </a:p>
          <a:p>
            <a:pPr eaLnBrk="1" hangingPunct="1">
              <a:spcBef>
                <a:spcPct val="0"/>
              </a:spcBef>
            </a:pPr>
            <a:r>
              <a:rPr lang="en-US" altLang="en-US" smtClean="0"/>
              <a:t>Joe will announce next participant.</a:t>
            </a:r>
          </a:p>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14</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849 (2020 Acts of Assembly) Work Group Meeting</a:t>
            </a:r>
            <a:br>
              <a:rPr lang="en-US" altLang="en-US" sz="3200" b="1" dirty="0" smtClean="0"/>
            </a:br>
            <a:r>
              <a:rPr lang="en-US" altLang="en-US" sz="3200" b="1" dirty="0" smtClean="0"/>
              <a:t>July 6, 2020 </a:t>
            </a:r>
            <a:r>
              <a:rPr lang="en-US" altLang="en-US" sz="3200" b="1" dirty="0"/>
              <a:t>9</a:t>
            </a:r>
            <a:r>
              <a:rPr lang="en-US" altLang="en-US" sz="3200" b="1" dirty="0" smtClean="0"/>
              <a:t>:00 a.m.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9:05am.</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12VAC5-408-170(A):</a:t>
            </a:r>
          </a:p>
          <a:p>
            <a:pPr marL="457200" lvl="1" indent="0">
              <a:buNone/>
            </a:pPr>
            <a:r>
              <a:rPr lang="en-US" sz="2000" dirty="0" smtClean="0"/>
              <a:t>…Written </a:t>
            </a:r>
            <a:r>
              <a:rPr lang="en-US" sz="2000" dirty="0"/>
              <a:t>supporting documentation for providers who have completed their residency or fellowship requirements for their specialty area more than 12 months prior to the credentialing decision shall </a:t>
            </a:r>
            <a:r>
              <a:rPr lang="en-US" sz="2000" dirty="0" smtClean="0"/>
              <a:t>include:</a:t>
            </a:r>
          </a:p>
          <a:p>
            <a:pPr marL="1379538" lvl="1" indent="-457200">
              <a:buAutoNum type="arabicPeriod"/>
            </a:pPr>
            <a:r>
              <a:rPr lang="en-US" sz="2000" dirty="0" smtClean="0"/>
              <a:t>Current valid license and history of licensure or certification;</a:t>
            </a:r>
          </a:p>
          <a:p>
            <a:pPr marL="1379538" lvl="1" indent="-457200">
              <a:buAutoNum type="arabicPeriod"/>
            </a:pPr>
            <a:r>
              <a:rPr lang="en-US" sz="2000" dirty="0" smtClean="0"/>
              <a:t>Status </a:t>
            </a:r>
            <a:r>
              <a:rPr lang="en-US" sz="2000" dirty="0"/>
              <a:t>of hospital privileges, if </a:t>
            </a:r>
            <a:r>
              <a:rPr lang="en-US" sz="2000" dirty="0" smtClean="0"/>
              <a:t>applicable;</a:t>
            </a:r>
          </a:p>
          <a:p>
            <a:pPr marL="1379538" lvl="1" indent="-457200">
              <a:buAutoNum type="arabicPeriod"/>
            </a:pPr>
            <a:r>
              <a:rPr lang="en-US" sz="2000" dirty="0" smtClean="0"/>
              <a:t>Valid </a:t>
            </a:r>
            <a:r>
              <a:rPr lang="en-US" sz="2000" dirty="0"/>
              <a:t>DEA certificate, if </a:t>
            </a:r>
            <a:r>
              <a:rPr lang="en-US" sz="2000" dirty="0" smtClean="0"/>
              <a:t>applicable;</a:t>
            </a:r>
          </a:p>
          <a:p>
            <a:pPr marL="1379538" lvl="1" indent="-457200">
              <a:buAutoNum type="arabicPeriod"/>
            </a:pPr>
            <a:r>
              <a:rPr lang="en-US" sz="2000" dirty="0" smtClean="0"/>
              <a:t>Information </a:t>
            </a:r>
            <a:r>
              <a:rPr lang="en-US" sz="2000" dirty="0"/>
              <a:t>from the National Practitioner Data Bank, as </a:t>
            </a:r>
            <a:r>
              <a:rPr lang="en-US" sz="2000" dirty="0" smtClean="0"/>
              <a:t>available;</a:t>
            </a:r>
          </a:p>
          <a:p>
            <a:pPr marL="1379538" lvl="1" indent="-457200">
              <a:buAutoNum type="arabicPeriod"/>
            </a:pPr>
            <a:r>
              <a:rPr lang="en-US" sz="2000" dirty="0" smtClean="0"/>
              <a:t>Education and training, including post graduate training, if applicable;</a:t>
            </a:r>
          </a:p>
          <a:p>
            <a:pPr marL="1379538" lvl="1" indent="-457200">
              <a:buAutoNum type="arabicPeriod"/>
            </a:pPr>
            <a:r>
              <a:rPr lang="en-US" sz="2000" dirty="0" smtClean="0"/>
              <a:t>Specialty board certification status, if applicable;</a:t>
            </a:r>
          </a:p>
          <a:p>
            <a:pPr marL="1379538" lvl="1" indent="-457200">
              <a:buAutoNum type="arabicPeriod"/>
            </a:pPr>
            <a:r>
              <a:rPr lang="en-US" sz="2000" dirty="0" smtClean="0"/>
              <a:t>Practice or work history covering at least the past five years; and</a:t>
            </a:r>
          </a:p>
          <a:p>
            <a:pPr marL="1379538" lvl="1" indent="-457200">
              <a:buAutoNum type="arabicPeriod"/>
            </a:pPr>
            <a:r>
              <a:rPr lang="en-US" sz="2000" dirty="0" smtClean="0"/>
              <a:t>Current, adequate malpractice insurance and malpractice history of at least the past five years.</a:t>
            </a:r>
          </a:p>
          <a:p>
            <a:pPr lvl="1">
              <a:buFont typeface="Arial" panose="020B0604020202020204" pitchFamily="34" charset="0"/>
              <a:buChar char="•"/>
            </a:pPr>
            <a:endParaRPr lang="en-US" sz="2000" dirty="0"/>
          </a:p>
        </p:txBody>
      </p:sp>
    </p:spTree>
    <p:extLst>
      <p:ext uri="{BB962C8B-B14F-4D97-AF65-F5344CB8AC3E}">
        <p14:creationId xmlns:p14="http://schemas.microsoft.com/office/powerpoint/2010/main" val="320396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12VAC5-408-170(B):</a:t>
            </a:r>
          </a:p>
          <a:p>
            <a:pPr marL="457200" lvl="1" indent="0">
              <a:buNone/>
            </a:pPr>
            <a:r>
              <a:rPr lang="en-US" sz="2000" dirty="0"/>
              <a:t>The MCHIP licensee may grant provisional credentialing for providers who have completed their residency or fellowship requirements for their specialty area within 12 months prior to the credentialing decision. Written supporting documentation necessary to provisionally credential a practitioner shall </a:t>
            </a:r>
            <a:r>
              <a:rPr lang="en-US" sz="2000" dirty="0" smtClean="0"/>
              <a:t>include:</a:t>
            </a:r>
          </a:p>
          <a:p>
            <a:pPr marL="1379538" lvl="1" indent="-457200">
              <a:buAutoNum type="arabicPeriod"/>
            </a:pPr>
            <a:r>
              <a:rPr lang="en-US" sz="2000" dirty="0" smtClean="0"/>
              <a:t>Primary </a:t>
            </a:r>
            <a:r>
              <a:rPr lang="en-US" sz="2000" dirty="0"/>
              <a:t>source verification of a current, valid license to practice prior to granting the provisional </a:t>
            </a:r>
            <a:r>
              <a:rPr lang="en-US" sz="2000" dirty="0" smtClean="0"/>
              <a:t>status;</a:t>
            </a:r>
          </a:p>
          <a:p>
            <a:pPr marL="1379538" lvl="1" indent="-457200">
              <a:buAutoNum type="arabicPeriod"/>
            </a:pPr>
            <a:r>
              <a:rPr lang="en-US" sz="2000" dirty="0" smtClean="0"/>
              <a:t>Written </a:t>
            </a:r>
            <a:r>
              <a:rPr lang="en-US" sz="2000" dirty="0"/>
              <a:t>confirmation of the past five years of malpractice claims or settlements, or both, from the malpractice carrier or the results of the National Practitioner Data Bank query prior to granting provisional status; </a:t>
            </a:r>
            <a:r>
              <a:rPr lang="en-US" sz="2000" dirty="0" smtClean="0"/>
              <a:t>and</a:t>
            </a:r>
          </a:p>
          <a:p>
            <a:pPr marL="1379538" lvl="1" indent="-457200">
              <a:buAutoNum type="arabicPeriod"/>
            </a:pPr>
            <a:r>
              <a:rPr lang="en-US" sz="2000" dirty="0" smtClean="0"/>
              <a:t>A </a:t>
            </a:r>
            <a:r>
              <a:rPr lang="en-US" sz="2000" dirty="0"/>
              <a:t>completed application and signed attestation</a:t>
            </a:r>
            <a:r>
              <a:rPr lang="en-US" sz="2000" dirty="0" smtClean="0"/>
              <a:t>.</a:t>
            </a:r>
            <a:endParaRPr lang="en-US" sz="2000" dirty="0"/>
          </a:p>
        </p:txBody>
      </p:sp>
    </p:spTree>
    <p:extLst>
      <p:ext uri="{BB962C8B-B14F-4D97-AF65-F5344CB8AC3E}">
        <p14:creationId xmlns:p14="http://schemas.microsoft.com/office/powerpoint/2010/main" val="2060751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12VAC5-408-170(E):</a:t>
            </a:r>
          </a:p>
          <a:p>
            <a:pPr marL="457200" lvl="1" indent="0">
              <a:buNone/>
            </a:pPr>
            <a:r>
              <a:rPr lang="en-US" sz="2000" dirty="0"/>
              <a:t>A provider fully credentialed by an MCHIP licensee, who changes his place of employment or his </a:t>
            </a:r>
            <a:r>
              <a:rPr lang="en-US" sz="2000" dirty="0" err="1"/>
              <a:t>nonMCHIP</a:t>
            </a:r>
            <a:r>
              <a:rPr lang="en-US" sz="2000" dirty="0"/>
              <a:t> licensee employer, shall, if within 60 calendar days of such change and if practicing within the same specialty, continue to be credentialed by that MCHIP licensee upon receipt by the MCHIP licensee of the following:</a:t>
            </a:r>
          </a:p>
          <a:p>
            <a:pPr marL="1379538" lvl="1" indent="-457200">
              <a:buAutoNum type="arabicPeriod"/>
            </a:pPr>
            <a:r>
              <a:rPr lang="en-US" sz="2000" dirty="0" smtClean="0"/>
              <a:t>The </a:t>
            </a:r>
            <a:r>
              <a:rPr lang="en-US" sz="2000" dirty="0"/>
              <a:t>effective date of the </a:t>
            </a:r>
            <a:r>
              <a:rPr lang="en-US" sz="2000" dirty="0" smtClean="0"/>
              <a:t>change;</a:t>
            </a:r>
          </a:p>
          <a:p>
            <a:pPr marL="1379538" lvl="1" indent="-457200">
              <a:buAutoNum type="arabicPeriod"/>
            </a:pPr>
            <a:r>
              <a:rPr lang="en-US" sz="2000" dirty="0" smtClean="0"/>
              <a:t>The </a:t>
            </a:r>
            <a:r>
              <a:rPr lang="en-US" sz="2000" dirty="0"/>
              <a:t>new tax ID number and copy of W-9, as </a:t>
            </a:r>
            <a:r>
              <a:rPr lang="en-US" sz="2000" dirty="0" smtClean="0"/>
              <a:t>applicable;</a:t>
            </a:r>
          </a:p>
          <a:p>
            <a:pPr marL="1379538" lvl="1" indent="-457200">
              <a:buAutoNum type="arabicPeriod"/>
            </a:pPr>
            <a:r>
              <a:rPr lang="en-US" sz="2000" dirty="0" smtClean="0"/>
              <a:t>The </a:t>
            </a:r>
            <a:r>
              <a:rPr lang="en-US" sz="2000" dirty="0"/>
              <a:t>name of the new practice, contact person, address, telephone and fax numbers; </a:t>
            </a:r>
            <a:r>
              <a:rPr lang="en-US" sz="2000" dirty="0" smtClean="0"/>
              <a:t>and</a:t>
            </a:r>
          </a:p>
          <a:p>
            <a:pPr marL="1379538" lvl="1" indent="-457200">
              <a:buAutoNum type="arabicPeriod"/>
            </a:pPr>
            <a:r>
              <a:rPr lang="en-US" sz="2000" dirty="0" smtClean="0"/>
              <a:t>Other </a:t>
            </a:r>
            <a:r>
              <a:rPr lang="en-US" sz="2000" dirty="0"/>
              <a:t>such information as may materially differ from the most recently completed credentialing application submitted by the provider to the MCHIP </a:t>
            </a:r>
            <a:r>
              <a:rPr lang="en-US" sz="2000" dirty="0" smtClean="0"/>
              <a:t>licensee.</a:t>
            </a:r>
          </a:p>
          <a:p>
            <a:pPr marL="465138" lvl="1" indent="0">
              <a:buNone/>
            </a:pPr>
            <a:r>
              <a:rPr lang="en-US" sz="2000" dirty="0" smtClean="0"/>
              <a:t>This </a:t>
            </a:r>
            <a:r>
              <a:rPr lang="en-US" sz="2000" dirty="0"/>
              <a:t>provision shall not apply if the provider's prior place of employment or employer had been delegated credentialing responsibility by the MCHIP licensee.</a:t>
            </a:r>
          </a:p>
        </p:txBody>
      </p:sp>
    </p:spTree>
    <p:extLst>
      <p:ext uri="{BB962C8B-B14F-4D97-AF65-F5344CB8AC3E}">
        <p14:creationId xmlns:p14="http://schemas.microsoft.com/office/powerpoint/2010/main" val="2517503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12VAC5-408-170(G):</a:t>
            </a:r>
          </a:p>
          <a:p>
            <a:pPr marL="457200" lvl="1" indent="0">
              <a:buNone/>
            </a:pPr>
            <a:r>
              <a:rPr lang="en-US" sz="2000" dirty="0"/>
              <a:t>The providers shall be </a:t>
            </a:r>
            <a:r>
              <a:rPr lang="en-US" sz="2000" dirty="0" err="1"/>
              <a:t>recredentialed</a:t>
            </a:r>
            <a:r>
              <a:rPr lang="en-US" sz="2000" dirty="0"/>
              <a:t> at least every three years. </a:t>
            </a:r>
            <a:r>
              <a:rPr lang="en-US" sz="2000" dirty="0" err="1"/>
              <a:t>Recredentialing</a:t>
            </a:r>
            <a:r>
              <a:rPr lang="en-US" sz="2000" dirty="0"/>
              <a:t> documentation shall include:</a:t>
            </a:r>
          </a:p>
          <a:p>
            <a:pPr marL="1379538" lvl="1" indent="-457200">
              <a:buAutoNum type="arabicPeriod"/>
            </a:pPr>
            <a:r>
              <a:rPr lang="en-US" sz="2000" dirty="0" smtClean="0"/>
              <a:t>Current </a:t>
            </a:r>
            <a:r>
              <a:rPr lang="en-US" sz="2000" dirty="0"/>
              <a:t>valid license or </a:t>
            </a:r>
            <a:r>
              <a:rPr lang="en-US" sz="2000" dirty="0" smtClean="0"/>
              <a:t>certification;</a:t>
            </a:r>
          </a:p>
          <a:p>
            <a:pPr marL="1379538" lvl="1" indent="-457200">
              <a:buAutoNum type="arabicPeriod"/>
            </a:pPr>
            <a:r>
              <a:rPr lang="en-US" sz="2000" dirty="0" smtClean="0"/>
              <a:t>Status </a:t>
            </a:r>
            <a:r>
              <a:rPr lang="en-US" sz="2000" dirty="0"/>
              <a:t>of hospital privileges, if </a:t>
            </a:r>
            <a:r>
              <a:rPr lang="en-US" sz="2000" dirty="0" smtClean="0"/>
              <a:t>applicable;</a:t>
            </a:r>
          </a:p>
          <a:p>
            <a:pPr marL="1379538" lvl="1" indent="-457200">
              <a:buAutoNum type="arabicPeriod"/>
            </a:pPr>
            <a:r>
              <a:rPr lang="en-US" sz="2000" dirty="0" smtClean="0"/>
              <a:t>Current </a:t>
            </a:r>
            <a:r>
              <a:rPr lang="en-US" sz="2000" dirty="0"/>
              <a:t>valid DEA registration, if </a:t>
            </a:r>
            <a:r>
              <a:rPr lang="en-US" sz="2000" dirty="0" smtClean="0"/>
              <a:t>applicable;</a:t>
            </a:r>
          </a:p>
          <a:p>
            <a:pPr marL="1379538" lvl="1" indent="-457200">
              <a:buAutoNum type="arabicPeriod"/>
            </a:pPr>
            <a:r>
              <a:rPr lang="en-US" sz="2000" dirty="0" smtClean="0"/>
              <a:t>Specialty </a:t>
            </a:r>
            <a:r>
              <a:rPr lang="en-US" sz="2000" dirty="0"/>
              <a:t>board eligibility or certification status, if </a:t>
            </a:r>
            <a:r>
              <a:rPr lang="en-US" sz="2000" dirty="0" smtClean="0"/>
              <a:t>applicable;</a:t>
            </a:r>
          </a:p>
          <a:p>
            <a:pPr marL="1379538" lvl="1" indent="-457200">
              <a:buAutoNum type="arabicPeriod"/>
            </a:pPr>
            <a:r>
              <a:rPr lang="en-US" sz="2000" dirty="0" smtClean="0"/>
              <a:t>Data </a:t>
            </a:r>
            <a:r>
              <a:rPr lang="en-US" sz="2000" dirty="0"/>
              <a:t>from covered person complaints and the results of quality reviews, utilization management reviews and covered persons satisfaction surveys, as applicable; </a:t>
            </a:r>
            <a:r>
              <a:rPr lang="en-US" sz="2000" dirty="0" smtClean="0"/>
              <a:t>and</a:t>
            </a:r>
          </a:p>
          <a:p>
            <a:pPr marL="1379538" lvl="1" indent="-457200">
              <a:buAutoNum type="arabicPeriod"/>
            </a:pPr>
            <a:r>
              <a:rPr lang="en-US" sz="2000" dirty="0" smtClean="0"/>
              <a:t>Current</a:t>
            </a:r>
            <a:r>
              <a:rPr lang="en-US" sz="2000" dirty="0"/>
              <a:t>, adequate malpractice insurance and history of malpractice claims and professional liability claims resulting in settlements or judgments.</a:t>
            </a:r>
          </a:p>
        </p:txBody>
      </p:sp>
    </p:spTree>
    <p:extLst>
      <p:ext uri="{BB962C8B-B14F-4D97-AF65-F5344CB8AC3E}">
        <p14:creationId xmlns:p14="http://schemas.microsoft.com/office/powerpoint/2010/main" val="1210356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Proposed Work Group </a:t>
            </a:r>
            <a:r>
              <a:rPr lang="en-US" dirty="0" err="1" smtClean="0"/>
              <a:t>RoadMap</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Chapter 849 (2020 Acts of Assembly)</a:t>
            </a:r>
            <a:endParaRPr lang="en-US" dirty="0"/>
          </a:p>
        </p:txBody>
      </p:sp>
      <p:sp>
        <p:nvSpPr>
          <p:cNvPr id="5" name="Content Placeholder 4"/>
          <p:cNvSpPr>
            <a:spLocks noGrp="1"/>
          </p:cNvSpPr>
          <p:nvPr>
            <p:ph idx="1"/>
          </p:nvPr>
        </p:nvSpPr>
        <p:spPr/>
        <p:txBody>
          <a:bodyPr/>
          <a:lstStyle/>
          <a:p>
            <a:r>
              <a:rPr lang="en-US" sz="2200" dirty="0"/>
              <a:t>Be it enacted by the General Assembly of Virginia</a:t>
            </a:r>
            <a:r>
              <a:rPr lang="en-US" sz="2200" dirty="0" smtClean="0"/>
              <a:t>:</a:t>
            </a:r>
          </a:p>
          <a:p>
            <a:endParaRPr lang="en-US" sz="2200" dirty="0"/>
          </a:p>
          <a:p>
            <a:r>
              <a:rPr lang="en-US" sz="2200" b="1" dirty="0"/>
              <a:t>1. </a:t>
            </a:r>
            <a:r>
              <a:rPr lang="en-US" sz="2200" i="1" dirty="0"/>
              <a:t>§ 1. That the Secretary of Health and Human Resources shall convene a work group to gather information and make recommendations on how the Commonwealth could develop or procure a statewide centralized primary source verification system that can be relied upon by the Commonwealth and its health carriers, health care providers, hospitals, and health systems for health care provider credentialing. Such stakeholders shall include the Virginia Association of Health Plans, the Medical Society of Virginia, the Virginia Council of Nurse Practitioners, the Virginia Hospital and Healthcare Association, and any other relevant stakeholders. The work group shall report its findings and recommendations to the Chairmen of the House Committee on Health, Welfare and Institutions and the Senate Committee on Education and Health by November 15, 2020.</a:t>
            </a:r>
            <a:endParaRPr lang="en-US" sz="2200" dirty="0"/>
          </a:p>
        </p:txBody>
      </p:sp>
    </p:spTree>
    <p:extLst>
      <p:ext uri="{BB962C8B-B14F-4D97-AF65-F5344CB8AC3E}">
        <p14:creationId xmlns:p14="http://schemas.microsoft.com/office/powerpoint/2010/main" val="30872297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Focus Areas for Work Group</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3200" dirty="0" smtClean="0"/>
              <a:t>What stakeholder needs a centralized </a:t>
            </a:r>
            <a:r>
              <a:rPr lang="en-US" sz="3200" dirty="0"/>
              <a:t>primary source verification </a:t>
            </a:r>
            <a:r>
              <a:rPr lang="en-US" sz="3200" dirty="0" smtClean="0"/>
              <a:t>system (CPSVS) will fulfill to be </a:t>
            </a:r>
          </a:p>
          <a:p>
            <a:pPr>
              <a:buFont typeface="Arial" panose="020B0604020202020204" pitchFamily="34" charset="0"/>
              <a:buChar char="•"/>
            </a:pPr>
            <a:r>
              <a:rPr lang="en-US" sz="3200" dirty="0" smtClean="0"/>
              <a:t>CPSVS technical specifications</a:t>
            </a:r>
          </a:p>
          <a:p>
            <a:pPr>
              <a:buFont typeface="Arial" panose="020B0604020202020204" pitchFamily="34" charset="0"/>
              <a:buChar char="•"/>
            </a:pPr>
            <a:r>
              <a:rPr lang="en-US" sz="3200" dirty="0" smtClean="0"/>
              <a:t>Development versus procurement of a CPSVS</a:t>
            </a:r>
          </a:p>
          <a:p>
            <a:pPr>
              <a:buFont typeface="Arial" panose="020B0604020202020204" pitchFamily="34" charset="0"/>
              <a:buChar char="•"/>
            </a:pPr>
            <a:r>
              <a:rPr lang="en-US" sz="3200" dirty="0" smtClean="0"/>
              <a:t>Legislative and/or regulatory hurdles to CPSVS adoption</a:t>
            </a:r>
            <a:endParaRPr lang="en-US" sz="3200" dirty="0"/>
          </a:p>
        </p:txBody>
      </p:sp>
    </p:spTree>
    <p:extLst>
      <p:ext uri="{BB962C8B-B14F-4D97-AF65-F5344CB8AC3E}">
        <p14:creationId xmlns:p14="http://schemas.microsoft.com/office/powerpoint/2010/main" val="22573559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Needs for a CPSVS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dirty="0"/>
              <a:t>System stakeholders: </a:t>
            </a:r>
          </a:p>
          <a:p>
            <a:pPr lvl="1">
              <a:buFont typeface="Arial" panose="020B0604020202020204" pitchFamily="34" charset="0"/>
              <a:buChar char="•"/>
            </a:pPr>
            <a:r>
              <a:rPr lang="en-US" sz="2800" dirty="0"/>
              <a:t>Commonwealth of Virginia</a:t>
            </a:r>
          </a:p>
          <a:p>
            <a:pPr lvl="1">
              <a:buFont typeface="Arial" panose="020B0604020202020204" pitchFamily="34" charset="0"/>
              <a:buChar char="•"/>
            </a:pPr>
            <a:r>
              <a:rPr lang="en-US" sz="2800" dirty="0"/>
              <a:t>Health carriers</a:t>
            </a:r>
          </a:p>
          <a:p>
            <a:pPr lvl="1">
              <a:buFont typeface="Arial" panose="020B0604020202020204" pitchFamily="34" charset="0"/>
              <a:buChar char="•"/>
            </a:pPr>
            <a:r>
              <a:rPr lang="en-US" sz="2800" dirty="0"/>
              <a:t>Health care providers</a:t>
            </a:r>
          </a:p>
          <a:p>
            <a:pPr lvl="1">
              <a:buFont typeface="Arial" panose="020B0604020202020204" pitchFamily="34" charset="0"/>
              <a:buChar char="•"/>
            </a:pPr>
            <a:r>
              <a:rPr lang="en-US" sz="2800" dirty="0"/>
              <a:t>Hospitals and health systems</a:t>
            </a:r>
          </a:p>
          <a:p>
            <a:pPr>
              <a:buFont typeface="Arial" panose="020B0604020202020204" pitchFamily="34" charset="0"/>
              <a:buChar char="•"/>
            </a:pPr>
            <a:r>
              <a:rPr lang="en-US" sz="2800" dirty="0" smtClean="0"/>
              <a:t>What needs are common across all stakeholders?</a:t>
            </a:r>
          </a:p>
          <a:p>
            <a:pPr>
              <a:buFont typeface="Arial" panose="020B0604020202020204" pitchFamily="34" charset="0"/>
              <a:buChar char="•"/>
            </a:pPr>
            <a:r>
              <a:rPr lang="en-US" sz="2800" dirty="0" smtClean="0"/>
              <a:t>What needs are specific to one or more stakeholders?</a:t>
            </a:r>
          </a:p>
          <a:p>
            <a:pPr>
              <a:buFont typeface="Arial" panose="020B0604020202020204" pitchFamily="34" charset="0"/>
              <a:buChar char="•"/>
            </a:pPr>
            <a:r>
              <a:rPr lang="en-US" sz="2800" dirty="0" smtClean="0"/>
              <a:t>What needs are already being met by centralized systems that are </a:t>
            </a:r>
            <a:r>
              <a:rPr lang="en-US" sz="2800" i="1" dirty="0" smtClean="0"/>
              <a:t>not</a:t>
            </a:r>
            <a:r>
              <a:rPr lang="en-US" sz="2800" dirty="0" smtClean="0"/>
              <a:t> the CPSVS?</a:t>
            </a:r>
            <a:endParaRPr lang="en-US" sz="2800" dirty="0"/>
          </a:p>
        </p:txBody>
      </p:sp>
    </p:spTree>
    <p:extLst>
      <p:ext uri="{BB962C8B-B14F-4D97-AF65-F5344CB8AC3E}">
        <p14:creationId xmlns:p14="http://schemas.microsoft.com/office/powerpoint/2010/main" val="3477979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3815789876"/>
              </p:ext>
            </p:extLst>
          </p:nvPr>
        </p:nvGraphicFramePr>
        <p:xfrm>
          <a:off x="2133600" y="1219200"/>
          <a:ext cx="8077200" cy="499396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600" b="0" i="0" u="none" strike="noStrike" dirty="0">
                          <a:solidFill>
                            <a:srgbClr val="000000"/>
                          </a:solidFill>
                          <a:effectLst/>
                          <a:latin typeface="Calibri" panose="020F0502020204030204" pitchFamily="34" charset="0"/>
                        </a:rPr>
                        <a:t>Tiffany Long</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BlocHealth</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600" b="0" i="0" u="none" strike="noStrike" dirty="0">
                          <a:solidFill>
                            <a:srgbClr val="000000"/>
                          </a:solidFill>
                          <a:effectLst/>
                          <a:latin typeface="Calibri" panose="020F0502020204030204" pitchFamily="34" charset="0"/>
                        </a:rPr>
                        <a:t>Jared Taylor</a:t>
                      </a:r>
                    </a:p>
                  </a:txBody>
                  <a:tcPr marL="9525" marR="9525" marT="9525" marB="0" anchor="b"/>
                </a:tc>
                <a:tc>
                  <a:txBody>
                    <a:bodyPr/>
                    <a:lstStyle/>
                    <a:p>
                      <a:pPr algn="l" fontAlgn="b"/>
                      <a:r>
                        <a:rPr lang="en-US" sz="1600" b="0" i="0" u="none" strike="noStrike" dirty="0" err="1">
                          <a:solidFill>
                            <a:srgbClr val="000000"/>
                          </a:solidFill>
                          <a:effectLst/>
                          <a:latin typeface="Calibri" panose="020F0502020204030204" pitchFamily="34" charset="0"/>
                        </a:rPr>
                        <a:t>BlocHealth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600" b="0" i="0" u="none" strike="noStrike">
                          <a:solidFill>
                            <a:srgbClr val="000000"/>
                          </a:solidFill>
                          <a:effectLst/>
                          <a:latin typeface="Calibri" panose="020F0502020204030204" pitchFamily="34" charset="0"/>
                        </a:rPr>
                        <a:t>Mylam Ly</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Information</a:t>
                      </a:r>
                      <a:r>
                        <a:rPr lang="en-US" sz="1600" b="0" i="0" u="none" strike="noStrike" baseline="0" dirty="0" smtClean="0">
                          <a:solidFill>
                            <a:srgbClr val="000000"/>
                          </a:solidFill>
                          <a:effectLst/>
                          <a:latin typeface="Calibri" panose="020F0502020204030204" pitchFamily="34" charset="0"/>
                        </a:rPr>
                        <a:t> Management, </a:t>
                      </a:r>
                      <a:r>
                        <a:rPr lang="en-US" sz="1600" b="0" i="0" u="none" strike="noStrike" dirty="0" smtClean="0">
                          <a:solidFill>
                            <a:srgbClr val="000000"/>
                          </a:solidFill>
                          <a:effectLst/>
                          <a:latin typeface="Calibri" panose="020F0502020204030204" pitchFamily="34" charset="0"/>
                        </a:rPr>
                        <a:t>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600" b="0" i="0" u="none" strike="noStrike">
                          <a:solidFill>
                            <a:srgbClr val="000000"/>
                          </a:solidFill>
                          <a:effectLst/>
                          <a:latin typeface="Calibri" panose="020F0502020204030204" pitchFamily="34" charset="0"/>
                        </a:rPr>
                        <a:t>Rebekah Allen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600" b="0" i="0" u="none" strike="noStrike">
                          <a:solidFill>
                            <a:srgbClr val="000000"/>
                          </a:solidFill>
                          <a:effectLst/>
                          <a:latin typeface="Calibri" panose="020F0502020204030204" pitchFamily="34" charset="0"/>
                        </a:rPr>
                        <a:t>Erik Bodin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2048512"/>
                  </a:ext>
                </a:extLst>
              </a:tr>
              <a:tr h="319314">
                <a:tc>
                  <a:txBody>
                    <a:bodyPr/>
                    <a:lstStyle/>
                    <a:p>
                      <a:pPr algn="l" fontAlgn="b"/>
                      <a:r>
                        <a:rPr lang="en-US" sz="1600" b="0" i="0" u="none" strike="noStrike">
                          <a:solidFill>
                            <a:srgbClr val="000000"/>
                          </a:solidFill>
                          <a:effectLst/>
                          <a:latin typeface="Calibri" panose="020F0502020204030204" pitchFamily="34" charset="0"/>
                        </a:rPr>
                        <a:t>Michael Capps</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Procurement and General Services,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1865987"/>
                  </a:ext>
                </a:extLst>
              </a:tr>
              <a:tr h="319314">
                <a:tc>
                  <a:txBody>
                    <a:bodyPr/>
                    <a:lstStyle/>
                    <a:p>
                      <a:pPr algn="l" fontAlgn="b"/>
                      <a:r>
                        <a:rPr lang="en-US" sz="1600" b="0" i="0" u="none" strike="noStrike">
                          <a:solidFill>
                            <a:srgbClr val="000000"/>
                          </a:solidFill>
                          <a:effectLst/>
                          <a:latin typeface="Calibri" panose="020F0502020204030204" pitchFamily="34" charset="0"/>
                        </a:rPr>
                        <a:t>Barbara Allison-Bryan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Department of Health Professions</a:t>
                      </a:r>
                    </a:p>
                  </a:txBody>
                  <a:tcPr marL="9525" marR="9525" marT="9525" marB="0" anchor="b"/>
                </a:tc>
                <a:extLst>
                  <a:ext uri="{0D108BD9-81ED-4DB2-BD59-A6C34878D82A}">
                    <a16:rowId xmlns:a16="http://schemas.microsoft.com/office/drawing/2014/main" val="3473809841"/>
                  </a:ext>
                </a:extLst>
              </a:tr>
              <a:tr h="319314">
                <a:tc>
                  <a:txBody>
                    <a:bodyPr/>
                    <a:lstStyle/>
                    <a:p>
                      <a:pPr algn="l" fontAlgn="b"/>
                      <a:r>
                        <a:rPr lang="en-US" sz="1600" b="0" i="0" u="none" strike="noStrike">
                          <a:solidFill>
                            <a:srgbClr val="000000"/>
                          </a:solidFill>
                          <a:effectLst/>
                          <a:latin typeface="Calibri" panose="020F0502020204030204" pitchFamily="34" charset="0"/>
                        </a:rPr>
                        <a:t>Tim Faerber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Medical Society of Virginia</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600" b="0" i="0" u="none" strike="noStrike">
                          <a:solidFill>
                            <a:srgbClr val="000000"/>
                          </a:solidFill>
                          <a:effectLst/>
                          <a:latin typeface="Calibri" panose="020F0502020204030204" pitchFamily="34" charset="0"/>
                        </a:rPr>
                        <a:t>Douglas Gray</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Association of Health Plans</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600" b="0" i="0" u="none" strike="noStrike">
                          <a:solidFill>
                            <a:srgbClr val="000000"/>
                          </a:solidFill>
                          <a:effectLst/>
                          <a:latin typeface="Calibri" panose="020F0502020204030204" pitchFamily="34" charset="0"/>
                        </a:rPr>
                        <a:t>Kimberly Bednar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Council of Nurse Practitioners</a:t>
                      </a:r>
                    </a:p>
                  </a:txBody>
                  <a:tcPr marL="9525" marR="9525" marT="9525" marB="0" anchor="b"/>
                </a:tc>
                <a:extLst>
                  <a:ext uri="{0D108BD9-81ED-4DB2-BD59-A6C34878D82A}">
                    <a16:rowId xmlns:a16="http://schemas.microsoft.com/office/drawing/2014/main" val="3989187081"/>
                  </a:ext>
                </a:extLst>
              </a:tr>
              <a:tr h="319314">
                <a:tc>
                  <a:txBody>
                    <a:bodyPr/>
                    <a:lstStyle/>
                    <a:p>
                      <a:pPr algn="l" fontAlgn="b"/>
                      <a:r>
                        <a:rPr lang="en-US" sz="1600" b="0" i="0" u="none" strike="noStrike">
                          <a:solidFill>
                            <a:srgbClr val="000000"/>
                          </a:solidFill>
                          <a:effectLst/>
                          <a:latin typeface="Calibri" panose="020F0502020204030204" pitchFamily="34" charset="0"/>
                        </a:rPr>
                        <a:t>Chad Melton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4167172940"/>
                  </a:ext>
                </a:extLst>
              </a:tr>
              <a:tr h="319314">
                <a:tc>
                  <a:txBody>
                    <a:bodyPr/>
                    <a:lstStyle/>
                    <a:p>
                      <a:pPr algn="l" fontAlgn="b"/>
                      <a:r>
                        <a:rPr lang="en-US" sz="1600" b="0" i="0" u="none" strike="noStrike">
                          <a:solidFill>
                            <a:srgbClr val="000000"/>
                          </a:solidFill>
                          <a:effectLst/>
                          <a:latin typeface="Calibri" panose="020F0502020204030204" pitchFamily="34" charset="0"/>
                        </a:rPr>
                        <a:t>Kelly Cannon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3120416051"/>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Chapter 849 (2020 Acts of Assembly)</a:t>
            </a:r>
            <a:endParaRPr lang="en-US" dirty="0"/>
          </a:p>
        </p:txBody>
      </p:sp>
      <p:sp>
        <p:nvSpPr>
          <p:cNvPr id="5" name="Content Placeholder 4"/>
          <p:cNvSpPr>
            <a:spLocks noGrp="1"/>
          </p:cNvSpPr>
          <p:nvPr>
            <p:ph idx="1"/>
          </p:nvPr>
        </p:nvSpPr>
        <p:spPr/>
        <p:txBody>
          <a:bodyPr/>
          <a:lstStyle/>
          <a:p>
            <a:r>
              <a:rPr lang="en-US" sz="2200" dirty="0"/>
              <a:t>Be it enacted by the General Assembly of Virginia</a:t>
            </a:r>
            <a:r>
              <a:rPr lang="en-US" sz="2200" dirty="0" smtClean="0"/>
              <a:t>:</a:t>
            </a:r>
          </a:p>
          <a:p>
            <a:endParaRPr lang="en-US" sz="2200" dirty="0"/>
          </a:p>
          <a:p>
            <a:r>
              <a:rPr lang="en-US" sz="2200" b="1" dirty="0"/>
              <a:t>1. </a:t>
            </a:r>
            <a:r>
              <a:rPr lang="en-US" sz="2200" i="1" dirty="0"/>
              <a:t>§ 1. That the Secretary of Health and Human Resources shall convene a work group to gather information and make recommendations on how the Commonwealth could develop or procure a statewide centralized primary source verification system that can be relied upon by the Commonwealth and its health carriers, health care providers, hospitals, and health systems for health care provider credentialing. Such stakeholders shall include the Virginia Association of Health Plans, the Medical Society of Virginia, the Virginia Council of Nurse Practitioners, the Virginia Hospital and Healthcare Association, and any other relevant stakeholders. The work group shall report its findings and recommendations to the Chairmen of the House Committee on Health, Welfare and Institutions and the Senate Committee on Education and Health by November 15, 2020.</a:t>
            </a:r>
            <a:endParaRPr lang="en-US" sz="2200" dirty="0"/>
          </a:p>
        </p:txBody>
      </p:sp>
    </p:spTree>
    <p:extLst>
      <p:ext uri="{BB962C8B-B14F-4D97-AF65-F5344CB8AC3E}">
        <p14:creationId xmlns:p14="http://schemas.microsoft.com/office/powerpoint/2010/main" val="920270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849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87752136"/>
              </p:ext>
            </p:extLst>
          </p:nvPr>
        </p:nvGraphicFramePr>
        <p:xfrm>
          <a:off x="609600" y="1143000"/>
          <a:ext cx="10668000" cy="4105518"/>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484038">
                <a:tc>
                  <a:txBody>
                    <a:bodyPr/>
                    <a:lstStyle/>
                    <a:p>
                      <a:r>
                        <a:rPr lang="en-US" sz="1600" b="0" i="0" u="none" strike="noStrike" kern="1200" dirty="0" smtClean="0">
                          <a:solidFill>
                            <a:schemeClr val="tx1"/>
                          </a:solidFill>
                          <a:effectLst/>
                          <a:latin typeface="+mn-lt"/>
                          <a:ea typeface="+mn-ea"/>
                          <a:cs typeface="+mn-cs"/>
                        </a:rPr>
                        <a:t>Presentation on Health Care Provider Credentialing in Virginia</a:t>
                      </a:r>
                    </a:p>
                    <a:p>
                      <a:endParaRPr lang="en-US" sz="1600" dirty="0"/>
                    </a:p>
                  </a:txBody>
                  <a:tcPr marL="80010" marR="80010" marT="40005" marB="40005"/>
                </a:tc>
                <a:tc>
                  <a:txBody>
                    <a:bodyPr/>
                    <a:lstStyle/>
                    <a:p>
                      <a:r>
                        <a:rPr lang="en-US" sz="1600" b="0" i="0" u="none" strike="noStrike" kern="1200" dirty="0" smtClean="0">
                          <a:solidFill>
                            <a:schemeClr val="tx1"/>
                          </a:solidFill>
                          <a:effectLst/>
                          <a:latin typeface="+mn-lt"/>
                          <a:ea typeface="+mn-ea"/>
                          <a:cs typeface="+mn-cs"/>
                        </a:rPr>
                        <a:t>Ms. Allen</a:t>
                      </a:r>
                      <a:endParaRPr lang="en-US" sz="1600" dirty="0"/>
                    </a:p>
                  </a:txBody>
                  <a:tcPr marL="80010" marR="80010" marT="40005" marB="40005"/>
                </a:tc>
                <a:extLst>
                  <a:ext uri="{0D108BD9-81ED-4DB2-BD59-A6C34878D82A}">
                    <a16:rowId xmlns:a16="http://schemas.microsoft.com/office/drawing/2014/main" val="3578087412"/>
                  </a:ext>
                </a:extLst>
              </a:tr>
              <a:tr h="484038">
                <a:tc gridSpan="2">
                  <a:txBody>
                    <a:bodyPr/>
                    <a:lstStyle/>
                    <a:p>
                      <a:r>
                        <a:rPr lang="en-US" sz="1600" b="0" i="0" u="none" strike="noStrike" kern="1200" dirty="0" smtClean="0">
                          <a:solidFill>
                            <a:schemeClr val="tx1"/>
                          </a:solidFill>
                          <a:effectLst/>
                          <a:latin typeface="+mn-lt"/>
                          <a:ea typeface="+mn-ea"/>
                          <a:cs typeface="+mn-cs"/>
                        </a:rPr>
                        <a:t>Public Comment Period </a:t>
                      </a:r>
                    </a:p>
                    <a:p>
                      <a:endParaRPr lang="en-US" sz="1600" b="0" i="0" u="none" strike="noStrike" kern="1200" dirty="0" smtClean="0">
                        <a:solidFill>
                          <a:schemeClr val="tx1"/>
                        </a:solidFill>
                        <a:effectLst/>
                        <a:latin typeface="+mn-lt"/>
                        <a:ea typeface="+mn-ea"/>
                        <a:cs typeface="+mn-cs"/>
                      </a:endParaRPr>
                    </a:p>
                    <a:p>
                      <a:endParaRPr lang="en-US" sz="16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835464">
                <a:tc>
                  <a:txBody>
                    <a:bodyPr/>
                    <a:lstStyle/>
                    <a:p>
                      <a:r>
                        <a:rPr lang="en-US" sz="1600" b="0" i="0" u="none" strike="noStrike" kern="1200" dirty="0" smtClean="0">
                          <a:solidFill>
                            <a:schemeClr val="tx1"/>
                          </a:solidFill>
                          <a:effectLst/>
                          <a:latin typeface="+mn-lt"/>
                          <a:ea typeface="+mn-ea"/>
                          <a:cs typeface="+mn-cs"/>
                        </a:rPr>
                        <a:t>Proposed Work Group Roadmap</a:t>
                      </a:r>
                    </a:p>
                  </a:txBody>
                  <a:tcPr marL="80010" marR="80010" marT="40005" marB="40005"/>
                </a:tc>
                <a:tc>
                  <a:txBody>
                    <a:bodyPr/>
                    <a:lstStyle/>
                    <a:p>
                      <a:r>
                        <a:rPr lang="en-US" sz="1600" b="0" i="0" u="none" strike="noStrike" kern="1200" dirty="0" smtClean="0">
                          <a:solidFill>
                            <a:schemeClr val="tx1"/>
                          </a:solidFill>
                          <a:effectLst/>
                          <a:latin typeface="+mn-lt"/>
                          <a:ea typeface="+mn-ea"/>
                          <a:cs typeface="+mn-cs"/>
                        </a:rPr>
                        <a:t>Ms. Allen, Work Group Members</a:t>
                      </a:r>
                      <a:endParaRPr lang="en-US" sz="1600" b="0" dirty="0" smtClean="0">
                        <a:effectLst/>
                      </a:endParaRPr>
                    </a:p>
                  </a:txBody>
                  <a:tcPr marL="80010" marR="80010" marT="40005" marB="40005"/>
                </a:tc>
                <a:extLst>
                  <a:ext uri="{0D108BD9-81ED-4DB2-BD59-A6C34878D82A}">
                    <a16:rowId xmlns:a16="http://schemas.microsoft.com/office/drawing/2014/main" val="1881043531"/>
                  </a:ext>
                </a:extLst>
              </a:tr>
              <a:tr h="596760">
                <a:tc>
                  <a:txBody>
                    <a:bodyPr/>
                    <a:lstStyle/>
                    <a:p>
                      <a:r>
                        <a:rPr lang="en-US" sz="1600" b="0" i="0" u="none" strike="noStrike" kern="1200" dirty="0" smtClean="0">
                          <a:solidFill>
                            <a:schemeClr val="tx1"/>
                          </a:solidFill>
                          <a:effectLst/>
                          <a:latin typeface="+mn-lt"/>
                          <a:ea typeface="+mn-ea"/>
                          <a:cs typeface="+mn-cs"/>
                        </a:rPr>
                        <a:t>Discussion</a:t>
                      </a:r>
                      <a:r>
                        <a:rPr lang="en-US" sz="1600" b="0" i="0" u="none" strike="noStrike" kern="1200" baseline="0" dirty="0" smtClean="0">
                          <a:solidFill>
                            <a:schemeClr val="tx1"/>
                          </a:solidFill>
                          <a:effectLst/>
                          <a:latin typeface="+mn-lt"/>
                          <a:ea typeface="+mn-ea"/>
                          <a:cs typeface="+mn-cs"/>
                        </a:rPr>
                        <a:t> of Next Steps</a:t>
                      </a:r>
                    </a:p>
                    <a:p>
                      <a:endParaRPr lang="en-US" sz="1600" b="0" i="0" u="none" strike="noStrike" kern="1200" baseline="0" dirty="0" smtClean="0">
                        <a:solidFill>
                          <a:schemeClr val="tx1"/>
                        </a:solidFill>
                        <a:effectLst/>
                        <a:latin typeface="+mn-lt"/>
                        <a:ea typeface="+mn-ea"/>
                        <a:cs typeface="+mn-cs"/>
                      </a:endParaRPr>
                    </a:p>
                    <a:p>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2937913991"/>
                  </a:ext>
                </a:extLst>
              </a:tr>
              <a:tr h="835464">
                <a:tc>
                  <a:txBody>
                    <a:bodyPr/>
                    <a:lstStyle/>
                    <a:p>
                      <a:r>
                        <a:rPr lang="en-US" sz="1600" dirty="0" smtClean="0"/>
                        <a:t>Other Business</a:t>
                      </a:r>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504980675"/>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Health Care Provider Credentialing in Virginia</a:t>
            </a:r>
            <a:endParaRPr lang="en-US" dirty="0"/>
          </a:p>
        </p:txBody>
      </p:sp>
    </p:spTree>
    <p:extLst>
      <p:ext uri="{BB962C8B-B14F-4D97-AF65-F5344CB8AC3E}">
        <p14:creationId xmlns:p14="http://schemas.microsoft.com/office/powerpoint/2010/main" val="3983650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Credentialing vs Privileges vs Licensure </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dirty="0" smtClean="0"/>
              <a:t>Credentialing of health care providers – conducted by health carriers</a:t>
            </a:r>
          </a:p>
          <a:p>
            <a:pPr>
              <a:buFont typeface="Arial" panose="020B0604020202020204" pitchFamily="34" charset="0"/>
              <a:buChar char="•"/>
            </a:pPr>
            <a:r>
              <a:rPr lang="en-US" sz="2800" dirty="0" smtClean="0"/>
              <a:t>Clinical or staff privileges for health care providers – conducted by hospitals and health systems</a:t>
            </a:r>
          </a:p>
          <a:p>
            <a:pPr>
              <a:buFont typeface="Arial" panose="020B0604020202020204" pitchFamily="34" charset="0"/>
              <a:buChar char="•"/>
            </a:pPr>
            <a:r>
              <a:rPr lang="en-US" sz="2800" dirty="0" smtClean="0"/>
              <a:t>Licensure of health care providers – conducted by the respective health regulatory board within the Virginia Department of Health Professions</a:t>
            </a:r>
            <a:endParaRPr lang="en-US" sz="2800" dirty="0"/>
          </a:p>
        </p:txBody>
      </p:sp>
    </p:spTree>
    <p:extLst>
      <p:ext uri="{BB962C8B-B14F-4D97-AF65-F5344CB8AC3E}">
        <p14:creationId xmlns:p14="http://schemas.microsoft.com/office/powerpoint/2010/main" val="3609320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Managed Care Health Insurance Plans (MCHIPs)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200" dirty="0" smtClean="0"/>
              <a:t>An MCHIP is defined in Va. Code § 32.1-137.1 (identical to the definition found in 12VAC5-408-10)</a:t>
            </a:r>
          </a:p>
          <a:p>
            <a:pPr lvl="1">
              <a:buFont typeface="Arial" panose="020B0604020202020204" pitchFamily="34" charset="0"/>
              <a:buChar char="•"/>
            </a:pPr>
            <a:r>
              <a:rPr lang="en-US" sz="2200" dirty="0"/>
              <a:t>“…an arrangement for the delivery of health care in which a health </a:t>
            </a:r>
            <a:r>
              <a:rPr lang="en-US" sz="2200" dirty="0" smtClean="0"/>
              <a:t>carrier…undertakes </a:t>
            </a:r>
            <a:r>
              <a:rPr lang="en-US" sz="2200" dirty="0"/>
              <a:t>to provide, arrange for, pay for, or reimburse any of the costs of health care services for a covered person on a prepaid or insured basis which (</a:t>
            </a:r>
            <a:r>
              <a:rPr lang="en-US" sz="2200" dirty="0" err="1"/>
              <a:t>i</a:t>
            </a:r>
            <a:r>
              <a:rPr lang="en-US" sz="2200" dirty="0"/>
              <a:t>) contains one or more incentive arrangements, including any credentialing requirements intended to influence the cost or level of health care </a:t>
            </a:r>
            <a:r>
              <a:rPr lang="en-US" sz="2200" dirty="0" smtClean="0"/>
              <a:t>services…”</a:t>
            </a:r>
            <a:endParaRPr lang="en-US" sz="2200" dirty="0"/>
          </a:p>
          <a:p>
            <a:pPr>
              <a:buFont typeface="Arial" panose="020B0604020202020204" pitchFamily="34" charset="0"/>
              <a:buChar char="•"/>
            </a:pPr>
            <a:r>
              <a:rPr lang="en-US" sz="2200" dirty="0" smtClean="0"/>
              <a:t>Oversight of MCHIPs is shared between the Bureau of Insurance (BOI) and the Office of Licensure and Certification (OLC)</a:t>
            </a:r>
          </a:p>
          <a:p>
            <a:pPr lvl="1">
              <a:buFont typeface="Arial" panose="020B0604020202020204" pitchFamily="34" charset="0"/>
              <a:buChar char="•"/>
            </a:pPr>
            <a:r>
              <a:rPr lang="en-US" sz="2200" dirty="0" smtClean="0"/>
              <a:t>Health carrier licensure is the responsibility of BOI</a:t>
            </a:r>
          </a:p>
          <a:p>
            <a:pPr lvl="1">
              <a:buFont typeface="Arial" panose="020B0604020202020204" pitchFamily="34" charset="0"/>
              <a:buChar char="•"/>
            </a:pPr>
            <a:r>
              <a:rPr lang="en-US" sz="2200" dirty="0" smtClean="0"/>
              <a:t>Health carriers responsible for an MCHIP must obtain a certificate of quality assurance from OLC</a:t>
            </a:r>
          </a:p>
          <a:p>
            <a:pPr>
              <a:buFont typeface="Arial" panose="020B0604020202020204" pitchFamily="34" charset="0"/>
              <a:buChar char="•"/>
            </a:pPr>
            <a:endParaRPr lang="en-US" sz="2200" dirty="0"/>
          </a:p>
        </p:txBody>
      </p:sp>
    </p:spTree>
    <p:extLst>
      <p:ext uri="{BB962C8B-B14F-4D97-AF65-F5344CB8AC3E}">
        <p14:creationId xmlns:p14="http://schemas.microsoft.com/office/powerpoint/2010/main" val="3508937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Statutory requirements for credentialing</a:t>
            </a:r>
            <a:endParaRPr lang="en-US" dirty="0"/>
          </a:p>
        </p:txBody>
      </p:sp>
      <p:sp>
        <p:nvSpPr>
          <p:cNvPr id="3" name="Content Placeholder 2"/>
          <p:cNvSpPr>
            <a:spLocks noGrp="1"/>
          </p:cNvSpPr>
          <p:nvPr>
            <p:ph idx="1"/>
          </p:nvPr>
        </p:nvSpPr>
        <p:spPr/>
        <p:txBody>
          <a:bodyPr/>
          <a:lstStyle/>
          <a:p>
            <a:pPr marL="0" indent="0"/>
            <a:r>
              <a:rPr lang="en-US" sz="2800" dirty="0" smtClean="0"/>
              <a:t>Va. Code § 32.1-137.2(C)</a:t>
            </a:r>
          </a:p>
          <a:p>
            <a:pPr marL="457200" lvl="1" indent="0">
              <a:buNone/>
            </a:pPr>
            <a:r>
              <a:rPr lang="en-US" sz="2800" dirty="0" smtClean="0"/>
              <a:t>“No </a:t>
            </a:r>
            <a:r>
              <a:rPr lang="en-US" sz="2800" dirty="0"/>
              <a:t>certificate of quality assurance may be issued or renewed unless </a:t>
            </a:r>
            <a:r>
              <a:rPr lang="en-US" sz="2800" dirty="0" smtClean="0"/>
              <a:t>…the </a:t>
            </a:r>
            <a:r>
              <a:rPr lang="en-US" sz="2800" dirty="0"/>
              <a:t>Commissioner is satisfied, based upon his examination, </a:t>
            </a:r>
            <a:r>
              <a:rPr lang="en-US" sz="2800" dirty="0" smtClean="0"/>
              <a:t>that…the [MCHIP] licensee </a:t>
            </a:r>
            <a:r>
              <a:rPr lang="en-US" sz="2800" dirty="0"/>
              <a:t>has in place and complies </a:t>
            </a:r>
            <a:r>
              <a:rPr lang="en-US" sz="2800" dirty="0" smtClean="0"/>
              <a:t>with:…(</a:t>
            </a:r>
            <a:r>
              <a:rPr lang="en-US" sz="2800" dirty="0"/>
              <a:t>v) reasonable and adequate standards and procedures for credentialing and </a:t>
            </a:r>
            <a:r>
              <a:rPr lang="en-US" sz="2800" dirty="0" err="1"/>
              <a:t>recredentialing</a:t>
            </a:r>
            <a:r>
              <a:rPr lang="en-US" sz="2800" dirty="0"/>
              <a:t> the providers with whom it </a:t>
            </a:r>
            <a:r>
              <a:rPr lang="en-US" sz="2800" dirty="0" smtClean="0"/>
              <a:t>contracts…”</a:t>
            </a:r>
            <a:endParaRPr lang="en-US" sz="2800" dirty="0"/>
          </a:p>
        </p:txBody>
      </p:sp>
    </p:spTree>
    <p:extLst>
      <p:ext uri="{BB962C8B-B14F-4D97-AF65-F5344CB8AC3E}">
        <p14:creationId xmlns:p14="http://schemas.microsoft.com/office/powerpoint/2010/main" val="158769658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2035</TotalTime>
  <Words>1551</Words>
  <Application>Microsoft Office PowerPoint</Application>
  <PresentationFormat>Widescreen</PresentationFormat>
  <Paragraphs>132</Paragraphs>
  <Slides>20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Trebuchet MS</vt:lpstr>
      <vt:lpstr>Default Design</vt:lpstr>
      <vt:lpstr>Welcome to the Ch. 849 (2020 Acts of Assembly) Work Group Meeting July 6, 2020 9:00 a.m.</vt:lpstr>
      <vt:lpstr>Call to Order and Welcome</vt:lpstr>
      <vt:lpstr>Introductions &amp; Roll Call</vt:lpstr>
      <vt:lpstr>Chapter 849 (2020 Acts of Assembly)</vt:lpstr>
      <vt:lpstr>Ch. 849 (2020 Acts of Assembly) Work Group - Agenda </vt:lpstr>
      <vt:lpstr>Health Care Provider Credentialing in Virginia</vt:lpstr>
      <vt:lpstr>Credentialing vs Privileges vs Licensure </vt:lpstr>
      <vt:lpstr>Managed Care Health Insurance Plans (MCHIPs)</vt:lpstr>
      <vt:lpstr>Statutory requirements for credentialing</vt:lpstr>
      <vt:lpstr>Regulatory requirements for credentialing</vt:lpstr>
      <vt:lpstr>Regulatory requirements for credentialing</vt:lpstr>
      <vt:lpstr>Regulatory requirements for credentialing</vt:lpstr>
      <vt:lpstr>Regulatory requirements for credentialing</vt:lpstr>
      <vt:lpstr>Public Comment Period</vt:lpstr>
      <vt:lpstr>Proposed Work Group RoadMap</vt:lpstr>
      <vt:lpstr>Chapter 849 (2020 Acts of Assembly)</vt:lpstr>
      <vt:lpstr>Focus Areas for Work Group</vt:lpstr>
      <vt:lpstr>Stakeholder Needs for a CPSVS</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78</cp:revision>
  <cp:lastPrinted>2017-09-25T17:37:12Z</cp:lastPrinted>
  <dcterms:created xsi:type="dcterms:W3CDTF">2008-08-05T14:53:59Z</dcterms:created>
  <dcterms:modified xsi:type="dcterms:W3CDTF">2020-07-06T10:56:12Z</dcterms:modified>
</cp:coreProperties>
</file>