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9" r:id="rId2"/>
    <p:sldId id="315" r:id="rId3"/>
    <p:sldId id="262" r:id="rId4"/>
    <p:sldId id="318" r:id="rId5"/>
    <p:sldId id="319" r:id="rId6"/>
    <p:sldId id="263" r:id="rId7"/>
    <p:sldId id="327" r:id="rId8"/>
    <p:sldId id="268" r:id="rId9"/>
    <p:sldId id="275" r:id="rId10"/>
    <p:sldId id="322" r:id="rId11"/>
    <p:sldId id="328" r:id="rId12"/>
    <p:sldId id="329" r:id="rId13"/>
    <p:sldId id="330" r:id="rId14"/>
    <p:sldId id="326" r:id="rId15"/>
    <p:sldId id="342" r:id="rId16"/>
    <p:sldId id="335" r:id="rId17"/>
    <p:sldId id="341" r:id="rId18"/>
    <p:sldId id="338" r:id="rId19"/>
    <p:sldId id="336" r:id="rId20"/>
    <p:sldId id="337" r:id="rId21"/>
    <p:sldId id="334" r:id="rId22"/>
    <p:sldId id="333" r:id="rId23"/>
    <p:sldId id="339" r:id="rId24"/>
    <p:sldId id="340" r:id="rId25"/>
    <p:sldId id="332" r:id="rId26"/>
    <p:sldId id="321" r:id="rId27"/>
    <p:sldId id="276" r:id="rId2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E5F9FF"/>
    <a:srgbClr val="CCCCFF"/>
    <a:srgbClr val="777777"/>
    <a:srgbClr val="5F5F5F"/>
    <a:srgbClr val="4D4D4D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74" autoAdjust="0"/>
    <p:restoredTop sz="94660"/>
  </p:normalViewPr>
  <p:slideViewPr>
    <p:cSldViewPr>
      <p:cViewPr varScale="1">
        <p:scale>
          <a:sx n="33" d="100"/>
          <a:sy n="33" d="100"/>
        </p:scale>
        <p:origin x="78" y="77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240A05-A3B5-4289-A5A3-1379E1C01543}" type="datetimeFigureOut">
              <a:rPr lang="en-US"/>
              <a:pPr>
                <a:defRPr/>
              </a:pPr>
              <a:t>7/19/2020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A7C46E-031F-49CC-A1B4-4280F58C7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 start the meeting; will tell attendees what to do. 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F952C0-4C21-4B66-8573-0AB93E7AC2EC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Alex: Please introduce yourself in the order you appear.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Alex: Please introduce yourself in the order you appear.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92231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Alex: Please introduce yourself in the order you appear.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5550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Joe will read the names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Mylam will do the timer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 will announce start and end.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Joe will announce next participant.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4ED4D5-F8C5-4B85-BE2B-97F7E73E7B93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8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0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7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55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1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9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43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5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cps.edu/activities/service-learn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nitedwayswva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bekah.Allen@vdh.virginia.gov" TargetMode="External"/><Relationship Id="rId2" Type="http://schemas.openxmlformats.org/officeDocument/2006/relationships/hyperlink" Target="https://www.vdh.virginia.gov/licensure-and-certification/laws-regulations-and-guidelines/current-legislative-work-groups-report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role.Pratt@vdh.virginia.gov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470025"/>
          </a:xfrm>
        </p:spPr>
        <p:txBody>
          <a:bodyPr/>
          <a:lstStyle/>
          <a:p>
            <a:pPr algn="ctr"/>
            <a:r>
              <a:rPr lang="en-US" altLang="en-US" sz="3200" b="1" dirty="0" smtClean="0"/>
              <a:t>Welcome to the Ch. 932 (2020 Acts of Assembly) Work Group Meeting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July 20, 2020 1:00 p.m.</a:t>
            </a: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51025"/>
            <a:ext cx="6238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572125"/>
            <a:ext cx="600551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1600200" y="2087563"/>
            <a:ext cx="9677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rgbClr val="4D4D4D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To ensure an orderly meeting all attendees have been muted. We will allow 5 minutes at the start of the meeting for everyone to log on and begin at 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1:05p .m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If you are a member of the media, please contact </a:t>
            </a:r>
            <a:r>
              <a:rPr lang="en-US" altLang="en-US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Rebekah Allen 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in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the chat panel. </a:t>
            </a:r>
          </a:p>
          <a:p>
            <a:pPr>
              <a:spcBef>
                <a:spcPct val="0"/>
              </a:spcBef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This meeting will be recorded.</a:t>
            </a:r>
          </a:p>
        </p:txBody>
      </p:sp>
      <p:sp>
        <p:nvSpPr>
          <p:cNvPr id="3080" name="TextBox 11"/>
          <p:cNvSpPr txBox="1">
            <a:spLocks noChangeArrowheads="1"/>
          </p:cNvSpPr>
          <p:nvPr/>
        </p:nvSpPr>
        <p:spPr bwMode="auto">
          <a:xfrm>
            <a:off x="687388" y="4103688"/>
            <a:ext cx="3835400" cy="1077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600" dirty="0" smtClean="0"/>
              <a:t>If you have called in on your phone and using a computer please mute your mic and turn off the sound on your computer.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097088" y="4965700"/>
            <a:ext cx="471487" cy="91598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Meeting’s Proposed Focus Areas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Educational Pipeline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Middle school and high schools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College and university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Continuing education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Educational Debt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Health Care Financing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Recruitment and Retention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7355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Pipeline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Middle </a:t>
            </a:r>
            <a:r>
              <a:rPr lang="en-US" sz="2800" dirty="0"/>
              <a:t>schools and high schools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College and university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Continuing education (including leadership)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Career changes and transitions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Curriculum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Special needs of resident population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Special needs of student population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Student debt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9694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</a:t>
            </a:r>
            <a:r>
              <a:rPr lang="en-US" dirty="0" smtClean="0"/>
              <a:t>Care Financing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Payer mix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Reimbursement </a:t>
            </a:r>
            <a:r>
              <a:rPr lang="en-US" sz="2800" dirty="0" smtClean="0"/>
              <a:t>rates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Financial incentive </a:t>
            </a:r>
            <a:r>
              <a:rPr lang="en-US" sz="2800" dirty="0" smtClean="0"/>
              <a:t>programs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Quality of care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Staffing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5167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Recruitment and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Salary and wages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Other employment benefits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Staffing ratios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Advancement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Leadership opportunities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737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&amp; Student Debt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343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Curriculum – Service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Va. Code § </a:t>
            </a:r>
            <a:r>
              <a:rPr lang="en-US" dirty="0" smtClean="0"/>
              <a:t>22.1-253.13:4(D) establishes the minimum requirements the Board of Education must include in its graduation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8VAC20-131-51 contain graduation requirements, effective beginning with students entering ninth grade in 2018-2019 school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CTE (</a:t>
            </a:r>
            <a:r>
              <a:rPr lang="en-US" dirty="0" smtClean="0"/>
              <a:t>career </a:t>
            </a:r>
            <a:r>
              <a:rPr lang="en-US" dirty="0"/>
              <a:t>and technical </a:t>
            </a:r>
            <a:r>
              <a:rPr lang="en-US" dirty="0" smtClean="0"/>
              <a:t>education) course is required in lieu of AP, IB, or honors courses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Service </a:t>
            </a:r>
            <a:r>
              <a:rPr lang="en-US" dirty="0"/>
              <a:t>learning </a:t>
            </a:r>
            <a:r>
              <a:rPr lang="en-US" dirty="0" smtClean="0"/>
              <a:t>does not necessarily translate </a:t>
            </a:r>
            <a:r>
              <a:rPr lang="en-US" dirty="0"/>
              <a:t>to credits for </a:t>
            </a:r>
            <a:r>
              <a:rPr lang="en-US" dirty="0" smtClean="0"/>
              <a:t>graduation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Local </a:t>
            </a:r>
            <a:r>
              <a:rPr lang="en-US" dirty="0"/>
              <a:t>school divisions may incorporate these opportunities into their local </a:t>
            </a:r>
            <a:r>
              <a:rPr lang="en-US" dirty="0" smtClean="0"/>
              <a:t>electives upon Board approval, </a:t>
            </a:r>
            <a:r>
              <a:rPr lang="en-US" dirty="0"/>
              <a:t>which could count towards </a:t>
            </a:r>
            <a:r>
              <a:rPr lang="en-US" dirty="0" smtClean="0"/>
              <a:t>graduation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May </a:t>
            </a:r>
            <a:r>
              <a:rPr lang="en-US" dirty="0"/>
              <a:t>be opportunity to work with individual divisions on local electives if there is a regionally-targeted </a:t>
            </a:r>
            <a:r>
              <a:rPr lang="en-US" dirty="0" smtClean="0"/>
              <a:t>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512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- Service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Fairfax County -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www.fcps.edu/activities/service-learning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Fairfax </a:t>
            </a:r>
            <a:r>
              <a:rPr lang="en-US" dirty="0"/>
              <a:t>County Public Schools are documenting the successful completion of service learning projects for students in grades 6, 8, and </a:t>
            </a:r>
            <a:r>
              <a:rPr lang="en-US" dirty="0" smtClean="0"/>
              <a:t>12.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Grade </a:t>
            </a:r>
            <a:r>
              <a:rPr lang="en-US" dirty="0"/>
              <a:t>6: 5 </a:t>
            </a:r>
            <a:r>
              <a:rPr lang="en-US" dirty="0" smtClean="0"/>
              <a:t>hours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Grade </a:t>
            </a:r>
            <a:r>
              <a:rPr lang="en-US" dirty="0"/>
              <a:t>8: 15 </a:t>
            </a:r>
            <a:r>
              <a:rPr lang="en-US" dirty="0" smtClean="0"/>
              <a:t>hours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Grades </a:t>
            </a:r>
            <a:r>
              <a:rPr lang="en-US" dirty="0"/>
              <a:t>9–12: Students should complete 10 service hours per year for a total of 40 hours. Students may choose to complete 50+ hours to qualify for the Virginia Board of Education diploma seal for excellence in civics education. See Virginia Department of Education for criteria.</a:t>
            </a:r>
          </a:p>
        </p:txBody>
      </p:sp>
    </p:spTree>
    <p:extLst>
      <p:ext uri="{BB962C8B-B14F-4D97-AF65-F5344CB8AC3E}">
        <p14:creationId xmlns:p14="http://schemas.microsoft.com/office/powerpoint/2010/main" val="1575015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– Service Learning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080" y="1600200"/>
            <a:ext cx="8247839" cy="4800600"/>
          </a:xfrm>
        </p:spPr>
      </p:pic>
    </p:spTree>
    <p:extLst>
      <p:ext uri="{BB962C8B-B14F-4D97-AF65-F5344CB8AC3E}">
        <p14:creationId xmlns:p14="http://schemas.microsoft.com/office/powerpoint/2010/main" val="1531600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– Service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Maryland - required </a:t>
            </a:r>
            <a:r>
              <a:rPr lang="en-US" dirty="0"/>
              <a:t>to complete either: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75 hours of student service that includes preparation, action, and reflection components and that, at the discretion of the local school system, may begin during the middle grades; 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locally designed program in student service that has been approved by the state Superintendent of Schools.</a:t>
            </a:r>
          </a:p>
          <a:p>
            <a:r>
              <a:rPr lang="en-US" dirty="0" smtClean="0"/>
              <a:t>District of Columbia: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Students are required to complete 100 hours of volunteer community service to graduate. The specific community service projects are established by the local education agency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164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– Targeted Programs in Virginia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United Way of Southwest </a:t>
            </a:r>
            <a:r>
              <a:rPr lang="en-US" dirty="0" smtClean="0"/>
              <a:t>Virginia -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://unitedwayswva.org/</a:t>
            </a:r>
            <a:r>
              <a:rPr lang="en-US" dirty="0"/>
              <a:t>  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Covering </a:t>
            </a:r>
            <a:r>
              <a:rPr lang="en-US" dirty="0"/>
              <a:t>21 localities representing 20% of Virginia's geography, UWSWVA has a student enrichment program called IGNITE and a current pipeline program in </a:t>
            </a:r>
            <a:r>
              <a:rPr lang="en-US" dirty="0" smtClean="0"/>
              <a:t>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Potential to be expanded for nursing home careers with additional funding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Southwestern Virginia Rural AHEC (Area Health Education Center) pipeline program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High School Outreach Tours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SEE (Summer Experiential Experience) STEM Camp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Virginia </a:t>
            </a:r>
            <a:r>
              <a:rPr lang="en-US" dirty="0"/>
              <a:t>Scholars </a:t>
            </a:r>
            <a:r>
              <a:rPr lang="en-US" dirty="0" smtClean="0"/>
              <a:t>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66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Call to Order and 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2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</a:t>
            </a:r>
            <a:r>
              <a:rPr lang="en-US" dirty="0"/>
              <a:t>– Targeted Programs in </a:t>
            </a:r>
            <a:r>
              <a:rPr lang="en-US" dirty="0" smtClean="0"/>
              <a:t>Virginia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High School Outreach Tours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Introduction to </a:t>
            </a:r>
            <a:r>
              <a:rPr lang="en-US" sz="2000" dirty="0"/>
              <a:t>anatomy, simulated medical conditions using high-tech manikins, and healthcare </a:t>
            </a:r>
            <a:r>
              <a:rPr lang="en-US" sz="2000" dirty="0" smtClean="0"/>
              <a:t>professions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Approximately </a:t>
            </a:r>
            <a:r>
              <a:rPr lang="en-US" sz="2000" dirty="0"/>
              <a:t>600 high school students participate each </a:t>
            </a:r>
            <a:r>
              <a:rPr lang="en-US" sz="2000" dirty="0" smtClean="0"/>
              <a:t>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SEE (Summer Experiential Experience) STEM Camp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Introduction to anatomy, physiology, and </a:t>
            </a:r>
            <a:r>
              <a:rPr lang="en-US" sz="2000" dirty="0"/>
              <a:t>healthcare professions through modules and learning </a:t>
            </a:r>
            <a:r>
              <a:rPr lang="en-US" sz="2000" dirty="0" smtClean="0"/>
              <a:t>workshops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Virginia </a:t>
            </a:r>
            <a:r>
              <a:rPr lang="en-US" sz="2000" dirty="0"/>
              <a:t>Scholars </a:t>
            </a:r>
            <a:r>
              <a:rPr lang="en-US" sz="2000" dirty="0" smtClean="0"/>
              <a:t>Program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Two-year </a:t>
            </a:r>
            <a:r>
              <a:rPr lang="en-US" sz="2000" dirty="0"/>
              <a:t>interdisciplinary program </a:t>
            </a:r>
            <a:r>
              <a:rPr lang="en-US" sz="2000" dirty="0" smtClean="0"/>
              <a:t>for students </a:t>
            </a:r>
            <a:r>
              <a:rPr lang="en-US" sz="2000" dirty="0"/>
              <a:t>enrolled in health career certificate or degree programs from the undergraduate level </a:t>
            </a:r>
            <a:r>
              <a:rPr lang="en-US" sz="2000" dirty="0" smtClean="0"/>
              <a:t>up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40 </a:t>
            </a:r>
            <a:r>
              <a:rPr lang="en-US" sz="2000" dirty="0"/>
              <a:t>hours of didactic and 40 hours of clinical activities each </a:t>
            </a:r>
            <a:r>
              <a:rPr lang="en-US" sz="2000" dirty="0" smtClean="0"/>
              <a:t>year that are in </a:t>
            </a:r>
            <a:r>
              <a:rPr lang="en-US" sz="2000" dirty="0"/>
              <a:t>addition to regular coursework required by the academic program</a:t>
            </a:r>
            <a:r>
              <a:rPr lang="en-US" sz="2000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Completion results </a:t>
            </a:r>
            <a:r>
              <a:rPr lang="en-US" sz="2000" dirty="0"/>
              <a:t>in a $500 payment and a Virginia Scholars </a:t>
            </a:r>
            <a:r>
              <a:rPr lang="en-US" sz="2000" dirty="0" smtClean="0"/>
              <a:t>Certificate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873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– Special Needs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Maximizing information dissemination about health care careers for deaf, hard of hearing, blind, and vision impaired communities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Enhancing educational curricula and training programs to assist these individuals in preparing for and obtaining employment in health care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Creating employer awareness about </a:t>
            </a:r>
            <a:r>
              <a:rPr lang="en-US" sz="2800" dirty="0"/>
              <a:t>deaf, hard of hearing, blind, and vision impaired</a:t>
            </a:r>
            <a:r>
              <a:rPr lang="en-US" sz="2800" dirty="0" smtClean="0"/>
              <a:t> workforce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Using the Minnesota Employment Center model as a business resource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9002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– Special Needs Populations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Transitions from military service to civilian careers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Virginia Transition Assistance Program (VTAP)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Military Medics and Corpsmen (MMAC) </a:t>
            </a:r>
            <a:r>
              <a:rPr lang="en-US" dirty="0" smtClean="0"/>
              <a:t>Program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In serving military veterans, training </a:t>
            </a:r>
            <a:r>
              <a:rPr lang="en-US" sz="2000" dirty="0"/>
              <a:t>competencies/general knowledge </a:t>
            </a:r>
            <a:r>
              <a:rPr lang="en-US" sz="2000" dirty="0" smtClean="0"/>
              <a:t>to include: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Military </a:t>
            </a:r>
            <a:r>
              <a:rPr lang="en-US" sz="2000" dirty="0"/>
              <a:t>Culture and Values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Behavioral </a:t>
            </a:r>
            <a:r>
              <a:rPr lang="en-US" sz="2000" dirty="0"/>
              <a:t>Health/Substance Use issues associated with Military Service </a:t>
            </a:r>
            <a:r>
              <a:rPr lang="en-US" sz="2000" dirty="0" smtClean="0"/>
              <a:t>and </a:t>
            </a:r>
            <a:r>
              <a:rPr lang="en-US" sz="2000" dirty="0"/>
              <a:t>Trauma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Veteran </a:t>
            </a:r>
            <a:r>
              <a:rPr lang="en-US" sz="2000" dirty="0"/>
              <a:t>Financials Benefits to include Disability and Aid and Attendance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Veteran </a:t>
            </a:r>
            <a:r>
              <a:rPr lang="en-US" sz="2000" dirty="0"/>
              <a:t>Healthcare Resources to include access and limitations to </a:t>
            </a:r>
            <a:r>
              <a:rPr lang="en-US" sz="2000" dirty="0" smtClean="0"/>
              <a:t>availability </a:t>
            </a:r>
            <a:r>
              <a:rPr lang="en-US" sz="2000" dirty="0"/>
              <a:t>of VAMC, CBOC, and Vet Center services.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Dispelling </a:t>
            </a:r>
            <a:r>
              <a:rPr lang="en-US" sz="2000" dirty="0"/>
              <a:t>myths and stereotype associated with veteran community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 smtClean="0"/>
              <a:t>Awareness </a:t>
            </a:r>
            <a:r>
              <a:rPr lang="en-US" sz="2000" dirty="0"/>
              <a:t>of potential for political draw that </a:t>
            </a:r>
            <a:r>
              <a:rPr lang="en-US" sz="2000" dirty="0" smtClean="0"/>
              <a:t>can be associated </a:t>
            </a:r>
            <a:r>
              <a:rPr lang="en-US" sz="2000" dirty="0"/>
              <a:t>with veteran 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Veterans </a:t>
            </a:r>
            <a:r>
              <a:rPr lang="en-US" sz="2000" dirty="0"/>
              <a:t>are well informed of their civil rights and liberties and are assertive in upholding them – this is to be respected and </a:t>
            </a:r>
            <a:r>
              <a:rPr lang="en-US" sz="2000" dirty="0" smtClean="0"/>
              <a:t>appreciated</a:t>
            </a:r>
          </a:p>
        </p:txBody>
      </p:sp>
    </p:spTree>
    <p:extLst>
      <p:ext uri="{BB962C8B-B14F-4D97-AF65-F5344CB8AC3E}">
        <p14:creationId xmlns:p14="http://schemas.microsoft.com/office/powerpoint/2010/main" val="4178733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Licensed Practical Nurse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Registered Nurse</a:t>
            </a:r>
            <a:endParaRPr lang="en-US" dirty="0"/>
          </a:p>
        </p:txBody>
      </p:sp>
      <p:pic>
        <p:nvPicPr>
          <p:cNvPr id="16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261787" y="2174875"/>
            <a:ext cx="3251663" cy="3951288"/>
          </a:xfrm>
          <a:prstGeom prst="rect">
            <a:avLst/>
          </a:prstGeom>
        </p:spPr>
      </p:pic>
      <p:pic>
        <p:nvPicPr>
          <p:cNvPr id="18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698071" y="2174875"/>
            <a:ext cx="3209445" cy="395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375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Virginia State Loan Repayment Program </a:t>
            </a:r>
            <a:r>
              <a:rPr lang="en-US" dirty="0" smtClean="0"/>
              <a:t>- </a:t>
            </a:r>
            <a:r>
              <a:rPr lang="en-US" dirty="0"/>
              <a:t>loan repayment assistance for eligible healthcare providers who agree to serve in a Health Professional Shortage Area (HPSA) in a qualified field of practice in </a:t>
            </a:r>
            <a:r>
              <a:rPr lang="en-US" dirty="0" smtClean="0"/>
              <a:t>Virginia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Recipients </a:t>
            </a:r>
            <a:r>
              <a:rPr lang="en-US" dirty="0"/>
              <a:t>must agree to practice full-time for a minimum of 2 years at an eligible </a:t>
            </a:r>
            <a:r>
              <a:rPr lang="en-US" dirty="0" smtClean="0"/>
              <a:t>site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Awards </a:t>
            </a:r>
            <a:r>
              <a:rPr lang="en-US" dirty="0"/>
              <a:t>must be matched by the practice site. Up to $140,000 (including the community match) is available over 4 </a:t>
            </a:r>
            <a:r>
              <a:rPr lang="en-US" dirty="0" smtClean="0"/>
              <a:t>years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Applicants </a:t>
            </a:r>
            <a:r>
              <a:rPr lang="en-US" dirty="0"/>
              <a:t>from the tobacco region do not have to secure a match.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406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47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Other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19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Introductions &amp; 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90699"/>
              </p:ext>
            </p:extLst>
          </p:nvPr>
        </p:nvGraphicFramePr>
        <p:xfrm>
          <a:off x="2133600" y="1219200"/>
          <a:ext cx="8077200" cy="518709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Alaysia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Black Hackett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Diversity Officer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5496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Megan Healy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Chief Workforce Development Advisor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9623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Judy Jackson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for the Blind and Vision Impaired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Karen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Brimm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for the Deaf and Hard of Hearing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87191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Latimer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Aging and Rehabilitative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979008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Gail Thompson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Aging and Rehabilitative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7369534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Jewel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Bronaugh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Agriculture and Consumer Service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649166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Kathryn Paxton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Agriculture and Consumer Service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361814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Charlette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Ridout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of Nursing,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49574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Elizabeth Carter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Healthcare Workforce Data Center,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3330838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Corie Tillman Wolf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of Long-Term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Care Administrators,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599457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Elward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Medical Assistance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477779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Barbara Seymour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Medical Assistance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433851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Randall Stamper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Community College System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91606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Introductions &amp; 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398222"/>
              </p:ext>
            </p:extLst>
          </p:nvPr>
        </p:nvGraphicFramePr>
        <p:xfrm>
          <a:off x="2133600" y="1219200"/>
          <a:ext cx="8077200" cy="498471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Todd Barnes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Veterans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5496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Heather Legere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Veterans Services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9623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 Kukich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Bob Kukick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87191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Erin Hines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631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 Hines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Dignity for the Aged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50352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 A.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Kiggans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Senate, General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Assembly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41605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Christina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Holloway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Beach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Health and Wellness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815589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Dana Parsons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LeadingAge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Virginia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8083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Alicia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Cundiff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LeadingAge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Virginia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313779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Payne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Health Care Association | Virginia Center for Assisted Living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858334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W. Scott Johnson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Health Care Association | Virginia Center for Assisted Living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217021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Vivienne McDaniel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Nurses Association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6859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23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Introductions &amp; 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732713"/>
              </p:ext>
            </p:extLst>
          </p:nvPr>
        </p:nvGraphicFramePr>
        <p:xfrm>
          <a:off x="2133600" y="1219200"/>
          <a:ext cx="8077200" cy="22278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Joseph Hilbert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Governmental and Regulatory Affairs, Department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Heather Anderson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Health Equity,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63123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Carole Pratt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Governmental and Regulatory Affairs,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260132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Rebekah E. Allen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Licensure and Certification, Department of 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799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2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b="1" dirty="0" smtClean="0"/>
              <a:t>Ch. 932 (2020 Acts of Assembly) Work Group - Agenda </a:t>
            </a:r>
            <a:endParaRPr lang="en-US" altLang="en-US" sz="32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352107"/>
              </p:ext>
            </p:extLst>
          </p:nvPr>
        </p:nvGraphicFramePr>
        <p:xfrm>
          <a:off x="609600" y="1143000"/>
          <a:ext cx="10668000" cy="4373292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665998348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823977138"/>
                    </a:ext>
                  </a:extLst>
                </a:gridCol>
              </a:tblGrid>
              <a:tr h="484038">
                <a:tc gridSpan="2"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 Comment Period </a:t>
                      </a:r>
                    </a:p>
                    <a:p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dirty="0"/>
                    </a:p>
                  </a:txBody>
                  <a:tcPr marL="80010" marR="80010" marT="40005" marB="40005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51003351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of Work 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Roadmap and Revisions</a:t>
                      </a:r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Allen</a:t>
                      </a:r>
                      <a:endParaRPr lang="en-US" sz="16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1881043531"/>
                  </a:ext>
                </a:extLst>
              </a:tr>
              <a:tr h="596760"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Initial Discussions 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regarding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Curriculum and Educational Debt</a:t>
                      </a:r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Group Members</a:t>
                      </a:r>
                      <a:endParaRPr lang="en-US" sz="16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37913991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Discussions of Next Steps</a:t>
                      </a:r>
                      <a:endParaRPr lang="en-US" sz="16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Pratt, Ms. Allen, Work Group Members</a:t>
                      </a:r>
                      <a:endParaRPr lang="en-US" sz="1600" b="0" dirty="0" smtClean="0">
                        <a:effectLst/>
                      </a:endParaRPr>
                    </a:p>
                    <a:p>
                      <a:pPr rtl="0"/>
                      <a:endParaRPr lang="en-US" sz="16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504980675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 Business</a:t>
                      </a:r>
                      <a:endParaRPr lang="en-US" sz="1600" dirty="0"/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Pratt, Ms. Allen, Work Group Members</a:t>
                      </a:r>
                      <a:endParaRPr lang="en-US" sz="1600" b="0" dirty="0" smtClean="0">
                        <a:effectLst/>
                      </a:endParaRPr>
                    </a:p>
                    <a:p>
                      <a:pPr rtl="0"/>
                      <a:endParaRPr lang="en-US" sz="1600" b="0" dirty="0" smtClean="0">
                        <a:effectLst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139821179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Written Public Comment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Written comments were emailed to members on Friday &amp; Sunday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Posted </a:t>
            </a:r>
            <a:r>
              <a:rPr lang="en-US" dirty="0" smtClean="0"/>
              <a:t>on OLC’s website at </a:t>
            </a:r>
            <a:r>
              <a:rPr lang="en-US" dirty="0">
                <a:hlinkClick r:id="rId2"/>
              </a:rPr>
              <a:t>https://www.vdh.virginia.gov/licensure-and-certification/laws-regulations-and-guidelines/current-legislative-work-groups-reports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under Ch. 932 (2020 Acts of Assembly) in the “Meetings” section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As a reminder, a summary of written comments will be included in the work group’s final report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Written comments should be sent to </a:t>
            </a:r>
            <a:r>
              <a:rPr lang="en-US" dirty="0" smtClean="0">
                <a:hlinkClick r:id="rId3"/>
              </a:rPr>
              <a:t>Rebekah.Allen@vdh.virginia.gov</a:t>
            </a:r>
            <a:r>
              <a:rPr lang="en-US" dirty="0" smtClean="0"/>
              <a:t> and </a:t>
            </a:r>
            <a:r>
              <a:rPr lang="en-US" dirty="0" smtClean="0">
                <a:hlinkClick r:id="rId4"/>
              </a:rPr>
              <a:t>Carole.Pratt@vdh.virginia.gov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301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Public Comment Period</a:t>
            </a:r>
          </a:p>
        </p:txBody>
      </p:sp>
      <p:sp>
        <p:nvSpPr>
          <p:cNvPr id="118787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There is a two minute time limit for each person to speak.</a:t>
            </a:r>
          </a:p>
          <a:p>
            <a:pPr>
              <a:buFontTx/>
              <a:buChar char="•"/>
            </a:pPr>
            <a:r>
              <a:rPr lang="en-US" altLang="en-US" smtClean="0"/>
              <a:t>We will be calling from the list generated through registration. </a:t>
            </a:r>
          </a:p>
          <a:p>
            <a:pPr>
              <a:buFontTx/>
              <a:buChar char="•"/>
            </a:pPr>
            <a:r>
              <a:rPr lang="en-US" altLang="en-US" smtClean="0"/>
              <a:t>After the 2 minute public comment limit is reached we will let you complete the sentence and will mute you and move on to the next attendee. </a:t>
            </a:r>
          </a:p>
          <a:p>
            <a:pPr>
              <a:buFontTx/>
              <a:buChar char="•"/>
            </a:pPr>
            <a:r>
              <a:rPr lang="en-US" altLang="en-US" smtClean="0"/>
              <a:t>We will call the name of the person on list and also the name of the person  is next on the list.</a:t>
            </a:r>
          </a:p>
          <a:p>
            <a:pPr>
              <a:buFontTx/>
              <a:buChar char="•"/>
            </a:pPr>
            <a:endParaRPr lang="en-US" altLang="en-US" smtClean="0"/>
          </a:p>
          <a:p>
            <a:pPr>
              <a:buFontTx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Revised Work Group Roadmap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6099</TotalTime>
  <Words>1563</Words>
  <Application>Microsoft Office PowerPoint</Application>
  <PresentationFormat>Widescreen</PresentationFormat>
  <Paragraphs>213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Trebuchet MS</vt:lpstr>
      <vt:lpstr>Default Design</vt:lpstr>
      <vt:lpstr>Welcome to the Ch. 932 (2020 Acts of Assembly) Work Group Meeting July 20, 2020 1:00 p.m.</vt:lpstr>
      <vt:lpstr>Call to Order and Welcome</vt:lpstr>
      <vt:lpstr>Introductions &amp; Roll Call</vt:lpstr>
      <vt:lpstr>Introductions &amp; Roll Call</vt:lpstr>
      <vt:lpstr>Introductions &amp; Roll Call</vt:lpstr>
      <vt:lpstr>Ch. 932 (2020 Acts of Assembly) Work Group - Agenda </vt:lpstr>
      <vt:lpstr>Written Public Comment</vt:lpstr>
      <vt:lpstr>Public Comment Period</vt:lpstr>
      <vt:lpstr>Revised Work Group Roadmap </vt:lpstr>
      <vt:lpstr>Last Meeting’s Proposed Focus Areas</vt:lpstr>
      <vt:lpstr>Education</vt:lpstr>
      <vt:lpstr>Health Care Financing</vt:lpstr>
      <vt:lpstr>Recruitment and Retention</vt:lpstr>
      <vt:lpstr>Curriculum &amp; Student Debt</vt:lpstr>
      <vt:lpstr>Curriculum – Service Learning</vt:lpstr>
      <vt:lpstr>Curriculum - Service Learning</vt:lpstr>
      <vt:lpstr>Curriculum – Service Learning</vt:lpstr>
      <vt:lpstr>Curriculum – Service Learning</vt:lpstr>
      <vt:lpstr>Curriculum – Targeted Programs in Virginia</vt:lpstr>
      <vt:lpstr>Curriculum – Targeted Programs in Virginia</vt:lpstr>
      <vt:lpstr>Curriculum – Special Needs Populations</vt:lpstr>
      <vt:lpstr>Curriculum – Special Needs Populations</vt:lpstr>
      <vt:lpstr>Debt</vt:lpstr>
      <vt:lpstr>Debt</vt:lpstr>
      <vt:lpstr>Next Steps</vt:lpstr>
      <vt:lpstr>Other business</vt:lpstr>
      <vt:lpstr>adjourn</vt:lpstr>
    </vt:vector>
  </TitlesOfParts>
  <Company>VDH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Rebekah E. Allen</cp:lastModifiedBy>
  <cp:revision>90</cp:revision>
  <cp:lastPrinted>2017-09-25T17:37:12Z</cp:lastPrinted>
  <dcterms:created xsi:type="dcterms:W3CDTF">2008-08-05T14:53:59Z</dcterms:created>
  <dcterms:modified xsi:type="dcterms:W3CDTF">2020-07-20T16:31:47Z</dcterms:modified>
</cp:coreProperties>
</file>