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9" r:id="rId2"/>
    <p:sldId id="315" r:id="rId3"/>
    <p:sldId id="262" r:id="rId4"/>
    <p:sldId id="263" r:id="rId5"/>
    <p:sldId id="268" r:id="rId6"/>
    <p:sldId id="323" r:id="rId7"/>
    <p:sldId id="329" r:id="rId8"/>
    <p:sldId id="330" r:id="rId9"/>
    <p:sldId id="331" r:id="rId10"/>
    <p:sldId id="332" r:id="rId11"/>
    <p:sldId id="333" r:id="rId12"/>
    <p:sldId id="322" r:id="rId13"/>
    <p:sldId id="321" r:id="rId14"/>
    <p:sldId id="276" r:id="rId15"/>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99"/>
    <a:srgbClr val="E5F9FF"/>
    <a:srgbClr val="CCCCFF"/>
    <a:srgbClr val="777777"/>
    <a:srgbClr val="5F5F5F"/>
    <a:srgbClr val="4D4D4D"/>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8474" autoAdjust="0"/>
    <p:restoredTop sz="94660"/>
  </p:normalViewPr>
  <p:slideViewPr>
    <p:cSldViewPr>
      <p:cViewPr varScale="1">
        <p:scale>
          <a:sx n="66" d="100"/>
          <a:sy n="66" d="100"/>
        </p:scale>
        <p:origin x="270" y="60"/>
      </p:cViewPr>
      <p:guideLst>
        <p:guide orient="horz" pos="2160"/>
        <p:guide pos="3840"/>
      </p:guideLst>
    </p:cSldViewPr>
  </p:slideViewPr>
  <p:notesTextViewPr>
    <p:cViewPr>
      <p:scale>
        <a:sx n="100" d="100"/>
        <a:sy n="100" d="100"/>
      </p:scale>
      <p:origin x="0" y="0"/>
    </p:cViewPr>
  </p:notesTextViewPr>
  <p:sorterViewPr>
    <p:cViewPr>
      <p:scale>
        <a:sx n="66" d="100"/>
        <a:sy n="66" d="100"/>
      </p:scale>
      <p:origin x="0" y="-103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a:defRPr/>
            </a:pPr>
            <a:fld id="{34240A05-A3B5-4289-A5A3-1379E1C01543}" type="datetimeFigureOut">
              <a:rPr lang="en-US"/>
              <a:pPr>
                <a:defRPr/>
              </a:pPr>
              <a:t>8/4/2020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a:defRPr/>
            </a:pPr>
            <a:fld id="{4BA7C46E-031F-49CC-A1B4-4280F58C70D8}"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Alex start the meeting; will tell attendees what to do. </a:t>
            </a:r>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8F952C0-4C21-4B66-8573-0AB93E7AC2EC}" type="slidenum">
              <a:rPr lang="en-US" altLang="en-US" smtClean="0"/>
              <a:pPr/>
              <a:t>1</a:t>
            </a:fld>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Alex: Please introduce yourself in the order you appear.</a:t>
            </a:r>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52545D0-39C3-4BBD-8484-23D653704331}" type="slidenum">
              <a:rPr lang="en-US" altLang="en-US" smtClean="0"/>
              <a:pPr/>
              <a:t>3</a:t>
            </a:fld>
            <a:endParaRPr lang="en-US"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98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Joe will read the names</a:t>
            </a:r>
          </a:p>
          <a:p>
            <a:pPr eaLnBrk="1" hangingPunct="1">
              <a:spcBef>
                <a:spcPct val="0"/>
              </a:spcBef>
            </a:pPr>
            <a:r>
              <a:rPr lang="en-US" altLang="en-US" smtClean="0"/>
              <a:t>Mylam will do the timer</a:t>
            </a:r>
          </a:p>
          <a:p>
            <a:pPr eaLnBrk="1" hangingPunct="1">
              <a:spcBef>
                <a:spcPct val="0"/>
              </a:spcBef>
            </a:pPr>
            <a:r>
              <a:rPr lang="en-US" altLang="en-US" smtClean="0"/>
              <a:t>Alex will announce start and end.</a:t>
            </a:r>
          </a:p>
          <a:p>
            <a:pPr eaLnBrk="1" hangingPunct="1">
              <a:spcBef>
                <a:spcPct val="0"/>
              </a:spcBef>
            </a:pPr>
            <a:r>
              <a:rPr lang="en-US" altLang="en-US" smtClean="0"/>
              <a:t>Joe will announce next participant.</a:t>
            </a:r>
          </a:p>
          <a:p>
            <a:pPr eaLnBrk="1" hangingPunct="1">
              <a:spcBef>
                <a:spcPct val="0"/>
              </a:spcBef>
            </a:pPr>
            <a:endParaRPr lang="en-US" altLang="en-US" smtClean="0"/>
          </a:p>
        </p:txBody>
      </p:sp>
      <p:sp>
        <p:nvSpPr>
          <p:cNvPr id="1198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A4ED4D5-F8C5-4B85-BE2B-97F7E73E7B93}" type="slidenum">
              <a:rPr lang="en-US" altLang="en-US" smtClean="0"/>
              <a:pPr/>
              <a:t>5</a:t>
            </a:fld>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5988884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511076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8"/>
            <a:ext cx="2743200" cy="61261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8"/>
            <a:ext cx="8026400" cy="61261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7625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730772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4055544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0"/>
            <a:ext cx="53848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0"/>
            <a:ext cx="53848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813357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82958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068615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9398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180439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335235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09600" y="1600200"/>
            <a:ext cx="10972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Tree>
  </p:cSld>
  <p:clrMap bg1="lt1" tx1="dk1" bg2="lt2" tx2="dk2" accent1="accent1" accent2="accent2" accent3="accent3" accent4="accent4" accent5="accent5" accent6="accent6" hlink="hlink" folHlink="folHlink"/>
  <p:sldLayoutIdLst>
    <p:sldLayoutId id="2147483858" r:id="rId1"/>
    <p:sldLayoutId id="2147483859" r:id="rId2"/>
    <p:sldLayoutId id="2147483860" r:id="rId3"/>
    <p:sldLayoutId id="2147483861" r:id="rId4"/>
    <p:sldLayoutId id="2147483862" r:id="rId5"/>
    <p:sldLayoutId id="2147483863" r:id="rId6"/>
    <p:sldLayoutId id="2147483864" r:id="rId7"/>
    <p:sldLayoutId id="2147483865" r:id="rId8"/>
    <p:sldLayoutId id="2147483866" r:id="rId9"/>
    <p:sldLayoutId id="2147483867" r:id="rId10"/>
    <p:sldLayoutId id="2147483868" r:id="rId11"/>
  </p:sldLayoutIdLst>
  <p:hf sldNum="0" hdr="0" ftr="0" dt="0"/>
  <p:txStyles>
    <p:titleStyle>
      <a:lvl1pPr algn="l" rtl="0" eaLnBrk="0" fontAlgn="base" hangingPunct="0">
        <a:spcBef>
          <a:spcPct val="0"/>
        </a:spcBef>
        <a:spcAft>
          <a:spcPct val="0"/>
        </a:spcAft>
        <a:defRPr sz="3600">
          <a:solidFill>
            <a:srgbClr val="003366"/>
          </a:solidFill>
          <a:latin typeface="+mj-lt"/>
          <a:ea typeface="+mj-ea"/>
          <a:cs typeface="+mj-cs"/>
        </a:defRPr>
      </a:lvl1pPr>
      <a:lvl2pPr algn="l" rtl="0" eaLnBrk="0" fontAlgn="base" hangingPunct="0">
        <a:spcBef>
          <a:spcPct val="0"/>
        </a:spcBef>
        <a:spcAft>
          <a:spcPct val="0"/>
        </a:spcAft>
        <a:defRPr sz="3600">
          <a:solidFill>
            <a:srgbClr val="003366"/>
          </a:solidFill>
          <a:latin typeface="Trebuchet MS" pitchFamily="34" charset="0"/>
        </a:defRPr>
      </a:lvl2pPr>
      <a:lvl3pPr algn="l" rtl="0" eaLnBrk="0" fontAlgn="base" hangingPunct="0">
        <a:spcBef>
          <a:spcPct val="0"/>
        </a:spcBef>
        <a:spcAft>
          <a:spcPct val="0"/>
        </a:spcAft>
        <a:defRPr sz="3600">
          <a:solidFill>
            <a:srgbClr val="003366"/>
          </a:solidFill>
          <a:latin typeface="Trebuchet MS" pitchFamily="34" charset="0"/>
        </a:defRPr>
      </a:lvl3pPr>
      <a:lvl4pPr algn="l" rtl="0" eaLnBrk="0" fontAlgn="base" hangingPunct="0">
        <a:spcBef>
          <a:spcPct val="0"/>
        </a:spcBef>
        <a:spcAft>
          <a:spcPct val="0"/>
        </a:spcAft>
        <a:defRPr sz="3600">
          <a:solidFill>
            <a:srgbClr val="003366"/>
          </a:solidFill>
          <a:latin typeface="Trebuchet MS" pitchFamily="34" charset="0"/>
        </a:defRPr>
      </a:lvl4pPr>
      <a:lvl5pPr algn="l" rtl="0" eaLnBrk="0" fontAlgn="base" hangingPunct="0">
        <a:spcBef>
          <a:spcPct val="0"/>
        </a:spcBef>
        <a:spcAft>
          <a:spcPct val="0"/>
        </a:spcAft>
        <a:defRPr sz="3600">
          <a:solidFill>
            <a:srgbClr val="003366"/>
          </a:solidFill>
          <a:latin typeface="Trebuchet MS" pitchFamily="34" charset="0"/>
        </a:defRPr>
      </a:lvl5pPr>
      <a:lvl6pPr marL="457200" algn="l" rtl="0" fontAlgn="base">
        <a:spcBef>
          <a:spcPct val="0"/>
        </a:spcBef>
        <a:spcAft>
          <a:spcPct val="0"/>
        </a:spcAft>
        <a:defRPr sz="3600">
          <a:solidFill>
            <a:srgbClr val="003366"/>
          </a:solidFill>
          <a:latin typeface="Trebuchet MS" pitchFamily="34" charset="0"/>
        </a:defRPr>
      </a:lvl6pPr>
      <a:lvl7pPr marL="914400" algn="l" rtl="0" fontAlgn="base">
        <a:spcBef>
          <a:spcPct val="0"/>
        </a:spcBef>
        <a:spcAft>
          <a:spcPct val="0"/>
        </a:spcAft>
        <a:defRPr sz="3600">
          <a:solidFill>
            <a:srgbClr val="003366"/>
          </a:solidFill>
          <a:latin typeface="Trebuchet MS" pitchFamily="34" charset="0"/>
        </a:defRPr>
      </a:lvl7pPr>
      <a:lvl8pPr marL="1371600" algn="l" rtl="0" fontAlgn="base">
        <a:spcBef>
          <a:spcPct val="0"/>
        </a:spcBef>
        <a:spcAft>
          <a:spcPct val="0"/>
        </a:spcAft>
        <a:defRPr sz="3600">
          <a:solidFill>
            <a:srgbClr val="003366"/>
          </a:solidFill>
          <a:latin typeface="Trebuchet MS" pitchFamily="34" charset="0"/>
        </a:defRPr>
      </a:lvl8pPr>
      <a:lvl9pPr marL="1828800" algn="l" rtl="0" fontAlgn="base">
        <a:spcBef>
          <a:spcPct val="0"/>
        </a:spcBef>
        <a:spcAft>
          <a:spcPct val="0"/>
        </a:spcAft>
        <a:defRPr sz="3600">
          <a:solidFill>
            <a:srgbClr val="003366"/>
          </a:solidFill>
          <a:latin typeface="Trebuchet MS" pitchFamily="34" charset="0"/>
        </a:defRPr>
      </a:lvl9pPr>
    </p:titleStyle>
    <p:bodyStyle>
      <a:lvl1pPr marL="342900" indent="-342900" algn="l" rtl="0" eaLnBrk="0" fontAlgn="base" hangingPunct="0">
        <a:spcBef>
          <a:spcPct val="20000"/>
        </a:spcBef>
        <a:spcAft>
          <a:spcPct val="0"/>
        </a:spcAft>
        <a:defRPr sz="2400">
          <a:solidFill>
            <a:srgbClr val="4D4D4D"/>
          </a:solidFill>
          <a:latin typeface="+mn-lt"/>
          <a:ea typeface="+mn-ea"/>
          <a:cs typeface="+mn-cs"/>
        </a:defRPr>
      </a:lvl1pPr>
      <a:lvl2pPr marL="742950" indent="-285750" algn="l" rtl="0" eaLnBrk="0" fontAlgn="base" hangingPunct="0">
        <a:spcBef>
          <a:spcPct val="20000"/>
        </a:spcBef>
        <a:spcAft>
          <a:spcPct val="0"/>
        </a:spcAft>
        <a:buChar char="•"/>
        <a:defRPr sz="2400">
          <a:solidFill>
            <a:srgbClr val="777777"/>
          </a:solidFill>
          <a:latin typeface="+mn-lt"/>
        </a:defRPr>
      </a:lvl2pPr>
      <a:lvl3pPr marL="1143000" indent="-228600" algn="l" rtl="0" eaLnBrk="0" fontAlgn="base" hangingPunct="0">
        <a:spcBef>
          <a:spcPct val="20000"/>
        </a:spcBef>
        <a:spcAft>
          <a:spcPct val="0"/>
        </a:spcAft>
        <a:buChar char="•"/>
        <a:defRPr sz="2400">
          <a:solidFill>
            <a:srgbClr val="777777"/>
          </a:solidFill>
          <a:latin typeface="+mn-lt"/>
        </a:defRPr>
      </a:lvl3pPr>
      <a:lvl4pPr marL="1600200" indent="-228600" algn="l" rtl="0" eaLnBrk="0" fontAlgn="base" hangingPunct="0">
        <a:spcBef>
          <a:spcPct val="20000"/>
        </a:spcBef>
        <a:spcAft>
          <a:spcPct val="0"/>
        </a:spcAft>
        <a:buChar char="•"/>
        <a:defRPr sz="2400">
          <a:solidFill>
            <a:srgbClr val="777777"/>
          </a:solidFill>
          <a:latin typeface="+mn-lt"/>
        </a:defRPr>
      </a:lvl4pPr>
      <a:lvl5pPr marL="2057400" indent="-228600" algn="l" rtl="0" eaLnBrk="0" fontAlgn="base" hangingPunct="0">
        <a:spcBef>
          <a:spcPct val="20000"/>
        </a:spcBef>
        <a:spcAft>
          <a:spcPct val="0"/>
        </a:spcAft>
        <a:buChar char="•"/>
        <a:defRPr sz="2400">
          <a:solidFill>
            <a:srgbClr val="777777"/>
          </a:solidFill>
          <a:latin typeface="+mn-lt"/>
        </a:defRPr>
      </a:lvl5pPr>
      <a:lvl6pPr marL="2514600" indent="-228600" algn="l" rtl="0" fontAlgn="base">
        <a:spcBef>
          <a:spcPct val="20000"/>
        </a:spcBef>
        <a:spcAft>
          <a:spcPct val="0"/>
        </a:spcAft>
        <a:buChar char="•"/>
        <a:defRPr sz="2400">
          <a:solidFill>
            <a:srgbClr val="777777"/>
          </a:solidFill>
          <a:latin typeface="+mn-lt"/>
        </a:defRPr>
      </a:lvl6pPr>
      <a:lvl7pPr marL="2971800" indent="-228600" algn="l" rtl="0" fontAlgn="base">
        <a:spcBef>
          <a:spcPct val="20000"/>
        </a:spcBef>
        <a:spcAft>
          <a:spcPct val="0"/>
        </a:spcAft>
        <a:buChar char="•"/>
        <a:defRPr sz="2400">
          <a:solidFill>
            <a:srgbClr val="777777"/>
          </a:solidFill>
          <a:latin typeface="+mn-lt"/>
        </a:defRPr>
      </a:lvl7pPr>
      <a:lvl8pPr marL="3429000" indent="-228600" algn="l" rtl="0" fontAlgn="base">
        <a:spcBef>
          <a:spcPct val="20000"/>
        </a:spcBef>
        <a:spcAft>
          <a:spcPct val="0"/>
        </a:spcAft>
        <a:buChar char="•"/>
        <a:defRPr sz="2400">
          <a:solidFill>
            <a:srgbClr val="777777"/>
          </a:solidFill>
          <a:latin typeface="+mn-lt"/>
        </a:defRPr>
      </a:lvl8pPr>
      <a:lvl9pPr marL="3886200" indent="-228600" algn="l" rtl="0" fontAlgn="base">
        <a:spcBef>
          <a:spcPct val="20000"/>
        </a:spcBef>
        <a:spcAft>
          <a:spcPct val="0"/>
        </a:spcAft>
        <a:buChar char="•"/>
        <a:defRPr sz="2400">
          <a:solidFill>
            <a:srgbClr val="777777"/>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e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ctrTitle"/>
          </p:nvPr>
        </p:nvSpPr>
        <p:spPr>
          <a:xfrm>
            <a:off x="914400" y="381000"/>
            <a:ext cx="10363200" cy="1470025"/>
          </a:xfrm>
        </p:spPr>
        <p:txBody>
          <a:bodyPr/>
          <a:lstStyle/>
          <a:p>
            <a:pPr algn="ctr"/>
            <a:r>
              <a:rPr lang="en-US" altLang="en-US" sz="3200" b="1" dirty="0" smtClean="0"/>
              <a:t>Welcome to the Ch. 849 (2020 Acts of Assembly) Work Group Meeting</a:t>
            </a:r>
            <a:br>
              <a:rPr lang="en-US" altLang="en-US" sz="3200" b="1" dirty="0" smtClean="0"/>
            </a:br>
            <a:r>
              <a:rPr lang="en-US" altLang="en-US" sz="3200" b="1" dirty="0" smtClean="0"/>
              <a:t>August 4, </a:t>
            </a:r>
            <a:r>
              <a:rPr lang="en-US" altLang="en-US" sz="3200" b="1" dirty="0" smtClean="0"/>
              <a:t>2020 </a:t>
            </a:r>
            <a:r>
              <a:rPr lang="en-US" altLang="en-US" sz="3200" b="1" dirty="0"/>
              <a:t>9</a:t>
            </a:r>
            <a:r>
              <a:rPr lang="en-US" altLang="en-US" sz="3200" b="1" dirty="0" smtClean="0"/>
              <a:t>:00 a.m.</a:t>
            </a:r>
          </a:p>
        </p:txBody>
      </p:sp>
      <p:pic>
        <p:nvPicPr>
          <p:cNvPr id="27651"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85800" y="1851025"/>
            <a:ext cx="623888" cy="763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2" name="Picture 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600200" y="5572125"/>
            <a:ext cx="6005513" cy="92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3" name="TextBox 4"/>
          <p:cNvSpPr txBox="1">
            <a:spLocks noChangeArrowheads="1"/>
          </p:cNvSpPr>
          <p:nvPr/>
        </p:nvSpPr>
        <p:spPr bwMode="auto">
          <a:xfrm>
            <a:off x="1600200" y="2087563"/>
            <a:ext cx="9677400"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defRPr sz="2400">
                <a:solidFill>
                  <a:srgbClr val="4D4D4D"/>
                </a:solidFill>
                <a:latin typeface="Trebuchet MS" panose="020B0603020202020204" pitchFamily="34" charset="0"/>
              </a:defRPr>
            </a:lvl1pPr>
            <a:lvl2pPr marL="742950" indent="-285750">
              <a:spcBef>
                <a:spcPct val="20000"/>
              </a:spcBef>
              <a:buChar char="•"/>
              <a:defRPr sz="2400">
                <a:solidFill>
                  <a:srgbClr val="777777"/>
                </a:solidFill>
                <a:latin typeface="Trebuchet MS" panose="020B0603020202020204" pitchFamily="34" charset="0"/>
              </a:defRPr>
            </a:lvl2pPr>
            <a:lvl3pPr marL="1143000" indent="-228600">
              <a:spcBef>
                <a:spcPct val="20000"/>
              </a:spcBef>
              <a:buChar char="•"/>
              <a:defRPr sz="2400">
                <a:solidFill>
                  <a:srgbClr val="777777"/>
                </a:solidFill>
                <a:latin typeface="Trebuchet MS" panose="020B0603020202020204" pitchFamily="34" charset="0"/>
              </a:defRPr>
            </a:lvl3pPr>
            <a:lvl4pPr marL="1600200" indent="-228600">
              <a:spcBef>
                <a:spcPct val="20000"/>
              </a:spcBef>
              <a:buChar char="•"/>
              <a:defRPr sz="2400">
                <a:solidFill>
                  <a:srgbClr val="777777"/>
                </a:solidFill>
                <a:latin typeface="Trebuchet MS" panose="020B0603020202020204" pitchFamily="34" charset="0"/>
              </a:defRPr>
            </a:lvl4pPr>
            <a:lvl5pPr marL="2057400" indent="-228600">
              <a:spcBef>
                <a:spcPct val="20000"/>
              </a:spcBef>
              <a:buChar char="•"/>
              <a:defRPr sz="2400">
                <a:solidFill>
                  <a:srgbClr val="777777"/>
                </a:solidFill>
                <a:latin typeface="Trebuchet MS" panose="020B0603020202020204" pitchFamily="34" charset="0"/>
              </a:defRPr>
            </a:lvl5pPr>
            <a:lvl6pPr marL="2514600" indent="-228600" eaLnBrk="0" fontAlgn="base" hangingPunct="0">
              <a:spcBef>
                <a:spcPct val="20000"/>
              </a:spcBef>
              <a:spcAft>
                <a:spcPct val="0"/>
              </a:spcAft>
              <a:buChar char="•"/>
              <a:defRPr sz="2400">
                <a:solidFill>
                  <a:srgbClr val="777777"/>
                </a:solidFill>
                <a:latin typeface="Trebuchet MS" panose="020B0603020202020204" pitchFamily="34" charset="0"/>
              </a:defRPr>
            </a:lvl6pPr>
            <a:lvl7pPr marL="2971800" indent="-228600" eaLnBrk="0" fontAlgn="base" hangingPunct="0">
              <a:spcBef>
                <a:spcPct val="20000"/>
              </a:spcBef>
              <a:spcAft>
                <a:spcPct val="0"/>
              </a:spcAft>
              <a:buChar char="•"/>
              <a:defRPr sz="2400">
                <a:solidFill>
                  <a:srgbClr val="777777"/>
                </a:solidFill>
                <a:latin typeface="Trebuchet MS" panose="020B0603020202020204" pitchFamily="34" charset="0"/>
              </a:defRPr>
            </a:lvl7pPr>
            <a:lvl8pPr marL="3429000" indent="-228600" eaLnBrk="0" fontAlgn="base" hangingPunct="0">
              <a:spcBef>
                <a:spcPct val="20000"/>
              </a:spcBef>
              <a:spcAft>
                <a:spcPct val="0"/>
              </a:spcAft>
              <a:buChar char="•"/>
              <a:defRPr sz="2400">
                <a:solidFill>
                  <a:srgbClr val="777777"/>
                </a:solidFill>
                <a:latin typeface="Trebuchet MS" panose="020B0603020202020204" pitchFamily="34" charset="0"/>
              </a:defRPr>
            </a:lvl8pPr>
            <a:lvl9pPr marL="3886200" indent="-228600" eaLnBrk="0" fontAlgn="base" hangingPunct="0">
              <a:spcBef>
                <a:spcPct val="20000"/>
              </a:spcBef>
              <a:spcAft>
                <a:spcPct val="0"/>
              </a:spcAft>
              <a:buChar char="•"/>
              <a:defRPr sz="2400">
                <a:solidFill>
                  <a:srgbClr val="777777"/>
                </a:solidFill>
                <a:latin typeface="Trebuchet MS" panose="020B0603020202020204" pitchFamily="34" charset="0"/>
              </a:defRPr>
            </a:lvl9pPr>
          </a:lstStyle>
          <a:p>
            <a:pPr>
              <a:spcBef>
                <a:spcPct val="0"/>
              </a:spcBef>
            </a:pPr>
            <a:r>
              <a:rPr lang="en-US" altLang="en-US" sz="1800" dirty="0">
                <a:solidFill>
                  <a:schemeClr val="tx1"/>
                </a:solidFill>
                <a:latin typeface="Arial" panose="020B0604020202020204" pitchFamily="34" charset="0"/>
              </a:rPr>
              <a:t>To ensure an orderly meeting all attendees have been muted. We will allow 5 minutes at the start of the meeting for everyone to log on and begin at 9:05am.</a:t>
            </a:r>
          </a:p>
          <a:p>
            <a:pPr>
              <a:spcBef>
                <a:spcPct val="0"/>
              </a:spcBef>
              <a:buFontTx/>
              <a:buChar char="•"/>
            </a:pPr>
            <a:endParaRPr lang="en-US" altLang="en-US" sz="1800" dirty="0">
              <a:solidFill>
                <a:schemeClr val="tx1"/>
              </a:solidFill>
              <a:latin typeface="Arial" panose="020B0604020202020204" pitchFamily="34" charset="0"/>
            </a:endParaRPr>
          </a:p>
          <a:p>
            <a:pPr>
              <a:spcBef>
                <a:spcPct val="0"/>
              </a:spcBef>
            </a:pPr>
            <a:r>
              <a:rPr lang="en-US" altLang="en-US" sz="1800" dirty="0">
                <a:solidFill>
                  <a:schemeClr val="tx1"/>
                </a:solidFill>
                <a:latin typeface="Arial" panose="020B0604020202020204" pitchFamily="34" charset="0"/>
              </a:rPr>
              <a:t>If you are a member of the media, please contact </a:t>
            </a:r>
            <a:r>
              <a:rPr lang="en-US" altLang="en-US" sz="1800" b="1" dirty="0" smtClean="0">
                <a:solidFill>
                  <a:schemeClr val="tx1"/>
                </a:solidFill>
                <a:latin typeface="Arial" panose="020B0604020202020204" pitchFamily="34" charset="0"/>
              </a:rPr>
              <a:t>Rebekah Allen </a:t>
            </a:r>
            <a:r>
              <a:rPr lang="en-US" altLang="en-US" sz="1800" dirty="0" smtClean="0">
                <a:solidFill>
                  <a:schemeClr val="tx1"/>
                </a:solidFill>
                <a:latin typeface="Arial" panose="020B0604020202020204" pitchFamily="34" charset="0"/>
              </a:rPr>
              <a:t>in </a:t>
            </a:r>
            <a:r>
              <a:rPr lang="en-US" altLang="en-US" sz="1800" dirty="0">
                <a:solidFill>
                  <a:schemeClr val="tx1"/>
                </a:solidFill>
                <a:latin typeface="Arial" panose="020B0604020202020204" pitchFamily="34" charset="0"/>
              </a:rPr>
              <a:t>the chat panel. </a:t>
            </a:r>
          </a:p>
          <a:p>
            <a:pPr>
              <a:spcBef>
                <a:spcPct val="0"/>
              </a:spcBef>
            </a:pPr>
            <a:endParaRPr lang="en-US" altLang="en-US" sz="1800" dirty="0">
              <a:solidFill>
                <a:schemeClr val="tx1"/>
              </a:solidFill>
              <a:latin typeface="Arial" panose="020B0604020202020204" pitchFamily="34" charset="0"/>
            </a:endParaRPr>
          </a:p>
          <a:p>
            <a:pPr>
              <a:spcBef>
                <a:spcPct val="0"/>
              </a:spcBef>
            </a:pPr>
            <a:r>
              <a:rPr lang="en-US" altLang="en-US" sz="1800" dirty="0">
                <a:solidFill>
                  <a:schemeClr val="tx1"/>
                </a:solidFill>
                <a:latin typeface="Arial" panose="020B0604020202020204" pitchFamily="34" charset="0"/>
              </a:rPr>
              <a:t>This meeting will be recorded.</a:t>
            </a:r>
          </a:p>
        </p:txBody>
      </p:sp>
      <p:sp>
        <p:nvSpPr>
          <p:cNvPr id="3080" name="TextBox 11"/>
          <p:cNvSpPr txBox="1">
            <a:spLocks noChangeArrowheads="1"/>
          </p:cNvSpPr>
          <p:nvPr/>
        </p:nvSpPr>
        <p:spPr bwMode="auto">
          <a:xfrm>
            <a:off x="687388" y="4103688"/>
            <a:ext cx="3835400" cy="1077912"/>
          </a:xfrm>
          <a:prstGeom prst="rect">
            <a:avLst/>
          </a:prstGeom>
          <a:solidFill>
            <a:schemeClr val="bg1">
              <a:lumMod val="95000"/>
            </a:schemeClr>
          </a:solid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r>
              <a:rPr lang="en-US" altLang="en-US" sz="1600" dirty="0" smtClean="0"/>
              <a:t>If you have called in on your phone and using a computer please mute your mic and turn off the sound on your computer.</a:t>
            </a:r>
          </a:p>
        </p:txBody>
      </p:sp>
      <p:cxnSp>
        <p:nvCxnSpPr>
          <p:cNvPr id="22" name="Straight Arrow Connector 21"/>
          <p:cNvCxnSpPr/>
          <p:nvPr/>
        </p:nvCxnSpPr>
        <p:spPr>
          <a:xfrm flipH="1">
            <a:off x="2097088" y="4965700"/>
            <a:ext cx="471487" cy="915988"/>
          </a:xfrm>
          <a:prstGeom prst="straightConnector1">
            <a:avLst/>
          </a:prstGeom>
          <a:ln w="762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Regulatory requirements for credentialing</a:t>
            </a:r>
            <a:endParaRPr lang="en-US" dirty="0"/>
          </a:p>
        </p:txBody>
      </p:sp>
      <p:sp>
        <p:nvSpPr>
          <p:cNvPr id="3" name="Content Placeholder 2"/>
          <p:cNvSpPr>
            <a:spLocks noGrp="1"/>
          </p:cNvSpPr>
          <p:nvPr>
            <p:ph idx="1"/>
          </p:nvPr>
        </p:nvSpPr>
        <p:spPr/>
        <p:txBody>
          <a:bodyPr/>
          <a:lstStyle/>
          <a:p>
            <a:pPr marL="0" indent="0"/>
            <a:r>
              <a:rPr lang="en-US" sz="2800" dirty="0" smtClean="0"/>
              <a:t>12VAC5-408-170(G):</a:t>
            </a:r>
          </a:p>
          <a:p>
            <a:pPr marL="457200" lvl="1" indent="0">
              <a:buNone/>
            </a:pPr>
            <a:r>
              <a:rPr lang="en-US" sz="2000" dirty="0"/>
              <a:t>The providers shall be </a:t>
            </a:r>
            <a:r>
              <a:rPr lang="en-US" sz="2000" dirty="0" err="1"/>
              <a:t>recredentialed</a:t>
            </a:r>
            <a:r>
              <a:rPr lang="en-US" sz="2000" dirty="0"/>
              <a:t> at least every three years. </a:t>
            </a:r>
            <a:r>
              <a:rPr lang="en-US" sz="2000" dirty="0" err="1"/>
              <a:t>Recredentialing</a:t>
            </a:r>
            <a:r>
              <a:rPr lang="en-US" sz="2000" dirty="0"/>
              <a:t> documentation shall include:</a:t>
            </a:r>
          </a:p>
          <a:p>
            <a:pPr marL="1379538" lvl="1" indent="-457200">
              <a:buAutoNum type="arabicPeriod"/>
            </a:pPr>
            <a:r>
              <a:rPr lang="en-US" sz="2000" dirty="0" smtClean="0"/>
              <a:t>Current </a:t>
            </a:r>
            <a:r>
              <a:rPr lang="en-US" sz="2000" dirty="0"/>
              <a:t>valid license or </a:t>
            </a:r>
            <a:r>
              <a:rPr lang="en-US" sz="2000" dirty="0" smtClean="0"/>
              <a:t>certification;</a:t>
            </a:r>
          </a:p>
          <a:p>
            <a:pPr marL="1379538" lvl="1" indent="-457200">
              <a:buAutoNum type="arabicPeriod"/>
            </a:pPr>
            <a:r>
              <a:rPr lang="en-US" sz="2000" dirty="0" smtClean="0"/>
              <a:t>Status </a:t>
            </a:r>
            <a:r>
              <a:rPr lang="en-US" sz="2000" dirty="0"/>
              <a:t>of hospital privileges, if </a:t>
            </a:r>
            <a:r>
              <a:rPr lang="en-US" sz="2000" dirty="0" smtClean="0"/>
              <a:t>applicable;</a:t>
            </a:r>
          </a:p>
          <a:p>
            <a:pPr marL="1379538" lvl="1" indent="-457200">
              <a:buAutoNum type="arabicPeriod"/>
            </a:pPr>
            <a:r>
              <a:rPr lang="en-US" sz="2000" dirty="0" smtClean="0"/>
              <a:t>Current </a:t>
            </a:r>
            <a:r>
              <a:rPr lang="en-US" sz="2000" dirty="0"/>
              <a:t>valid DEA registration, if </a:t>
            </a:r>
            <a:r>
              <a:rPr lang="en-US" sz="2000" dirty="0" smtClean="0"/>
              <a:t>applicable;</a:t>
            </a:r>
          </a:p>
          <a:p>
            <a:pPr marL="1379538" lvl="1" indent="-457200">
              <a:buAutoNum type="arabicPeriod"/>
            </a:pPr>
            <a:r>
              <a:rPr lang="en-US" sz="2000" dirty="0" smtClean="0"/>
              <a:t>Specialty </a:t>
            </a:r>
            <a:r>
              <a:rPr lang="en-US" sz="2000" dirty="0"/>
              <a:t>board eligibility or certification status, if </a:t>
            </a:r>
            <a:r>
              <a:rPr lang="en-US" sz="2000" dirty="0" smtClean="0"/>
              <a:t>applicable;</a:t>
            </a:r>
          </a:p>
          <a:p>
            <a:pPr marL="1379538" lvl="1" indent="-457200">
              <a:buAutoNum type="arabicPeriod"/>
            </a:pPr>
            <a:r>
              <a:rPr lang="en-US" sz="2000" dirty="0" smtClean="0"/>
              <a:t>Data </a:t>
            </a:r>
            <a:r>
              <a:rPr lang="en-US" sz="2000" dirty="0"/>
              <a:t>from covered person complaints and the results of quality reviews, utilization management reviews and covered persons satisfaction surveys, as applicable; </a:t>
            </a:r>
            <a:r>
              <a:rPr lang="en-US" sz="2000" dirty="0" smtClean="0"/>
              <a:t>and</a:t>
            </a:r>
          </a:p>
          <a:p>
            <a:pPr marL="1379538" lvl="1" indent="-457200">
              <a:buAutoNum type="arabicPeriod"/>
            </a:pPr>
            <a:r>
              <a:rPr lang="en-US" sz="2000" dirty="0" smtClean="0"/>
              <a:t>Current</a:t>
            </a:r>
            <a:r>
              <a:rPr lang="en-US" sz="2000" dirty="0"/>
              <a:t>, adequate malpractice insurance and history of malpractice claims and professional liability claims resulting in settlements or judgments.</a:t>
            </a:r>
          </a:p>
        </p:txBody>
      </p:sp>
    </p:spTree>
    <p:extLst>
      <p:ext uri="{BB962C8B-B14F-4D97-AF65-F5344CB8AC3E}">
        <p14:creationId xmlns:p14="http://schemas.microsoft.com/office/powerpoint/2010/main" val="33919250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Technical </a:t>
            </a:r>
            <a:r>
              <a:rPr lang="en-US" dirty="0"/>
              <a:t>Specifications &amp; Considerations for System</a:t>
            </a:r>
            <a:br>
              <a:rPr lang="en-US" dirty="0"/>
            </a:br>
            <a:endParaRPr lang="en-US"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0859672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 of Next Steps</a:t>
            </a:r>
            <a:endParaRPr lang="en-US"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0617884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3613" y="4406900"/>
            <a:ext cx="10363200" cy="1362075"/>
          </a:xfrm>
        </p:spPr>
        <p:txBody>
          <a:bodyPr/>
          <a:lstStyle/>
          <a:p>
            <a:pPr>
              <a:defRPr/>
            </a:pPr>
            <a:r>
              <a:rPr lang="en-US" dirty="0" smtClean="0"/>
              <a:t>Other business</a:t>
            </a:r>
            <a:endParaRPr lang="en-US" dirty="0"/>
          </a:p>
        </p:txBody>
      </p:sp>
    </p:spTree>
    <p:extLst>
      <p:ext uri="{BB962C8B-B14F-4D97-AF65-F5344CB8AC3E}">
        <p14:creationId xmlns:p14="http://schemas.microsoft.com/office/powerpoint/2010/main" val="36401972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3613" y="4406900"/>
            <a:ext cx="10363200" cy="1362075"/>
          </a:xfrm>
        </p:spPr>
        <p:txBody>
          <a:bodyPr/>
          <a:lstStyle/>
          <a:p>
            <a:pPr>
              <a:defRPr/>
            </a:pPr>
            <a:r>
              <a:rPr lang="en-US" dirty="0" smtClean="0"/>
              <a:t>adjourn</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3613" y="4406900"/>
            <a:ext cx="10363200" cy="1362075"/>
          </a:xfrm>
        </p:spPr>
        <p:txBody>
          <a:bodyPr/>
          <a:lstStyle/>
          <a:p>
            <a:pPr>
              <a:defRPr/>
            </a:pPr>
            <a:r>
              <a:rPr lang="en-US" dirty="0" smtClean="0"/>
              <a:t>Call to Order and Welcome</a:t>
            </a:r>
            <a:endParaRPr lang="en-US" dirty="0"/>
          </a:p>
        </p:txBody>
      </p:sp>
    </p:spTree>
    <p:extLst>
      <p:ext uri="{BB962C8B-B14F-4D97-AF65-F5344CB8AC3E}">
        <p14:creationId xmlns:p14="http://schemas.microsoft.com/office/powerpoint/2010/main" val="28930262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3"/>
          <p:cNvSpPr>
            <a:spLocks noGrp="1"/>
          </p:cNvSpPr>
          <p:nvPr>
            <p:ph type="title"/>
          </p:nvPr>
        </p:nvSpPr>
        <p:spPr/>
        <p:txBody>
          <a:bodyPr/>
          <a:lstStyle/>
          <a:p>
            <a:pPr algn="ctr"/>
            <a:r>
              <a:rPr lang="en-US" altLang="en-US" b="1" smtClean="0"/>
              <a:t>Introductions &amp; Roll Call</a:t>
            </a:r>
          </a:p>
        </p:txBody>
      </p:sp>
      <p:graphicFrame>
        <p:nvGraphicFramePr>
          <p:cNvPr id="6" name="Table 5"/>
          <p:cNvGraphicFramePr>
            <a:graphicFrameLocks noGrp="1"/>
          </p:cNvGraphicFramePr>
          <p:nvPr>
            <p:extLst>
              <p:ext uri="{D42A27DB-BD31-4B8C-83A1-F6EECF244321}">
                <p14:modId xmlns:p14="http://schemas.microsoft.com/office/powerpoint/2010/main" val="3815789876"/>
              </p:ext>
            </p:extLst>
          </p:nvPr>
        </p:nvGraphicFramePr>
        <p:xfrm>
          <a:off x="2133600" y="1219200"/>
          <a:ext cx="8077200" cy="4993960"/>
        </p:xfrm>
        <a:graphic>
          <a:graphicData uri="http://schemas.openxmlformats.org/drawingml/2006/table">
            <a:tbl>
              <a:tblPr firstRow="1" bandRow="1">
                <a:tableStyleId>{0E3FDE45-AF77-4B5C-9715-49D594BDF05E}</a:tableStyleId>
              </a:tblPr>
              <a:tblGrid>
                <a:gridCol w="3715512">
                  <a:extLst>
                    <a:ext uri="{9D8B030D-6E8A-4147-A177-3AD203B41FA5}">
                      <a16:colId xmlns:a16="http://schemas.microsoft.com/office/drawing/2014/main" val="4086270737"/>
                    </a:ext>
                  </a:extLst>
                </a:gridCol>
                <a:gridCol w="4361688">
                  <a:extLst>
                    <a:ext uri="{9D8B030D-6E8A-4147-A177-3AD203B41FA5}">
                      <a16:colId xmlns:a16="http://schemas.microsoft.com/office/drawing/2014/main" val="3659211937"/>
                    </a:ext>
                  </a:extLst>
                </a:gridCol>
              </a:tblGrid>
              <a:tr h="482840">
                <a:tc>
                  <a:txBody>
                    <a:bodyPr/>
                    <a:lstStyle/>
                    <a:p>
                      <a:pPr algn="l"/>
                      <a:r>
                        <a:rPr lang="en-US" sz="1600" dirty="0" smtClean="0"/>
                        <a:t>Work Group Member</a:t>
                      </a:r>
                      <a:endParaRPr lang="en-US" sz="1600" dirty="0">
                        <a:solidFill>
                          <a:srgbClr val="333399"/>
                        </a:solidFill>
                      </a:endParaRPr>
                    </a:p>
                  </a:txBody>
                  <a:tcPr marL="79653" marR="79653" marT="39822" marB="39822" anchor="ctr"/>
                </a:tc>
                <a:tc>
                  <a:txBody>
                    <a:bodyPr/>
                    <a:lstStyle/>
                    <a:p>
                      <a:pPr algn="l"/>
                      <a:r>
                        <a:rPr lang="en-US" sz="1600" b="1" kern="1200" dirty="0" smtClean="0">
                          <a:solidFill>
                            <a:schemeClr val="tx1"/>
                          </a:solidFill>
                          <a:latin typeface="+mn-lt"/>
                          <a:ea typeface="+mn-ea"/>
                          <a:cs typeface="+mn-cs"/>
                        </a:rPr>
                        <a:t>Organization or Agency</a:t>
                      </a:r>
                      <a:endParaRPr lang="en-US" sz="1600" b="1" kern="1200" dirty="0">
                        <a:solidFill>
                          <a:schemeClr val="tx1"/>
                        </a:solidFill>
                        <a:latin typeface="+mn-lt"/>
                        <a:ea typeface="+mn-ea"/>
                        <a:cs typeface="+mn-cs"/>
                      </a:endParaRPr>
                    </a:p>
                  </a:txBody>
                  <a:tcPr marL="79653" marR="79653" marT="39822" marB="39822" anchor="ctr"/>
                </a:tc>
                <a:extLst>
                  <a:ext uri="{0D108BD9-81ED-4DB2-BD59-A6C34878D82A}">
                    <a16:rowId xmlns:a16="http://schemas.microsoft.com/office/drawing/2014/main" val="3683240885"/>
                  </a:ext>
                </a:extLst>
              </a:tr>
              <a:tr h="319314">
                <a:tc>
                  <a:txBody>
                    <a:bodyPr/>
                    <a:lstStyle/>
                    <a:p>
                      <a:pPr algn="l" fontAlgn="b"/>
                      <a:r>
                        <a:rPr lang="en-US" sz="1600" b="0" i="0" u="none" strike="noStrike" dirty="0">
                          <a:solidFill>
                            <a:srgbClr val="000000"/>
                          </a:solidFill>
                          <a:effectLst/>
                          <a:latin typeface="Calibri" panose="020F0502020204030204" pitchFamily="34" charset="0"/>
                        </a:rPr>
                        <a:t>Tiffany Long</a:t>
                      </a:r>
                    </a:p>
                  </a:txBody>
                  <a:tcPr marL="9525" marR="9525" marT="9525" marB="0" anchor="b"/>
                </a:tc>
                <a:tc>
                  <a:txBody>
                    <a:bodyPr/>
                    <a:lstStyle/>
                    <a:p>
                      <a:pPr algn="l" fontAlgn="b"/>
                      <a:r>
                        <a:rPr lang="en-US" sz="1600" b="0" i="0" u="none" strike="noStrike">
                          <a:solidFill>
                            <a:srgbClr val="000000"/>
                          </a:solidFill>
                          <a:effectLst/>
                          <a:latin typeface="Calibri" panose="020F0502020204030204" pitchFamily="34" charset="0"/>
                        </a:rPr>
                        <a:t>BlocHealth</a:t>
                      </a:r>
                    </a:p>
                  </a:txBody>
                  <a:tcPr marL="9525" marR="9525" marT="9525" marB="0" anchor="b"/>
                </a:tc>
                <a:extLst>
                  <a:ext uri="{0D108BD9-81ED-4DB2-BD59-A6C34878D82A}">
                    <a16:rowId xmlns:a16="http://schemas.microsoft.com/office/drawing/2014/main" val="3693554969"/>
                  </a:ext>
                </a:extLst>
              </a:tr>
              <a:tr h="319314">
                <a:tc>
                  <a:txBody>
                    <a:bodyPr/>
                    <a:lstStyle/>
                    <a:p>
                      <a:pPr algn="l" fontAlgn="b"/>
                      <a:r>
                        <a:rPr lang="en-US" sz="1600" b="0" i="0" u="none" strike="noStrike" dirty="0">
                          <a:solidFill>
                            <a:srgbClr val="000000"/>
                          </a:solidFill>
                          <a:effectLst/>
                          <a:latin typeface="Calibri" panose="020F0502020204030204" pitchFamily="34" charset="0"/>
                        </a:rPr>
                        <a:t>Jared Taylor</a:t>
                      </a:r>
                    </a:p>
                  </a:txBody>
                  <a:tcPr marL="9525" marR="9525" marT="9525" marB="0" anchor="b"/>
                </a:tc>
                <a:tc>
                  <a:txBody>
                    <a:bodyPr/>
                    <a:lstStyle/>
                    <a:p>
                      <a:pPr algn="l" fontAlgn="b"/>
                      <a:r>
                        <a:rPr lang="en-US" sz="1600" b="0" i="0" u="none" strike="noStrike" dirty="0" err="1">
                          <a:solidFill>
                            <a:srgbClr val="000000"/>
                          </a:solidFill>
                          <a:effectLst/>
                          <a:latin typeface="Calibri" panose="020F0502020204030204" pitchFamily="34" charset="0"/>
                        </a:rPr>
                        <a:t>BlocHealth</a:t>
                      </a:r>
                      <a:endParaRPr lang="en-US" sz="16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908962323"/>
                  </a:ext>
                </a:extLst>
              </a:tr>
              <a:tr h="319314">
                <a:tc>
                  <a:txBody>
                    <a:bodyPr/>
                    <a:lstStyle/>
                    <a:p>
                      <a:pPr algn="l" fontAlgn="b"/>
                      <a:r>
                        <a:rPr lang="en-US" sz="1600" b="0" i="0" u="none" strike="noStrike">
                          <a:solidFill>
                            <a:srgbClr val="000000"/>
                          </a:solidFill>
                          <a:effectLst/>
                          <a:latin typeface="Calibri" panose="020F0502020204030204" pitchFamily="34" charset="0"/>
                        </a:rPr>
                        <a:t>Mylam Ly</a:t>
                      </a:r>
                    </a:p>
                  </a:txBody>
                  <a:tcPr marL="9525" marR="9525" marT="9525" marB="0" anchor="b"/>
                </a:tc>
                <a:tc>
                  <a:txBody>
                    <a:bodyPr/>
                    <a:lstStyle/>
                    <a:p>
                      <a:pPr algn="l" fontAlgn="b"/>
                      <a:r>
                        <a:rPr lang="en-US" sz="1600" b="0" i="0" u="none" strike="noStrike" dirty="0" smtClean="0">
                          <a:solidFill>
                            <a:srgbClr val="000000"/>
                          </a:solidFill>
                          <a:effectLst/>
                          <a:latin typeface="Calibri" panose="020F0502020204030204" pitchFamily="34" charset="0"/>
                        </a:rPr>
                        <a:t>Office of Information</a:t>
                      </a:r>
                      <a:r>
                        <a:rPr lang="en-US" sz="1600" b="0" i="0" u="none" strike="noStrike" baseline="0" dirty="0" smtClean="0">
                          <a:solidFill>
                            <a:srgbClr val="000000"/>
                          </a:solidFill>
                          <a:effectLst/>
                          <a:latin typeface="Calibri" panose="020F0502020204030204" pitchFamily="34" charset="0"/>
                        </a:rPr>
                        <a:t> Management, </a:t>
                      </a:r>
                      <a:r>
                        <a:rPr lang="en-US" sz="1600" b="0" i="0" u="none" strike="noStrike" dirty="0" smtClean="0">
                          <a:solidFill>
                            <a:srgbClr val="000000"/>
                          </a:solidFill>
                          <a:effectLst/>
                          <a:latin typeface="Calibri" panose="020F0502020204030204" pitchFamily="34" charset="0"/>
                        </a:rPr>
                        <a:t>Department </a:t>
                      </a:r>
                      <a:r>
                        <a:rPr lang="en-US" sz="1600" b="0" i="0" u="none" strike="noStrike" dirty="0">
                          <a:solidFill>
                            <a:srgbClr val="000000"/>
                          </a:solidFill>
                          <a:effectLst/>
                          <a:latin typeface="Calibri" panose="020F0502020204030204" pitchFamily="34" charset="0"/>
                        </a:rPr>
                        <a:t>of </a:t>
                      </a:r>
                      <a:r>
                        <a:rPr lang="en-US" sz="1600" b="0" i="0" u="none" strike="noStrike" dirty="0" smtClean="0">
                          <a:solidFill>
                            <a:srgbClr val="000000"/>
                          </a:solidFill>
                          <a:effectLst/>
                          <a:latin typeface="Calibri" panose="020F0502020204030204" pitchFamily="34" charset="0"/>
                        </a:rPr>
                        <a:t>Health</a:t>
                      </a:r>
                      <a:endParaRPr lang="en-US" sz="16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648843352"/>
                  </a:ext>
                </a:extLst>
              </a:tr>
              <a:tr h="319314">
                <a:tc>
                  <a:txBody>
                    <a:bodyPr/>
                    <a:lstStyle/>
                    <a:p>
                      <a:pPr algn="l" fontAlgn="b"/>
                      <a:r>
                        <a:rPr lang="en-US" sz="1600" b="0" i="0" u="none" strike="noStrike">
                          <a:solidFill>
                            <a:srgbClr val="000000"/>
                          </a:solidFill>
                          <a:effectLst/>
                          <a:latin typeface="Calibri" panose="020F0502020204030204" pitchFamily="34" charset="0"/>
                        </a:rPr>
                        <a:t>Rebekah Allen</a:t>
                      </a:r>
                    </a:p>
                  </a:txBody>
                  <a:tcPr marL="9525" marR="9525" marT="9525" marB="0" anchor="b"/>
                </a:tc>
                <a:tc>
                  <a:txBody>
                    <a:bodyPr/>
                    <a:lstStyle/>
                    <a:p>
                      <a:pPr algn="l" fontAlgn="b"/>
                      <a:r>
                        <a:rPr lang="en-US" sz="1600" b="0" i="0" u="none" strike="noStrike" dirty="0" smtClean="0">
                          <a:solidFill>
                            <a:srgbClr val="000000"/>
                          </a:solidFill>
                          <a:effectLst/>
                          <a:latin typeface="Calibri" panose="020F0502020204030204" pitchFamily="34" charset="0"/>
                        </a:rPr>
                        <a:t>Office of Licensure and Certification, Department </a:t>
                      </a:r>
                      <a:r>
                        <a:rPr lang="en-US" sz="1600" b="0" i="0" u="none" strike="noStrike" dirty="0">
                          <a:solidFill>
                            <a:srgbClr val="000000"/>
                          </a:solidFill>
                          <a:effectLst/>
                          <a:latin typeface="Calibri" panose="020F0502020204030204" pitchFamily="34" charset="0"/>
                        </a:rPr>
                        <a:t>of </a:t>
                      </a:r>
                      <a:r>
                        <a:rPr lang="en-US" sz="1600" b="0" i="0" u="none" strike="noStrike" dirty="0" smtClean="0">
                          <a:solidFill>
                            <a:srgbClr val="000000"/>
                          </a:solidFill>
                          <a:effectLst/>
                          <a:latin typeface="Calibri" panose="020F0502020204030204" pitchFamily="34" charset="0"/>
                        </a:rPr>
                        <a:t>Health</a:t>
                      </a:r>
                      <a:endParaRPr lang="en-US" sz="16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290871913"/>
                  </a:ext>
                </a:extLst>
              </a:tr>
              <a:tr h="319314">
                <a:tc>
                  <a:txBody>
                    <a:bodyPr/>
                    <a:lstStyle/>
                    <a:p>
                      <a:pPr algn="l" fontAlgn="b"/>
                      <a:r>
                        <a:rPr lang="en-US" sz="1600" b="0" i="0" u="none" strike="noStrike">
                          <a:solidFill>
                            <a:srgbClr val="000000"/>
                          </a:solidFill>
                          <a:effectLst/>
                          <a:latin typeface="Calibri" panose="020F0502020204030204" pitchFamily="34" charset="0"/>
                        </a:rPr>
                        <a:t>Erik Bodin</a:t>
                      </a:r>
                    </a:p>
                  </a:txBody>
                  <a:tcPr marL="9525" marR="9525" marT="9525" marB="0" anchor="b"/>
                </a:tc>
                <a:tc>
                  <a:txBody>
                    <a:bodyPr/>
                    <a:lstStyle/>
                    <a:p>
                      <a:pPr algn="l" fontAlgn="b"/>
                      <a:r>
                        <a:rPr lang="en-US" sz="1600" b="0" i="0" u="none" strike="noStrike" dirty="0" smtClean="0">
                          <a:solidFill>
                            <a:srgbClr val="000000"/>
                          </a:solidFill>
                          <a:effectLst/>
                          <a:latin typeface="Calibri" panose="020F0502020204030204" pitchFamily="34" charset="0"/>
                        </a:rPr>
                        <a:t>Office of Licensure and Certification, Department </a:t>
                      </a:r>
                      <a:r>
                        <a:rPr lang="en-US" sz="1600" b="0" i="0" u="none" strike="noStrike" dirty="0">
                          <a:solidFill>
                            <a:srgbClr val="000000"/>
                          </a:solidFill>
                          <a:effectLst/>
                          <a:latin typeface="Calibri" panose="020F0502020204030204" pitchFamily="34" charset="0"/>
                        </a:rPr>
                        <a:t>of </a:t>
                      </a:r>
                      <a:r>
                        <a:rPr lang="en-US" sz="1600" b="0" i="0" u="none" strike="noStrike" dirty="0" smtClean="0">
                          <a:solidFill>
                            <a:srgbClr val="000000"/>
                          </a:solidFill>
                          <a:effectLst/>
                          <a:latin typeface="Calibri" panose="020F0502020204030204" pitchFamily="34" charset="0"/>
                        </a:rPr>
                        <a:t>Health</a:t>
                      </a:r>
                      <a:endParaRPr lang="en-US" sz="16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832048512"/>
                  </a:ext>
                </a:extLst>
              </a:tr>
              <a:tr h="319314">
                <a:tc>
                  <a:txBody>
                    <a:bodyPr/>
                    <a:lstStyle/>
                    <a:p>
                      <a:pPr algn="l" fontAlgn="b"/>
                      <a:r>
                        <a:rPr lang="en-US" sz="1600" b="0" i="0" u="none" strike="noStrike">
                          <a:solidFill>
                            <a:srgbClr val="000000"/>
                          </a:solidFill>
                          <a:effectLst/>
                          <a:latin typeface="Calibri" panose="020F0502020204030204" pitchFamily="34" charset="0"/>
                        </a:rPr>
                        <a:t>Michael Capps</a:t>
                      </a:r>
                    </a:p>
                  </a:txBody>
                  <a:tcPr marL="9525" marR="9525" marT="9525" marB="0" anchor="b"/>
                </a:tc>
                <a:tc>
                  <a:txBody>
                    <a:bodyPr/>
                    <a:lstStyle/>
                    <a:p>
                      <a:pPr algn="l" fontAlgn="b"/>
                      <a:r>
                        <a:rPr lang="en-US" sz="1600" b="0" i="0" u="none" strike="noStrike" dirty="0" smtClean="0">
                          <a:solidFill>
                            <a:srgbClr val="000000"/>
                          </a:solidFill>
                          <a:effectLst/>
                          <a:latin typeface="Calibri" panose="020F0502020204030204" pitchFamily="34" charset="0"/>
                        </a:rPr>
                        <a:t>Office of Procurement and General Services, Department </a:t>
                      </a:r>
                      <a:r>
                        <a:rPr lang="en-US" sz="1600" b="0" i="0" u="none" strike="noStrike" dirty="0">
                          <a:solidFill>
                            <a:srgbClr val="000000"/>
                          </a:solidFill>
                          <a:effectLst/>
                          <a:latin typeface="Calibri" panose="020F0502020204030204" pitchFamily="34" charset="0"/>
                        </a:rPr>
                        <a:t>of </a:t>
                      </a:r>
                      <a:r>
                        <a:rPr lang="en-US" sz="1600" b="0" i="0" u="none" strike="noStrike" dirty="0" smtClean="0">
                          <a:solidFill>
                            <a:srgbClr val="000000"/>
                          </a:solidFill>
                          <a:effectLst/>
                          <a:latin typeface="Calibri" panose="020F0502020204030204" pitchFamily="34" charset="0"/>
                        </a:rPr>
                        <a:t>Health</a:t>
                      </a:r>
                      <a:endParaRPr lang="en-US" sz="16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471865987"/>
                  </a:ext>
                </a:extLst>
              </a:tr>
              <a:tr h="319314">
                <a:tc>
                  <a:txBody>
                    <a:bodyPr/>
                    <a:lstStyle/>
                    <a:p>
                      <a:pPr algn="l" fontAlgn="b"/>
                      <a:r>
                        <a:rPr lang="en-US" sz="1600" b="0" i="0" u="none" strike="noStrike">
                          <a:solidFill>
                            <a:srgbClr val="000000"/>
                          </a:solidFill>
                          <a:effectLst/>
                          <a:latin typeface="Calibri" panose="020F0502020204030204" pitchFamily="34" charset="0"/>
                        </a:rPr>
                        <a:t>Barbara Allison-Bryan</a:t>
                      </a:r>
                    </a:p>
                  </a:txBody>
                  <a:tcPr marL="9525" marR="9525" marT="9525" marB="0" anchor="b"/>
                </a:tc>
                <a:tc>
                  <a:txBody>
                    <a:bodyPr/>
                    <a:lstStyle/>
                    <a:p>
                      <a:pPr algn="l" fontAlgn="b"/>
                      <a:r>
                        <a:rPr lang="en-US" sz="1600" b="0" i="0" u="none" strike="noStrike" dirty="0">
                          <a:solidFill>
                            <a:srgbClr val="000000"/>
                          </a:solidFill>
                          <a:effectLst/>
                          <a:latin typeface="Calibri" panose="020F0502020204030204" pitchFamily="34" charset="0"/>
                        </a:rPr>
                        <a:t>Department of Health Professions</a:t>
                      </a:r>
                    </a:p>
                  </a:txBody>
                  <a:tcPr marL="9525" marR="9525" marT="9525" marB="0" anchor="b"/>
                </a:tc>
                <a:extLst>
                  <a:ext uri="{0D108BD9-81ED-4DB2-BD59-A6C34878D82A}">
                    <a16:rowId xmlns:a16="http://schemas.microsoft.com/office/drawing/2014/main" val="3473809841"/>
                  </a:ext>
                </a:extLst>
              </a:tr>
              <a:tr h="319314">
                <a:tc>
                  <a:txBody>
                    <a:bodyPr/>
                    <a:lstStyle/>
                    <a:p>
                      <a:pPr algn="l" fontAlgn="b"/>
                      <a:r>
                        <a:rPr lang="en-US" sz="1600" b="0" i="0" u="none" strike="noStrike">
                          <a:solidFill>
                            <a:srgbClr val="000000"/>
                          </a:solidFill>
                          <a:effectLst/>
                          <a:latin typeface="Calibri" panose="020F0502020204030204" pitchFamily="34" charset="0"/>
                        </a:rPr>
                        <a:t>Tim Faerber</a:t>
                      </a:r>
                    </a:p>
                  </a:txBody>
                  <a:tcPr marL="9525" marR="9525" marT="9525" marB="0" anchor="b"/>
                </a:tc>
                <a:tc>
                  <a:txBody>
                    <a:bodyPr/>
                    <a:lstStyle/>
                    <a:p>
                      <a:pPr algn="l" fontAlgn="b"/>
                      <a:r>
                        <a:rPr lang="en-US" sz="1600" b="0" i="0" u="none" strike="noStrike" dirty="0">
                          <a:solidFill>
                            <a:srgbClr val="000000"/>
                          </a:solidFill>
                          <a:effectLst/>
                          <a:latin typeface="Calibri" panose="020F0502020204030204" pitchFamily="34" charset="0"/>
                        </a:rPr>
                        <a:t>Medical Society of Virginia</a:t>
                      </a:r>
                    </a:p>
                  </a:txBody>
                  <a:tcPr marL="9525" marR="9525" marT="9525" marB="0" anchor="b"/>
                </a:tc>
                <a:extLst>
                  <a:ext uri="{0D108BD9-81ED-4DB2-BD59-A6C34878D82A}">
                    <a16:rowId xmlns:a16="http://schemas.microsoft.com/office/drawing/2014/main" val="4014763123"/>
                  </a:ext>
                </a:extLst>
              </a:tr>
              <a:tr h="287102">
                <a:tc>
                  <a:txBody>
                    <a:bodyPr/>
                    <a:lstStyle/>
                    <a:p>
                      <a:pPr algn="l" fontAlgn="b"/>
                      <a:r>
                        <a:rPr lang="en-US" sz="1600" b="0" i="0" u="none" strike="noStrike">
                          <a:solidFill>
                            <a:srgbClr val="000000"/>
                          </a:solidFill>
                          <a:effectLst/>
                          <a:latin typeface="Calibri" panose="020F0502020204030204" pitchFamily="34" charset="0"/>
                        </a:rPr>
                        <a:t>Douglas Gray</a:t>
                      </a:r>
                    </a:p>
                  </a:txBody>
                  <a:tcPr marL="9525" marR="9525" marT="9525" marB="0" anchor="b"/>
                </a:tc>
                <a:tc>
                  <a:txBody>
                    <a:bodyPr/>
                    <a:lstStyle/>
                    <a:p>
                      <a:pPr algn="l" fontAlgn="b"/>
                      <a:r>
                        <a:rPr lang="en-US" sz="1600" b="0" i="0" u="none" strike="noStrike" dirty="0">
                          <a:solidFill>
                            <a:srgbClr val="000000"/>
                          </a:solidFill>
                          <a:effectLst/>
                          <a:latin typeface="Calibri" panose="020F0502020204030204" pitchFamily="34" charset="0"/>
                        </a:rPr>
                        <a:t>Virginia Association of Health Plans</a:t>
                      </a:r>
                    </a:p>
                  </a:txBody>
                  <a:tcPr marL="9525" marR="9525" marT="9525" marB="0" anchor="b"/>
                </a:tc>
                <a:extLst>
                  <a:ext uri="{0D108BD9-81ED-4DB2-BD59-A6C34878D82A}">
                    <a16:rowId xmlns:a16="http://schemas.microsoft.com/office/drawing/2014/main" val="1192601326"/>
                  </a:ext>
                </a:extLst>
              </a:tr>
              <a:tr h="319314">
                <a:tc>
                  <a:txBody>
                    <a:bodyPr/>
                    <a:lstStyle/>
                    <a:p>
                      <a:pPr algn="l" fontAlgn="b"/>
                      <a:r>
                        <a:rPr lang="en-US" sz="1600" b="0" i="0" u="none" strike="noStrike">
                          <a:solidFill>
                            <a:srgbClr val="000000"/>
                          </a:solidFill>
                          <a:effectLst/>
                          <a:latin typeface="Calibri" panose="020F0502020204030204" pitchFamily="34" charset="0"/>
                        </a:rPr>
                        <a:t>Kimberly Bednar</a:t>
                      </a:r>
                    </a:p>
                  </a:txBody>
                  <a:tcPr marL="9525" marR="9525" marT="9525" marB="0" anchor="b"/>
                </a:tc>
                <a:tc>
                  <a:txBody>
                    <a:bodyPr/>
                    <a:lstStyle/>
                    <a:p>
                      <a:pPr algn="l" fontAlgn="b"/>
                      <a:r>
                        <a:rPr lang="en-US" sz="1600" b="0" i="0" u="none" strike="noStrike" dirty="0">
                          <a:solidFill>
                            <a:srgbClr val="000000"/>
                          </a:solidFill>
                          <a:effectLst/>
                          <a:latin typeface="Calibri" panose="020F0502020204030204" pitchFamily="34" charset="0"/>
                        </a:rPr>
                        <a:t>Virginia Council of Nurse Practitioners</a:t>
                      </a:r>
                    </a:p>
                  </a:txBody>
                  <a:tcPr marL="9525" marR="9525" marT="9525" marB="0" anchor="b"/>
                </a:tc>
                <a:extLst>
                  <a:ext uri="{0D108BD9-81ED-4DB2-BD59-A6C34878D82A}">
                    <a16:rowId xmlns:a16="http://schemas.microsoft.com/office/drawing/2014/main" val="3989187081"/>
                  </a:ext>
                </a:extLst>
              </a:tr>
              <a:tr h="319314">
                <a:tc>
                  <a:txBody>
                    <a:bodyPr/>
                    <a:lstStyle/>
                    <a:p>
                      <a:pPr algn="l" fontAlgn="b"/>
                      <a:r>
                        <a:rPr lang="en-US" sz="1600" b="0" i="0" u="none" strike="noStrike">
                          <a:solidFill>
                            <a:srgbClr val="000000"/>
                          </a:solidFill>
                          <a:effectLst/>
                          <a:latin typeface="Calibri" panose="020F0502020204030204" pitchFamily="34" charset="0"/>
                        </a:rPr>
                        <a:t>Chad Melton</a:t>
                      </a:r>
                    </a:p>
                  </a:txBody>
                  <a:tcPr marL="9525" marR="9525" marT="9525" marB="0" anchor="b"/>
                </a:tc>
                <a:tc>
                  <a:txBody>
                    <a:bodyPr/>
                    <a:lstStyle/>
                    <a:p>
                      <a:pPr algn="l" fontAlgn="b"/>
                      <a:r>
                        <a:rPr lang="en-US" sz="1600" b="0" i="0" u="none" strike="noStrike" dirty="0">
                          <a:solidFill>
                            <a:srgbClr val="000000"/>
                          </a:solidFill>
                          <a:effectLst/>
                          <a:latin typeface="Calibri" panose="020F0502020204030204" pitchFamily="34" charset="0"/>
                        </a:rPr>
                        <a:t>Virginia Hospital and Healthcare Association</a:t>
                      </a:r>
                    </a:p>
                  </a:txBody>
                  <a:tcPr marL="9525" marR="9525" marT="9525" marB="0" anchor="b"/>
                </a:tc>
                <a:extLst>
                  <a:ext uri="{0D108BD9-81ED-4DB2-BD59-A6C34878D82A}">
                    <a16:rowId xmlns:a16="http://schemas.microsoft.com/office/drawing/2014/main" val="4167172940"/>
                  </a:ext>
                </a:extLst>
              </a:tr>
              <a:tr h="319314">
                <a:tc>
                  <a:txBody>
                    <a:bodyPr/>
                    <a:lstStyle/>
                    <a:p>
                      <a:pPr algn="l" fontAlgn="b"/>
                      <a:r>
                        <a:rPr lang="en-US" sz="1600" b="0" i="0" u="none" strike="noStrike">
                          <a:solidFill>
                            <a:srgbClr val="000000"/>
                          </a:solidFill>
                          <a:effectLst/>
                          <a:latin typeface="Calibri" panose="020F0502020204030204" pitchFamily="34" charset="0"/>
                        </a:rPr>
                        <a:t>Kelly Cannon</a:t>
                      </a:r>
                    </a:p>
                  </a:txBody>
                  <a:tcPr marL="9525" marR="9525" marT="9525" marB="0" anchor="b"/>
                </a:tc>
                <a:tc>
                  <a:txBody>
                    <a:bodyPr/>
                    <a:lstStyle/>
                    <a:p>
                      <a:pPr algn="l" fontAlgn="b"/>
                      <a:r>
                        <a:rPr lang="en-US" sz="1600" b="0" i="0" u="none" strike="noStrike" dirty="0">
                          <a:solidFill>
                            <a:srgbClr val="000000"/>
                          </a:solidFill>
                          <a:effectLst/>
                          <a:latin typeface="Calibri" panose="020F0502020204030204" pitchFamily="34" charset="0"/>
                        </a:rPr>
                        <a:t>Virginia Hospital and Healthcare Association</a:t>
                      </a:r>
                    </a:p>
                  </a:txBody>
                  <a:tcPr marL="9525" marR="9525" marT="9525" marB="0" anchor="b"/>
                </a:tc>
                <a:extLst>
                  <a:ext uri="{0D108BD9-81ED-4DB2-BD59-A6C34878D82A}">
                    <a16:rowId xmlns:a16="http://schemas.microsoft.com/office/drawing/2014/main" val="3120416051"/>
                  </a:ext>
                </a:extLst>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pPr algn="ctr"/>
            <a:r>
              <a:rPr lang="en-US" altLang="en-US" sz="3200" b="1" dirty="0" smtClean="0"/>
              <a:t>Ch. 849 (2020 Acts of Assembly) Work Group - Agenda </a:t>
            </a:r>
            <a:endParaRPr lang="en-US" altLang="en-US" sz="3200" dirty="0" smtClean="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227578065"/>
              </p:ext>
            </p:extLst>
          </p:nvPr>
        </p:nvGraphicFramePr>
        <p:xfrm>
          <a:off x="609600" y="1143000"/>
          <a:ext cx="10668000" cy="4129452"/>
        </p:xfrm>
        <a:graphic>
          <a:graphicData uri="http://schemas.openxmlformats.org/drawingml/2006/table">
            <a:tbl>
              <a:tblPr bandRow="1">
                <a:tableStyleId>{68D230F3-CF80-4859-8CE7-A43EE81993B5}</a:tableStyleId>
              </a:tblPr>
              <a:tblGrid>
                <a:gridCol w="5334000">
                  <a:extLst>
                    <a:ext uri="{9D8B030D-6E8A-4147-A177-3AD203B41FA5}">
                      <a16:colId xmlns:a16="http://schemas.microsoft.com/office/drawing/2014/main" val="665998348"/>
                    </a:ext>
                  </a:extLst>
                </a:gridCol>
                <a:gridCol w="5334000">
                  <a:extLst>
                    <a:ext uri="{9D8B030D-6E8A-4147-A177-3AD203B41FA5}">
                      <a16:colId xmlns:a16="http://schemas.microsoft.com/office/drawing/2014/main" val="823977138"/>
                    </a:ext>
                  </a:extLst>
                </a:gridCol>
              </a:tblGrid>
              <a:tr h="484038">
                <a:tc gridSpan="2">
                  <a:txBody>
                    <a:bodyPr/>
                    <a:lstStyle/>
                    <a:p>
                      <a:r>
                        <a:rPr lang="en-US" sz="1600" b="0" i="0" u="none" strike="noStrike" kern="1200" dirty="0" smtClean="0">
                          <a:solidFill>
                            <a:schemeClr val="tx1"/>
                          </a:solidFill>
                          <a:effectLst/>
                          <a:latin typeface="+mn-lt"/>
                          <a:ea typeface="+mn-ea"/>
                          <a:cs typeface="+mn-cs"/>
                        </a:rPr>
                        <a:t>Public Comment Period </a:t>
                      </a:r>
                    </a:p>
                    <a:p>
                      <a:endParaRPr lang="en-US" sz="1600" b="0" i="0" u="none" strike="noStrike" kern="1200" dirty="0" smtClean="0">
                        <a:solidFill>
                          <a:schemeClr val="tx1"/>
                        </a:solidFill>
                        <a:effectLst/>
                        <a:latin typeface="+mn-lt"/>
                        <a:ea typeface="+mn-ea"/>
                        <a:cs typeface="+mn-cs"/>
                      </a:endParaRPr>
                    </a:p>
                    <a:p>
                      <a:endParaRPr lang="en-US" sz="1600" dirty="0"/>
                    </a:p>
                  </a:txBody>
                  <a:tcPr marL="80010" marR="80010" marT="40005" marB="40005"/>
                </a:tc>
                <a:tc hMerge="1">
                  <a:txBody>
                    <a:bodyPr/>
                    <a:lstStyle/>
                    <a:p>
                      <a:endParaRPr lang="en-US" sz="1600" dirty="0"/>
                    </a:p>
                  </a:txBody>
                  <a:tcPr marL="80010" marR="80010" marT="40005" marB="40005"/>
                </a:tc>
                <a:extLst>
                  <a:ext uri="{0D108BD9-81ED-4DB2-BD59-A6C34878D82A}">
                    <a16:rowId xmlns:a16="http://schemas.microsoft.com/office/drawing/2014/main" val="2951003351"/>
                  </a:ext>
                </a:extLst>
              </a:tr>
              <a:tr h="835464">
                <a:tc>
                  <a:txBody>
                    <a:bodyPr/>
                    <a:lstStyle/>
                    <a:p>
                      <a:r>
                        <a:rPr lang="en-US" sz="1800" kern="1200" dirty="0" smtClean="0">
                          <a:solidFill>
                            <a:schemeClr val="tx1"/>
                          </a:solidFill>
                          <a:effectLst/>
                          <a:latin typeface="+mn-lt"/>
                          <a:ea typeface="+mn-ea"/>
                          <a:cs typeface="+mn-cs"/>
                        </a:rPr>
                        <a:t>Reports from Work Group Members:	 Needs to be Met by Proposed System </a:t>
                      </a:r>
                      <a:endParaRPr lang="en-US" sz="1800" kern="1200" dirty="0">
                        <a:solidFill>
                          <a:schemeClr val="tx1"/>
                        </a:solidFill>
                        <a:effectLst/>
                        <a:latin typeface="+mn-lt"/>
                        <a:ea typeface="+mn-ea"/>
                        <a:cs typeface="+mn-cs"/>
                      </a:endParaRPr>
                    </a:p>
                  </a:txBody>
                  <a:tcPr marL="80010" marR="80010" marT="40005" marB="40005"/>
                </a:tc>
                <a:tc>
                  <a:txBody>
                    <a:bodyPr/>
                    <a:lstStyle/>
                    <a:p>
                      <a:r>
                        <a:rPr lang="en-US" sz="1600" b="0" i="0" u="none" strike="noStrike" kern="1200" dirty="0" smtClean="0">
                          <a:solidFill>
                            <a:schemeClr val="tx1"/>
                          </a:solidFill>
                          <a:effectLst/>
                          <a:latin typeface="+mn-lt"/>
                          <a:ea typeface="+mn-ea"/>
                          <a:cs typeface="+mn-cs"/>
                        </a:rPr>
                        <a:t>Work </a:t>
                      </a:r>
                      <a:r>
                        <a:rPr lang="en-US" sz="1600" b="0" i="0" u="none" strike="noStrike" kern="1200" dirty="0" smtClean="0">
                          <a:solidFill>
                            <a:schemeClr val="tx1"/>
                          </a:solidFill>
                          <a:effectLst/>
                          <a:latin typeface="+mn-lt"/>
                          <a:ea typeface="+mn-ea"/>
                          <a:cs typeface="+mn-cs"/>
                        </a:rPr>
                        <a:t>Group Members</a:t>
                      </a:r>
                      <a:endParaRPr lang="en-US" sz="1600" b="0" dirty="0" smtClean="0">
                        <a:effectLst/>
                      </a:endParaRPr>
                    </a:p>
                  </a:txBody>
                  <a:tcPr marL="80010" marR="80010" marT="40005" marB="40005"/>
                </a:tc>
                <a:extLst>
                  <a:ext uri="{0D108BD9-81ED-4DB2-BD59-A6C34878D82A}">
                    <a16:rowId xmlns:a16="http://schemas.microsoft.com/office/drawing/2014/main" val="1881043531"/>
                  </a:ext>
                </a:extLst>
              </a:tr>
              <a:tr h="835464">
                <a:tc>
                  <a:txBody>
                    <a:bodyPr/>
                    <a:lstStyle/>
                    <a:p>
                      <a:r>
                        <a:rPr lang="en-US" sz="1800" kern="1200" dirty="0" smtClean="0">
                          <a:solidFill>
                            <a:schemeClr val="tx1"/>
                          </a:solidFill>
                          <a:effectLst/>
                          <a:latin typeface="+mn-lt"/>
                          <a:ea typeface="+mn-ea"/>
                          <a:cs typeface="+mn-cs"/>
                        </a:rPr>
                        <a:t>Initial Discussions on Technical Specifications &amp;</a:t>
                      </a:r>
                      <a:r>
                        <a:rPr lang="en-US" sz="1800" kern="1200" baseline="0" dirty="0" smtClean="0">
                          <a:solidFill>
                            <a:schemeClr val="tx1"/>
                          </a:solidFill>
                          <a:effectLst/>
                          <a:latin typeface="+mn-lt"/>
                          <a:ea typeface="+mn-ea"/>
                          <a:cs typeface="+mn-cs"/>
                        </a:rPr>
                        <a:t> </a:t>
                      </a:r>
                      <a:r>
                        <a:rPr lang="en-US" sz="1800" kern="1200" dirty="0" smtClean="0">
                          <a:solidFill>
                            <a:schemeClr val="tx1"/>
                          </a:solidFill>
                          <a:effectLst/>
                          <a:latin typeface="+mn-lt"/>
                          <a:ea typeface="+mn-ea"/>
                          <a:cs typeface="+mn-cs"/>
                        </a:rPr>
                        <a:t>Considerations for System</a:t>
                      </a:r>
                      <a:endParaRPr lang="en-US" sz="1800" kern="1200" dirty="0">
                        <a:solidFill>
                          <a:schemeClr val="tx1"/>
                        </a:solidFill>
                        <a:effectLst/>
                        <a:latin typeface="+mn-lt"/>
                        <a:ea typeface="+mn-ea"/>
                        <a:cs typeface="+mn-cs"/>
                      </a:endParaRPr>
                    </a:p>
                  </a:txBody>
                  <a:tcPr marL="80010" marR="80010" marT="40005" marB="40005"/>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srgbClr val="000000"/>
                          </a:solidFill>
                          <a:effectLst/>
                          <a:uLnTx/>
                          <a:uFillTx/>
                          <a:latin typeface="+mn-lt"/>
                          <a:ea typeface="+mn-ea"/>
                          <a:cs typeface="+mn-cs"/>
                        </a:rPr>
                        <a:t>Ms. Allen, Work Group Members</a:t>
                      </a:r>
                    </a:p>
                    <a:p>
                      <a:endParaRPr lang="en-US" sz="1600" b="0" dirty="0" smtClean="0">
                        <a:effectLst/>
                      </a:endParaRPr>
                    </a:p>
                  </a:txBody>
                  <a:tcPr marL="80010" marR="80010" marT="40005" marB="40005"/>
                </a:tc>
                <a:extLst>
                  <a:ext uri="{0D108BD9-81ED-4DB2-BD59-A6C34878D82A}">
                    <a16:rowId xmlns:a16="http://schemas.microsoft.com/office/drawing/2014/main" val="651241915"/>
                  </a:ext>
                </a:extLst>
              </a:tr>
              <a:tr h="596760">
                <a:tc>
                  <a:txBody>
                    <a:bodyPr/>
                    <a:lstStyle/>
                    <a:p>
                      <a:r>
                        <a:rPr lang="en-US" sz="1600" b="0" i="0" u="none" strike="noStrike" kern="1200" dirty="0" smtClean="0">
                          <a:solidFill>
                            <a:schemeClr val="tx1"/>
                          </a:solidFill>
                          <a:effectLst/>
                          <a:latin typeface="+mn-lt"/>
                          <a:ea typeface="+mn-ea"/>
                          <a:cs typeface="+mn-cs"/>
                        </a:rPr>
                        <a:t>Discussion</a:t>
                      </a:r>
                      <a:r>
                        <a:rPr lang="en-US" sz="1600" b="0" i="0" u="none" strike="noStrike" kern="1200" baseline="0" dirty="0" smtClean="0">
                          <a:solidFill>
                            <a:schemeClr val="tx1"/>
                          </a:solidFill>
                          <a:effectLst/>
                          <a:latin typeface="+mn-lt"/>
                          <a:ea typeface="+mn-ea"/>
                          <a:cs typeface="+mn-cs"/>
                        </a:rPr>
                        <a:t> of Next Steps</a:t>
                      </a:r>
                    </a:p>
                    <a:p>
                      <a:endParaRPr lang="en-US" sz="1600" b="0" i="0" u="none" strike="noStrike" kern="1200" baseline="0" dirty="0" smtClean="0">
                        <a:solidFill>
                          <a:schemeClr val="tx1"/>
                        </a:solidFill>
                        <a:effectLst/>
                        <a:latin typeface="+mn-lt"/>
                        <a:ea typeface="+mn-ea"/>
                        <a:cs typeface="+mn-cs"/>
                      </a:endParaRPr>
                    </a:p>
                    <a:p>
                      <a:endParaRPr lang="en-US" sz="1600" dirty="0"/>
                    </a:p>
                  </a:txBody>
                  <a:tcPr marL="80010" marR="80010" marT="40005" marB="40005"/>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srgbClr val="000000"/>
                          </a:solidFill>
                          <a:effectLst/>
                          <a:uLnTx/>
                          <a:uFillTx/>
                          <a:latin typeface="Trebuchet MS"/>
                          <a:ea typeface="+mn-ea"/>
                          <a:cs typeface="+mn-cs"/>
                        </a:rPr>
                        <a:t>Ms. Allen, Work Group Members</a:t>
                      </a:r>
                    </a:p>
                  </a:txBody>
                  <a:tcPr marL="80010" marR="80010" marT="40005" marB="40005"/>
                </a:tc>
                <a:extLst>
                  <a:ext uri="{0D108BD9-81ED-4DB2-BD59-A6C34878D82A}">
                    <a16:rowId xmlns:a16="http://schemas.microsoft.com/office/drawing/2014/main" val="2937913991"/>
                  </a:ext>
                </a:extLst>
              </a:tr>
              <a:tr h="835464">
                <a:tc>
                  <a:txBody>
                    <a:bodyPr/>
                    <a:lstStyle/>
                    <a:p>
                      <a:r>
                        <a:rPr lang="en-US" sz="1600" dirty="0" smtClean="0"/>
                        <a:t>Other Business</a:t>
                      </a:r>
                      <a:endParaRPr lang="en-US" sz="1600" dirty="0"/>
                    </a:p>
                  </a:txBody>
                  <a:tcPr marL="80010" marR="80010" marT="40005" marB="40005"/>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srgbClr val="000000"/>
                          </a:solidFill>
                          <a:effectLst/>
                          <a:uLnTx/>
                          <a:uFillTx/>
                          <a:latin typeface="Trebuchet MS"/>
                          <a:ea typeface="+mn-ea"/>
                          <a:cs typeface="+mn-cs"/>
                        </a:rPr>
                        <a:t>Ms. Allen, Work Group Members</a:t>
                      </a:r>
                    </a:p>
                  </a:txBody>
                  <a:tcPr marL="80010" marR="80010" marT="40005" marB="40005"/>
                </a:tc>
                <a:extLst>
                  <a:ext uri="{0D108BD9-81ED-4DB2-BD59-A6C34878D82A}">
                    <a16:rowId xmlns:a16="http://schemas.microsoft.com/office/drawing/2014/main" val="504980675"/>
                  </a:ext>
                </a:extLst>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Title 7"/>
          <p:cNvSpPr>
            <a:spLocks noGrp="1"/>
          </p:cNvSpPr>
          <p:nvPr>
            <p:ph type="title"/>
          </p:nvPr>
        </p:nvSpPr>
        <p:spPr/>
        <p:txBody>
          <a:bodyPr/>
          <a:lstStyle/>
          <a:p>
            <a:pPr algn="ctr"/>
            <a:r>
              <a:rPr lang="en-US" altLang="en-US" b="1" smtClean="0"/>
              <a:t>Public Comment Period</a:t>
            </a:r>
          </a:p>
        </p:txBody>
      </p:sp>
      <p:sp>
        <p:nvSpPr>
          <p:cNvPr id="118787" name="Content Placeholder 9"/>
          <p:cNvSpPr>
            <a:spLocks noGrp="1"/>
          </p:cNvSpPr>
          <p:nvPr>
            <p:ph idx="1"/>
          </p:nvPr>
        </p:nvSpPr>
        <p:spPr/>
        <p:txBody>
          <a:bodyPr/>
          <a:lstStyle/>
          <a:p>
            <a:pPr>
              <a:buFontTx/>
              <a:buChar char="•"/>
            </a:pPr>
            <a:r>
              <a:rPr lang="en-US" altLang="en-US" smtClean="0"/>
              <a:t>There is a two minute time limit for each person to speak.</a:t>
            </a:r>
          </a:p>
          <a:p>
            <a:pPr>
              <a:buFontTx/>
              <a:buChar char="•"/>
            </a:pPr>
            <a:r>
              <a:rPr lang="en-US" altLang="en-US" smtClean="0"/>
              <a:t>We will be calling from the list generated through registration. </a:t>
            </a:r>
          </a:p>
          <a:p>
            <a:pPr>
              <a:buFontTx/>
              <a:buChar char="•"/>
            </a:pPr>
            <a:r>
              <a:rPr lang="en-US" altLang="en-US" smtClean="0"/>
              <a:t>After the 2 minute public comment limit is reached we will let you complete the sentence and will mute you and move on to the next attendee. </a:t>
            </a:r>
          </a:p>
          <a:p>
            <a:pPr>
              <a:buFontTx/>
              <a:buChar char="•"/>
            </a:pPr>
            <a:r>
              <a:rPr lang="en-US" altLang="en-US" smtClean="0"/>
              <a:t>We will call the name of the person on list and also the name of the person  is next on the list.</a:t>
            </a:r>
          </a:p>
          <a:p>
            <a:pPr>
              <a:buFontTx/>
              <a:buChar char="•"/>
            </a:pPr>
            <a:endParaRPr lang="en-US" altLang="en-US" smtClean="0"/>
          </a:p>
          <a:p>
            <a:pPr>
              <a:buFontTx/>
              <a:buChar char="•"/>
            </a:pPr>
            <a:endParaRPr lang="en-US" altLang="en-US"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Report from Work Group members on Needs to be Met</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26353026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Regulatory requirements for credentialing</a:t>
            </a:r>
            <a:endParaRPr lang="en-US" dirty="0"/>
          </a:p>
        </p:txBody>
      </p:sp>
      <p:sp>
        <p:nvSpPr>
          <p:cNvPr id="3" name="Content Placeholder 2"/>
          <p:cNvSpPr>
            <a:spLocks noGrp="1"/>
          </p:cNvSpPr>
          <p:nvPr>
            <p:ph idx="1"/>
          </p:nvPr>
        </p:nvSpPr>
        <p:spPr/>
        <p:txBody>
          <a:bodyPr/>
          <a:lstStyle/>
          <a:p>
            <a:pPr marL="0" indent="0"/>
            <a:r>
              <a:rPr lang="en-US" sz="2800" dirty="0" smtClean="0"/>
              <a:t>12VAC5-408-170(A):</a:t>
            </a:r>
          </a:p>
          <a:p>
            <a:pPr marL="457200" lvl="1" indent="0">
              <a:buNone/>
            </a:pPr>
            <a:r>
              <a:rPr lang="en-US" sz="2000" dirty="0" smtClean="0"/>
              <a:t>…Written </a:t>
            </a:r>
            <a:r>
              <a:rPr lang="en-US" sz="2000" dirty="0"/>
              <a:t>supporting documentation for providers who have completed their residency or fellowship requirements for their specialty area more than 12 months prior to the credentialing decision shall </a:t>
            </a:r>
            <a:r>
              <a:rPr lang="en-US" sz="2000" dirty="0" smtClean="0"/>
              <a:t>include:</a:t>
            </a:r>
          </a:p>
          <a:p>
            <a:pPr marL="1379538" lvl="1" indent="-457200">
              <a:buAutoNum type="arabicPeriod"/>
            </a:pPr>
            <a:r>
              <a:rPr lang="en-US" sz="2000" dirty="0" smtClean="0"/>
              <a:t>Current valid license and history of licensure or certification;</a:t>
            </a:r>
          </a:p>
          <a:p>
            <a:pPr marL="1379538" lvl="1" indent="-457200">
              <a:buAutoNum type="arabicPeriod"/>
            </a:pPr>
            <a:r>
              <a:rPr lang="en-US" sz="2000" dirty="0" smtClean="0"/>
              <a:t>Status </a:t>
            </a:r>
            <a:r>
              <a:rPr lang="en-US" sz="2000" dirty="0"/>
              <a:t>of hospital privileges, if </a:t>
            </a:r>
            <a:r>
              <a:rPr lang="en-US" sz="2000" dirty="0" smtClean="0"/>
              <a:t>applicable;</a:t>
            </a:r>
          </a:p>
          <a:p>
            <a:pPr marL="1379538" lvl="1" indent="-457200">
              <a:buAutoNum type="arabicPeriod"/>
            </a:pPr>
            <a:r>
              <a:rPr lang="en-US" sz="2000" dirty="0" smtClean="0"/>
              <a:t>Valid </a:t>
            </a:r>
            <a:r>
              <a:rPr lang="en-US" sz="2000" dirty="0"/>
              <a:t>DEA certificate, if </a:t>
            </a:r>
            <a:r>
              <a:rPr lang="en-US" sz="2000" dirty="0" smtClean="0"/>
              <a:t>applicable;</a:t>
            </a:r>
          </a:p>
          <a:p>
            <a:pPr marL="1379538" lvl="1" indent="-457200">
              <a:buAutoNum type="arabicPeriod"/>
            </a:pPr>
            <a:r>
              <a:rPr lang="en-US" sz="2000" dirty="0" smtClean="0"/>
              <a:t>Information </a:t>
            </a:r>
            <a:r>
              <a:rPr lang="en-US" sz="2000" dirty="0"/>
              <a:t>from the National Practitioner Data Bank, as </a:t>
            </a:r>
            <a:r>
              <a:rPr lang="en-US" sz="2000" dirty="0" smtClean="0"/>
              <a:t>available;</a:t>
            </a:r>
          </a:p>
          <a:p>
            <a:pPr marL="1379538" lvl="1" indent="-457200">
              <a:buAutoNum type="arabicPeriod"/>
            </a:pPr>
            <a:r>
              <a:rPr lang="en-US" sz="2000" dirty="0" smtClean="0"/>
              <a:t>Education and training, including post graduate training, if applicable;</a:t>
            </a:r>
          </a:p>
          <a:p>
            <a:pPr marL="1379538" lvl="1" indent="-457200">
              <a:buAutoNum type="arabicPeriod"/>
            </a:pPr>
            <a:r>
              <a:rPr lang="en-US" sz="2000" dirty="0" smtClean="0"/>
              <a:t>Specialty board certification status, if applicable;</a:t>
            </a:r>
          </a:p>
          <a:p>
            <a:pPr marL="1379538" lvl="1" indent="-457200">
              <a:buAutoNum type="arabicPeriod"/>
            </a:pPr>
            <a:r>
              <a:rPr lang="en-US" sz="2000" dirty="0" smtClean="0"/>
              <a:t>Practice or work history covering at least the past five years; and</a:t>
            </a:r>
          </a:p>
          <a:p>
            <a:pPr marL="1379538" lvl="1" indent="-457200">
              <a:buAutoNum type="arabicPeriod"/>
            </a:pPr>
            <a:r>
              <a:rPr lang="en-US" sz="2000" dirty="0" smtClean="0"/>
              <a:t>Current, adequate malpractice insurance and malpractice history of at least the past five years.</a:t>
            </a:r>
          </a:p>
          <a:p>
            <a:pPr lvl="1">
              <a:buFont typeface="Arial" panose="020B0604020202020204" pitchFamily="34" charset="0"/>
              <a:buChar char="•"/>
            </a:pPr>
            <a:endParaRPr lang="en-US" sz="2000" dirty="0"/>
          </a:p>
        </p:txBody>
      </p:sp>
    </p:spTree>
    <p:extLst>
      <p:ext uri="{BB962C8B-B14F-4D97-AF65-F5344CB8AC3E}">
        <p14:creationId xmlns:p14="http://schemas.microsoft.com/office/powerpoint/2010/main" val="38255993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Regulatory requirements for credentialing</a:t>
            </a:r>
            <a:endParaRPr lang="en-US" dirty="0"/>
          </a:p>
        </p:txBody>
      </p:sp>
      <p:sp>
        <p:nvSpPr>
          <p:cNvPr id="3" name="Content Placeholder 2"/>
          <p:cNvSpPr>
            <a:spLocks noGrp="1"/>
          </p:cNvSpPr>
          <p:nvPr>
            <p:ph idx="1"/>
          </p:nvPr>
        </p:nvSpPr>
        <p:spPr/>
        <p:txBody>
          <a:bodyPr/>
          <a:lstStyle/>
          <a:p>
            <a:pPr marL="0" indent="0"/>
            <a:r>
              <a:rPr lang="en-US" sz="2800" dirty="0" smtClean="0"/>
              <a:t>12VAC5-408-170(B):</a:t>
            </a:r>
          </a:p>
          <a:p>
            <a:pPr marL="457200" lvl="1" indent="0">
              <a:buNone/>
            </a:pPr>
            <a:r>
              <a:rPr lang="en-US" sz="2000" dirty="0"/>
              <a:t>The MCHIP licensee may grant provisional credentialing for providers who have completed their residency or fellowship requirements for their specialty area within 12 months prior to the credentialing decision. Written supporting documentation necessary to provisionally credential a practitioner shall </a:t>
            </a:r>
            <a:r>
              <a:rPr lang="en-US" sz="2000" dirty="0" smtClean="0"/>
              <a:t>include:</a:t>
            </a:r>
          </a:p>
          <a:p>
            <a:pPr marL="1379538" lvl="1" indent="-457200">
              <a:buAutoNum type="arabicPeriod"/>
            </a:pPr>
            <a:r>
              <a:rPr lang="en-US" sz="2000" dirty="0" smtClean="0"/>
              <a:t>Primary </a:t>
            </a:r>
            <a:r>
              <a:rPr lang="en-US" sz="2000" dirty="0"/>
              <a:t>source verification of a current, valid license to practice prior to granting the provisional </a:t>
            </a:r>
            <a:r>
              <a:rPr lang="en-US" sz="2000" dirty="0" smtClean="0"/>
              <a:t>status;</a:t>
            </a:r>
          </a:p>
          <a:p>
            <a:pPr marL="1379538" lvl="1" indent="-457200">
              <a:buAutoNum type="arabicPeriod"/>
            </a:pPr>
            <a:r>
              <a:rPr lang="en-US" sz="2000" dirty="0" smtClean="0"/>
              <a:t>Written </a:t>
            </a:r>
            <a:r>
              <a:rPr lang="en-US" sz="2000" dirty="0"/>
              <a:t>confirmation of the past five years of malpractice claims or settlements, or both, from the malpractice carrier or the results of the National Practitioner Data Bank query prior to granting provisional status; </a:t>
            </a:r>
            <a:r>
              <a:rPr lang="en-US" sz="2000" dirty="0" smtClean="0"/>
              <a:t>and</a:t>
            </a:r>
          </a:p>
          <a:p>
            <a:pPr marL="1379538" lvl="1" indent="-457200">
              <a:buAutoNum type="arabicPeriod"/>
            </a:pPr>
            <a:r>
              <a:rPr lang="en-US" sz="2000" dirty="0" smtClean="0"/>
              <a:t>A </a:t>
            </a:r>
            <a:r>
              <a:rPr lang="en-US" sz="2000" dirty="0"/>
              <a:t>completed application and signed attestation</a:t>
            </a:r>
            <a:r>
              <a:rPr lang="en-US" sz="2000" dirty="0" smtClean="0"/>
              <a:t>.</a:t>
            </a:r>
            <a:endParaRPr lang="en-US" sz="2000" dirty="0"/>
          </a:p>
        </p:txBody>
      </p:sp>
    </p:spTree>
    <p:extLst>
      <p:ext uri="{BB962C8B-B14F-4D97-AF65-F5344CB8AC3E}">
        <p14:creationId xmlns:p14="http://schemas.microsoft.com/office/powerpoint/2010/main" val="14451448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Regulatory requirements for credentialing</a:t>
            </a:r>
            <a:endParaRPr lang="en-US" dirty="0"/>
          </a:p>
        </p:txBody>
      </p:sp>
      <p:sp>
        <p:nvSpPr>
          <p:cNvPr id="3" name="Content Placeholder 2"/>
          <p:cNvSpPr>
            <a:spLocks noGrp="1"/>
          </p:cNvSpPr>
          <p:nvPr>
            <p:ph idx="1"/>
          </p:nvPr>
        </p:nvSpPr>
        <p:spPr/>
        <p:txBody>
          <a:bodyPr/>
          <a:lstStyle/>
          <a:p>
            <a:pPr marL="0" indent="0"/>
            <a:r>
              <a:rPr lang="en-US" sz="2800" dirty="0" smtClean="0"/>
              <a:t>12VAC5-408-170(E):</a:t>
            </a:r>
          </a:p>
          <a:p>
            <a:pPr marL="457200" lvl="1" indent="0">
              <a:buNone/>
            </a:pPr>
            <a:r>
              <a:rPr lang="en-US" sz="2000" dirty="0"/>
              <a:t>A provider fully credentialed by an MCHIP licensee, who changes his place of employment or his </a:t>
            </a:r>
            <a:r>
              <a:rPr lang="en-US" sz="2000" dirty="0" err="1"/>
              <a:t>nonMCHIP</a:t>
            </a:r>
            <a:r>
              <a:rPr lang="en-US" sz="2000" dirty="0"/>
              <a:t> licensee employer, shall, if within 60 calendar days of such change and if practicing within the same specialty, continue to be credentialed by that MCHIP licensee upon receipt by the MCHIP licensee of the following:</a:t>
            </a:r>
          </a:p>
          <a:p>
            <a:pPr marL="1379538" lvl="1" indent="-457200">
              <a:buAutoNum type="arabicPeriod"/>
            </a:pPr>
            <a:r>
              <a:rPr lang="en-US" sz="2000" dirty="0" smtClean="0"/>
              <a:t>The </a:t>
            </a:r>
            <a:r>
              <a:rPr lang="en-US" sz="2000" dirty="0"/>
              <a:t>effective date of the </a:t>
            </a:r>
            <a:r>
              <a:rPr lang="en-US" sz="2000" dirty="0" smtClean="0"/>
              <a:t>change;</a:t>
            </a:r>
          </a:p>
          <a:p>
            <a:pPr marL="1379538" lvl="1" indent="-457200">
              <a:buAutoNum type="arabicPeriod"/>
            </a:pPr>
            <a:r>
              <a:rPr lang="en-US" sz="2000" dirty="0" smtClean="0"/>
              <a:t>The </a:t>
            </a:r>
            <a:r>
              <a:rPr lang="en-US" sz="2000" dirty="0"/>
              <a:t>new tax ID number and copy of W-9, as </a:t>
            </a:r>
            <a:r>
              <a:rPr lang="en-US" sz="2000" dirty="0" smtClean="0"/>
              <a:t>applicable;</a:t>
            </a:r>
          </a:p>
          <a:p>
            <a:pPr marL="1379538" lvl="1" indent="-457200">
              <a:buAutoNum type="arabicPeriod"/>
            </a:pPr>
            <a:r>
              <a:rPr lang="en-US" sz="2000" dirty="0" smtClean="0"/>
              <a:t>The </a:t>
            </a:r>
            <a:r>
              <a:rPr lang="en-US" sz="2000" dirty="0"/>
              <a:t>name of the new practice, contact person, address, telephone and fax numbers; </a:t>
            </a:r>
            <a:r>
              <a:rPr lang="en-US" sz="2000" dirty="0" smtClean="0"/>
              <a:t>and</a:t>
            </a:r>
          </a:p>
          <a:p>
            <a:pPr marL="1379538" lvl="1" indent="-457200">
              <a:buAutoNum type="arabicPeriod"/>
            </a:pPr>
            <a:r>
              <a:rPr lang="en-US" sz="2000" dirty="0" smtClean="0"/>
              <a:t>Other </a:t>
            </a:r>
            <a:r>
              <a:rPr lang="en-US" sz="2000" dirty="0"/>
              <a:t>such information as may materially differ from the most recently completed credentialing application submitted by the provider to the MCHIP </a:t>
            </a:r>
            <a:r>
              <a:rPr lang="en-US" sz="2000" dirty="0" smtClean="0"/>
              <a:t>licensee.</a:t>
            </a:r>
          </a:p>
          <a:p>
            <a:pPr marL="465138" lvl="1" indent="0">
              <a:buNone/>
            </a:pPr>
            <a:r>
              <a:rPr lang="en-US" sz="2000" dirty="0" smtClean="0"/>
              <a:t>This </a:t>
            </a:r>
            <a:r>
              <a:rPr lang="en-US" sz="2000" dirty="0"/>
              <a:t>provision shall not apply if the provider's prior place of employment or employer had been delegated credentialing responsibility by the MCHIP licensee.</a:t>
            </a:r>
          </a:p>
        </p:txBody>
      </p:sp>
    </p:spTree>
    <p:extLst>
      <p:ext uri="{BB962C8B-B14F-4D97-AF65-F5344CB8AC3E}">
        <p14:creationId xmlns:p14="http://schemas.microsoft.com/office/powerpoint/2010/main" val="2151938904"/>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2041</TotalTime>
  <Words>909</Words>
  <Application>Microsoft Office PowerPoint</Application>
  <PresentationFormat>Widescreen</PresentationFormat>
  <Paragraphs>98</Paragraphs>
  <Slides>14</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Trebuchet MS</vt:lpstr>
      <vt:lpstr>Default Design</vt:lpstr>
      <vt:lpstr>Welcome to the Ch. 849 (2020 Acts of Assembly) Work Group Meeting August 4, 2020 9:00 a.m.</vt:lpstr>
      <vt:lpstr>Call to Order and Welcome</vt:lpstr>
      <vt:lpstr>Introductions &amp; Roll Call</vt:lpstr>
      <vt:lpstr>Ch. 849 (2020 Acts of Assembly) Work Group - Agenda </vt:lpstr>
      <vt:lpstr>Public Comment Period</vt:lpstr>
      <vt:lpstr>Report from Work Group members on Needs to be Met</vt:lpstr>
      <vt:lpstr>Regulatory requirements for credentialing</vt:lpstr>
      <vt:lpstr>Regulatory requirements for credentialing</vt:lpstr>
      <vt:lpstr>Regulatory requirements for credentialing</vt:lpstr>
      <vt:lpstr>Regulatory requirements for credentialing</vt:lpstr>
      <vt:lpstr>Technical Specifications &amp; Considerations for System </vt:lpstr>
      <vt:lpstr>Discussion of Next Steps</vt:lpstr>
      <vt:lpstr>Other business</vt:lpstr>
      <vt:lpstr>adjourn</vt:lpstr>
    </vt:vector>
  </TitlesOfParts>
  <Company>VDH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rstepanek</dc:creator>
  <cp:lastModifiedBy>Rebekah E. Allen</cp:lastModifiedBy>
  <cp:revision>79</cp:revision>
  <cp:lastPrinted>2017-09-25T17:37:12Z</cp:lastPrinted>
  <dcterms:created xsi:type="dcterms:W3CDTF">2008-08-05T14:53:59Z</dcterms:created>
  <dcterms:modified xsi:type="dcterms:W3CDTF">2020-08-04T12:46:39Z</dcterms:modified>
</cp:coreProperties>
</file>