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869" r:id="rId2"/>
  </p:sldMasterIdLst>
  <p:notesMasterIdLst>
    <p:notesMasterId r:id="rId21"/>
  </p:notesMasterIdLst>
  <p:sldIdLst>
    <p:sldId id="259" r:id="rId3"/>
    <p:sldId id="315" r:id="rId4"/>
    <p:sldId id="262" r:id="rId5"/>
    <p:sldId id="263" r:id="rId6"/>
    <p:sldId id="268" r:id="rId7"/>
    <p:sldId id="323" r:id="rId8"/>
    <p:sldId id="324" r:id="rId9"/>
    <p:sldId id="325" r:id="rId10"/>
    <p:sldId id="326" r:id="rId11"/>
    <p:sldId id="327" r:id="rId12"/>
    <p:sldId id="328" r:id="rId13"/>
    <p:sldId id="329" r:id="rId14"/>
    <p:sldId id="330" r:id="rId15"/>
    <p:sldId id="331" r:id="rId16"/>
    <p:sldId id="332" r:id="rId17"/>
    <p:sldId id="322" r:id="rId18"/>
    <p:sldId id="321" r:id="rId19"/>
    <p:sldId id="276" r:id="rId20"/>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E5F9FF"/>
    <a:srgbClr val="CCCCFF"/>
    <a:srgbClr val="777777"/>
    <a:srgbClr val="5F5F5F"/>
    <a:srgbClr val="4D4D4D"/>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474" autoAdjust="0"/>
    <p:restoredTop sz="94660"/>
  </p:normalViewPr>
  <p:slideViewPr>
    <p:cSldViewPr>
      <p:cViewPr>
        <p:scale>
          <a:sx n="50" d="100"/>
          <a:sy n="50" d="100"/>
        </p:scale>
        <p:origin x="-348" y="342"/>
      </p:cViewPr>
      <p:guideLst>
        <p:guide orient="horz" pos="2160"/>
        <p:guide pos="3840"/>
      </p:guideLst>
    </p:cSldViewPr>
  </p:slideViewPr>
  <p:notesTextViewPr>
    <p:cViewPr>
      <p:scale>
        <a:sx n="100" d="100"/>
        <a:sy n="100" d="100"/>
      </p:scale>
      <p:origin x="0" y="0"/>
    </p:cViewPr>
  </p:notesTextViewPr>
  <p:sorterViewPr>
    <p:cViewPr>
      <p:scale>
        <a:sx n="66" d="100"/>
        <a:sy n="66" d="100"/>
      </p:scale>
      <p:origin x="0" y="-10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34240A05-A3B5-4289-A5A3-1379E1C01543}" type="datetimeFigureOut">
              <a:rPr lang="en-US"/>
              <a:pPr>
                <a:defRPr/>
              </a:pPr>
              <a:t>8/17/2020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4BA7C46E-031F-49CC-A1B4-4280F58C70D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Alex start the meeting; will tell attendees what to do. </a:t>
            </a: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8F952C0-4C21-4B66-8573-0AB93E7AC2EC}" type="slidenum">
              <a:rPr lang="en-US" altLang="en-US" smtClean="0"/>
              <a:pPr/>
              <a:t>1</a:t>
            </a:fld>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Alex: Please introduce yourself in the order you appear.</a:t>
            </a: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2545D0-39C3-4BBD-8484-23D653704331}" type="slidenum">
              <a:rPr lang="en-US" altLang="en-US" smtClean="0"/>
              <a:pPr/>
              <a:t>3</a:t>
            </a:fld>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Joe will read the names</a:t>
            </a:r>
          </a:p>
          <a:p>
            <a:pPr eaLnBrk="1" hangingPunct="1">
              <a:spcBef>
                <a:spcPct val="0"/>
              </a:spcBef>
            </a:pPr>
            <a:r>
              <a:rPr lang="en-US" altLang="en-US" smtClean="0"/>
              <a:t>Mylam will do the timer</a:t>
            </a:r>
          </a:p>
          <a:p>
            <a:pPr eaLnBrk="1" hangingPunct="1">
              <a:spcBef>
                <a:spcPct val="0"/>
              </a:spcBef>
            </a:pPr>
            <a:r>
              <a:rPr lang="en-US" altLang="en-US" smtClean="0"/>
              <a:t>Alex will announce start and end.</a:t>
            </a:r>
          </a:p>
          <a:p>
            <a:pPr eaLnBrk="1" hangingPunct="1">
              <a:spcBef>
                <a:spcPct val="0"/>
              </a:spcBef>
            </a:pPr>
            <a:r>
              <a:rPr lang="en-US" altLang="en-US" smtClean="0"/>
              <a:t>Joe will announce next participant.</a:t>
            </a:r>
          </a:p>
          <a:p>
            <a:pPr eaLnBrk="1" hangingPunct="1">
              <a:spcBef>
                <a:spcPct val="0"/>
              </a:spcBef>
            </a:pPr>
            <a:endParaRPr lang="en-US" altLang="en-US" smtClean="0"/>
          </a:p>
        </p:txBody>
      </p:sp>
      <p:sp>
        <p:nvSpPr>
          <p:cNvPr id="119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A4ED4D5-F8C5-4B85-BE2B-97F7E73E7B93}" type="slidenum">
              <a:rPr lang="en-US" altLang="en-US" smtClean="0"/>
              <a:pPr/>
              <a:t>5</a:t>
            </a:fld>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72DC34-B862-4203-8120-8078F36869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6733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98888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1107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6126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6126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76258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6" name="Picture 13"/>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65113" y="204788"/>
            <a:ext cx="18288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userDrawn="1"/>
        </p:nvSpPr>
        <p:spPr>
          <a:xfrm>
            <a:off x="7859184" y="-8468"/>
            <a:ext cx="4368800" cy="686646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solidFill>
                <a:prstClr val="white"/>
              </a:solidFill>
            </a:endParaRPr>
          </a:p>
        </p:txBody>
      </p:sp>
      <p:sp>
        <p:nvSpPr>
          <p:cNvPr id="7" name="TextBox 6"/>
          <p:cNvSpPr txBox="1">
            <a:spLocks noChangeArrowheads="1"/>
          </p:cNvSpPr>
          <p:nvPr userDrawn="1"/>
        </p:nvSpPr>
        <p:spPr bwMode="auto">
          <a:xfrm>
            <a:off x="226485" y="6392863"/>
            <a:ext cx="5245100" cy="215444"/>
          </a:xfrm>
          <a:prstGeom prst="rect">
            <a:avLst/>
          </a:prstGeom>
          <a:noFill/>
          <a:ln>
            <a:noFill/>
          </a:ln>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37931725" indent="-37474525" eaLnBrk="0" hangingPunct="0">
              <a:defRPr sz="2400">
                <a:solidFill>
                  <a:schemeClr val="tx1"/>
                </a:solidFill>
                <a:latin typeface="Arial" panose="020B0604020202020204" pitchFamily="34" charset="0"/>
                <a:ea typeface="ＭＳ Ｐゴシック" panose="020B0600070205080204" pitchFamily="34" charset="-128"/>
              </a:defRPr>
            </a:lvl2pPr>
            <a:lvl3pPr eaLnBrk="0" hangingPunct="0">
              <a:defRPr sz="2400">
                <a:solidFill>
                  <a:schemeClr val="tx1"/>
                </a:solidFill>
                <a:latin typeface="Arial" panose="020B0604020202020204" pitchFamily="34" charset="0"/>
                <a:ea typeface="ＭＳ Ｐゴシック" panose="020B0600070205080204" pitchFamily="34" charset="-128"/>
              </a:defRPr>
            </a:lvl3pPr>
            <a:lvl4pPr eaLnBrk="0" hangingPunct="0">
              <a:defRPr sz="2400">
                <a:solidFill>
                  <a:schemeClr val="tx1"/>
                </a:solidFill>
                <a:latin typeface="Arial" panose="020B0604020202020204" pitchFamily="34" charset="0"/>
                <a:ea typeface="ＭＳ Ｐゴシック" panose="020B0600070205080204" pitchFamily="34" charset="-128"/>
              </a:defRPr>
            </a:lvl4pPr>
            <a:lvl5pPr eaLnBrk="0" hangingPunct="0">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defRPr/>
            </a:pPr>
            <a:r>
              <a:rPr lang="en-US" altLang="en-US" sz="800">
                <a:solidFill>
                  <a:prstClr val="white">
                    <a:lumMod val="50000"/>
                  </a:prstClr>
                </a:solidFill>
              </a:rPr>
              <a:t>© 2020 CAQH, All Rights Reserved.</a:t>
            </a:r>
          </a:p>
        </p:txBody>
      </p:sp>
      <p:sp>
        <p:nvSpPr>
          <p:cNvPr id="10" name="Rectangle 2"/>
          <p:cNvSpPr>
            <a:spLocks noGrp="1" noChangeArrowheads="1"/>
          </p:cNvSpPr>
          <p:nvPr>
            <p:ph type="ctrTitle" sz="quarter" hasCustomPrompt="1"/>
          </p:nvPr>
        </p:nvSpPr>
        <p:spPr>
          <a:xfrm>
            <a:off x="8610774" y="1066347"/>
            <a:ext cx="2854166" cy="2333276"/>
          </a:xfrm>
        </p:spPr>
        <p:txBody>
          <a:bodyPr anchor="t"/>
          <a:lstStyle>
            <a:lvl1pPr algn="ctr">
              <a:defRPr sz="3200" b="1">
                <a:solidFill>
                  <a:schemeClr val="bg1"/>
                </a:solidFill>
                <a:latin typeface="+mn-lt"/>
              </a:defRPr>
            </a:lvl1pPr>
          </a:lstStyle>
          <a:p>
            <a:r>
              <a:rPr lang="en-US"/>
              <a:t>Click to edit Title</a:t>
            </a:r>
          </a:p>
        </p:txBody>
      </p:sp>
      <p:sp>
        <p:nvSpPr>
          <p:cNvPr id="11" name="Rectangle 5"/>
          <p:cNvSpPr>
            <a:spLocks noGrp="1" noChangeArrowheads="1"/>
          </p:cNvSpPr>
          <p:nvPr>
            <p:ph type="subTitle" sz="quarter" idx="1" hasCustomPrompt="1"/>
          </p:nvPr>
        </p:nvSpPr>
        <p:spPr>
          <a:xfrm>
            <a:off x="8610774" y="3664307"/>
            <a:ext cx="2854166" cy="451706"/>
          </a:xfrm>
        </p:spPr>
        <p:txBody>
          <a:bodyPr anchor="t"/>
          <a:lstStyle>
            <a:lvl1pPr marL="0" indent="0" algn="ctr">
              <a:spcBef>
                <a:spcPts val="0"/>
              </a:spcBef>
              <a:buFontTx/>
              <a:buNone/>
              <a:defRPr sz="1800">
                <a:solidFill>
                  <a:schemeClr val="bg1"/>
                </a:solidFill>
                <a:latin typeface="+mn-lt"/>
              </a:defRPr>
            </a:lvl1pPr>
          </a:lstStyle>
          <a:p>
            <a:r>
              <a:rPr lang="en-US"/>
              <a:t>Click to edit Subtitle</a:t>
            </a:r>
          </a:p>
        </p:txBody>
      </p:sp>
      <p:sp>
        <p:nvSpPr>
          <p:cNvPr id="12" name="Text Placeholder 11"/>
          <p:cNvSpPr>
            <a:spLocks noGrp="1"/>
          </p:cNvSpPr>
          <p:nvPr>
            <p:ph type="body" sz="quarter" idx="12" hasCustomPrompt="1"/>
          </p:nvPr>
        </p:nvSpPr>
        <p:spPr>
          <a:xfrm>
            <a:off x="8610774" y="5834063"/>
            <a:ext cx="2854166" cy="490537"/>
          </a:xfrm>
        </p:spPr>
        <p:txBody>
          <a:bodyPr anchor="t"/>
          <a:lstStyle>
            <a:lvl1pPr marL="0" indent="0" algn="ctr">
              <a:buNone/>
              <a:defRPr baseline="0">
                <a:solidFill>
                  <a:schemeClr val="bg1"/>
                </a:solidFill>
              </a:defRPr>
            </a:lvl1pPr>
          </a:lstStyle>
          <a:p>
            <a:pPr lvl="0"/>
            <a:r>
              <a:rPr lang="en-US"/>
              <a:t>Click to edit Date</a:t>
            </a:r>
          </a:p>
        </p:txBody>
      </p:sp>
      <p:sp>
        <p:nvSpPr>
          <p:cNvPr id="13" name="Text Placeholder 13"/>
          <p:cNvSpPr>
            <a:spLocks noGrp="1"/>
          </p:cNvSpPr>
          <p:nvPr>
            <p:ph type="body" sz="quarter" idx="13" hasCustomPrompt="1"/>
          </p:nvPr>
        </p:nvSpPr>
        <p:spPr>
          <a:xfrm>
            <a:off x="8320763" y="5303410"/>
            <a:ext cx="3455563" cy="517525"/>
          </a:xfrm>
        </p:spPr>
        <p:txBody>
          <a:bodyPr anchor="t"/>
          <a:lstStyle>
            <a:lvl1pPr marL="0" indent="0" algn="ctr">
              <a:buNone/>
              <a:defRPr baseline="0">
                <a:solidFill>
                  <a:schemeClr val="bg1"/>
                </a:solidFill>
              </a:defRPr>
            </a:lvl1pPr>
          </a:lstStyle>
          <a:p>
            <a:pPr lvl="0"/>
            <a:r>
              <a:rPr lang="en-US"/>
              <a:t>Click to edit Presenter(s)</a:t>
            </a:r>
          </a:p>
        </p:txBody>
      </p:sp>
      <p:pic>
        <p:nvPicPr>
          <p:cNvPr id="14" name="Picture 13"/>
          <p:cNvPicPr>
            <a:picLocks noChangeAspect="1"/>
          </p:cNvPicPr>
          <p:nvPr userDrawn="1"/>
        </p:nvPicPr>
        <p:blipFill rotWithShape="1">
          <a:blip r:embed="rId3" cstate="email">
            <a:extLst>
              <a:ext uri="{28A0092B-C50C-407E-A947-70E740481C1C}">
                <a14:useLocalDpi xmlns:a14="http://schemas.microsoft.com/office/drawing/2010/main"/>
              </a:ext>
            </a:extLst>
          </a:blip>
          <a:srcRect l="-365"/>
          <a:stretch/>
        </p:blipFill>
        <p:spPr>
          <a:xfrm>
            <a:off x="-41275" y="1088015"/>
            <a:ext cx="7902104" cy="5046563"/>
          </a:xfrm>
          <a:prstGeom prst="rect">
            <a:avLst/>
          </a:prstGeom>
        </p:spPr>
      </p:pic>
    </p:spTree>
    <p:extLst>
      <p:ext uri="{BB962C8B-B14F-4D97-AF65-F5344CB8AC3E}">
        <p14:creationId xmlns:p14="http://schemas.microsoft.com/office/powerpoint/2010/main" val="16980172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705" y="1267968"/>
            <a:ext cx="11765280" cy="4828033"/>
          </a:xfrm>
        </p:spPr>
        <p:txBody>
          <a:bodyPr/>
          <a:lstStyle>
            <a:lvl1pPr>
              <a:lnSpc>
                <a:spcPct val="100000"/>
              </a:lnSpc>
              <a:spcBef>
                <a:spcPts val="1200"/>
              </a:spcBef>
              <a:defRPr baseline="0">
                <a:solidFill>
                  <a:srgbClr val="323E48"/>
                </a:solidFill>
              </a:defRPr>
            </a:lvl1pPr>
            <a:lvl2pPr>
              <a:lnSpc>
                <a:spcPct val="100000"/>
              </a:lnSpc>
              <a:spcBef>
                <a:spcPts val="0"/>
              </a:spcBef>
              <a:defRPr baseline="0">
                <a:solidFill>
                  <a:srgbClr val="323E48"/>
                </a:solidFill>
              </a:defRPr>
            </a:lvl2pPr>
            <a:lvl3pPr>
              <a:lnSpc>
                <a:spcPct val="100000"/>
              </a:lnSpc>
              <a:spcBef>
                <a:spcPts val="0"/>
              </a:spcBef>
              <a:defRPr sz="1400" baseline="0">
                <a:solidFill>
                  <a:srgbClr val="323E48"/>
                </a:solidFill>
              </a:defRPr>
            </a:lvl3pPr>
            <a:lvl4pPr>
              <a:spcBef>
                <a:spcPts val="300"/>
              </a:spcBef>
              <a:defRPr sz="1400"/>
            </a:lvl4pPr>
            <a:lvl5pPr>
              <a:spcBef>
                <a:spcPts val="300"/>
              </a:spcBef>
              <a:defRPr sz="1400"/>
            </a:lvl5pPr>
          </a:lstStyle>
          <a:p>
            <a:pPr lvl="0"/>
            <a:r>
              <a:rPr lang="en-US"/>
              <a:t>Click to edit Master text styles</a:t>
            </a:r>
          </a:p>
          <a:p>
            <a:pPr lvl="1"/>
            <a:r>
              <a:rPr lang="en-US"/>
              <a:t>Second level</a:t>
            </a:r>
          </a:p>
          <a:p>
            <a:pPr lvl="2"/>
            <a:r>
              <a:rPr lang="en-US"/>
              <a:t>Third level</a:t>
            </a:r>
          </a:p>
        </p:txBody>
      </p:sp>
      <p:sp>
        <p:nvSpPr>
          <p:cNvPr id="5" name="Title 1"/>
          <p:cNvSpPr>
            <a:spLocks noGrp="1"/>
          </p:cNvSpPr>
          <p:nvPr>
            <p:ph type="title"/>
          </p:nvPr>
        </p:nvSpPr>
        <p:spPr>
          <a:xfrm>
            <a:off x="223707" y="134112"/>
            <a:ext cx="11766956" cy="743712"/>
          </a:xfrm>
        </p:spPr>
        <p:txBody>
          <a:bodyPr/>
          <a:lstStyle/>
          <a:p>
            <a:endParaRPr lang="en-US"/>
          </a:p>
        </p:txBody>
      </p:sp>
      <p:sp>
        <p:nvSpPr>
          <p:cNvPr id="4" name="Slide Number Placeholder 4"/>
          <p:cNvSpPr>
            <a:spLocks noGrp="1"/>
          </p:cNvSpPr>
          <p:nvPr>
            <p:ph type="sldNum" sz="quarter" idx="10"/>
          </p:nvPr>
        </p:nvSpPr>
        <p:spPr/>
        <p:txBody>
          <a:bodyPr/>
          <a:lstStyle>
            <a:lvl1pPr>
              <a:defRPr/>
            </a:lvl1pPr>
          </a:lstStyle>
          <a:p>
            <a:pPr>
              <a:defRPr/>
            </a:pPr>
            <a:fld id="{CDB19EE7-41CC-40F8-8898-A50DA016F0E1}" type="slidenum">
              <a:rPr lang="en-US">
                <a:solidFill>
                  <a:prstClr val="white">
                    <a:lumMod val="50000"/>
                  </a:prstClr>
                </a:solidFill>
              </a:rPr>
              <a:pPr>
                <a:defRPr/>
              </a:pPr>
              <a:t>‹#›</a:t>
            </a:fld>
            <a:endParaRPr lang="en-US">
              <a:solidFill>
                <a:prstClr val="white">
                  <a:lumMod val="50000"/>
                </a:prstClr>
              </a:solidFill>
            </a:endParaRPr>
          </a:p>
        </p:txBody>
      </p:sp>
    </p:spTree>
    <p:extLst>
      <p:ext uri="{BB962C8B-B14F-4D97-AF65-F5344CB8AC3E}">
        <p14:creationId xmlns:p14="http://schemas.microsoft.com/office/powerpoint/2010/main" val="14573085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23707" y="1392238"/>
            <a:ext cx="5652160" cy="4703762"/>
          </a:xfrm>
        </p:spPr>
        <p:txBody>
          <a:bodyPr/>
          <a:lstStyle>
            <a:lvl1pPr marL="168275" indent="-168275">
              <a:lnSpc>
                <a:spcPct val="100000"/>
              </a:lnSpc>
              <a:spcBef>
                <a:spcPts val="0"/>
              </a:spcBef>
              <a:tabLst/>
              <a:defRPr sz="2000"/>
            </a:lvl1pPr>
            <a:lvl2pPr marL="461963" indent="-230188">
              <a:lnSpc>
                <a:spcPct val="100000"/>
              </a:lnSpc>
              <a:spcBef>
                <a:spcPts val="0"/>
              </a:spcBef>
              <a:tabLst/>
              <a:defRPr sz="1800"/>
            </a:lvl2pPr>
            <a:lvl3pPr marL="798513" indent="-228600">
              <a:lnSpc>
                <a:spcPct val="100000"/>
              </a:lnSpc>
              <a:spcBef>
                <a:spcPts val="0"/>
              </a:spcBef>
              <a:defRPr sz="1600"/>
            </a:lvl3pPr>
            <a:lvl4pPr marL="1139825" indent="-228600">
              <a:defRPr sz="1400"/>
            </a:lvl4pPr>
            <a:lvl5pPr marL="1377950" indent="-228600">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97599" y="1392238"/>
            <a:ext cx="5793063" cy="4703762"/>
          </a:xfrm>
        </p:spPr>
        <p:txBody>
          <a:bodyPr/>
          <a:lstStyle>
            <a:lvl1pPr marL="168275" indent="-168275">
              <a:lnSpc>
                <a:spcPct val="100000"/>
              </a:lnSpc>
              <a:spcBef>
                <a:spcPts val="0"/>
              </a:spcBef>
              <a:defRPr sz="2000"/>
            </a:lvl1pPr>
            <a:lvl2pPr marL="461963" indent="-230188">
              <a:lnSpc>
                <a:spcPct val="100000"/>
              </a:lnSpc>
              <a:spcBef>
                <a:spcPts val="0"/>
              </a:spcBef>
              <a:defRPr sz="1800"/>
            </a:lvl2pPr>
            <a:lvl3pPr marL="796925" indent="-227013">
              <a:lnSpc>
                <a:spcPct val="100000"/>
              </a:lnSpc>
              <a:spcBef>
                <a:spcPts val="0"/>
              </a:spcBef>
              <a:defRPr sz="1600"/>
            </a:lvl3pPr>
            <a:lvl4pPr marL="1139825" indent="-228600">
              <a:defRPr sz="1400"/>
            </a:lvl4pPr>
            <a:lvl5pPr marL="1377950" indent="-228600">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
        <p:nvSpPr>
          <p:cNvPr id="6" name="Title 1"/>
          <p:cNvSpPr>
            <a:spLocks noGrp="1"/>
          </p:cNvSpPr>
          <p:nvPr>
            <p:ph type="title"/>
          </p:nvPr>
        </p:nvSpPr>
        <p:spPr>
          <a:xfrm>
            <a:off x="223707" y="134112"/>
            <a:ext cx="11766956" cy="743712"/>
          </a:xfrm>
        </p:spPr>
        <p:txBody>
          <a:bodyPr/>
          <a:lstStyle/>
          <a:p>
            <a:endParaRPr lang="en-US"/>
          </a:p>
        </p:txBody>
      </p:sp>
      <p:sp>
        <p:nvSpPr>
          <p:cNvPr id="5" name="Slide Number Placeholder 4"/>
          <p:cNvSpPr>
            <a:spLocks noGrp="1"/>
          </p:cNvSpPr>
          <p:nvPr>
            <p:ph type="sldNum" sz="quarter" idx="10"/>
          </p:nvPr>
        </p:nvSpPr>
        <p:spPr/>
        <p:txBody>
          <a:bodyPr/>
          <a:lstStyle>
            <a:lvl1pPr>
              <a:defRPr/>
            </a:lvl1pPr>
          </a:lstStyle>
          <a:p>
            <a:pPr>
              <a:defRPr/>
            </a:pPr>
            <a:fld id="{47A5A2A3-AC24-4EED-8CF6-852CF5B86C45}" type="slidenum">
              <a:rPr lang="en-US">
                <a:solidFill>
                  <a:prstClr val="white">
                    <a:lumMod val="50000"/>
                  </a:prstClr>
                </a:solidFill>
              </a:rPr>
              <a:pPr>
                <a:defRPr/>
              </a:pPr>
              <a:t>‹#›</a:t>
            </a:fld>
            <a:endParaRPr lang="en-US">
              <a:solidFill>
                <a:prstClr val="white">
                  <a:lumMod val="50000"/>
                </a:prstClr>
              </a:solidFill>
            </a:endParaRPr>
          </a:p>
        </p:txBody>
      </p:sp>
    </p:spTree>
    <p:extLst>
      <p:ext uri="{BB962C8B-B14F-4D97-AF65-F5344CB8AC3E}">
        <p14:creationId xmlns:p14="http://schemas.microsoft.com/office/powerpoint/2010/main" val="6538392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963084" y="1845733"/>
            <a:ext cx="10363200" cy="3801534"/>
          </a:xfrm>
        </p:spPr>
        <p:txBody>
          <a:bodyPr anchor="ctr"/>
          <a:lstStyle>
            <a:lvl1pPr marL="0" indent="0" algn="ctr">
              <a:buNone/>
              <a:defRPr sz="3200" b="1"/>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Section Header</a:t>
            </a:r>
          </a:p>
        </p:txBody>
      </p:sp>
      <p:sp>
        <p:nvSpPr>
          <p:cNvPr id="4" name="Slide Number Placeholder 4"/>
          <p:cNvSpPr>
            <a:spLocks noGrp="1"/>
          </p:cNvSpPr>
          <p:nvPr>
            <p:ph type="sldNum" sz="quarter" idx="10"/>
          </p:nvPr>
        </p:nvSpPr>
        <p:spPr/>
        <p:txBody>
          <a:bodyPr/>
          <a:lstStyle>
            <a:lvl1pPr>
              <a:defRPr/>
            </a:lvl1pPr>
          </a:lstStyle>
          <a:p>
            <a:pPr>
              <a:defRPr/>
            </a:pPr>
            <a:fld id="{33368C11-A871-44B1-ADBD-300AADACB9EA}" type="slidenum">
              <a:rPr lang="en-US">
                <a:solidFill>
                  <a:prstClr val="white">
                    <a:lumMod val="50000"/>
                  </a:prstClr>
                </a:solidFill>
              </a:rPr>
              <a:pPr>
                <a:defRPr/>
              </a:pPr>
              <a:t>‹#›</a:t>
            </a:fld>
            <a:endParaRPr lang="en-US">
              <a:solidFill>
                <a:prstClr val="white">
                  <a:lumMod val="50000"/>
                </a:prstClr>
              </a:solidFill>
            </a:endParaRPr>
          </a:p>
        </p:txBody>
      </p:sp>
    </p:spTree>
    <p:extLst>
      <p:ext uri="{BB962C8B-B14F-4D97-AF65-F5344CB8AC3E}">
        <p14:creationId xmlns:p14="http://schemas.microsoft.com/office/powerpoint/2010/main" val="28483079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3707" y="1375537"/>
            <a:ext cx="5386917"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23707" y="2015298"/>
            <a:ext cx="5386917" cy="4182301"/>
          </a:xfrm>
        </p:spPr>
        <p:txBody>
          <a:bodyPr/>
          <a:lstStyle>
            <a:lvl1pPr>
              <a:lnSpc>
                <a:spcPct val="100000"/>
              </a:lnSpc>
              <a:spcBef>
                <a:spcPts val="0"/>
              </a:spcBef>
              <a:defRPr sz="1800"/>
            </a:lvl1pPr>
            <a:lvl2pPr>
              <a:lnSpc>
                <a:spcPct val="100000"/>
              </a:lnSpc>
              <a:spcBef>
                <a:spcPts val="0"/>
              </a:spcBef>
              <a:defRPr sz="1600"/>
            </a:lvl2pPr>
            <a:lvl3pPr>
              <a:lnSpc>
                <a:spcPct val="100000"/>
              </a:lnSpc>
              <a:spcBef>
                <a:spcPts val="0"/>
              </a:spcBef>
              <a:defRPr sz="1400"/>
            </a:lvl3pPr>
            <a:lvl4pPr>
              <a:defRPr sz="1200"/>
            </a:lvl4pPr>
            <a:lvl5pPr>
              <a:defRPr sz="12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5" name="Text Placeholder 4"/>
          <p:cNvSpPr>
            <a:spLocks noGrp="1"/>
          </p:cNvSpPr>
          <p:nvPr>
            <p:ph type="body" sz="quarter" idx="3"/>
          </p:nvPr>
        </p:nvSpPr>
        <p:spPr>
          <a:xfrm>
            <a:off x="6193368" y="1375537"/>
            <a:ext cx="5389033"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015299"/>
            <a:ext cx="5389033" cy="4182300"/>
          </a:xfrm>
        </p:spPr>
        <p:txBody>
          <a:bodyPr/>
          <a:lstStyle>
            <a:lvl1pPr>
              <a:lnSpc>
                <a:spcPct val="100000"/>
              </a:lnSpc>
              <a:spcBef>
                <a:spcPts val="0"/>
              </a:spcBef>
              <a:defRPr sz="1800"/>
            </a:lvl1pPr>
            <a:lvl2pPr>
              <a:lnSpc>
                <a:spcPct val="100000"/>
              </a:lnSpc>
              <a:spcBef>
                <a:spcPts val="0"/>
              </a:spcBef>
              <a:defRPr sz="1600"/>
            </a:lvl2pPr>
            <a:lvl3pPr>
              <a:lnSpc>
                <a:spcPct val="100000"/>
              </a:lnSpc>
              <a:spcBef>
                <a:spcPts val="0"/>
              </a:spcBef>
              <a:defRPr sz="1400"/>
            </a:lvl3pPr>
            <a:lvl4pPr>
              <a:defRPr sz="1200"/>
            </a:lvl4pPr>
            <a:lvl5pPr>
              <a:defRPr sz="12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9" name="Title 1"/>
          <p:cNvSpPr>
            <a:spLocks noGrp="1"/>
          </p:cNvSpPr>
          <p:nvPr>
            <p:ph type="title"/>
          </p:nvPr>
        </p:nvSpPr>
        <p:spPr>
          <a:xfrm>
            <a:off x="223707" y="134112"/>
            <a:ext cx="11766956" cy="743712"/>
          </a:xfrm>
        </p:spPr>
        <p:txBody>
          <a:bodyPr/>
          <a:lstStyle/>
          <a:p>
            <a:endParaRPr lang="en-US"/>
          </a:p>
        </p:txBody>
      </p:sp>
      <p:sp>
        <p:nvSpPr>
          <p:cNvPr id="7" name="Slide Number Placeholder 4"/>
          <p:cNvSpPr>
            <a:spLocks noGrp="1"/>
          </p:cNvSpPr>
          <p:nvPr>
            <p:ph type="sldNum" sz="quarter" idx="10"/>
          </p:nvPr>
        </p:nvSpPr>
        <p:spPr/>
        <p:txBody>
          <a:bodyPr/>
          <a:lstStyle>
            <a:lvl1pPr>
              <a:defRPr/>
            </a:lvl1pPr>
          </a:lstStyle>
          <a:p>
            <a:pPr>
              <a:defRPr/>
            </a:pPr>
            <a:fld id="{ACFADB7F-30CA-4559-9D18-227E22D52F78}" type="slidenum">
              <a:rPr lang="en-US">
                <a:solidFill>
                  <a:prstClr val="white">
                    <a:lumMod val="50000"/>
                  </a:prstClr>
                </a:solidFill>
              </a:rPr>
              <a:pPr>
                <a:defRPr/>
              </a:pPr>
              <a:t>‹#›</a:t>
            </a:fld>
            <a:endParaRPr lang="en-US">
              <a:solidFill>
                <a:prstClr val="white">
                  <a:lumMod val="50000"/>
                </a:prstClr>
              </a:solidFill>
            </a:endParaRPr>
          </a:p>
        </p:txBody>
      </p:sp>
    </p:spTree>
    <p:extLst>
      <p:ext uri="{BB962C8B-B14F-4D97-AF65-F5344CB8AC3E}">
        <p14:creationId xmlns:p14="http://schemas.microsoft.com/office/powerpoint/2010/main" val="29190309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pic>
        <p:nvPicPr>
          <p:cNvPr id="16" name="Picture 13"/>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65113" y="204788"/>
            <a:ext cx="18288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userDrawn="1"/>
        </p:nvSpPr>
        <p:spPr>
          <a:xfrm>
            <a:off x="7859184" y="-8468"/>
            <a:ext cx="4368800" cy="686646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solidFill>
                <a:prstClr val="white"/>
              </a:solidFill>
            </a:endParaRPr>
          </a:p>
        </p:txBody>
      </p:sp>
      <p:sp>
        <p:nvSpPr>
          <p:cNvPr id="10" name="Rectangle 2"/>
          <p:cNvSpPr>
            <a:spLocks noGrp="1" noChangeArrowheads="1"/>
          </p:cNvSpPr>
          <p:nvPr>
            <p:ph type="ctrTitle" sz="quarter" hasCustomPrompt="1"/>
          </p:nvPr>
        </p:nvSpPr>
        <p:spPr>
          <a:xfrm>
            <a:off x="8610774" y="1066347"/>
            <a:ext cx="2854166" cy="2333276"/>
          </a:xfrm>
        </p:spPr>
        <p:txBody>
          <a:bodyPr anchor="t"/>
          <a:lstStyle>
            <a:lvl1pPr algn="ctr">
              <a:defRPr sz="3200" b="1">
                <a:solidFill>
                  <a:schemeClr val="bg1"/>
                </a:solidFill>
                <a:latin typeface="+mn-lt"/>
              </a:defRPr>
            </a:lvl1pPr>
          </a:lstStyle>
          <a:p>
            <a:r>
              <a:rPr lang="en-US"/>
              <a:t>Click to edit Title</a:t>
            </a:r>
          </a:p>
        </p:txBody>
      </p:sp>
      <p:sp>
        <p:nvSpPr>
          <p:cNvPr id="11" name="Rectangle 5"/>
          <p:cNvSpPr>
            <a:spLocks noGrp="1" noChangeArrowheads="1"/>
          </p:cNvSpPr>
          <p:nvPr>
            <p:ph type="subTitle" sz="quarter" idx="1" hasCustomPrompt="1"/>
          </p:nvPr>
        </p:nvSpPr>
        <p:spPr>
          <a:xfrm>
            <a:off x="8610774" y="3664307"/>
            <a:ext cx="2854166" cy="451706"/>
          </a:xfrm>
        </p:spPr>
        <p:txBody>
          <a:bodyPr anchor="t"/>
          <a:lstStyle>
            <a:lvl1pPr marL="0" indent="0" algn="ctr">
              <a:spcBef>
                <a:spcPts val="0"/>
              </a:spcBef>
              <a:buFontTx/>
              <a:buNone/>
              <a:defRPr sz="1800">
                <a:solidFill>
                  <a:schemeClr val="bg1"/>
                </a:solidFill>
                <a:latin typeface="+mn-lt"/>
              </a:defRPr>
            </a:lvl1pPr>
          </a:lstStyle>
          <a:p>
            <a:r>
              <a:rPr lang="en-US"/>
              <a:t>Click to edit Subtitle</a:t>
            </a:r>
          </a:p>
        </p:txBody>
      </p:sp>
      <p:sp>
        <p:nvSpPr>
          <p:cNvPr id="12" name="Text Placeholder 11"/>
          <p:cNvSpPr>
            <a:spLocks noGrp="1"/>
          </p:cNvSpPr>
          <p:nvPr>
            <p:ph type="body" sz="quarter" idx="12" hasCustomPrompt="1"/>
          </p:nvPr>
        </p:nvSpPr>
        <p:spPr>
          <a:xfrm>
            <a:off x="8610774" y="5834063"/>
            <a:ext cx="2854166" cy="490537"/>
          </a:xfrm>
        </p:spPr>
        <p:txBody>
          <a:bodyPr anchor="t"/>
          <a:lstStyle>
            <a:lvl1pPr marL="0" indent="0" algn="ctr">
              <a:buNone/>
              <a:defRPr baseline="0">
                <a:solidFill>
                  <a:schemeClr val="bg1"/>
                </a:solidFill>
              </a:defRPr>
            </a:lvl1pPr>
          </a:lstStyle>
          <a:p>
            <a:pPr lvl="0"/>
            <a:r>
              <a:rPr lang="en-US"/>
              <a:t>Click to edit Date</a:t>
            </a:r>
          </a:p>
        </p:txBody>
      </p:sp>
      <p:sp>
        <p:nvSpPr>
          <p:cNvPr id="13" name="Text Placeholder 13"/>
          <p:cNvSpPr>
            <a:spLocks noGrp="1"/>
          </p:cNvSpPr>
          <p:nvPr>
            <p:ph type="body" sz="quarter" idx="13" hasCustomPrompt="1"/>
          </p:nvPr>
        </p:nvSpPr>
        <p:spPr>
          <a:xfrm>
            <a:off x="8320763" y="5303410"/>
            <a:ext cx="3455563" cy="517525"/>
          </a:xfrm>
        </p:spPr>
        <p:txBody>
          <a:bodyPr anchor="t"/>
          <a:lstStyle>
            <a:lvl1pPr marL="0" indent="0" algn="ctr">
              <a:buNone/>
              <a:defRPr baseline="0">
                <a:solidFill>
                  <a:schemeClr val="bg1"/>
                </a:solidFill>
              </a:defRPr>
            </a:lvl1pPr>
          </a:lstStyle>
          <a:p>
            <a:pPr lvl="0"/>
            <a:r>
              <a:rPr lang="en-US"/>
              <a:t>Click to edit Presenter(s)</a:t>
            </a:r>
          </a:p>
        </p:txBody>
      </p:sp>
      <p:pic>
        <p:nvPicPr>
          <p:cNvPr id="14" name="Picture 13"/>
          <p:cNvPicPr>
            <a:picLocks noChangeAspect="1"/>
          </p:cNvPicPr>
          <p:nvPr userDrawn="1"/>
        </p:nvPicPr>
        <p:blipFill rotWithShape="1">
          <a:blip r:embed="rId3" cstate="email">
            <a:extLst>
              <a:ext uri="{28A0092B-C50C-407E-A947-70E740481C1C}">
                <a14:useLocalDpi xmlns:a14="http://schemas.microsoft.com/office/drawing/2010/main"/>
              </a:ext>
            </a:extLst>
          </a:blip>
          <a:srcRect l="-365"/>
          <a:stretch/>
        </p:blipFill>
        <p:spPr>
          <a:xfrm>
            <a:off x="-41275" y="1088015"/>
            <a:ext cx="7902104" cy="5046563"/>
          </a:xfrm>
          <a:prstGeom prst="rect">
            <a:avLst/>
          </a:prstGeom>
        </p:spPr>
      </p:pic>
      <p:sp>
        <p:nvSpPr>
          <p:cNvPr id="17" name="TextBox 16">
            <a:extLst>
              <a:ext uri="{FF2B5EF4-FFF2-40B4-BE49-F238E27FC236}">
                <a16:creationId xmlns:a16="http://schemas.microsoft.com/office/drawing/2014/main" id="{856A6D26-B0DA-46B9-B8DD-6BDA16A11A8B}"/>
              </a:ext>
            </a:extLst>
          </p:cNvPr>
          <p:cNvSpPr txBox="1">
            <a:spLocks noChangeArrowheads="1"/>
          </p:cNvSpPr>
          <p:nvPr userDrawn="1"/>
        </p:nvSpPr>
        <p:spPr bwMode="auto">
          <a:xfrm>
            <a:off x="749488" y="6496288"/>
            <a:ext cx="24214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indent="0" algn="l" defTabSz="914400" rtl="0" eaLnBrk="1" fontAlgn="base" latinLnBrk="0" hangingPunct="1">
              <a:lnSpc>
                <a:spcPct val="100000"/>
              </a:lnSpc>
              <a:spcBef>
                <a:spcPct val="0"/>
              </a:spcBef>
              <a:spcAft>
                <a:spcPct val="0"/>
              </a:spcAft>
              <a:buClrTx/>
              <a:buSzTx/>
              <a:buFontTx/>
              <a:buNone/>
              <a:tabLst/>
              <a:defRPr/>
            </a:pPr>
            <a:endParaRPr lang="en-US" altLang="en-US" sz="800">
              <a:solidFill>
                <a:srgbClr val="767171"/>
              </a:solidFill>
              <a:latin typeface="Arial" panose="020B0604020202020204" pitchFamily="34" charset="0"/>
              <a:cs typeface="Arial" panose="020B0604020202020204" pitchFamily="34" charset="0"/>
            </a:endParaRPr>
          </a:p>
          <a:p>
            <a:pPr marL="0" marR="0" indent="0" algn="l" defTabSz="914400" rtl="0" eaLnBrk="1" fontAlgn="base" latinLnBrk="0" hangingPunct="1">
              <a:lnSpc>
                <a:spcPct val="100000"/>
              </a:lnSpc>
              <a:spcBef>
                <a:spcPct val="0"/>
              </a:spcBef>
              <a:spcAft>
                <a:spcPct val="0"/>
              </a:spcAft>
              <a:buClrTx/>
              <a:buSzTx/>
              <a:buFontTx/>
              <a:buNone/>
              <a:tabLst/>
              <a:defRPr/>
            </a:pPr>
            <a:r>
              <a:rPr lang="en-US" altLang="en-US" sz="800">
                <a:solidFill>
                  <a:srgbClr val="767171"/>
                </a:solidFill>
                <a:latin typeface="Arial" panose="020B0604020202020204" pitchFamily="34" charset="0"/>
                <a:cs typeface="Arial" panose="020B0604020202020204" pitchFamily="34" charset="0"/>
              </a:rPr>
              <a:t>Confidential &amp; Proprietary.</a:t>
            </a:r>
          </a:p>
          <a:p>
            <a:pPr fontAlgn="base">
              <a:spcBef>
                <a:spcPct val="0"/>
              </a:spcBef>
              <a:spcAft>
                <a:spcPct val="0"/>
              </a:spcAft>
              <a:defRPr/>
            </a:pPr>
            <a:endParaRPr lang="en-US" altLang="en-US" sz="800">
              <a:solidFill>
                <a:srgbClr val="767171"/>
              </a:solidFill>
              <a:latin typeface="Arial" panose="020B0604020202020204" pitchFamily="34" charset="0"/>
              <a:cs typeface="Arial" panose="020B0604020202020204" pitchFamily="34" charset="0"/>
            </a:endParaRPr>
          </a:p>
        </p:txBody>
      </p:sp>
      <p:sp>
        <p:nvSpPr>
          <p:cNvPr id="18" name="Rectangle 5">
            <a:extLst>
              <a:ext uri="{FF2B5EF4-FFF2-40B4-BE49-F238E27FC236}">
                <a16:creationId xmlns:a16="http://schemas.microsoft.com/office/drawing/2014/main" id="{8658A637-C225-47F6-BA35-509396AE064E}"/>
              </a:ext>
            </a:extLst>
          </p:cNvPr>
          <p:cNvSpPr>
            <a:spLocks noChangeArrowheads="1"/>
          </p:cNvSpPr>
          <p:nvPr userDrawn="1"/>
        </p:nvSpPr>
        <p:spPr bwMode="auto">
          <a:xfrm>
            <a:off x="654238" y="6446133"/>
            <a:ext cx="4500033" cy="280988"/>
          </a:xfrm>
          <a:prstGeom prst="rect">
            <a:avLst/>
          </a:prstGeom>
          <a:noFill/>
          <a:ln>
            <a:noFill/>
          </a:ln>
        </p:spPr>
        <p:txBody>
          <a:bodyPr anchor="b"/>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defRPr/>
            </a:pPr>
            <a:r>
              <a:rPr lang="en-US" altLang="en-US" sz="800">
                <a:solidFill>
                  <a:prstClr val="white">
                    <a:lumMod val="50000"/>
                  </a:prstClr>
                </a:solidFill>
                <a:latin typeface="Arial"/>
              </a:rPr>
              <a:t>© 2020 CAQH, All Rights Reserved.</a:t>
            </a:r>
          </a:p>
        </p:txBody>
      </p:sp>
    </p:spTree>
    <p:extLst>
      <p:ext uri="{BB962C8B-B14F-4D97-AF65-F5344CB8AC3E}">
        <p14:creationId xmlns:p14="http://schemas.microsoft.com/office/powerpoint/2010/main" val="24420364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Confidential &amp; Proprietary">
    <p:spTree>
      <p:nvGrpSpPr>
        <p:cNvPr id="1" name=""/>
        <p:cNvGrpSpPr/>
        <p:nvPr/>
      </p:nvGrpSpPr>
      <p:grpSpPr>
        <a:xfrm>
          <a:off x="0" y="0"/>
          <a:ext cx="0" cy="0"/>
          <a:chOff x="0" y="0"/>
          <a:chExt cx="0" cy="0"/>
        </a:xfrm>
      </p:grpSpPr>
      <p:sp>
        <p:nvSpPr>
          <p:cNvPr id="3" name="TextBox 2"/>
          <p:cNvSpPr txBox="1">
            <a:spLocks noChangeArrowheads="1"/>
          </p:cNvSpPr>
          <p:nvPr userDrawn="1"/>
        </p:nvSpPr>
        <p:spPr bwMode="auto">
          <a:xfrm>
            <a:off x="739963" y="6498698"/>
            <a:ext cx="24214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indent="0" algn="l" defTabSz="914400" rtl="0" eaLnBrk="1" fontAlgn="base" latinLnBrk="0" hangingPunct="1">
              <a:lnSpc>
                <a:spcPct val="100000"/>
              </a:lnSpc>
              <a:spcBef>
                <a:spcPct val="0"/>
              </a:spcBef>
              <a:spcAft>
                <a:spcPct val="0"/>
              </a:spcAft>
              <a:buClrTx/>
              <a:buSzTx/>
              <a:buFontTx/>
              <a:buNone/>
              <a:tabLst/>
              <a:defRPr/>
            </a:pPr>
            <a:endParaRPr lang="en-US" altLang="en-US" sz="800">
              <a:solidFill>
                <a:srgbClr val="767171"/>
              </a:solidFill>
              <a:latin typeface="Arial" panose="020B0604020202020204" pitchFamily="34" charset="0"/>
              <a:cs typeface="Arial" panose="020B0604020202020204" pitchFamily="34" charset="0"/>
            </a:endParaRPr>
          </a:p>
          <a:p>
            <a:pPr marL="0" marR="0" indent="0" algn="l" defTabSz="914400" rtl="0" eaLnBrk="1" fontAlgn="base" latinLnBrk="0" hangingPunct="1">
              <a:lnSpc>
                <a:spcPct val="100000"/>
              </a:lnSpc>
              <a:spcBef>
                <a:spcPct val="0"/>
              </a:spcBef>
              <a:spcAft>
                <a:spcPct val="0"/>
              </a:spcAft>
              <a:buClrTx/>
              <a:buSzTx/>
              <a:buFontTx/>
              <a:buNone/>
              <a:tabLst/>
              <a:defRPr/>
            </a:pPr>
            <a:r>
              <a:rPr lang="en-US" altLang="en-US" sz="800">
                <a:solidFill>
                  <a:srgbClr val="767171"/>
                </a:solidFill>
                <a:latin typeface="Arial" panose="020B0604020202020204" pitchFamily="34" charset="0"/>
                <a:cs typeface="Arial" panose="020B0604020202020204" pitchFamily="34" charset="0"/>
              </a:rPr>
              <a:t>Confidential &amp; Proprietary.</a:t>
            </a:r>
          </a:p>
          <a:p>
            <a:pPr fontAlgn="base">
              <a:spcBef>
                <a:spcPct val="0"/>
              </a:spcBef>
              <a:spcAft>
                <a:spcPct val="0"/>
              </a:spcAft>
              <a:defRPr/>
            </a:pPr>
            <a:endParaRPr lang="en-US" altLang="en-US" sz="800">
              <a:solidFill>
                <a:srgbClr val="767171"/>
              </a:solidFill>
              <a:latin typeface="Arial" panose="020B0604020202020204" pitchFamily="34" charset="0"/>
              <a:cs typeface="Arial" panose="020B0604020202020204" pitchFamily="34" charset="0"/>
            </a:endParaRPr>
          </a:p>
        </p:txBody>
      </p:sp>
      <p:sp>
        <p:nvSpPr>
          <p:cNvPr id="2" name="Title 1"/>
          <p:cNvSpPr>
            <a:spLocks noGrp="1"/>
          </p:cNvSpPr>
          <p:nvPr>
            <p:ph type="title"/>
          </p:nvPr>
        </p:nvSpPr>
        <p:spPr/>
        <p:txBody>
          <a:bodyPr/>
          <a:lstStyle>
            <a:lvl1pPr>
              <a:defRPr/>
            </a:lvl1pPr>
          </a:lstStyle>
          <a:p>
            <a:endParaRPr lang="en-US"/>
          </a:p>
        </p:txBody>
      </p:sp>
      <p:sp>
        <p:nvSpPr>
          <p:cNvPr id="4" name="Slide Number Placeholder 2"/>
          <p:cNvSpPr>
            <a:spLocks noGrp="1"/>
          </p:cNvSpPr>
          <p:nvPr>
            <p:ph type="sldNum" sz="quarter" idx="10"/>
          </p:nvPr>
        </p:nvSpPr>
        <p:spPr/>
        <p:txBody>
          <a:bodyPr/>
          <a:lstStyle>
            <a:lvl1pPr>
              <a:defRPr/>
            </a:lvl1pPr>
          </a:lstStyle>
          <a:p>
            <a:pPr>
              <a:defRPr/>
            </a:pPr>
            <a:fld id="{E2D6B392-2311-4D85-A582-D1976F1A3194}" type="slidenum">
              <a:rPr lang="en-US">
                <a:solidFill>
                  <a:srgbClr val="323E48">
                    <a:tint val="75000"/>
                  </a:srgbClr>
                </a:solidFill>
              </a:rPr>
              <a:pPr>
                <a:defRPr/>
              </a:pPr>
              <a:t>‹#›</a:t>
            </a:fld>
            <a:endParaRPr lang="en-US">
              <a:solidFill>
                <a:srgbClr val="323E48">
                  <a:tint val="75000"/>
                </a:srgbClr>
              </a:solidFill>
            </a:endParaRPr>
          </a:p>
        </p:txBody>
      </p:sp>
      <p:sp>
        <p:nvSpPr>
          <p:cNvPr id="5" name="Content Placeholder 2"/>
          <p:cNvSpPr>
            <a:spLocks noGrp="1"/>
          </p:cNvSpPr>
          <p:nvPr>
            <p:ph idx="1" hasCustomPrompt="1"/>
          </p:nvPr>
        </p:nvSpPr>
        <p:spPr>
          <a:xfrm>
            <a:off x="223705" y="1267968"/>
            <a:ext cx="11765280" cy="4828033"/>
          </a:xfrm>
        </p:spPr>
        <p:txBody>
          <a:bodyPr/>
          <a:lstStyle>
            <a:lvl1pPr>
              <a:lnSpc>
                <a:spcPct val="100000"/>
              </a:lnSpc>
              <a:spcBef>
                <a:spcPts val="1200"/>
              </a:spcBef>
              <a:defRPr baseline="0"/>
            </a:lvl1pPr>
            <a:lvl2pPr>
              <a:lnSpc>
                <a:spcPct val="100000"/>
              </a:lnSpc>
              <a:spcBef>
                <a:spcPts val="0"/>
              </a:spcBef>
              <a:defRPr/>
            </a:lvl2pPr>
            <a:lvl3pPr>
              <a:lnSpc>
                <a:spcPct val="100000"/>
              </a:lnSpc>
              <a:spcBef>
                <a:spcPts val="0"/>
              </a:spcBef>
              <a:defRPr sz="1400"/>
            </a:lvl3pPr>
            <a:lvl4pPr>
              <a:spcBef>
                <a:spcPts val="300"/>
              </a:spcBef>
              <a:defRPr sz="1400"/>
            </a:lvl4pPr>
            <a:lvl5pPr>
              <a:spcBef>
                <a:spcPts val="300"/>
              </a:spcBef>
              <a:defRPr sz="1400"/>
            </a:lvl5pPr>
          </a:lstStyle>
          <a:p>
            <a:pPr lvl="0"/>
            <a:r>
              <a:rPr lang="en-US"/>
              <a:t>Click to edit text or select object on Confidential &amp; Proprietary slide (footer).</a:t>
            </a:r>
          </a:p>
          <a:p>
            <a:pPr lvl="1"/>
            <a:r>
              <a:rPr lang="en-US"/>
              <a:t>Second level</a:t>
            </a:r>
          </a:p>
          <a:p>
            <a:pPr lvl="2"/>
            <a:r>
              <a:rPr lang="en-US"/>
              <a:t>Third level</a:t>
            </a:r>
          </a:p>
        </p:txBody>
      </p:sp>
    </p:spTree>
    <p:extLst>
      <p:ext uri="{BB962C8B-B14F-4D97-AF65-F5344CB8AC3E}">
        <p14:creationId xmlns:p14="http://schemas.microsoft.com/office/powerpoint/2010/main" val="27065692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olumn: Confidential &amp; Proprietary">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23707" y="1392238"/>
            <a:ext cx="5652160" cy="4703762"/>
          </a:xfrm>
        </p:spPr>
        <p:txBody>
          <a:bodyPr/>
          <a:lstStyle>
            <a:lvl1pPr marL="168275" indent="-168275">
              <a:lnSpc>
                <a:spcPct val="100000"/>
              </a:lnSpc>
              <a:spcBef>
                <a:spcPts val="0"/>
              </a:spcBef>
              <a:tabLst/>
              <a:defRPr sz="2000"/>
            </a:lvl1pPr>
            <a:lvl2pPr marL="461963" indent="-230188">
              <a:lnSpc>
                <a:spcPct val="100000"/>
              </a:lnSpc>
              <a:spcBef>
                <a:spcPts val="0"/>
              </a:spcBef>
              <a:tabLst/>
              <a:defRPr sz="1800"/>
            </a:lvl2pPr>
            <a:lvl3pPr marL="798513" indent="-228600">
              <a:lnSpc>
                <a:spcPct val="100000"/>
              </a:lnSpc>
              <a:spcBef>
                <a:spcPts val="0"/>
              </a:spcBef>
              <a:defRPr sz="1600"/>
            </a:lvl3pPr>
            <a:lvl4pPr marL="1139825" indent="-228600">
              <a:defRPr sz="1400"/>
            </a:lvl4pPr>
            <a:lvl5pPr marL="1377950" indent="-228600">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97599" y="1392238"/>
            <a:ext cx="5793063" cy="4703762"/>
          </a:xfrm>
        </p:spPr>
        <p:txBody>
          <a:bodyPr/>
          <a:lstStyle>
            <a:lvl1pPr marL="168275" indent="-168275">
              <a:lnSpc>
                <a:spcPct val="100000"/>
              </a:lnSpc>
              <a:spcBef>
                <a:spcPts val="0"/>
              </a:spcBef>
              <a:defRPr sz="2000"/>
            </a:lvl1pPr>
            <a:lvl2pPr marL="461963" indent="-230188">
              <a:lnSpc>
                <a:spcPct val="100000"/>
              </a:lnSpc>
              <a:spcBef>
                <a:spcPts val="0"/>
              </a:spcBef>
              <a:defRPr sz="1800"/>
            </a:lvl2pPr>
            <a:lvl3pPr marL="796925" indent="-227013">
              <a:lnSpc>
                <a:spcPct val="100000"/>
              </a:lnSpc>
              <a:spcBef>
                <a:spcPts val="0"/>
              </a:spcBef>
              <a:defRPr sz="1600"/>
            </a:lvl3pPr>
            <a:lvl4pPr marL="1139825" indent="-228600">
              <a:defRPr sz="1400"/>
            </a:lvl4pPr>
            <a:lvl5pPr marL="1377950" indent="-228600">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
        <p:nvSpPr>
          <p:cNvPr id="6" name="Title 1"/>
          <p:cNvSpPr>
            <a:spLocks noGrp="1"/>
          </p:cNvSpPr>
          <p:nvPr>
            <p:ph type="title"/>
          </p:nvPr>
        </p:nvSpPr>
        <p:spPr>
          <a:xfrm>
            <a:off x="223707" y="134112"/>
            <a:ext cx="11766956" cy="743712"/>
          </a:xfrm>
        </p:spPr>
        <p:txBody>
          <a:bodyPr/>
          <a:lstStyle/>
          <a:p>
            <a:endParaRPr lang="en-US"/>
          </a:p>
        </p:txBody>
      </p:sp>
      <p:sp>
        <p:nvSpPr>
          <p:cNvPr id="5" name="Slide Number Placeholder 4"/>
          <p:cNvSpPr>
            <a:spLocks noGrp="1"/>
          </p:cNvSpPr>
          <p:nvPr>
            <p:ph type="sldNum" sz="quarter" idx="10"/>
          </p:nvPr>
        </p:nvSpPr>
        <p:spPr/>
        <p:txBody>
          <a:bodyPr/>
          <a:lstStyle>
            <a:lvl1pPr>
              <a:defRPr/>
            </a:lvl1pPr>
          </a:lstStyle>
          <a:p>
            <a:pPr>
              <a:defRPr/>
            </a:pPr>
            <a:fld id="{47A5A2A3-AC24-4EED-8CF6-852CF5B86C45}" type="slidenum">
              <a:rPr lang="en-US">
                <a:solidFill>
                  <a:prstClr val="white">
                    <a:lumMod val="50000"/>
                  </a:prstClr>
                </a:solidFill>
              </a:rPr>
              <a:pPr>
                <a:defRPr/>
              </a:pPr>
              <a:t>‹#›</a:t>
            </a:fld>
            <a:endParaRPr lang="en-US">
              <a:solidFill>
                <a:prstClr val="white">
                  <a:lumMod val="50000"/>
                </a:prstClr>
              </a:solidFill>
            </a:endParaRPr>
          </a:p>
        </p:txBody>
      </p:sp>
      <p:sp>
        <p:nvSpPr>
          <p:cNvPr id="7" name="TextBox 6"/>
          <p:cNvSpPr txBox="1">
            <a:spLocks noChangeArrowheads="1"/>
          </p:cNvSpPr>
          <p:nvPr userDrawn="1"/>
        </p:nvSpPr>
        <p:spPr bwMode="auto">
          <a:xfrm>
            <a:off x="739963" y="6498698"/>
            <a:ext cx="24214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indent="0" algn="l" defTabSz="914400" rtl="0" eaLnBrk="1" fontAlgn="base" latinLnBrk="0" hangingPunct="1">
              <a:lnSpc>
                <a:spcPct val="100000"/>
              </a:lnSpc>
              <a:spcBef>
                <a:spcPct val="0"/>
              </a:spcBef>
              <a:spcAft>
                <a:spcPct val="0"/>
              </a:spcAft>
              <a:buClrTx/>
              <a:buSzTx/>
              <a:buFontTx/>
              <a:buNone/>
              <a:tabLst/>
              <a:defRPr/>
            </a:pPr>
            <a:endParaRPr lang="en-US" altLang="en-US" sz="800">
              <a:solidFill>
                <a:srgbClr val="767171"/>
              </a:solidFill>
              <a:latin typeface="Arial" panose="020B0604020202020204" pitchFamily="34" charset="0"/>
              <a:cs typeface="Arial" panose="020B0604020202020204" pitchFamily="34" charset="0"/>
            </a:endParaRPr>
          </a:p>
          <a:p>
            <a:pPr marL="0" marR="0" indent="0" algn="l" defTabSz="914400" rtl="0" eaLnBrk="1" fontAlgn="base" latinLnBrk="0" hangingPunct="1">
              <a:lnSpc>
                <a:spcPct val="100000"/>
              </a:lnSpc>
              <a:spcBef>
                <a:spcPct val="0"/>
              </a:spcBef>
              <a:spcAft>
                <a:spcPct val="0"/>
              </a:spcAft>
              <a:buClrTx/>
              <a:buSzTx/>
              <a:buFontTx/>
              <a:buNone/>
              <a:tabLst/>
              <a:defRPr/>
            </a:pPr>
            <a:r>
              <a:rPr lang="en-US" altLang="en-US" sz="800">
                <a:solidFill>
                  <a:srgbClr val="767171"/>
                </a:solidFill>
                <a:latin typeface="Arial" panose="020B0604020202020204" pitchFamily="34" charset="0"/>
                <a:cs typeface="Arial" panose="020B0604020202020204" pitchFamily="34" charset="0"/>
              </a:rPr>
              <a:t>Confidential &amp; Proprietary.</a:t>
            </a:r>
          </a:p>
          <a:p>
            <a:pPr fontAlgn="base">
              <a:spcBef>
                <a:spcPct val="0"/>
              </a:spcBef>
              <a:spcAft>
                <a:spcPct val="0"/>
              </a:spcAft>
              <a:defRPr/>
            </a:pPr>
            <a:endParaRPr lang="en-US" altLang="en-US" sz="800">
              <a:solidFill>
                <a:srgbClr val="76717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3643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730772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Header: Confidential &amp; Proprietary">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963084" y="1845733"/>
            <a:ext cx="10363200" cy="3801534"/>
          </a:xfrm>
        </p:spPr>
        <p:txBody>
          <a:bodyPr anchor="ctr"/>
          <a:lstStyle>
            <a:lvl1pPr marL="0" indent="0" algn="ctr">
              <a:buNone/>
              <a:defRPr sz="3200" b="1"/>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Section Header</a:t>
            </a:r>
          </a:p>
        </p:txBody>
      </p:sp>
      <p:sp>
        <p:nvSpPr>
          <p:cNvPr id="4" name="Slide Number Placeholder 4"/>
          <p:cNvSpPr>
            <a:spLocks noGrp="1"/>
          </p:cNvSpPr>
          <p:nvPr>
            <p:ph type="sldNum" sz="quarter" idx="10"/>
          </p:nvPr>
        </p:nvSpPr>
        <p:spPr/>
        <p:txBody>
          <a:bodyPr/>
          <a:lstStyle>
            <a:lvl1pPr>
              <a:defRPr/>
            </a:lvl1pPr>
          </a:lstStyle>
          <a:p>
            <a:pPr>
              <a:defRPr/>
            </a:pPr>
            <a:fld id="{33368C11-A871-44B1-ADBD-300AADACB9EA}" type="slidenum">
              <a:rPr lang="en-US">
                <a:solidFill>
                  <a:prstClr val="white">
                    <a:lumMod val="50000"/>
                  </a:prstClr>
                </a:solidFill>
              </a:rPr>
              <a:pPr>
                <a:defRPr/>
              </a:pPr>
              <a:t>‹#›</a:t>
            </a:fld>
            <a:endParaRPr lang="en-US">
              <a:solidFill>
                <a:prstClr val="white">
                  <a:lumMod val="50000"/>
                </a:prstClr>
              </a:solidFill>
            </a:endParaRPr>
          </a:p>
        </p:txBody>
      </p:sp>
      <p:sp>
        <p:nvSpPr>
          <p:cNvPr id="5" name="TextBox 4"/>
          <p:cNvSpPr txBox="1">
            <a:spLocks noChangeArrowheads="1"/>
          </p:cNvSpPr>
          <p:nvPr userDrawn="1"/>
        </p:nvSpPr>
        <p:spPr bwMode="auto">
          <a:xfrm>
            <a:off x="739963" y="6498698"/>
            <a:ext cx="24214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indent="0" algn="l" defTabSz="914400" rtl="0" eaLnBrk="1" fontAlgn="base" latinLnBrk="0" hangingPunct="1">
              <a:lnSpc>
                <a:spcPct val="100000"/>
              </a:lnSpc>
              <a:spcBef>
                <a:spcPct val="0"/>
              </a:spcBef>
              <a:spcAft>
                <a:spcPct val="0"/>
              </a:spcAft>
              <a:buClrTx/>
              <a:buSzTx/>
              <a:buFontTx/>
              <a:buNone/>
              <a:tabLst/>
              <a:defRPr/>
            </a:pPr>
            <a:endParaRPr lang="en-US" altLang="en-US" sz="800">
              <a:solidFill>
                <a:srgbClr val="767171"/>
              </a:solidFill>
              <a:latin typeface="Arial" panose="020B0604020202020204" pitchFamily="34" charset="0"/>
              <a:cs typeface="Arial" panose="020B0604020202020204" pitchFamily="34" charset="0"/>
            </a:endParaRPr>
          </a:p>
          <a:p>
            <a:pPr marL="0" marR="0" indent="0" algn="l" defTabSz="914400" rtl="0" eaLnBrk="1" fontAlgn="base" latinLnBrk="0" hangingPunct="1">
              <a:lnSpc>
                <a:spcPct val="100000"/>
              </a:lnSpc>
              <a:spcBef>
                <a:spcPct val="0"/>
              </a:spcBef>
              <a:spcAft>
                <a:spcPct val="0"/>
              </a:spcAft>
              <a:buClrTx/>
              <a:buSzTx/>
              <a:buFontTx/>
              <a:buNone/>
              <a:tabLst/>
              <a:defRPr/>
            </a:pPr>
            <a:r>
              <a:rPr lang="en-US" altLang="en-US" sz="800">
                <a:solidFill>
                  <a:srgbClr val="767171"/>
                </a:solidFill>
                <a:latin typeface="Arial" panose="020B0604020202020204" pitchFamily="34" charset="0"/>
                <a:cs typeface="Arial" panose="020B0604020202020204" pitchFamily="34" charset="0"/>
              </a:rPr>
              <a:t>Confidential &amp; Proprietary.</a:t>
            </a:r>
          </a:p>
          <a:p>
            <a:pPr fontAlgn="base">
              <a:spcBef>
                <a:spcPct val="0"/>
              </a:spcBef>
              <a:spcAft>
                <a:spcPct val="0"/>
              </a:spcAft>
              <a:defRPr/>
            </a:pPr>
            <a:endParaRPr lang="en-US" altLang="en-US" sz="800">
              <a:solidFill>
                <a:srgbClr val="76717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64411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mparison: Confidential &amp; Proprietary">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3707" y="1375537"/>
            <a:ext cx="5386917"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23707" y="2015298"/>
            <a:ext cx="5386917" cy="4182301"/>
          </a:xfrm>
        </p:spPr>
        <p:txBody>
          <a:bodyPr/>
          <a:lstStyle>
            <a:lvl1pPr>
              <a:lnSpc>
                <a:spcPct val="100000"/>
              </a:lnSpc>
              <a:spcBef>
                <a:spcPts val="0"/>
              </a:spcBef>
              <a:defRPr sz="1800"/>
            </a:lvl1pPr>
            <a:lvl2pPr>
              <a:lnSpc>
                <a:spcPct val="100000"/>
              </a:lnSpc>
              <a:spcBef>
                <a:spcPts val="0"/>
              </a:spcBef>
              <a:defRPr sz="1600"/>
            </a:lvl2pPr>
            <a:lvl3pPr>
              <a:lnSpc>
                <a:spcPct val="100000"/>
              </a:lnSpc>
              <a:spcBef>
                <a:spcPts val="0"/>
              </a:spcBef>
              <a:defRPr sz="1400"/>
            </a:lvl3pPr>
            <a:lvl4pPr>
              <a:defRPr sz="1200"/>
            </a:lvl4pPr>
            <a:lvl5pPr>
              <a:defRPr sz="12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5" name="Text Placeholder 4"/>
          <p:cNvSpPr>
            <a:spLocks noGrp="1"/>
          </p:cNvSpPr>
          <p:nvPr>
            <p:ph type="body" sz="quarter" idx="3"/>
          </p:nvPr>
        </p:nvSpPr>
        <p:spPr>
          <a:xfrm>
            <a:off x="6193368" y="1375537"/>
            <a:ext cx="5389033"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015299"/>
            <a:ext cx="5389033" cy="4182300"/>
          </a:xfrm>
        </p:spPr>
        <p:txBody>
          <a:bodyPr/>
          <a:lstStyle>
            <a:lvl1pPr>
              <a:lnSpc>
                <a:spcPct val="100000"/>
              </a:lnSpc>
              <a:spcBef>
                <a:spcPts val="0"/>
              </a:spcBef>
              <a:defRPr sz="1800"/>
            </a:lvl1pPr>
            <a:lvl2pPr>
              <a:lnSpc>
                <a:spcPct val="100000"/>
              </a:lnSpc>
              <a:spcBef>
                <a:spcPts val="0"/>
              </a:spcBef>
              <a:defRPr sz="1600"/>
            </a:lvl2pPr>
            <a:lvl3pPr>
              <a:lnSpc>
                <a:spcPct val="100000"/>
              </a:lnSpc>
              <a:spcBef>
                <a:spcPts val="0"/>
              </a:spcBef>
              <a:defRPr sz="1400"/>
            </a:lvl3pPr>
            <a:lvl4pPr>
              <a:defRPr sz="1200"/>
            </a:lvl4pPr>
            <a:lvl5pPr>
              <a:defRPr sz="12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9" name="Title 1"/>
          <p:cNvSpPr>
            <a:spLocks noGrp="1"/>
          </p:cNvSpPr>
          <p:nvPr>
            <p:ph type="title"/>
          </p:nvPr>
        </p:nvSpPr>
        <p:spPr>
          <a:xfrm>
            <a:off x="223707" y="134112"/>
            <a:ext cx="11766956" cy="743712"/>
          </a:xfrm>
        </p:spPr>
        <p:txBody>
          <a:bodyPr/>
          <a:lstStyle/>
          <a:p>
            <a:endParaRPr lang="en-US"/>
          </a:p>
        </p:txBody>
      </p:sp>
      <p:sp>
        <p:nvSpPr>
          <p:cNvPr id="7" name="Slide Number Placeholder 4"/>
          <p:cNvSpPr>
            <a:spLocks noGrp="1"/>
          </p:cNvSpPr>
          <p:nvPr>
            <p:ph type="sldNum" sz="quarter" idx="10"/>
          </p:nvPr>
        </p:nvSpPr>
        <p:spPr/>
        <p:txBody>
          <a:bodyPr/>
          <a:lstStyle>
            <a:lvl1pPr>
              <a:defRPr/>
            </a:lvl1pPr>
          </a:lstStyle>
          <a:p>
            <a:pPr>
              <a:defRPr/>
            </a:pPr>
            <a:fld id="{ACFADB7F-30CA-4559-9D18-227E22D52F78}" type="slidenum">
              <a:rPr lang="en-US">
                <a:solidFill>
                  <a:prstClr val="white">
                    <a:lumMod val="50000"/>
                  </a:prstClr>
                </a:solidFill>
              </a:rPr>
              <a:pPr>
                <a:defRPr/>
              </a:pPr>
              <a:t>‹#›</a:t>
            </a:fld>
            <a:endParaRPr lang="en-US">
              <a:solidFill>
                <a:prstClr val="white">
                  <a:lumMod val="50000"/>
                </a:prstClr>
              </a:solidFill>
            </a:endParaRPr>
          </a:p>
        </p:txBody>
      </p:sp>
      <p:sp>
        <p:nvSpPr>
          <p:cNvPr id="10" name="TextBox 9"/>
          <p:cNvSpPr txBox="1">
            <a:spLocks noChangeArrowheads="1"/>
          </p:cNvSpPr>
          <p:nvPr userDrawn="1"/>
        </p:nvSpPr>
        <p:spPr bwMode="auto">
          <a:xfrm>
            <a:off x="739963" y="6498698"/>
            <a:ext cx="24214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indent="0" algn="l" defTabSz="914400" rtl="0" eaLnBrk="1" fontAlgn="base" latinLnBrk="0" hangingPunct="1">
              <a:lnSpc>
                <a:spcPct val="100000"/>
              </a:lnSpc>
              <a:spcBef>
                <a:spcPct val="0"/>
              </a:spcBef>
              <a:spcAft>
                <a:spcPct val="0"/>
              </a:spcAft>
              <a:buClrTx/>
              <a:buSzTx/>
              <a:buFontTx/>
              <a:buNone/>
              <a:tabLst/>
              <a:defRPr/>
            </a:pPr>
            <a:endParaRPr lang="en-US" altLang="en-US" sz="800">
              <a:solidFill>
                <a:srgbClr val="767171"/>
              </a:solidFill>
              <a:latin typeface="Arial" panose="020B0604020202020204" pitchFamily="34" charset="0"/>
              <a:cs typeface="Arial" panose="020B0604020202020204" pitchFamily="34" charset="0"/>
            </a:endParaRPr>
          </a:p>
          <a:p>
            <a:pPr marL="0" marR="0" indent="0" algn="l" defTabSz="914400" rtl="0" eaLnBrk="1" fontAlgn="base" latinLnBrk="0" hangingPunct="1">
              <a:lnSpc>
                <a:spcPct val="100000"/>
              </a:lnSpc>
              <a:spcBef>
                <a:spcPct val="0"/>
              </a:spcBef>
              <a:spcAft>
                <a:spcPct val="0"/>
              </a:spcAft>
              <a:buClrTx/>
              <a:buSzTx/>
              <a:buFontTx/>
              <a:buNone/>
              <a:tabLst/>
              <a:defRPr/>
            </a:pPr>
            <a:r>
              <a:rPr lang="en-US" altLang="en-US" sz="800">
                <a:solidFill>
                  <a:srgbClr val="767171"/>
                </a:solidFill>
                <a:latin typeface="Arial" panose="020B0604020202020204" pitchFamily="34" charset="0"/>
                <a:cs typeface="Arial" panose="020B0604020202020204" pitchFamily="34" charset="0"/>
              </a:rPr>
              <a:t>Confidential &amp; Proprietary.</a:t>
            </a:r>
          </a:p>
          <a:p>
            <a:pPr fontAlgn="base">
              <a:spcBef>
                <a:spcPct val="0"/>
              </a:spcBef>
              <a:spcAft>
                <a:spcPct val="0"/>
              </a:spcAft>
              <a:defRPr/>
            </a:pPr>
            <a:endParaRPr lang="en-US" altLang="en-US" sz="800">
              <a:solidFill>
                <a:srgbClr val="76717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36346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ustom: Confidential &amp; Proprietary">
    <p:spTree>
      <p:nvGrpSpPr>
        <p:cNvPr id="1" name=""/>
        <p:cNvGrpSpPr/>
        <p:nvPr/>
      </p:nvGrpSpPr>
      <p:grpSpPr>
        <a:xfrm>
          <a:off x="0" y="0"/>
          <a:ext cx="0" cy="0"/>
          <a:chOff x="0" y="0"/>
          <a:chExt cx="0" cy="0"/>
        </a:xfrm>
      </p:grpSpPr>
      <p:sp>
        <p:nvSpPr>
          <p:cNvPr id="2" name="Title 1"/>
          <p:cNvSpPr>
            <a:spLocks noGrp="1"/>
          </p:cNvSpPr>
          <p:nvPr>
            <p:ph type="title"/>
          </p:nvPr>
        </p:nvSpPr>
        <p:spPr>
          <a:xfrm>
            <a:off x="223707" y="134112"/>
            <a:ext cx="11766956" cy="743712"/>
          </a:xfrm>
          <a:prstGeom prst="rect">
            <a:avLst/>
          </a:prstGeom>
        </p:spPr>
        <p:txBody>
          <a:bodyPr anchor="ctr"/>
          <a:lstStyle/>
          <a:p>
            <a:endParaRPr lang="en-US"/>
          </a:p>
        </p:txBody>
      </p:sp>
      <p:sp>
        <p:nvSpPr>
          <p:cNvPr id="3" name="Content Placeholder 2"/>
          <p:cNvSpPr>
            <a:spLocks noGrp="1"/>
          </p:cNvSpPr>
          <p:nvPr>
            <p:ph idx="1"/>
          </p:nvPr>
        </p:nvSpPr>
        <p:spPr>
          <a:xfrm>
            <a:off x="223705" y="1285876"/>
            <a:ext cx="11765280" cy="4810125"/>
          </a:xfrm>
        </p:spPr>
        <p:txBody>
          <a:bodyPr/>
          <a:lstStyle>
            <a:lvl1pPr>
              <a:spcBef>
                <a:spcPts val="1200"/>
              </a:spcBef>
              <a:defRPr/>
            </a:lvl1pPr>
            <a:lvl2pPr>
              <a:spcBef>
                <a:spcPts val="600"/>
              </a:spcBef>
              <a:defRPr/>
            </a:lvl2pPr>
            <a:lvl3pPr>
              <a:spcBef>
                <a:spcPts val="300"/>
              </a:spcBef>
              <a:defRPr sz="1400"/>
            </a:lvl3pPr>
            <a:lvl4pPr>
              <a:spcBef>
                <a:spcPts val="300"/>
              </a:spcBef>
              <a:defRPr sz="1400"/>
            </a:lvl4pPr>
            <a:lvl5pPr>
              <a:spcBef>
                <a:spcPts val="300"/>
              </a:spcBef>
              <a:defRPr sz="1400"/>
            </a:lvl5pPr>
          </a:lstStyle>
          <a:p>
            <a:pPr lvl="0"/>
            <a:endParaRPr lang="en-US"/>
          </a:p>
        </p:txBody>
      </p:sp>
      <p:sp>
        <p:nvSpPr>
          <p:cNvPr id="5" name="Slide Number Placeholder 2"/>
          <p:cNvSpPr>
            <a:spLocks noGrp="1"/>
          </p:cNvSpPr>
          <p:nvPr>
            <p:ph type="sldNum" sz="quarter" idx="10"/>
          </p:nvPr>
        </p:nvSpPr>
        <p:spPr>
          <a:xfrm>
            <a:off x="4734984" y="6464301"/>
            <a:ext cx="2743200" cy="365125"/>
          </a:xfrm>
        </p:spPr>
        <p:txBody>
          <a:bodyPr/>
          <a:lstStyle>
            <a:lvl1pPr>
              <a:defRPr/>
            </a:lvl1pPr>
          </a:lstStyle>
          <a:p>
            <a:pPr>
              <a:defRPr/>
            </a:pPr>
            <a:fld id="{E2D6B392-2311-4D85-A582-D1976F1A3194}" type="slidenum">
              <a:rPr lang="en-US">
                <a:solidFill>
                  <a:srgbClr val="323E48">
                    <a:tint val="75000"/>
                  </a:srgbClr>
                </a:solidFill>
              </a:rPr>
              <a:pPr>
                <a:defRPr/>
              </a:pPr>
              <a:t>‹#›</a:t>
            </a:fld>
            <a:endParaRPr lang="en-US">
              <a:solidFill>
                <a:srgbClr val="323E48">
                  <a:tint val="75000"/>
                </a:srgbClr>
              </a:solidFill>
            </a:endParaRPr>
          </a:p>
        </p:txBody>
      </p:sp>
      <p:sp>
        <p:nvSpPr>
          <p:cNvPr id="6" name="TextBox 5"/>
          <p:cNvSpPr txBox="1">
            <a:spLocks noChangeArrowheads="1"/>
          </p:cNvSpPr>
          <p:nvPr userDrawn="1"/>
        </p:nvSpPr>
        <p:spPr bwMode="auto">
          <a:xfrm>
            <a:off x="739963" y="6498698"/>
            <a:ext cx="24214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indent="0" algn="l" defTabSz="914400" rtl="0" eaLnBrk="1" fontAlgn="base" latinLnBrk="0" hangingPunct="1">
              <a:lnSpc>
                <a:spcPct val="100000"/>
              </a:lnSpc>
              <a:spcBef>
                <a:spcPct val="0"/>
              </a:spcBef>
              <a:spcAft>
                <a:spcPct val="0"/>
              </a:spcAft>
              <a:buClrTx/>
              <a:buSzTx/>
              <a:buFontTx/>
              <a:buNone/>
              <a:tabLst/>
              <a:defRPr/>
            </a:pPr>
            <a:endParaRPr lang="en-US" altLang="en-US" sz="800">
              <a:solidFill>
                <a:srgbClr val="767171"/>
              </a:solidFill>
              <a:latin typeface="Arial" panose="020B0604020202020204" pitchFamily="34" charset="0"/>
              <a:cs typeface="Arial" panose="020B0604020202020204" pitchFamily="34" charset="0"/>
            </a:endParaRPr>
          </a:p>
          <a:p>
            <a:pPr marL="0" marR="0" indent="0" algn="l" defTabSz="914400" rtl="0" eaLnBrk="1" fontAlgn="base" latinLnBrk="0" hangingPunct="1">
              <a:lnSpc>
                <a:spcPct val="100000"/>
              </a:lnSpc>
              <a:spcBef>
                <a:spcPct val="0"/>
              </a:spcBef>
              <a:spcAft>
                <a:spcPct val="0"/>
              </a:spcAft>
              <a:buClrTx/>
              <a:buSzTx/>
              <a:buFontTx/>
              <a:buNone/>
              <a:tabLst/>
              <a:defRPr/>
            </a:pPr>
            <a:r>
              <a:rPr lang="en-US" altLang="en-US" sz="800">
                <a:solidFill>
                  <a:srgbClr val="767171"/>
                </a:solidFill>
                <a:latin typeface="Arial" panose="020B0604020202020204" pitchFamily="34" charset="0"/>
                <a:cs typeface="Arial" panose="020B0604020202020204" pitchFamily="34" charset="0"/>
              </a:rPr>
              <a:t>Confidential &amp; Proprietary.</a:t>
            </a:r>
          </a:p>
          <a:p>
            <a:pPr fontAlgn="base">
              <a:spcBef>
                <a:spcPct val="0"/>
              </a:spcBef>
              <a:spcAft>
                <a:spcPct val="0"/>
              </a:spcAft>
              <a:defRPr/>
            </a:pPr>
            <a:endParaRPr lang="en-US" altLang="en-US" sz="800">
              <a:solidFill>
                <a:srgbClr val="76717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7033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05554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1335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8295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6861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398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80439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33523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0"/>
            <a:ext cx="10972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hf sldNum="0" hdr="0" ftr="0" dt="0"/>
  <p:txStyles>
    <p:titleStyle>
      <a:lvl1pPr algn="l" rtl="0" eaLnBrk="0" fontAlgn="base" hangingPunct="0">
        <a:spcBef>
          <a:spcPct val="0"/>
        </a:spcBef>
        <a:spcAft>
          <a:spcPct val="0"/>
        </a:spcAft>
        <a:defRPr sz="3600">
          <a:solidFill>
            <a:srgbClr val="003366"/>
          </a:solidFill>
          <a:latin typeface="+mj-lt"/>
          <a:ea typeface="+mj-ea"/>
          <a:cs typeface="+mj-cs"/>
        </a:defRPr>
      </a:lvl1pPr>
      <a:lvl2pPr algn="l" rtl="0" eaLnBrk="0" fontAlgn="base" hangingPunct="0">
        <a:spcBef>
          <a:spcPct val="0"/>
        </a:spcBef>
        <a:spcAft>
          <a:spcPct val="0"/>
        </a:spcAft>
        <a:defRPr sz="3600">
          <a:solidFill>
            <a:srgbClr val="003366"/>
          </a:solidFill>
          <a:latin typeface="Trebuchet MS" pitchFamily="34" charset="0"/>
        </a:defRPr>
      </a:lvl2pPr>
      <a:lvl3pPr algn="l" rtl="0" eaLnBrk="0" fontAlgn="base" hangingPunct="0">
        <a:spcBef>
          <a:spcPct val="0"/>
        </a:spcBef>
        <a:spcAft>
          <a:spcPct val="0"/>
        </a:spcAft>
        <a:defRPr sz="3600">
          <a:solidFill>
            <a:srgbClr val="003366"/>
          </a:solidFill>
          <a:latin typeface="Trebuchet MS" pitchFamily="34" charset="0"/>
        </a:defRPr>
      </a:lvl3pPr>
      <a:lvl4pPr algn="l" rtl="0" eaLnBrk="0" fontAlgn="base" hangingPunct="0">
        <a:spcBef>
          <a:spcPct val="0"/>
        </a:spcBef>
        <a:spcAft>
          <a:spcPct val="0"/>
        </a:spcAft>
        <a:defRPr sz="3600">
          <a:solidFill>
            <a:srgbClr val="003366"/>
          </a:solidFill>
          <a:latin typeface="Trebuchet MS" pitchFamily="34" charset="0"/>
        </a:defRPr>
      </a:lvl4pPr>
      <a:lvl5pPr algn="l" rtl="0" eaLnBrk="0" fontAlgn="base" hangingPunct="0">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p:titleStyle>
    <p:bodyStyle>
      <a:lvl1pPr marL="342900" indent="-342900" algn="l" rtl="0" eaLnBrk="0" fontAlgn="base" hangingPunct="0">
        <a:spcBef>
          <a:spcPct val="20000"/>
        </a:spcBef>
        <a:spcAft>
          <a:spcPct val="0"/>
        </a:spcAft>
        <a:defRPr sz="2400">
          <a:solidFill>
            <a:srgbClr val="4D4D4D"/>
          </a:solidFill>
          <a:latin typeface="+mn-lt"/>
          <a:ea typeface="+mn-ea"/>
          <a:cs typeface="+mn-cs"/>
        </a:defRPr>
      </a:lvl1pPr>
      <a:lvl2pPr marL="742950" indent="-285750" algn="l" rtl="0" eaLnBrk="0" fontAlgn="base" hangingPunct="0">
        <a:spcBef>
          <a:spcPct val="20000"/>
        </a:spcBef>
        <a:spcAft>
          <a:spcPct val="0"/>
        </a:spcAft>
        <a:buChar char="•"/>
        <a:defRPr sz="2400">
          <a:solidFill>
            <a:srgbClr val="777777"/>
          </a:solidFill>
          <a:latin typeface="+mn-lt"/>
        </a:defRPr>
      </a:lvl2pPr>
      <a:lvl3pPr marL="1143000" indent="-228600" algn="l" rtl="0" eaLnBrk="0" fontAlgn="base" hangingPunct="0">
        <a:spcBef>
          <a:spcPct val="20000"/>
        </a:spcBef>
        <a:spcAft>
          <a:spcPct val="0"/>
        </a:spcAft>
        <a:buChar char="•"/>
        <a:defRPr sz="2400">
          <a:solidFill>
            <a:srgbClr val="777777"/>
          </a:solidFill>
          <a:latin typeface="+mn-lt"/>
        </a:defRPr>
      </a:lvl3pPr>
      <a:lvl4pPr marL="1600200" indent="-228600" algn="l" rtl="0" eaLnBrk="0" fontAlgn="base" hangingPunct="0">
        <a:spcBef>
          <a:spcPct val="20000"/>
        </a:spcBef>
        <a:spcAft>
          <a:spcPct val="0"/>
        </a:spcAft>
        <a:buChar char="•"/>
        <a:defRPr sz="2400">
          <a:solidFill>
            <a:srgbClr val="777777"/>
          </a:solidFill>
          <a:latin typeface="+mn-lt"/>
        </a:defRPr>
      </a:lvl4pPr>
      <a:lvl5pPr marL="2057400" indent="-228600" algn="l" rtl="0" eaLnBrk="0" fontAlgn="base" hangingPunct="0">
        <a:spcBef>
          <a:spcPct val="20000"/>
        </a:spcBef>
        <a:spcAft>
          <a:spcPct val="0"/>
        </a:spcAft>
        <a:buChar char="•"/>
        <a:defRPr sz="2400">
          <a:solidFill>
            <a:srgbClr val="777777"/>
          </a:solidFill>
          <a:latin typeface="+mn-lt"/>
        </a:defRPr>
      </a:lvl5pPr>
      <a:lvl6pPr marL="2514600" indent="-228600" algn="l" rtl="0" fontAlgn="base">
        <a:spcBef>
          <a:spcPct val="20000"/>
        </a:spcBef>
        <a:spcAft>
          <a:spcPct val="0"/>
        </a:spcAft>
        <a:buChar char="•"/>
        <a:defRPr sz="2400">
          <a:solidFill>
            <a:srgbClr val="777777"/>
          </a:solidFill>
          <a:latin typeface="+mn-lt"/>
        </a:defRPr>
      </a:lvl6pPr>
      <a:lvl7pPr marL="2971800" indent="-228600" algn="l" rtl="0" fontAlgn="base">
        <a:spcBef>
          <a:spcPct val="20000"/>
        </a:spcBef>
        <a:spcAft>
          <a:spcPct val="0"/>
        </a:spcAft>
        <a:buChar char="•"/>
        <a:defRPr sz="2400">
          <a:solidFill>
            <a:srgbClr val="777777"/>
          </a:solidFill>
          <a:latin typeface="+mn-lt"/>
        </a:defRPr>
      </a:lvl7pPr>
      <a:lvl8pPr marL="3429000" indent="-228600" algn="l" rtl="0" fontAlgn="base">
        <a:spcBef>
          <a:spcPct val="20000"/>
        </a:spcBef>
        <a:spcAft>
          <a:spcPct val="0"/>
        </a:spcAft>
        <a:buChar char="•"/>
        <a:defRPr sz="2400">
          <a:solidFill>
            <a:srgbClr val="777777"/>
          </a:solidFill>
          <a:latin typeface="+mn-lt"/>
        </a:defRPr>
      </a:lvl8pPr>
      <a:lvl9pPr marL="3886200" indent="-228600" algn="l" rtl="0" fontAlgn="base">
        <a:spcBef>
          <a:spcPct val="20000"/>
        </a:spcBef>
        <a:spcAft>
          <a:spcPct val="0"/>
        </a:spcAft>
        <a:buChar char="•"/>
        <a:defRPr sz="2400">
          <a:solidFill>
            <a:srgbClr val="77777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 name="Picture 8"/>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848447" y="6484096"/>
            <a:ext cx="700087"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224367" y="234950"/>
            <a:ext cx="11766551" cy="56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p:cNvSpPr>
            <a:spLocks noGrp="1" noChangeArrowheads="1"/>
          </p:cNvSpPr>
          <p:nvPr>
            <p:ph type="body" idx="1"/>
          </p:nvPr>
        </p:nvSpPr>
        <p:spPr bwMode="auto">
          <a:xfrm>
            <a:off x="209551" y="1125538"/>
            <a:ext cx="11768667"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1029" name="Rectangle 5"/>
          <p:cNvSpPr>
            <a:spLocks noChangeArrowheads="1"/>
          </p:cNvSpPr>
          <p:nvPr/>
        </p:nvSpPr>
        <p:spPr bwMode="auto">
          <a:xfrm>
            <a:off x="641352" y="6429375"/>
            <a:ext cx="4500033" cy="280988"/>
          </a:xfrm>
          <a:prstGeom prst="rect">
            <a:avLst/>
          </a:prstGeom>
          <a:noFill/>
          <a:ln>
            <a:noFill/>
          </a:ln>
        </p:spPr>
        <p:txBody>
          <a:bodyPr anchor="b"/>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defRPr/>
            </a:pPr>
            <a:r>
              <a:rPr lang="en-US" altLang="en-US" sz="800">
                <a:solidFill>
                  <a:prstClr val="white">
                    <a:lumMod val="50000"/>
                  </a:prstClr>
                </a:solidFill>
                <a:latin typeface="Arial"/>
              </a:rPr>
              <a:t>© 2020 CAQH, All Rights Reserved.</a:t>
            </a:r>
          </a:p>
        </p:txBody>
      </p:sp>
      <p:cxnSp>
        <p:nvCxnSpPr>
          <p:cNvPr id="1030" name="Straight Connector 8"/>
          <p:cNvCxnSpPr>
            <a:cxnSpLocks noChangeShapeType="1"/>
          </p:cNvCxnSpPr>
          <p:nvPr userDrawn="1"/>
        </p:nvCxnSpPr>
        <p:spPr bwMode="auto">
          <a:xfrm>
            <a:off x="641351" y="6402389"/>
            <a:ext cx="10907183" cy="1587"/>
          </a:xfrm>
          <a:prstGeom prst="line">
            <a:avLst/>
          </a:prstGeom>
          <a:noFill/>
          <a:ln w="9525" algn="ctr">
            <a:solidFill>
              <a:schemeClr val="accent4"/>
            </a:solidFill>
            <a:round/>
            <a:headEnd/>
            <a:tailEnd/>
          </a:ln>
          <a:extLst>
            <a:ext uri="{909E8E84-426E-40DD-AFC4-6F175D3DCCD1}">
              <a14:hiddenFill xmlns:a14="http://schemas.microsoft.com/office/drawing/2010/main">
                <a:noFill/>
              </a14:hiddenFill>
            </a:ext>
          </a:extLst>
        </p:spPr>
      </p:cxnSp>
      <p:sp>
        <p:nvSpPr>
          <p:cNvPr id="5" name="Slide Number Placeholder 4"/>
          <p:cNvSpPr>
            <a:spLocks noGrp="1"/>
          </p:cNvSpPr>
          <p:nvPr>
            <p:ph type="sldNum" sz="quarter" idx="4"/>
          </p:nvPr>
        </p:nvSpPr>
        <p:spPr>
          <a:xfrm>
            <a:off x="4734984" y="6464301"/>
            <a:ext cx="2743200" cy="365125"/>
          </a:xfrm>
          <a:prstGeom prst="rect">
            <a:avLst/>
          </a:prstGeom>
        </p:spPr>
        <p:txBody>
          <a:bodyPr vert="horz" lIns="91440" tIns="45720" rIns="91440" bIns="45720" rtlCol="0" anchor="ctr"/>
          <a:lstStyle>
            <a:lvl1pPr algn="ctr">
              <a:defRPr sz="800">
                <a:solidFill>
                  <a:schemeClr val="bg1">
                    <a:lumMod val="50000"/>
                  </a:schemeClr>
                </a:solidFill>
                <a:latin typeface="+mn-lt"/>
              </a:defRPr>
            </a:lvl1pPr>
          </a:lstStyle>
          <a:p>
            <a:pPr>
              <a:defRPr/>
            </a:pPr>
            <a:fld id="{24A9C3B7-931F-49EA-9459-68D337781975}" type="slidenum">
              <a:rPr lang="en-US">
                <a:solidFill>
                  <a:prstClr val="white">
                    <a:lumMod val="50000"/>
                  </a:prstClr>
                </a:solidFill>
              </a:rPr>
              <a:pPr>
                <a:defRPr/>
              </a:pPr>
              <a:t>‹#›</a:t>
            </a:fld>
            <a:endParaRPr lang="en-US">
              <a:solidFill>
                <a:prstClr val="white">
                  <a:lumMod val="50000"/>
                </a:prstClr>
              </a:solidFill>
            </a:endParaRPr>
          </a:p>
        </p:txBody>
      </p:sp>
      <p:sp>
        <p:nvSpPr>
          <p:cNvPr id="9" name="Rectangle 8"/>
          <p:cNvSpPr>
            <a:spLocks noChangeArrowheads="1"/>
          </p:cNvSpPr>
          <p:nvPr userDrawn="1"/>
        </p:nvSpPr>
        <p:spPr bwMode="auto">
          <a:xfrm>
            <a:off x="0" y="0"/>
            <a:ext cx="12192000" cy="1000125"/>
          </a:xfrm>
          <a:prstGeom prst="rect">
            <a:avLst/>
          </a:prstGeom>
          <a:gradFill flip="none" rotWithShape="1">
            <a:gsLst>
              <a:gs pos="100000">
                <a:srgbClr val="D8807E"/>
              </a:gs>
              <a:gs pos="100000">
                <a:srgbClr val="D77E7C">
                  <a:alpha val="28000"/>
                </a:srgbClr>
              </a:gs>
              <a:gs pos="84000">
                <a:srgbClr val="A31F34"/>
              </a:gs>
            </a:gsLst>
            <a:lin ang="0" scaled="0"/>
            <a:tileRect/>
          </a:gradFill>
          <a:ln>
            <a:noFill/>
          </a:ln>
          <a:effectLst>
            <a:outerShdw blurRad="228600" dist="38099" dir="6119970" rotWithShape="0">
              <a:srgbClr val="808080">
                <a:alpha val="42999"/>
              </a:srgbClr>
            </a:outerShdw>
          </a:effectLst>
        </p:spPr>
        <p:txBody>
          <a:bodyPr anchor="ctr"/>
          <a:lstStyle/>
          <a:p>
            <a:pPr algn="ctr" defTabSz="457200">
              <a:defRPr/>
            </a:pPr>
            <a:endParaRPr lang="en-US">
              <a:solidFill>
                <a:prstClr val="white"/>
              </a:solidFill>
              <a:ea typeface="ＭＳ Ｐゴシック" panose="020B0600070205080204" pitchFamily="34" charset="-128"/>
            </a:endParaRPr>
          </a:p>
        </p:txBody>
      </p:sp>
    </p:spTree>
    <p:extLst>
      <p:ext uri="{BB962C8B-B14F-4D97-AF65-F5344CB8AC3E}">
        <p14:creationId xmlns:p14="http://schemas.microsoft.com/office/powerpoint/2010/main" val="1005486244"/>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Lst>
  <p:hf hdr="0" dt="0"/>
  <p:txStyles>
    <p:titleStyle>
      <a:lvl1pPr algn="l" rtl="0" eaLnBrk="0" fontAlgn="base" hangingPunct="0">
        <a:spcBef>
          <a:spcPct val="0"/>
        </a:spcBef>
        <a:spcAft>
          <a:spcPct val="0"/>
        </a:spcAft>
        <a:defRPr sz="2400">
          <a:solidFill>
            <a:schemeClr val="bg1"/>
          </a:solidFill>
          <a:latin typeface="Arial" panose="020B0604020202020204" pitchFamily="34" charset="0"/>
          <a:ea typeface="+mj-ea"/>
          <a:cs typeface="Arial" panose="020B0604020202020204" pitchFamily="34" charset="0"/>
        </a:defRPr>
      </a:lvl1pPr>
      <a:lvl2pPr algn="l" rtl="0" eaLnBrk="0" fontAlgn="base" hangingPunct="0">
        <a:spcBef>
          <a:spcPct val="0"/>
        </a:spcBef>
        <a:spcAft>
          <a:spcPct val="0"/>
        </a:spcAft>
        <a:defRPr sz="2400">
          <a:solidFill>
            <a:schemeClr val="bg1"/>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defRPr sz="2400">
          <a:solidFill>
            <a:schemeClr val="bg1"/>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defRPr sz="2400">
          <a:solidFill>
            <a:schemeClr val="bg1"/>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defRPr sz="2400">
          <a:solidFill>
            <a:schemeClr val="bg1"/>
          </a:solidFill>
          <a:latin typeface="Arial" panose="020B0604020202020204" pitchFamily="34" charset="0"/>
          <a:cs typeface="Arial" panose="020B0604020202020204" pitchFamily="34" charset="0"/>
        </a:defRPr>
      </a:lvl5pPr>
      <a:lvl6pPr marL="457200" algn="l" rtl="0" fontAlgn="base">
        <a:spcBef>
          <a:spcPct val="0"/>
        </a:spcBef>
        <a:spcAft>
          <a:spcPct val="0"/>
        </a:spcAft>
        <a:defRPr sz="2800">
          <a:solidFill>
            <a:srgbClr val="070359"/>
          </a:solidFill>
          <a:latin typeface="Times New Roman" pitchFamily="18" charset="0"/>
        </a:defRPr>
      </a:lvl6pPr>
      <a:lvl7pPr marL="914400" algn="l" rtl="0" fontAlgn="base">
        <a:spcBef>
          <a:spcPct val="0"/>
        </a:spcBef>
        <a:spcAft>
          <a:spcPct val="0"/>
        </a:spcAft>
        <a:defRPr sz="2800">
          <a:solidFill>
            <a:srgbClr val="070359"/>
          </a:solidFill>
          <a:latin typeface="Times New Roman" pitchFamily="18" charset="0"/>
        </a:defRPr>
      </a:lvl7pPr>
      <a:lvl8pPr marL="1371600" algn="l" rtl="0" fontAlgn="base">
        <a:spcBef>
          <a:spcPct val="0"/>
        </a:spcBef>
        <a:spcAft>
          <a:spcPct val="0"/>
        </a:spcAft>
        <a:defRPr sz="2800">
          <a:solidFill>
            <a:srgbClr val="070359"/>
          </a:solidFill>
          <a:latin typeface="Times New Roman" pitchFamily="18" charset="0"/>
        </a:defRPr>
      </a:lvl8pPr>
      <a:lvl9pPr marL="1828800" algn="l" rtl="0" fontAlgn="base">
        <a:spcBef>
          <a:spcPct val="0"/>
        </a:spcBef>
        <a:spcAft>
          <a:spcPct val="0"/>
        </a:spcAft>
        <a:defRPr sz="2800">
          <a:solidFill>
            <a:srgbClr val="070359"/>
          </a:solidFill>
          <a:latin typeface="Times New Roman" pitchFamily="18" charset="0"/>
        </a:defRPr>
      </a:lvl9pPr>
    </p:titleStyle>
    <p:bodyStyle>
      <a:lvl1pPr marL="342900" indent="-342900" algn="l" rtl="0" eaLnBrk="0" fontAlgn="base" hangingPunct="0">
        <a:lnSpc>
          <a:spcPct val="114000"/>
        </a:lnSpc>
        <a:spcBef>
          <a:spcPts val="600"/>
        </a:spcBef>
        <a:spcAft>
          <a:spcPct val="0"/>
        </a:spcAft>
        <a:buClr>
          <a:srgbClr val="606060"/>
        </a:buClr>
        <a:buFont typeface="Wingdings" panose="05000000000000000000" pitchFamily="2" charset="2"/>
        <a:buChar char="§"/>
        <a:defRPr baseline="0">
          <a:solidFill>
            <a:srgbClr val="323E48"/>
          </a:solidFill>
          <a:latin typeface="+mn-lt"/>
          <a:ea typeface="+mn-ea"/>
          <a:cs typeface="+mn-cs"/>
        </a:defRPr>
      </a:lvl1pPr>
      <a:lvl2pPr marL="742950" indent="-285750" algn="l" rtl="0" eaLnBrk="0" fontAlgn="base" hangingPunct="0">
        <a:lnSpc>
          <a:spcPct val="100000"/>
        </a:lnSpc>
        <a:spcBef>
          <a:spcPts val="0"/>
        </a:spcBef>
        <a:spcAft>
          <a:spcPct val="0"/>
        </a:spcAft>
        <a:buClr>
          <a:srgbClr val="606060"/>
        </a:buClr>
        <a:buFont typeface="Courier New" panose="02070309020205020404" pitchFamily="49" charset="0"/>
        <a:buChar char="­"/>
        <a:defRPr sz="1600" baseline="0">
          <a:solidFill>
            <a:srgbClr val="323E48"/>
          </a:solidFill>
          <a:latin typeface="+mn-lt"/>
        </a:defRPr>
      </a:lvl2pPr>
      <a:lvl3pPr marL="1200150" indent="-285750" algn="l" rtl="0" eaLnBrk="0" fontAlgn="base" hangingPunct="0">
        <a:lnSpc>
          <a:spcPct val="100000"/>
        </a:lnSpc>
        <a:spcBef>
          <a:spcPts val="0"/>
        </a:spcBef>
        <a:spcAft>
          <a:spcPct val="0"/>
        </a:spcAft>
        <a:buClr>
          <a:srgbClr val="606060"/>
        </a:buClr>
        <a:buFont typeface="Arial" panose="020B0604020202020204" pitchFamily="34" charset="0"/>
        <a:buChar char="&gt;"/>
        <a:defRPr sz="1400" baseline="0">
          <a:solidFill>
            <a:srgbClr val="323E48"/>
          </a:solidFill>
          <a:latin typeface="+mn-lt"/>
        </a:defRPr>
      </a:lvl3pPr>
      <a:lvl4pPr marL="1600200" indent="-228600" algn="l" rtl="0" eaLnBrk="0" fontAlgn="base" hangingPunct="0">
        <a:spcBef>
          <a:spcPts val="300"/>
        </a:spcBef>
        <a:spcAft>
          <a:spcPct val="0"/>
        </a:spcAft>
        <a:buClr>
          <a:srgbClr val="05023E"/>
        </a:buClr>
        <a:buChar char="–"/>
        <a:defRPr sz="1400">
          <a:solidFill>
            <a:srgbClr val="606060"/>
          </a:solidFill>
          <a:latin typeface="+mn-lt"/>
        </a:defRPr>
      </a:lvl4pPr>
      <a:lvl5pPr marL="2057400" indent="-228600" algn="l" rtl="0" eaLnBrk="0" fontAlgn="base" hangingPunct="0">
        <a:spcBef>
          <a:spcPts val="300"/>
        </a:spcBef>
        <a:spcAft>
          <a:spcPct val="0"/>
        </a:spcAft>
        <a:buClr>
          <a:srgbClr val="05023E"/>
        </a:buClr>
        <a:buChar char="»"/>
        <a:defRPr sz="1400">
          <a:solidFill>
            <a:srgbClr val="606060"/>
          </a:solidFill>
          <a:latin typeface="+mn-lt"/>
        </a:defRPr>
      </a:lvl5pPr>
      <a:lvl6pPr marL="2514600" indent="-228600" algn="l" rtl="0" fontAlgn="base">
        <a:spcBef>
          <a:spcPct val="20000"/>
        </a:spcBef>
        <a:spcAft>
          <a:spcPct val="0"/>
        </a:spcAft>
        <a:buClr>
          <a:srgbClr val="05023E"/>
        </a:buClr>
        <a:buChar char="»"/>
        <a:defRPr sz="1200">
          <a:solidFill>
            <a:srgbClr val="070359"/>
          </a:solidFill>
          <a:latin typeface="+mn-lt"/>
        </a:defRPr>
      </a:lvl6pPr>
      <a:lvl7pPr marL="2971800" indent="-228600" algn="l" rtl="0" fontAlgn="base">
        <a:spcBef>
          <a:spcPct val="20000"/>
        </a:spcBef>
        <a:spcAft>
          <a:spcPct val="0"/>
        </a:spcAft>
        <a:buClr>
          <a:srgbClr val="05023E"/>
        </a:buClr>
        <a:buChar char="»"/>
        <a:defRPr sz="1200">
          <a:solidFill>
            <a:srgbClr val="070359"/>
          </a:solidFill>
          <a:latin typeface="+mn-lt"/>
        </a:defRPr>
      </a:lvl7pPr>
      <a:lvl8pPr marL="3429000" indent="-228600" algn="l" rtl="0" fontAlgn="base">
        <a:spcBef>
          <a:spcPct val="20000"/>
        </a:spcBef>
        <a:spcAft>
          <a:spcPct val="0"/>
        </a:spcAft>
        <a:buClr>
          <a:srgbClr val="05023E"/>
        </a:buClr>
        <a:buChar char="»"/>
        <a:defRPr sz="1200">
          <a:solidFill>
            <a:srgbClr val="070359"/>
          </a:solidFill>
          <a:latin typeface="+mn-lt"/>
        </a:defRPr>
      </a:lvl8pPr>
      <a:lvl9pPr marL="3886200" indent="-228600" algn="l" rtl="0" fontAlgn="base">
        <a:spcBef>
          <a:spcPct val="20000"/>
        </a:spcBef>
        <a:spcAft>
          <a:spcPct val="0"/>
        </a:spcAft>
        <a:buClr>
          <a:srgbClr val="05023E"/>
        </a:buClr>
        <a:buChar char="»"/>
        <a:defRPr sz="1200">
          <a:solidFill>
            <a:srgbClr val="07035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3.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3.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3.xml"/><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ctrTitle"/>
          </p:nvPr>
        </p:nvSpPr>
        <p:spPr>
          <a:xfrm>
            <a:off x="914400" y="381000"/>
            <a:ext cx="10363200" cy="1470025"/>
          </a:xfrm>
        </p:spPr>
        <p:txBody>
          <a:bodyPr/>
          <a:lstStyle/>
          <a:p>
            <a:pPr algn="ctr"/>
            <a:r>
              <a:rPr lang="en-US" altLang="en-US" sz="3200" b="1" dirty="0" smtClean="0"/>
              <a:t>Welcome to the Ch. 849 (2020 Acts of Assembly) Work Group Meeting</a:t>
            </a:r>
            <a:br>
              <a:rPr lang="en-US" altLang="en-US" sz="3200" b="1" dirty="0" smtClean="0"/>
            </a:br>
            <a:r>
              <a:rPr lang="en-US" altLang="en-US" sz="3200" b="1" dirty="0" smtClean="0"/>
              <a:t>August </a:t>
            </a:r>
            <a:r>
              <a:rPr lang="en-US" altLang="en-US" sz="3200" b="1" dirty="0" smtClean="0"/>
              <a:t>17, </a:t>
            </a:r>
            <a:r>
              <a:rPr lang="en-US" altLang="en-US" sz="3200" b="1" dirty="0" smtClean="0"/>
              <a:t>2020 </a:t>
            </a:r>
            <a:r>
              <a:rPr lang="en-US" altLang="en-US" sz="3200" b="1" dirty="0"/>
              <a:t>9</a:t>
            </a:r>
            <a:r>
              <a:rPr lang="en-US" altLang="en-US" sz="3200" b="1" dirty="0" smtClean="0"/>
              <a:t>:00 a.m.</a:t>
            </a:r>
          </a:p>
        </p:txBody>
      </p:sp>
      <p:pic>
        <p:nvPicPr>
          <p:cNvPr id="27651"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851025"/>
            <a:ext cx="623888"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5572125"/>
            <a:ext cx="6005513"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3" name="TextBox 4"/>
          <p:cNvSpPr txBox="1">
            <a:spLocks noChangeArrowheads="1"/>
          </p:cNvSpPr>
          <p:nvPr/>
        </p:nvSpPr>
        <p:spPr bwMode="auto">
          <a:xfrm>
            <a:off x="1600200" y="2087563"/>
            <a:ext cx="96774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sz="2400">
                <a:solidFill>
                  <a:srgbClr val="4D4D4D"/>
                </a:solidFill>
                <a:latin typeface="Trebuchet MS" panose="020B0603020202020204" pitchFamily="34" charset="0"/>
              </a:defRPr>
            </a:lvl1pPr>
            <a:lvl2pPr marL="742950" indent="-285750">
              <a:spcBef>
                <a:spcPct val="20000"/>
              </a:spcBef>
              <a:buChar char="•"/>
              <a:defRPr sz="2400">
                <a:solidFill>
                  <a:srgbClr val="777777"/>
                </a:solidFill>
                <a:latin typeface="Trebuchet MS" panose="020B0603020202020204" pitchFamily="34" charset="0"/>
              </a:defRPr>
            </a:lvl2pPr>
            <a:lvl3pPr marL="1143000" indent="-228600">
              <a:spcBef>
                <a:spcPct val="20000"/>
              </a:spcBef>
              <a:buChar char="•"/>
              <a:defRPr sz="2400">
                <a:solidFill>
                  <a:srgbClr val="777777"/>
                </a:solidFill>
                <a:latin typeface="Trebuchet MS" panose="020B0603020202020204" pitchFamily="34" charset="0"/>
              </a:defRPr>
            </a:lvl3pPr>
            <a:lvl4pPr marL="1600200" indent="-228600">
              <a:spcBef>
                <a:spcPct val="20000"/>
              </a:spcBef>
              <a:buChar char="•"/>
              <a:defRPr sz="2400">
                <a:solidFill>
                  <a:srgbClr val="777777"/>
                </a:solidFill>
                <a:latin typeface="Trebuchet MS" panose="020B0603020202020204" pitchFamily="34" charset="0"/>
              </a:defRPr>
            </a:lvl4pPr>
            <a:lvl5pPr marL="2057400" indent="-228600">
              <a:spcBef>
                <a:spcPct val="20000"/>
              </a:spcBef>
              <a:buChar char="•"/>
              <a:defRPr sz="2400">
                <a:solidFill>
                  <a:srgbClr val="777777"/>
                </a:solidFill>
                <a:latin typeface="Trebuchet MS" panose="020B0603020202020204" pitchFamily="34" charset="0"/>
              </a:defRPr>
            </a:lvl5pPr>
            <a:lvl6pPr marL="2514600" indent="-228600" eaLnBrk="0" fontAlgn="base" hangingPunct="0">
              <a:spcBef>
                <a:spcPct val="20000"/>
              </a:spcBef>
              <a:spcAft>
                <a:spcPct val="0"/>
              </a:spcAft>
              <a:buChar char="•"/>
              <a:defRPr sz="2400">
                <a:solidFill>
                  <a:srgbClr val="777777"/>
                </a:solidFill>
                <a:latin typeface="Trebuchet MS" panose="020B0603020202020204" pitchFamily="34" charset="0"/>
              </a:defRPr>
            </a:lvl6pPr>
            <a:lvl7pPr marL="2971800" indent="-228600" eaLnBrk="0" fontAlgn="base" hangingPunct="0">
              <a:spcBef>
                <a:spcPct val="20000"/>
              </a:spcBef>
              <a:spcAft>
                <a:spcPct val="0"/>
              </a:spcAft>
              <a:buChar char="•"/>
              <a:defRPr sz="2400">
                <a:solidFill>
                  <a:srgbClr val="777777"/>
                </a:solidFill>
                <a:latin typeface="Trebuchet MS" panose="020B0603020202020204" pitchFamily="34" charset="0"/>
              </a:defRPr>
            </a:lvl7pPr>
            <a:lvl8pPr marL="3429000" indent="-228600" eaLnBrk="0" fontAlgn="base" hangingPunct="0">
              <a:spcBef>
                <a:spcPct val="20000"/>
              </a:spcBef>
              <a:spcAft>
                <a:spcPct val="0"/>
              </a:spcAft>
              <a:buChar char="•"/>
              <a:defRPr sz="2400">
                <a:solidFill>
                  <a:srgbClr val="777777"/>
                </a:solidFill>
                <a:latin typeface="Trebuchet MS" panose="020B0603020202020204" pitchFamily="34" charset="0"/>
              </a:defRPr>
            </a:lvl8pPr>
            <a:lvl9pPr marL="3886200" indent="-228600" eaLnBrk="0" fontAlgn="base" hangingPunct="0">
              <a:spcBef>
                <a:spcPct val="20000"/>
              </a:spcBef>
              <a:spcAft>
                <a:spcPct val="0"/>
              </a:spcAft>
              <a:buChar char="•"/>
              <a:defRPr sz="2400">
                <a:solidFill>
                  <a:srgbClr val="777777"/>
                </a:solidFill>
                <a:latin typeface="Trebuchet MS" panose="020B0603020202020204" pitchFamily="34" charset="0"/>
              </a:defRPr>
            </a:lvl9pPr>
          </a:lstStyle>
          <a:p>
            <a:pPr>
              <a:spcBef>
                <a:spcPct val="0"/>
              </a:spcBef>
            </a:pPr>
            <a:r>
              <a:rPr lang="en-US" altLang="en-US" sz="1800" dirty="0">
                <a:solidFill>
                  <a:schemeClr val="tx1"/>
                </a:solidFill>
                <a:latin typeface="Arial" panose="020B0604020202020204" pitchFamily="34" charset="0"/>
              </a:rPr>
              <a:t>To ensure an orderly meeting all attendees have been muted. We will allow 5 minutes at the start of the meeting for everyone to log on and begin at 9:05am.</a:t>
            </a:r>
          </a:p>
          <a:p>
            <a:pPr>
              <a:spcBef>
                <a:spcPct val="0"/>
              </a:spcBef>
              <a:buFontTx/>
              <a:buChar char="•"/>
            </a:pPr>
            <a:endParaRPr lang="en-US" altLang="en-US" sz="1800" dirty="0">
              <a:solidFill>
                <a:schemeClr val="tx1"/>
              </a:solidFill>
              <a:latin typeface="Arial" panose="020B0604020202020204" pitchFamily="34" charset="0"/>
            </a:endParaRPr>
          </a:p>
          <a:p>
            <a:pPr>
              <a:spcBef>
                <a:spcPct val="0"/>
              </a:spcBef>
            </a:pPr>
            <a:r>
              <a:rPr lang="en-US" altLang="en-US" sz="1800" dirty="0">
                <a:solidFill>
                  <a:schemeClr val="tx1"/>
                </a:solidFill>
                <a:latin typeface="Arial" panose="020B0604020202020204" pitchFamily="34" charset="0"/>
              </a:rPr>
              <a:t>If you are a member of the media, please contact </a:t>
            </a:r>
            <a:r>
              <a:rPr lang="en-US" altLang="en-US" sz="1800" b="1" dirty="0" smtClean="0">
                <a:solidFill>
                  <a:schemeClr val="tx1"/>
                </a:solidFill>
                <a:latin typeface="Arial" panose="020B0604020202020204" pitchFamily="34" charset="0"/>
              </a:rPr>
              <a:t>Rebekah Allen </a:t>
            </a:r>
            <a:r>
              <a:rPr lang="en-US" altLang="en-US" sz="1800" dirty="0" smtClean="0">
                <a:solidFill>
                  <a:schemeClr val="tx1"/>
                </a:solidFill>
                <a:latin typeface="Arial" panose="020B0604020202020204" pitchFamily="34" charset="0"/>
              </a:rPr>
              <a:t>in </a:t>
            </a:r>
            <a:r>
              <a:rPr lang="en-US" altLang="en-US" sz="1800" dirty="0">
                <a:solidFill>
                  <a:schemeClr val="tx1"/>
                </a:solidFill>
                <a:latin typeface="Arial" panose="020B0604020202020204" pitchFamily="34" charset="0"/>
              </a:rPr>
              <a:t>the chat panel. </a:t>
            </a:r>
          </a:p>
          <a:p>
            <a:pPr>
              <a:spcBef>
                <a:spcPct val="0"/>
              </a:spcBef>
            </a:pPr>
            <a:endParaRPr lang="en-US" altLang="en-US" sz="1800" dirty="0">
              <a:solidFill>
                <a:schemeClr val="tx1"/>
              </a:solidFill>
              <a:latin typeface="Arial" panose="020B0604020202020204" pitchFamily="34" charset="0"/>
            </a:endParaRPr>
          </a:p>
          <a:p>
            <a:pPr>
              <a:spcBef>
                <a:spcPct val="0"/>
              </a:spcBef>
            </a:pPr>
            <a:r>
              <a:rPr lang="en-US" altLang="en-US" sz="1800" dirty="0">
                <a:solidFill>
                  <a:schemeClr val="tx1"/>
                </a:solidFill>
                <a:latin typeface="Arial" panose="020B0604020202020204" pitchFamily="34" charset="0"/>
              </a:rPr>
              <a:t>This meeting will be recorded.</a:t>
            </a:r>
          </a:p>
        </p:txBody>
      </p:sp>
      <p:sp>
        <p:nvSpPr>
          <p:cNvPr id="3080" name="TextBox 11"/>
          <p:cNvSpPr txBox="1">
            <a:spLocks noChangeArrowheads="1"/>
          </p:cNvSpPr>
          <p:nvPr/>
        </p:nvSpPr>
        <p:spPr bwMode="auto">
          <a:xfrm>
            <a:off x="687388" y="4103688"/>
            <a:ext cx="3835400" cy="1077912"/>
          </a:xfrm>
          <a:prstGeom prst="rect">
            <a:avLst/>
          </a:prstGeom>
          <a:solidFill>
            <a:schemeClr val="bg1">
              <a:lumMod val="95000"/>
            </a:schemeClr>
          </a:solid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en-US" altLang="en-US" sz="1600" dirty="0" smtClean="0"/>
              <a:t>If you have called in on your phone and using a computer please mute your mic and turn off the sound on your computer.</a:t>
            </a:r>
          </a:p>
        </p:txBody>
      </p:sp>
      <p:cxnSp>
        <p:nvCxnSpPr>
          <p:cNvPr id="22" name="Straight Arrow Connector 21"/>
          <p:cNvCxnSpPr/>
          <p:nvPr/>
        </p:nvCxnSpPr>
        <p:spPr>
          <a:xfrm flipH="1">
            <a:off x="2097088" y="4965700"/>
            <a:ext cx="471487" cy="915988"/>
          </a:xfrm>
          <a:prstGeom prst="straightConnector1">
            <a:avLst/>
          </a:prstGeom>
          <a:ln w="762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85CF501-B9A1-4FA8-BE3A-7C50CE70BF1F}"/>
              </a:ext>
            </a:extLst>
          </p:cNvPr>
          <p:cNvSpPr>
            <a:spLocks noGrp="1"/>
          </p:cNvSpPr>
          <p:nvPr>
            <p:ph type="title"/>
          </p:nvPr>
        </p:nvSpPr>
        <p:spPr/>
        <p:txBody>
          <a:bodyPr/>
          <a:lstStyle/>
          <a:p>
            <a:r>
              <a:rPr lang="en-US" dirty="0"/>
              <a:t>Payer credentialing vs Hospital credentialing</a:t>
            </a:r>
          </a:p>
        </p:txBody>
      </p:sp>
      <p:sp>
        <p:nvSpPr>
          <p:cNvPr id="4" name="Slide Number Placeholder 3">
            <a:extLst>
              <a:ext uri="{FF2B5EF4-FFF2-40B4-BE49-F238E27FC236}">
                <a16:creationId xmlns:a16="http://schemas.microsoft.com/office/drawing/2014/main" id="{19BCF38E-1E87-45BA-9DE3-D98F222008FA}"/>
              </a:ext>
            </a:extLst>
          </p:cNvPr>
          <p:cNvSpPr>
            <a:spLocks noGrp="1"/>
          </p:cNvSpPr>
          <p:nvPr>
            <p:ph type="sldNum" sz="quarter"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DB19EE7-41CC-40F8-8898-A50DA016F0E1}" type="slidenum">
              <a:rPr kumimoji="0" lang="en-US" sz="8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US" sz="800" b="0" i="0" u="none" strike="noStrike" kern="1200" cap="none" spc="0" normalizeH="0" baseline="0" noProof="0">
              <a:ln>
                <a:noFill/>
              </a:ln>
              <a:solidFill>
                <a:prstClr val="white">
                  <a:lumMod val="50000"/>
                </a:prstClr>
              </a:solidFill>
              <a:effectLst/>
              <a:uLnTx/>
              <a:uFillTx/>
              <a:latin typeface="Arial"/>
              <a:ea typeface="+mn-ea"/>
              <a:cs typeface="+mn-cs"/>
            </a:endParaRPr>
          </a:p>
        </p:txBody>
      </p:sp>
      <p:graphicFrame>
        <p:nvGraphicFramePr>
          <p:cNvPr id="9" name="Table 9">
            <a:extLst>
              <a:ext uri="{FF2B5EF4-FFF2-40B4-BE49-F238E27FC236}">
                <a16:creationId xmlns:a16="http://schemas.microsoft.com/office/drawing/2014/main" id="{F3948002-C813-434A-94FC-542072348987}"/>
              </a:ext>
            </a:extLst>
          </p:cNvPr>
          <p:cNvGraphicFramePr>
            <a:graphicFrameLocks noGrp="1"/>
          </p:cNvGraphicFramePr>
          <p:nvPr>
            <p:extLst/>
          </p:nvPr>
        </p:nvGraphicFramePr>
        <p:xfrm>
          <a:off x="781189" y="1392794"/>
          <a:ext cx="10650790" cy="3108960"/>
        </p:xfrm>
        <a:graphic>
          <a:graphicData uri="http://schemas.openxmlformats.org/drawingml/2006/table">
            <a:tbl>
              <a:tblPr firstRow="1" bandRow="1">
                <a:tableStyleId>{21E4AEA4-8DFA-4A89-87EB-49C32662AFE0}</a:tableStyleId>
              </a:tblPr>
              <a:tblGrid>
                <a:gridCol w="5325395">
                  <a:extLst>
                    <a:ext uri="{9D8B030D-6E8A-4147-A177-3AD203B41FA5}">
                      <a16:colId xmlns:a16="http://schemas.microsoft.com/office/drawing/2014/main" val="1403118390"/>
                    </a:ext>
                  </a:extLst>
                </a:gridCol>
                <a:gridCol w="5325395">
                  <a:extLst>
                    <a:ext uri="{9D8B030D-6E8A-4147-A177-3AD203B41FA5}">
                      <a16:colId xmlns:a16="http://schemas.microsoft.com/office/drawing/2014/main" val="143444412"/>
                    </a:ext>
                  </a:extLst>
                </a:gridCol>
              </a:tblGrid>
              <a:tr h="370840">
                <a:tc>
                  <a:txBody>
                    <a:bodyPr/>
                    <a:lstStyle/>
                    <a:p>
                      <a:pPr algn="ctr"/>
                      <a:r>
                        <a:rPr lang="en-US" sz="1600" dirty="0"/>
                        <a:t>Payer Credentialing</a:t>
                      </a:r>
                    </a:p>
                  </a:txBody>
                  <a:tcPr marT="91440" marB="91440"/>
                </a:tc>
                <a:tc>
                  <a:txBody>
                    <a:bodyPr/>
                    <a:lstStyle/>
                    <a:p>
                      <a:pPr algn="ctr"/>
                      <a:r>
                        <a:rPr lang="en-US" sz="1600" dirty="0"/>
                        <a:t>Hospital/Health System Credentialing</a:t>
                      </a:r>
                    </a:p>
                  </a:txBody>
                  <a:tcPr marT="91440" marB="91440"/>
                </a:tc>
                <a:extLst>
                  <a:ext uri="{0D108BD9-81ED-4DB2-BD59-A6C34878D82A}">
                    <a16:rowId xmlns:a16="http://schemas.microsoft.com/office/drawing/2014/main" val="170796234"/>
                  </a:ext>
                </a:extLst>
              </a:tr>
              <a:tr h="370840">
                <a:tc>
                  <a:txBody>
                    <a:bodyPr/>
                    <a:lstStyle/>
                    <a:p>
                      <a:r>
                        <a:rPr lang="en-US" sz="1600" dirty="0"/>
                        <a:t>Requirements driven by NCQA, URAC, state and federal agencies.</a:t>
                      </a:r>
                    </a:p>
                  </a:txBody>
                  <a:tcPr marT="91440" marB="91440"/>
                </a:tc>
                <a:tc>
                  <a:txBody>
                    <a:bodyPr/>
                    <a:lstStyle/>
                    <a:p>
                      <a:r>
                        <a:rPr lang="en-US" sz="1600" dirty="0"/>
                        <a:t>Requirements driven by The Joint Commission, DNV-GL.</a:t>
                      </a:r>
                      <a:endParaRPr lang="en-US" sz="1600" dirty="0">
                        <a:highlight>
                          <a:srgbClr val="FFFF00"/>
                        </a:highlight>
                      </a:endParaRPr>
                    </a:p>
                  </a:txBody>
                  <a:tcPr marT="91440" marB="91440"/>
                </a:tc>
                <a:extLst>
                  <a:ext uri="{0D108BD9-81ED-4DB2-BD59-A6C34878D82A}">
                    <a16:rowId xmlns:a16="http://schemas.microsoft.com/office/drawing/2014/main" val="1381030145"/>
                  </a:ext>
                </a:extLst>
              </a:tr>
              <a:tr h="370840">
                <a:tc>
                  <a:txBody>
                    <a:bodyPr/>
                    <a:lstStyle/>
                    <a:p>
                      <a:r>
                        <a:rPr lang="en-US" sz="1600" dirty="0"/>
                        <a:t>Re-credentialing to be performed every three years</a:t>
                      </a:r>
                    </a:p>
                  </a:txBody>
                  <a:tcPr marT="91440" marB="91440"/>
                </a:tc>
                <a:tc>
                  <a:txBody>
                    <a:bodyPr/>
                    <a:lstStyle/>
                    <a:p>
                      <a:r>
                        <a:rPr lang="en-US" sz="1600" dirty="0"/>
                        <a:t>Re-credentialing to be performed every two years.</a:t>
                      </a:r>
                    </a:p>
                  </a:txBody>
                  <a:tcPr marT="91440" marB="91440"/>
                </a:tc>
                <a:extLst>
                  <a:ext uri="{0D108BD9-81ED-4DB2-BD59-A6C34878D82A}">
                    <a16:rowId xmlns:a16="http://schemas.microsoft.com/office/drawing/2014/main" val="1725563176"/>
                  </a:ext>
                </a:extLst>
              </a:tr>
              <a:tr h="370840">
                <a:tc>
                  <a:txBody>
                    <a:bodyPr/>
                    <a:lstStyle/>
                    <a:p>
                      <a:r>
                        <a:rPr lang="en-US" sz="1600" dirty="0"/>
                        <a:t>Does not include provider privileging.</a:t>
                      </a:r>
                    </a:p>
                  </a:txBody>
                  <a:tcPr marT="91440" marB="91440"/>
                </a:tc>
                <a:tc>
                  <a:txBody>
                    <a:bodyPr/>
                    <a:lstStyle/>
                    <a:p>
                      <a:r>
                        <a:rPr lang="en-US" sz="1600" dirty="0"/>
                        <a:t>Includes privileging of providers (hard to standardize as requirements embedded in individual by-laws)</a:t>
                      </a:r>
                    </a:p>
                  </a:txBody>
                  <a:tcPr marT="91440" marB="91440"/>
                </a:tc>
                <a:extLst>
                  <a:ext uri="{0D108BD9-81ED-4DB2-BD59-A6C34878D82A}">
                    <a16:rowId xmlns:a16="http://schemas.microsoft.com/office/drawing/2014/main" val="842600285"/>
                  </a:ext>
                </a:extLst>
              </a:tr>
              <a:tr h="370840">
                <a:tc>
                  <a:txBody>
                    <a:bodyPr/>
                    <a:lstStyle/>
                    <a:p>
                      <a:r>
                        <a:rPr lang="en-US" sz="1600" dirty="0"/>
                        <a:t>Does not have requirements for pictures, reference letters.  Medicaid programs may require background checks and fingerprinting for “high-risk” providers.</a:t>
                      </a:r>
                    </a:p>
                  </a:txBody>
                  <a:tcPr marT="91440" marB="91440"/>
                </a:tc>
                <a:tc>
                  <a:txBody>
                    <a:bodyPr/>
                    <a:lstStyle/>
                    <a:p>
                      <a:r>
                        <a:rPr lang="en-US" sz="1600" dirty="0"/>
                        <a:t>Includes background checks, pictures, reference letters, physical document requirements.</a:t>
                      </a:r>
                    </a:p>
                  </a:txBody>
                  <a:tcPr marT="91440" marB="91440"/>
                </a:tc>
                <a:extLst>
                  <a:ext uri="{0D108BD9-81ED-4DB2-BD59-A6C34878D82A}">
                    <a16:rowId xmlns:a16="http://schemas.microsoft.com/office/drawing/2014/main" val="2519030461"/>
                  </a:ext>
                </a:extLst>
              </a:tr>
            </a:tbl>
          </a:graphicData>
        </a:graphic>
      </p:graphicFrame>
      <p:sp>
        <p:nvSpPr>
          <p:cNvPr id="11" name="TextBox 10">
            <a:extLst>
              <a:ext uri="{FF2B5EF4-FFF2-40B4-BE49-F238E27FC236}">
                <a16:creationId xmlns:a16="http://schemas.microsoft.com/office/drawing/2014/main" id="{D4D87227-7512-4DD7-A37B-A51678544A0A}"/>
              </a:ext>
            </a:extLst>
          </p:cNvPr>
          <p:cNvSpPr txBox="1"/>
          <p:nvPr/>
        </p:nvSpPr>
        <p:spPr>
          <a:xfrm>
            <a:off x="781189" y="5432731"/>
            <a:ext cx="10650790" cy="769441"/>
          </a:xfrm>
          <a:prstGeom prst="rect">
            <a:avLst/>
          </a:prstGeom>
          <a:solidFill>
            <a:schemeClr val="bg1">
              <a:lumMod val="95000"/>
            </a:schemeClr>
          </a:solidFill>
          <a:ln w="12700">
            <a:solidFill>
              <a:srgbClr val="A31F34"/>
            </a:solidFill>
            <a:prstDash val="sysDash"/>
          </a:ln>
        </p:spPr>
        <p:txBody>
          <a:bodyPr wrap="square" tIns="137160" bIns="13716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323E48"/>
                </a:solidFill>
                <a:effectLst/>
                <a:uLnTx/>
                <a:uFillTx/>
                <a:latin typeface="Arial"/>
                <a:ea typeface="+mn-ea"/>
                <a:cs typeface="+mn-cs"/>
              </a:rPr>
              <a:t>Differences between Payer credentialing and Hospital credentialing make a common solution more challenging and potentially more expensive.</a:t>
            </a:r>
          </a:p>
        </p:txBody>
      </p:sp>
    </p:spTree>
    <p:extLst>
      <p:ext uri="{BB962C8B-B14F-4D97-AF65-F5344CB8AC3E}">
        <p14:creationId xmlns:p14="http://schemas.microsoft.com/office/powerpoint/2010/main" val="31084333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1BD2678-7518-48E6-99BA-160BDE8286EE}"/>
              </a:ext>
            </a:extLst>
          </p:cNvPr>
          <p:cNvSpPr>
            <a:spLocks noGrp="1"/>
          </p:cNvSpPr>
          <p:nvPr>
            <p:ph type="title"/>
          </p:nvPr>
        </p:nvSpPr>
        <p:spPr/>
        <p:txBody>
          <a:bodyPr/>
          <a:lstStyle/>
          <a:p>
            <a:r>
              <a:rPr lang="en-US" dirty="0"/>
              <a:t>Credentialing pain points</a:t>
            </a:r>
          </a:p>
        </p:txBody>
      </p:sp>
      <p:sp>
        <p:nvSpPr>
          <p:cNvPr id="4" name="Slide Number Placeholder 3">
            <a:extLst>
              <a:ext uri="{FF2B5EF4-FFF2-40B4-BE49-F238E27FC236}">
                <a16:creationId xmlns:a16="http://schemas.microsoft.com/office/drawing/2014/main" id="{49636219-2CE1-4968-8020-BBB6A513F5E8}"/>
              </a:ext>
            </a:extLst>
          </p:cNvPr>
          <p:cNvSpPr>
            <a:spLocks noGrp="1"/>
          </p:cNvSpPr>
          <p:nvPr>
            <p:ph type="sldNum" sz="quarter"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DB19EE7-41CC-40F8-8898-A50DA016F0E1}" type="slidenum">
              <a:rPr kumimoji="0" lang="en-US" sz="8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US" sz="800" b="0" i="0" u="none" strike="noStrike" kern="1200" cap="none" spc="0" normalizeH="0" baseline="0" noProof="0">
              <a:ln>
                <a:noFill/>
              </a:ln>
              <a:solidFill>
                <a:prstClr val="white">
                  <a:lumMod val="50000"/>
                </a:prstClr>
              </a:solidFill>
              <a:effectLst/>
              <a:uLnTx/>
              <a:uFillTx/>
              <a:latin typeface="Arial"/>
              <a:ea typeface="+mn-ea"/>
              <a:cs typeface="+mn-cs"/>
            </a:endParaRPr>
          </a:p>
        </p:txBody>
      </p:sp>
      <p:sp>
        <p:nvSpPr>
          <p:cNvPr id="5" name="Right Arrow 22">
            <a:extLst>
              <a:ext uri="{FF2B5EF4-FFF2-40B4-BE49-F238E27FC236}">
                <a16:creationId xmlns:a16="http://schemas.microsoft.com/office/drawing/2014/main" id="{DC380683-F507-4962-83CE-FFC244B32530}"/>
              </a:ext>
            </a:extLst>
          </p:cNvPr>
          <p:cNvSpPr/>
          <p:nvPr/>
        </p:nvSpPr>
        <p:spPr bwMode="auto">
          <a:xfrm>
            <a:off x="4094904" y="2116018"/>
            <a:ext cx="640080" cy="907268"/>
          </a:xfrm>
          <a:prstGeom prst="rightArrow">
            <a:avLst>
              <a:gd name="adj1" fmla="val 61154"/>
              <a:gd name="adj2" fmla="val 57738"/>
            </a:avLst>
          </a:prstGeom>
          <a:solidFill>
            <a:srgbClr val="FFFFFF">
              <a:lumMod val="85000"/>
            </a:srgbClr>
          </a:solidFill>
          <a:ln w="9525" cap="flat" cmpd="sng" algn="ctr">
            <a:noFill/>
            <a:prstDash val="solid"/>
            <a:round/>
            <a:headEnd type="none" w="med" len="med"/>
            <a:tailEnd type="none" w="med" len="med"/>
          </a:ln>
          <a:effectLst/>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a:ln>
                <a:noFill/>
              </a:ln>
              <a:solidFill>
                <a:srgbClr val="000000"/>
              </a:solidFill>
              <a:effectLst/>
              <a:uLnTx/>
              <a:uFillTx/>
              <a:latin typeface="Arial"/>
              <a:ea typeface="ＭＳ Ｐゴシック" charset="0"/>
              <a:cs typeface="ＭＳ Ｐゴシック" charset="0"/>
            </a:endParaRPr>
          </a:p>
        </p:txBody>
      </p:sp>
      <p:sp>
        <p:nvSpPr>
          <p:cNvPr id="6" name="Right Arrow 17">
            <a:extLst>
              <a:ext uri="{FF2B5EF4-FFF2-40B4-BE49-F238E27FC236}">
                <a16:creationId xmlns:a16="http://schemas.microsoft.com/office/drawing/2014/main" id="{E350B26B-3E5E-457F-8003-551249F501F1}"/>
              </a:ext>
            </a:extLst>
          </p:cNvPr>
          <p:cNvSpPr/>
          <p:nvPr/>
        </p:nvSpPr>
        <p:spPr bwMode="auto">
          <a:xfrm>
            <a:off x="7686198" y="2116018"/>
            <a:ext cx="640080" cy="907268"/>
          </a:xfrm>
          <a:prstGeom prst="rightArrow">
            <a:avLst>
              <a:gd name="adj1" fmla="val 61154"/>
              <a:gd name="adj2" fmla="val 57738"/>
            </a:avLst>
          </a:prstGeom>
          <a:solidFill>
            <a:srgbClr val="FFFFFF">
              <a:lumMod val="85000"/>
            </a:srgbClr>
          </a:solidFill>
          <a:ln w="9525" cap="flat" cmpd="sng" algn="ctr">
            <a:noFill/>
            <a:prstDash val="solid"/>
            <a:round/>
            <a:headEnd type="none" w="med" len="med"/>
            <a:tailEnd type="none" w="med" len="med"/>
          </a:ln>
          <a:effectLst/>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a:ln>
                <a:noFill/>
              </a:ln>
              <a:solidFill>
                <a:srgbClr val="000000"/>
              </a:solidFill>
              <a:effectLst/>
              <a:uLnTx/>
              <a:uFillTx/>
              <a:latin typeface="Arial"/>
              <a:ea typeface="ＭＳ Ｐゴシック" charset="0"/>
              <a:cs typeface="ＭＳ Ｐゴシック" charset="0"/>
            </a:endParaRPr>
          </a:p>
        </p:txBody>
      </p:sp>
      <p:grpSp>
        <p:nvGrpSpPr>
          <p:cNvPr id="7" name="Group 6">
            <a:extLst>
              <a:ext uri="{FF2B5EF4-FFF2-40B4-BE49-F238E27FC236}">
                <a16:creationId xmlns:a16="http://schemas.microsoft.com/office/drawing/2014/main" id="{2FD66C75-6954-4FE1-A49E-D4E69992F7EE}"/>
              </a:ext>
            </a:extLst>
          </p:cNvPr>
          <p:cNvGrpSpPr/>
          <p:nvPr/>
        </p:nvGrpSpPr>
        <p:grpSpPr>
          <a:xfrm>
            <a:off x="1374082" y="1812692"/>
            <a:ext cx="2291575" cy="1295552"/>
            <a:chOff x="683735" y="2196679"/>
            <a:chExt cx="2291575" cy="1295552"/>
          </a:xfrm>
        </p:grpSpPr>
        <p:sp>
          <p:nvSpPr>
            <p:cNvPr id="8" name="Rectangle: Rounded Corners 7">
              <a:extLst>
                <a:ext uri="{FF2B5EF4-FFF2-40B4-BE49-F238E27FC236}">
                  <a16:creationId xmlns:a16="http://schemas.microsoft.com/office/drawing/2014/main" id="{1546FBD4-E77A-458E-ACA1-D52B4879A718}"/>
                </a:ext>
              </a:extLst>
            </p:cNvPr>
            <p:cNvSpPr/>
            <p:nvPr/>
          </p:nvSpPr>
          <p:spPr bwMode="auto">
            <a:xfrm>
              <a:off x="847231" y="2365911"/>
              <a:ext cx="2128079" cy="1126320"/>
            </a:xfrm>
            <a:prstGeom prst="roundRect">
              <a:avLst>
                <a:gd name="adj" fmla="val 10045"/>
              </a:avLst>
            </a:prstGeom>
            <a:solidFill>
              <a:schemeClr val="bg1"/>
            </a:solidFill>
            <a:ln w="38100" cap="flat" cmpd="sng" algn="ctr">
              <a:solidFill>
                <a:srgbClr val="0A517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pic>
          <p:nvPicPr>
            <p:cNvPr id="9" name="Picture 8">
              <a:extLst>
                <a:ext uri="{FF2B5EF4-FFF2-40B4-BE49-F238E27FC236}">
                  <a16:creationId xmlns:a16="http://schemas.microsoft.com/office/drawing/2014/main" id="{AAC32C96-6D21-485E-B34C-6829CAD79F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3877" y="2651220"/>
              <a:ext cx="640080" cy="640080"/>
            </a:xfrm>
            <a:prstGeom prst="rect">
              <a:avLst/>
            </a:prstGeom>
          </p:spPr>
        </p:pic>
        <p:sp>
          <p:nvSpPr>
            <p:cNvPr id="10" name="TextBox 9">
              <a:extLst>
                <a:ext uri="{FF2B5EF4-FFF2-40B4-BE49-F238E27FC236}">
                  <a16:creationId xmlns:a16="http://schemas.microsoft.com/office/drawing/2014/main" id="{4DC09D27-E6A5-47C7-BC61-D27A3E75788D}"/>
                </a:ext>
              </a:extLst>
            </p:cNvPr>
            <p:cNvSpPr txBox="1"/>
            <p:nvPr/>
          </p:nvSpPr>
          <p:spPr>
            <a:xfrm>
              <a:off x="1598620" y="2690457"/>
              <a:ext cx="132575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606060"/>
                  </a:solidFill>
                  <a:effectLst/>
                  <a:uLnTx/>
                  <a:uFillTx/>
                  <a:latin typeface="Arial"/>
                  <a:ea typeface="+mn-ea"/>
                  <a:cs typeface="+mn-cs"/>
                </a:rPr>
                <a:t>Application Gathering</a:t>
              </a:r>
            </a:p>
          </p:txBody>
        </p:sp>
        <p:sp>
          <p:nvSpPr>
            <p:cNvPr id="11" name="Oval 10">
              <a:extLst>
                <a:ext uri="{FF2B5EF4-FFF2-40B4-BE49-F238E27FC236}">
                  <a16:creationId xmlns:a16="http://schemas.microsoft.com/office/drawing/2014/main" id="{B199C0AE-2050-49A9-AAA9-FA3777A5735C}"/>
                </a:ext>
              </a:extLst>
            </p:cNvPr>
            <p:cNvSpPr/>
            <p:nvPr/>
          </p:nvSpPr>
          <p:spPr bwMode="auto">
            <a:xfrm>
              <a:off x="683735" y="2196679"/>
              <a:ext cx="365760" cy="365760"/>
            </a:xfrm>
            <a:prstGeom prst="ellipse">
              <a:avLst/>
            </a:prstGeom>
            <a:solidFill>
              <a:srgbClr val="A33621"/>
            </a:solidFill>
            <a:ln w="57150" cap="flat" cmpd="sng" algn="ctr">
              <a:solidFill>
                <a:schemeClr val="bg1"/>
              </a:solidFill>
              <a:prstDash val="solid"/>
              <a:headEnd type="none" w="med" len="med"/>
              <a:tailEnd type="none" w="med" len="me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1</a:t>
              </a:r>
            </a:p>
          </p:txBody>
        </p:sp>
      </p:grpSp>
      <p:grpSp>
        <p:nvGrpSpPr>
          <p:cNvPr id="12" name="Group 11">
            <a:extLst>
              <a:ext uri="{FF2B5EF4-FFF2-40B4-BE49-F238E27FC236}">
                <a16:creationId xmlns:a16="http://schemas.microsoft.com/office/drawing/2014/main" id="{D8D4C78C-32D6-48A9-BE1A-0578DA51BC6C}"/>
              </a:ext>
            </a:extLst>
          </p:cNvPr>
          <p:cNvGrpSpPr/>
          <p:nvPr/>
        </p:nvGrpSpPr>
        <p:grpSpPr>
          <a:xfrm>
            <a:off x="4860452" y="1812692"/>
            <a:ext cx="2291575" cy="1295552"/>
            <a:chOff x="3675213" y="2256195"/>
            <a:chExt cx="2291575" cy="1295552"/>
          </a:xfrm>
        </p:grpSpPr>
        <p:sp>
          <p:nvSpPr>
            <p:cNvPr id="13" name="Rectangle: Rounded Corners 12">
              <a:extLst>
                <a:ext uri="{FF2B5EF4-FFF2-40B4-BE49-F238E27FC236}">
                  <a16:creationId xmlns:a16="http://schemas.microsoft.com/office/drawing/2014/main" id="{C32D139B-096E-44D9-AD8F-F25740F8E35B}"/>
                </a:ext>
              </a:extLst>
            </p:cNvPr>
            <p:cNvSpPr/>
            <p:nvPr/>
          </p:nvSpPr>
          <p:spPr bwMode="auto">
            <a:xfrm>
              <a:off x="3838709" y="2425427"/>
              <a:ext cx="2128079" cy="1126320"/>
            </a:xfrm>
            <a:prstGeom prst="roundRect">
              <a:avLst>
                <a:gd name="adj" fmla="val 10045"/>
              </a:avLst>
            </a:prstGeom>
            <a:solidFill>
              <a:schemeClr val="bg1"/>
            </a:solidFill>
            <a:ln w="38100" cap="flat" cmpd="sng" algn="ctr">
              <a:solidFill>
                <a:srgbClr val="0A517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14" name="TextBox 13">
              <a:extLst>
                <a:ext uri="{FF2B5EF4-FFF2-40B4-BE49-F238E27FC236}">
                  <a16:creationId xmlns:a16="http://schemas.microsoft.com/office/drawing/2014/main" id="{F18A6847-88EF-43DC-AE47-1043AEBEC8A0}"/>
                </a:ext>
              </a:extLst>
            </p:cNvPr>
            <p:cNvSpPr txBox="1"/>
            <p:nvPr/>
          </p:nvSpPr>
          <p:spPr>
            <a:xfrm>
              <a:off x="4601701" y="2595080"/>
              <a:ext cx="1325750"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606060"/>
                  </a:solidFill>
                  <a:effectLst/>
                  <a:uLnTx/>
                  <a:uFillTx/>
                  <a:latin typeface="Arial"/>
                  <a:ea typeface="+mn-ea"/>
                  <a:cs typeface="+mn-cs"/>
                </a:rPr>
                <a:t>Primary Source Verification</a:t>
              </a:r>
            </a:p>
          </p:txBody>
        </p:sp>
        <p:sp>
          <p:nvSpPr>
            <p:cNvPr id="15" name="Oval 14">
              <a:extLst>
                <a:ext uri="{FF2B5EF4-FFF2-40B4-BE49-F238E27FC236}">
                  <a16:creationId xmlns:a16="http://schemas.microsoft.com/office/drawing/2014/main" id="{3E31FC54-062C-485F-87B0-770FEF2BE8C8}"/>
                </a:ext>
              </a:extLst>
            </p:cNvPr>
            <p:cNvSpPr/>
            <p:nvPr/>
          </p:nvSpPr>
          <p:spPr bwMode="auto">
            <a:xfrm>
              <a:off x="3675213" y="2256195"/>
              <a:ext cx="365760" cy="365760"/>
            </a:xfrm>
            <a:prstGeom prst="ellipse">
              <a:avLst/>
            </a:prstGeom>
            <a:solidFill>
              <a:srgbClr val="A33621"/>
            </a:solidFill>
            <a:ln w="57150" cap="flat" cmpd="sng" algn="ctr">
              <a:solidFill>
                <a:schemeClr val="bg1"/>
              </a:solidFill>
              <a:prstDash val="solid"/>
              <a:headEnd type="none" w="med" len="med"/>
              <a:tailEnd type="none" w="med" len="me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2</a:t>
              </a:r>
            </a:p>
          </p:txBody>
        </p:sp>
        <p:pic>
          <p:nvPicPr>
            <p:cNvPr id="16" name="Picture 15">
              <a:extLst>
                <a:ext uri="{FF2B5EF4-FFF2-40B4-BE49-F238E27FC236}">
                  <a16:creationId xmlns:a16="http://schemas.microsoft.com/office/drawing/2014/main" id="{B6D76322-2CF3-43FC-AE16-A7F9A80365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2048" y="2676891"/>
              <a:ext cx="640080" cy="640080"/>
            </a:xfrm>
            <a:prstGeom prst="rect">
              <a:avLst/>
            </a:prstGeom>
          </p:spPr>
        </p:pic>
      </p:grpSp>
      <p:grpSp>
        <p:nvGrpSpPr>
          <p:cNvPr id="17" name="Group 16">
            <a:extLst>
              <a:ext uri="{FF2B5EF4-FFF2-40B4-BE49-F238E27FC236}">
                <a16:creationId xmlns:a16="http://schemas.microsoft.com/office/drawing/2014/main" id="{B69EDB8B-EF82-447F-8878-3D79B043DEC7}"/>
              </a:ext>
            </a:extLst>
          </p:cNvPr>
          <p:cNvGrpSpPr/>
          <p:nvPr/>
        </p:nvGrpSpPr>
        <p:grpSpPr>
          <a:xfrm>
            <a:off x="8619202" y="1812692"/>
            <a:ext cx="2291575" cy="1295552"/>
            <a:chOff x="3845559" y="630507"/>
            <a:chExt cx="2291575" cy="1295552"/>
          </a:xfrm>
        </p:grpSpPr>
        <p:sp>
          <p:nvSpPr>
            <p:cNvPr id="18" name="Rectangle: Rounded Corners 17">
              <a:extLst>
                <a:ext uri="{FF2B5EF4-FFF2-40B4-BE49-F238E27FC236}">
                  <a16:creationId xmlns:a16="http://schemas.microsoft.com/office/drawing/2014/main" id="{33BFD0AF-8D66-400B-B582-4DD3B5700698}"/>
                </a:ext>
              </a:extLst>
            </p:cNvPr>
            <p:cNvSpPr/>
            <p:nvPr/>
          </p:nvSpPr>
          <p:spPr bwMode="auto">
            <a:xfrm>
              <a:off x="4009055" y="799739"/>
              <a:ext cx="2128079" cy="1126320"/>
            </a:xfrm>
            <a:prstGeom prst="roundRect">
              <a:avLst>
                <a:gd name="adj" fmla="val 10045"/>
              </a:avLst>
            </a:prstGeom>
            <a:solidFill>
              <a:schemeClr val="bg1"/>
            </a:solidFill>
            <a:ln w="38100" cap="flat" cmpd="sng" algn="ctr">
              <a:solidFill>
                <a:srgbClr val="0A517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pic>
          <p:nvPicPr>
            <p:cNvPr id="19" name="Picture 18">
              <a:extLst>
                <a:ext uri="{FF2B5EF4-FFF2-40B4-BE49-F238E27FC236}">
                  <a16:creationId xmlns:a16="http://schemas.microsoft.com/office/drawing/2014/main" id="{73231A22-56EA-41A2-B07B-D1D0C0986BB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57919" y="1033729"/>
              <a:ext cx="731520" cy="731520"/>
            </a:xfrm>
            <a:prstGeom prst="rect">
              <a:avLst/>
            </a:prstGeom>
          </p:spPr>
        </p:pic>
        <p:sp>
          <p:nvSpPr>
            <p:cNvPr id="20" name="TextBox 19">
              <a:extLst>
                <a:ext uri="{FF2B5EF4-FFF2-40B4-BE49-F238E27FC236}">
                  <a16:creationId xmlns:a16="http://schemas.microsoft.com/office/drawing/2014/main" id="{8B6CAA76-57B5-4BE4-8335-785E2D4B5CC5}"/>
                </a:ext>
              </a:extLst>
            </p:cNvPr>
            <p:cNvSpPr txBox="1"/>
            <p:nvPr/>
          </p:nvSpPr>
          <p:spPr>
            <a:xfrm>
              <a:off x="4790131" y="1229948"/>
              <a:ext cx="1325750"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606060"/>
                  </a:solidFill>
                  <a:effectLst/>
                  <a:uLnTx/>
                  <a:uFillTx/>
                  <a:latin typeface="Arial"/>
                  <a:ea typeface="+mn-ea"/>
                  <a:cs typeface="+mn-cs"/>
                </a:rPr>
                <a:t>Decision</a:t>
              </a:r>
            </a:p>
          </p:txBody>
        </p:sp>
        <p:sp>
          <p:nvSpPr>
            <p:cNvPr id="21" name="Oval 20">
              <a:extLst>
                <a:ext uri="{FF2B5EF4-FFF2-40B4-BE49-F238E27FC236}">
                  <a16:creationId xmlns:a16="http://schemas.microsoft.com/office/drawing/2014/main" id="{AD9D5B7E-607A-429E-A53A-EA51DC6D7B52}"/>
                </a:ext>
              </a:extLst>
            </p:cNvPr>
            <p:cNvSpPr/>
            <p:nvPr/>
          </p:nvSpPr>
          <p:spPr bwMode="auto">
            <a:xfrm>
              <a:off x="3845559" y="630507"/>
              <a:ext cx="365760" cy="365760"/>
            </a:xfrm>
            <a:prstGeom prst="ellipse">
              <a:avLst/>
            </a:prstGeom>
            <a:solidFill>
              <a:srgbClr val="A33621"/>
            </a:solidFill>
            <a:ln w="57150" cap="flat" cmpd="sng" algn="ctr">
              <a:solidFill>
                <a:schemeClr val="bg1"/>
              </a:solidFill>
              <a:prstDash val="solid"/>
              <a:headEnd type="none" w="med" len="med"/>
              <a:tailEnd type="none" w="med" len="me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3</a:t>
              </a:r>
            </a:p>
          </p:txBody>
        </p:sp>
      </p:grpSp>
      <p:sp>
        <p:nvSpPr>
          <p:cNvPr id="25" name="TextBox 24">
            <a:extLst>
              <a:ext uri="{FF2B5EF4-FFF2-40B4-BE49-F238E27FC236}">
                <a16:creationId xmlns:a16="http://schemas.microsoft.com/office/drawing/2014/main" id="{C275601E-A377-4752-BF3B-9AF2B2EF6002}"/>
              </a:ext>
            </a:extLst>
          </p:cNvPr>
          <p:cNvSpPr txBox="1"/>
          <p:nvPr/>
        </p:nvSpPr>
        <p:spPr>
          <a:xfrm>
            <a:off x="803064" y="3542327"/>
            <a:ext cx="3679070" cy="164660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Duplicative channels for information-gathering from providers.</a:t>
            </a:r>
          </a:p>
          <a:p>
            <a:pPr marL="28575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Non-synchronization of re-credentialing events increases the burden on providers.</a:t>
            </a:r>
          </a:p>
        </p:txBody>
      </p:sp>
      <p:sp>
        <p:nvSpPr>
          <p:cNvPr id="27" name="TextBox 26">
            <a:extLst>
              <a:ext uri="{FF2B5EF4-FFF2-40B4-BE49-F238E27FC236}">
                <a16:creationId xmlns:a16="http://schemas.microsoft.com/office/drawing/2014/main" id="{9F3B21C4-B38C-4D8D-B6DE-032C245F6D6B}"/>
              </a:ext>
            </a:extLst>
          </p:cNvPr>
          <p:cNvSpPr txBox="1"/>
          <p:nvPr/>
        </p:nvSpPr>
        <p:spPr>
          <a:xfrm>
            <a:off x="4414944" y="3542327"/>
            <a:ext cx="3679070" cy="164660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Increased costs systemically because of duplicative labor and data costs across organizations.</a:t>
            </a:r>
          </a:p>
          <a:p>
            <a:pPr marL="28575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Frustrating to providers because time-consuming and opaque, delays ability to see patients.</a:t>
            </a:r>
          </a:p>
        </p:txBody>
      </p:sp>
      <p:cxnSp>
        <p:nvCxnSpPr>
          <p:cNvPr id="23" name="Straight Arrow Connector 22">
            <a:extLst>
              <a:ext uri="{FF2B5EF4-FFF2-40B4-BE49-F238E27FC236}">
                <a16:creationId xmlns:a16="http://schemas.microsoft.com/office/drawing/2014/main" id="{33B8739D-5E1C-471B-81FA-6EBAA5818ECA}"/>
              </a:ext>
            </a:extLst>
          </p:cNvPr>
          <p:cNvCxnSpPr>
            <a:cxnSpLocks/>
          </p:cNvCxnSpPr>
          <p:nvPr/>
        </p:nvCxnSpPr>
        <p:spPr bwMode="auto">
          <a:xfrm>
            <a:off x="1176884" y="5772746"/>
            <a:ext cx="9817687" cy="0"/>
          </a:xfrm>
          <a:prstGeom prst="straightConnector1">
            <a:avLst/>
          </a:prstGeom>
          <a:solidFill>
            <a:srgbClr val="99FF99"/>
          </a:solidFill>
          <a:ln w="28575" cap="flat" cmpd="sng" algn="ctr">
            <a:solidFill>
              <a:schemeClr val="bg1">
                <a:lumMod val="75000"/>
              </a:schemeClr>
            </a:solidFill>
            <a:prstDash val="solid"/>
            <a:round/>
            <a:headEnd type="stealth" w="lg" len="med"/>
            <a:tailEnd type="stealth" w="lg" len="med"/>
          </a:ln>
          <a:effectLst/>
        </p:spPr>
      </p:cxnSp>
      <p:sp>
        <p:nvSpPr>
          <p:cNvPr id="2" name="TextBox 1">
            <a:extLst>
              <a:ext uri="{FF2B5EF4-FFF2-40B4-BE49-F238E27FC236}">
                <a16:creationId xmlns:a16="http://schemas.microsoft.com/office/drawing/2014/main" id="{7A76319E-410B-4E02-B8E9-311B6AA3E4BD}"/>
              </a:ext>
            </a:extLst>
          </p:cNvPr>
          <p:cNvSpPr txBox="1"/>
          <p:nvPr/>
        </p:nvSpPr>
        <p:spPr>
          <a:xfrm>
            <a:off x="3777343" y="5480359"/>
            <a:ext cx="4702628" cy="584775"/>
          </a:xfrm>
          <a:prstGeom prst="rect">
            <a:avLst/>
          </a:prstGeom>
          <a:solidFill>
            <a:schemeClr val="bg1"/>
          </a:solidFill>
        </p:spPr>
        <p:txBody>
          <a:bodyPr wrap="square" rtlCol="0">
            <a:spAutoFit/>
          </a:bodyPr>
          <a:lstStyle/>
          <a:p>
            <a:pPr marL="174625"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Time for the entire credentialing process leads delays providers’ ability to treat patients.</a:t>
            </a:r>
          </a:p>
        </p:txBody>
      </p:sp>
    </p:spTree>
    <p:extLst>
      <p:ext uri="{BB962C8B-B14F-4D97-AF65-F5344CB8AC3E}">
        <p14:creationId xmlns:p14="http://schemas.microsoft.com/office/powerpoint/2010/main" val="20124668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B025F6F-C456-4536-8114-7F7B17C70CC4}"/>
              </a:ext>
            </a:extLst>
          </p:cNvPr>
          <p:cNvSpPr>
            <a:spLocks noGrp="1"/>
          </p:cNvSpPr>
          <p:nvPr>
            <p:ph type="title"/>
          </p:nvPr>
        </p:nvSpPr>
        <p:spPr/>
        <p:txBody>
          <a:bodyPr/>
          <a:lstStyle/>
          <a:p>
            <a:r>
              <a:rPr lang="en-US" dirty="0"/>
              <a:t>Considerations, risks and recommendations for Primary Source Verification</a:t>
            </a:r>
          </a:p>
        </p:txBody>
      </p:sp>
      <p:sp>
        <p:nvSpPr>
          <p:cNvPr id="4" name="Slide Number Placeholder 3">
            <a:extLst>
              <a:ext uri="{FF2B5EF4-FFF2-40B4-BE49-F238E27FC236}">
                <a16:creationId xmlns:a16="http://schemas.microsoft.com/office/drawing/2014/main" id="{9C7FD5D1-BCF7-4724-A6AA-C03C8D121240}"/>
              </a:ext>
            </a:extLst>
          </p:cNvPr>
          <p:cNvSpPr>
            <a:spLocks noGrp="1"/>
          </p:cNvSpPr>
          <p:nvPr>
            <p:ph type="sldNum" sz="quarter"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DB19EE7-41CC-40F8-8898-A50DA016F0E1}" type="slidenum">
              <a:rPr kumimoji="0" lang="en-US" sz="8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en-US" sz="800" b="0" i="0" u="none" strike="noStrike" kern="1200" cap="none" spc="0" normalizeH="0" baseline="0" noProof="0">
              <a:ln>
                <a:noFill/>
              </a:ln>
              <a:solidFill>
                <a:prstClr val="white">
                  <a:lumMod val="50000"/>
                </a:prstClr>
              </a:solidFill>
              <a:effectLst/>
              <a:uLnTx/>
              <a:uFillTx/>
              <a:latin typeface="Arial"/>
              <a:ea typeface="+mn-ea"/>
              <a:cs typeface="+mn-cs"/>
            </a:endParaRPr>
          </a:p>
        </p:txBody>
      </p:sp>
      <p:sp>
        <p:nvSpPr>
          <p:cNvPr id="5" name="Rectangle 4">
            <a:extLst>
              <a:ext uri="{FF2B5EF4-FFF2-40B4-BE49-F238E27FC236}">
                <a16:creationId xmlns:a16="http://schemas.microsoft.com/office/drawing/2014/main" id="{1ACE41B1-6DC4-44CC-8206-2701A90DBF74}"/>
              </a:ext>
            </a:extLst>
          </p:cNvPr>
          <p:cNvSpPr/>
          <p:nvPr/>
        </p:nvSpPr>
        <p:spPr bwMode="auto">
          <a:xfrm>
            <a:off x="500743" y="1415143"/>
            <a:ext cx="11489920" cy="1778979"/>
          </a:xfrm>
          <a:prstGeom prst="rect">
            <a:avLst/>
          </a:prstGeom>
          <a:solidFill>
            <a:schemeClr val="bg1"/>
          </a:solidFill>
          <a:ln w="12700"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9" name="TextBox 8">
            <a:extLst>
              <a:ext uri="{FF2B5EF4-FFF2-40B4-BE49-F238E27FC236}">
                <a16:creationId xmlns:a16="http://schemas.microsoft.com/office/drawing/2014/main" id="{DBEBE211-B034-45B6-BD69-E27A10DA0219}"/>
              </a:ext>
            </a:extLst>
          </p:cNvPr>
          <p:cNvSpPr txBox="1"/>
          <p:nvPr/>
        </p:nvSpPr>
        <p:spPr>
          <a:xfrm>
            <a:off x="672192" y="1230477"/>
            <a:ext cx="6490608" cy="369332"/>
          </a:xfrm>
          <a:prstGeom prst="rect">
            <a:avLst/>
          </a:prstGeom>
          <a:solidFill>
            <a:schemeClr val="bg1"/>
          </a:solidFill>
        </p:spPr>
        <p:txBody>
          <a:bodyPr wrap="square">
            <a:spAutoFit/>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A31F34"/>
                </a:solidFill>
                <a:effectLst/>
                <a:uLnTx/>
                <a:uFillTx/>
                <a:latin typeface="Arial"/>
                <a:ea typeface="+mn-ea"/>
                <a:cs typeface="+mn-cs"/>
              </a:rPr>
              <a:t>Accuracy is the most important dimension of a PSV service</a:t>
            </a:r>
            <a:endParaRPr kumimoji="0" lang="en-US" sz="1800" b="0" i="0" u="none" strike="noStrike" kern="1200" cap="none" spc="0" normalizeH="0" baseline="0" noProof="0" dirty="0">
              <a:ln>
                <a:noFill/>
              </a:ln>
              <a:solidFill>
                <a:srgbClr val="A31F34"/>
              </a:solidFill>
              <a:effectLst/>
              <a:uLnTx/>
              <a:uFillTx/>
              <a:latin typeface="Arial"/>
              <a:ea typeface="+mn-ea"/>
              <a:cs typeface="+mn-cs"/>
            </a:endParaRPr>
          </a:p>
        </p:txBody>
      </p:sp>
      <p:sp>
        <p:nvSpPr>
          <p:cNvPr id="10" name="Rectangle 9">
            <a:extLst>
              <a:ext uri="{FF2B5EF4-FFF2-40B4-BE49-F238E27FC236}">
                <a16:creationId xmlns:a16="http://schemas.microsoft.com/office/drawing/2014/main" id="{902673C0-0F62-4B1D-B7E4-8005374D34D9}"/>
              </a:ext>
            </a:extLst>
          </p:cNvPr>
          <p:cNvSpPr/>
          <p:nvPr/>
        </p:nvSpPr>
        <p:spPr bwMode="auto">
          <a:xfrm>
            <a:off x="8262257" y="1415143"/>
            <a:ext cx="3728406" cy="1778979"/>
          </a:xfrm>
          <a:prstGeom prst="rect">
            <a:avLst/>
          </a:prstGeom>
          <a:solidFill>
            <a:schemeClr val="bg1">
              <a:lumMod val="95000"/>
            </a:schemeClr>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12" name="Rectangle 11">
            <a:extLst>
              <a:ext uri="{FF2B5EF4-FFF2-40B4-BE49-F238E27FC236}">
                <a16:creationId xmlns:a16="http://schemas.microsoft.com/office/drawing/2014/main" id="{4295BF60-D02B-485A-960E-E520B3A6EF31}"/>
              </a:ext>
            </a:extLst>
          </p:cNvPr>
          <p:cNvSpPr/>
          <p:nvPr/>
        </p:nvSpPr>
        <p:spPr bwMode="auto">
          <a:xfrm>
            <a:off x="8262257" y="1413038"/>
            <a:ext cx="3728406" cy="369332"/>
          </a:xfrm>
          <a:prstGeom prst="rect">
            <a:avLst/>
          </a:prstGeom>
          <a:solidFill>
            <a:schemeClr val="bg1">
              <a:lumMod val="85000"/>
            </a:schemeClr>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11" name="TextBox 10">
            <a:extLst>
              <a:ext uri="{FF2B5EF4-FFF2-40B4-BE49-F238E27FC236}">
                <a16:creationId xmlns:a16="http://schemas.microsoft.com/office/drawing/2014/main" id="{0361D694-BF31-4F52-A2B8-F464EF54354E}"/>
              </a:ext>
            </a:extLst>
          </p:cNvPr>
          <p:cNvSpPr txBox="1"/>
          <p:nvPr/>
        </p:nvSpPr>
        <p:spPr>
          <a:xfrm>
            <a:off x="9062881" y="1423174"/>
            <a:ext cx="2208751"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323E48"/>
                </a:solidFill>
                <a:effectLst/>
                <a:uLnTx/>
                <a:uFillTx/>
                <a:latin typeface="Arial"/>
                <a:ea typeface="+mn-ea"/>
                <a:cs typeface="+mn-cs"/>
              </a:rPr>
              <a:t>CAQH Point of View</a:t>
            </a:r>
          </a:p>
        </p:txBody>
      </p:sp>
      <p:sp>
        <p:nvSpPr>
          <p:cNvPr id="13" name="TextBox 12">
            <a:extLst>
              <a:ext uri="{FF2B5EF4-FFF2-40B4-BE49-F238E27FC236}">
                <a16:creationId xmlns:a16="http://schemas.microsoft.com/office/drawing/2014/main" id="{823BAF61-04B3-4B00-956F-E90F98B62745}"/>
              </a:ext>
            </a:extLst>
          </p:cNvPr>
          <p:cNvSpPr txBox="1"/>
          <p:nvPr/>
        </p:nvSpPr>
        <p:spPr>
          <a:xfrm>
            <a:off x="500743" y="1620799"/>
            <a:ext cx="7486932" cy="1323439"/>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In a double-blind survey conducted by an independent firm on behalf of CAQH, respondents from 67 organizations overwhelmingly reported accuracy to be their most important consideration.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Accuracy is harder to maintain in the face of changing requirements (such as when regulations change).</a:t>
            </a:r>
          </a:p>
        </p:txBody>
      </p:sp>
      <p:sp>
        <p:nvSpPr>
          <p:cNvPr id="15" name="Rectangle 14">
            <a:extLst>
              <a:ext uri="{FF2B5EF4-FFF2-40B4-BE49-F238E27FC236}">
                <a16:creationId xmlns:a16="http://schemas.microsoft.com/office/drawing/2014/main" id="{19DCF645-993E-4785-AF8C-EF90DAFBAAB1}"/>
              </a:ext>
            </a:extLst>
          </p:cNvPr>
          <p:cNvSpPr/>
          <p:nvPr/>
        </p:nvSpPr>
        <p:spPr bwMode="auto">
          <a:xfrm>
            <a:off x="500743" y="3719539"/>
            <a:ext cx="11489920" cy="2286000"/>
          </a:xfrm>
          <a:prstGeom prst="rect">
            <a:avLst/>
          </a:prstGeom>
          <a:solidFill>
            <a:schemeClr val="bg1"/>
          </a:solidFill>
          <a:ln w="12700"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17" name="TextBox 16">
            <a:extLst>
              <a:ext uri="{FF2B5EF4-FFF2-40B4-BE49-F238E27FC236}">
                <a16:creationId xmlns:a16="http://schemas.microsoft.com/office/drawing/2014/main" id="{C37E9799-6E2F-484E-A2DE-D4360A10FFD1}"/>
              </a:ext>
            </a:extLst>
          </p:cNvPr>
          <p:cNvSpPr txBox="1"/>
          <p:nvPr/>
        </p:nvSpPr>
        <p:spPr>
          <a:xfrm>
            <a:off x="672192" y="3534873"/>
            <a:ext cx="5577840" cy="369332"/>
          </a:xfrm>
          <a:prstGeom prst="rect">
            <a:avLst/>
          </a:prstGeom>
          <a:solidFill>
            <a:schemeClr val="bg1"/>
          </a:solidFill>
        </p:spPr>
        <p:txBody>
          <a:bodyPr wrap="square">
            <a:spAutoFit/>
          </a:bodyPr>
          <a:lstStyle>
            <a:defPPr>
              <a:defRPr lang="en-US"/>
            </a:defPPr>
            <a:lvl1pPr marL="119063">
              <a:defRPr kumimoji="0" b="0" i="0" u="none" strike="noStrike" kern="0" cap="none" spc="0" normalizeH="0" baseline="0">
                <a:ln>
                  <a:noFill/>
                </a:ln>
                <a:solidFill>
                  <a:srgbClr val="A31F34"/>
                </a:solidFill>
                <a:effectLst/>
                <a:uLnTx/>
                <a:uFillTx/>
                <a:latin typeface="Arial"/>
              </a:defRPr>
            </a:lvl1p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A31F34"/>
                </a:solidFill>
                <a:effectLst/>
                <a:uLnTx/>
                <a:uFillTx/>
                <a:latin typeface="Arial"/>
                <a:ea typeface="+mn-ea"/>
                <a:cs typeface="+mn-cs"/>
              </a:rPr>
              <a:t>Speed is critical to address provider dissatisfaction</a:t>
            </a:r>
          </a:p>
        </p:txBody>
      </p:sp>
      <p:sp>
        <p:nvSpPr>
          <p:cNvPr id="19" name="Rectangle 18">
            <a:extLst>
              <a:ext uri="{FF2B5EF4-FFF2-40B4-BE49-F238E27FC236}">
                <a16:creationId xmlns:a16="http://schemas.microsoft.com/office/drawing/2014/main" id="{D573A9C0-ACD0-4711-A545-7543BB022094}"/>
              </a:ext>
            </a:extLst>
          </p:cNvPr>
          <p:cNvSpPr/>
          <p:nvPr/>
        </p:nvSpPr>
        <p:spPr bwMode="auto">
          <a:xfrm>
            <a:off x="8262257" y="3731441"/>
            <a:ext cx="3728406" cy="2274098"/>
          </a:xfrm>
          <a:prstGeom prst="rect">
            <a:avLst/>
          </a:prstGeom>
          <a:solidFill>
            <a:schemeClr val="bg1">
              <a:lumMod val="95000"/>
            </a:schemeClr>
          </a:solidFill>
          <a:ln w="9525" cap="flat" cmpd="sng" algn="ctr">
            <a:solidFill>
              <a:schemeClr val="bg1">
                <a:lumMod val="8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21" name="Rectangle 20">
            <a:extLst>
              <a:ext uri="{FF2B5EF4-FFF2-40B4-BE49-F238E27FC236}">
                <a16:creationId xmlns:a16="http://schemas.microsoft.com/office/drawing/2014/main" id="{5C5E0C25-7E5A-406D-9DF4-BEEF677E6302}"/>
              </a:ext>
            </a:extLst>
          </p:cNvPr>
          <p:cNvSpPr/>
          <p:nvPr/>
        </p:nvSpPr>
        <p:spPr bwMode="auto">
          <a:xfrm>
            <a:off x="8262257" y="3731441"/>
            <a:ext cx="3730600" cy="365125"/>
          </a:xfrm>
          <a:prstGeom prst="rect">
            <a:avLst/>
          </a:prstGeom>
          <a:solidFill>
            <a:schemeClr val="bg1">
              <a:lumMod val="85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23" name="TextBox 22">
            <a:extLst>
              <a:ext uri="{FF2B5EF4-FFF2-40B4-BE49-F238E27FC236}">
                <a16:creationId xmlns:a16="http://schemas.microsoft.com/office/drawing/2014/main" id="{C7EB41CE-6BCC-4F28-AC36-E9D10963028E}"/>
              </a:ext>
            </a:extLst>
          </p:cNvPr>
          <p:cNvSpPr txBox="1"/>
          <p:nvPr/>
        </p:nvSpPr>
        <p:spPr>
          <a:xfrm>
            <a:off x="8610979" y="3729337"/>
            <a:ext cx="3036894"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323E48"/>
                </a:solidFill>
                <a:effectLst/>
                <a:uLnTx/>
                <a:uFillTx/>
                <a:latin typeface="Arial"/>
                <a:ea typeface="+mn-ea"/>
                <a:cs typeface="+mn-cs"/>
              </a:rPr>
              <a:t>CAQH Point of View</a:t>
            </a:r>
          </a:p>
        </p:txBody>
      </p:sp>
      <p:sp>
        <p:nvSpPr>
          <p:cNvPr id="25" name="TextBox 24">
            <a:extLst>
              <a:ext uri="{FF2B5EF4-FFF2-40B4-BE49-F238E27FC236}">
                <a16:creationId xmlns:a16="http://schemas.microsoft.com/office/drawing/2014/main" id="{7E83C3F5-420F-41FF-883D-D08C70EAC328}"/>
              </a:ext>
            </a:extLst>
          </p:cNvPr>
          <p:cNvSpPr txBox="1"/>
          <p:nvPr/>
        </p:nvSpPr>
        <p:spPr>
          <a:xfrm>
            <a:off x="500742" y="3979625"/>
            <a:ext cx="7587343" cy="150810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74% of organizations report a turnaround time greater than 15 days, with 43% reporting over 30 days</a:t>
            </a:r>
            <a:r>
              <a:rPr kumimoji="0" lang="en-US" sz="1600" b="0" i="0" u="none" strike="noStrike" kern="1200" cap="none" spc="0" normalizeH="0" baseline="30000" noProof="0" dirty="0">
                <a:ln>
                  <a:noFill/>
                </a:ln>
                <a:solidFill>
                  <a:srgbClr val="323E48"/>
                </a:solidFill>
                <a:effectLst/>
                <a:uLnTx/>
                <a:uFillTx/>
                <a:latin typeface="Arial"/>
                <a:ea typeface="+mn-ea"/>
                <a:cs typeface="+mn-cs"/>
              </a:rPr>
              <a:t>(1)</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Speed is not affected solely by the time to verify information against a primary source.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323E48"/>
                </a:solidFill>
                <a:effectLst/>
                <a:uLnTx/>
                <a:uFillTx/>
                <a:latin typeface="Arial"/>
                <a:ea typeface="+mn-ea"/>
                <a:cs typeface="+mn-cs"/>
              </a:rPr>
              <a:t>Delays may be caused by provider non-responsiveness.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323E48"/>
                </a:solidFill>
                <a:effectLst/>
                <a:uLnTx/>
                <a:uFillTx/>
                <a:latin typeface="Arial"/>
                <a:ea typeface="+mn-ea"/>
                <a:cs typeface="+mn-cs"/>
              </a:rPr>
              <a:t>Delays may be caused by backlogs generated by volume fluctuations.</a:t>
            </a:r>
          </a:p>
        </p:txBody>
      </p:sp>
      <p:sp>
        <p:nvSpPr>
          <p:cNvPr id="30" name="TextBox 29">
            <a:extLst>
              <a:ext uri="{FF2B5EF4-FFF2-40B4-BE49-F238E27FC236}">
                <a16:creationId xmlns:a16="http://schemas.microsoft.com/office/drawing/2014/main" id="{82B3C051-4B2D-4973-B202-B90CDF1C04C7}"/>
              </a:ext>
            </a:extLst>
          </p:cNvPr>
          <p:cNvSpPr txBox="1"/>
          <p:nvPr/>
        </p:nvSpPr>
        <p:spPr>
          <a:xfrm>
            <a:off x="8262257" y="1816775"/>
            <a:ext cx="3810000" cy="1323439"/>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1" u="none" strike="noStrike" kern="1200" cap="none" spc="0" normalizeH="0" baseline="0" noProof="0" dirty="0">
                <a:ln>
                  <a:noFill/>
                </a:ln>
                <a:solidFill>
                  <a:srgbClr val="898C8D">
                    <a:lumMod val="50000"/>
                  </a:srgbClr>
                </a:solidFill>
                <a:effectLst/>
                <a:uLnTx/>
                <a:uFillTx/>
                <a:latin typeface="Arial"/>
                <a:ea typeface="+mn-ea"/>
                <a:cs typeface="+mn-cs"/>
              </a:rPr>
              <a:t>Ensure robust quality control (QC) and quality assurance (QA) practices to span the core PSV process.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1" u="none" strike="noStrike" kern="1200" cap="none" spc="0" normalizeH="0" baseline="0" noProof="0" dirty="0">
                <a:ln>
                  <a:noFill/>
                </a:ln>
                <a:solidFill>
                  <a:srgbClr val="898C8D">
                    <a:lumMod val="50000"/>
                  </a:srgbClr>
                </a:solidFill>
                <a:effectLst/>
                <a:uLnTx/>
                <a:uFillTx/>
                <a:latin typeface="Arial"/>
                <a:ea typeface="+mn-ea"/>
                <a:cs typeface="+mn-cs"/>
              </a:rPr>
              <a:t>Anticipate the need for ongoing change management.</a:t>
            </a:r>
          </a:p>
        </p:txBody>
      </p:sp>
      <p:sp>
        <p:nvSpPr>
          <p:cNvPr id="32" name="Rectangle 31">
            <a:extLst>
              <a:ext uri="{FF2B5EF4-FFF2-40B4-BE49-F238E27FC236}">
                <a16:creationId xmlns:a16="http://schemas.microsoft.com/office/drawing/2014/main" id="{CC54C20D-4439-4C25-9C60-7F890FD27223}"/>
              </a:ext>
            </a:extLst>
          </p:cNvPr>
          <p:cNvSpPr/>
          <p:nvPr/>
        </p:nvSpPr>
        <p:spPr>
          <a:xfrm>
            <a:off x="566553" y="6152140"/>
            <a:ext cx="4725974" cy="26161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rgbClr val="323E48"/>
                </a:solidFill>
                <a:effectLst/>
                <a:uLnTx/>
                <a:uFillTx/>
                <a:latin typeface="Arial"/>
                <a:ea typeface="+mn-ea"/>
                <a:cs typeface="+mn-cs"/>
              </a:rPr>
              <a:t>(1)  Source:  Verity – 2018 Annual Report on Medical Staff Credentialing </a:t>
            </a:r>
          </a:p>
        </p:txBody>
      </p:sp>
      <p:sp>
        <p:nvSpPr>
          <p:cNvPr id="34" name="TextBox 33">
            <a:extLst>
              <a:ext uri="{FF2B5EF4-FFF2-40B4-BE49-F238E27FC236}">
                <a16:creationId xmlns:a16="http://schemas.microsoft.com/office/drawing/2014/main" id="{A3BBE7C2-4EA1-4B5F-B452-527B068C63B9}"/>
              </a:ext>
            </a:extLst>
          </p:cNvPr>
          <p:cNvSpPr txBox="1"/>
          <p:nvPr/>
        </p:nvSpPr>
        <p:spPr>
          <a:xfrm>
            <a:off x="8273143" y="4141433"/>
            <a:ext cx="3810000" cy="2062103"/>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1" u="none" strike="noStrike" kern="1200" cap="none" spc="0" normalizeH="0" baseline="0" noProof="0" dirty="0">
                <a:ln>
                  <a:noFill/>
                </a:ln>
                <a:solidFill>
                  <a:srgbClr val="898C8D">
                    <a:lumMod val="50000"/>
                  </a:srgbClr>
                </a:solidFill>
                <a:effectLst/>
                <a:uLnTx/>
                <a:uFillTx/>
                <a:latin typeface="Arial"/>
                <a:ea typeface="+mn-ea"/>
                <a:cs typeface="+mn-cs"/>
              </a:rPr>
              <a:t>A common PSV service can better handle volume fluctuations by pooling variability that exists in individual organizations.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1" u="none" strike="noStrike" kern="1200" cap="none" spc="0" normalizeH="0" baseline="0" noProof="0" dirty="0">
                <a:ln>
                  <a:noFill/>
                </a:ln>
                <a:solidFill>
                  <a:srgbClr val="898C8D">
                    <a:lumMod val="50000"/>
                  </a:srgbClr>
                </a:solidFill>
                <a:effectLst/>
                <a:uLnTx/>
                <a:uFillTx/>
                <a:latin typeface="Arial"/>
                <a:ea typeface="+mn-ea"/>
                <a:cs typeface="+mn-cs"/>
              </a:rPr>
              <a:t>Staff buffers to handle volume swings increases speed and provider satisfaction.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600" b="0" i="1" u="none" strike="noStrike" kern="1200" cap="none" spc="0" normalizeH="0" baseline="0" noProof="0" dirty="0">
              <a:ln>
                <a:noFill/>
              </a:ln>
              <a:solidFill>
                <a:srgbClr val="898C8D">
                  <a:lumMod val="50000"/>
                </a:srgbClr>
              </a:solidFill>
              <a:effectLst/>
              <a:uLnTx/>
              <a:uFillTx/>
              <a:latin typeface="Arial"/>
              <a:ea typeface="+mn-ea"/>
              <a:cs typeface="+mn-cs"/>
            </a:endParaRPr>
          </a:p>
        </p:txBody>
      </p:sp>
    </p:spTree>
    <p:extLst>
      <p:ext uri="{BB962C8B-B14F-4D97-AF65-F5344CB8AC3E}">
        <p14:creationId xmlns:p14="http://schemas.microsoft.com/office/powerpoint/2010/main" val="4099794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B025F6F-C456-4536-8114-7F7B17C70CC4}"/>
              </a:ext>
            </a:extLst>
          </p:cNvPr>
          <p:cNvSpPr>
            <a:spLocks noGrp="1"/>
          </p:cNvSpPr>
          <p:nvPr>
            <p:ph type="title"/>
          </p:nvPr>
        </p:nvSpPr>
        <p:spPr/>
        <p:txBody>
          <a:bodyPr/>
          <a:lstStyle/>
          <a:p>
            <a:r>
              <a:rPr lang="en-US" dirty="0"/>
              <a:t>Considerations, risks and recommendations for Primary Source Verification</a:t>
            </a:r>
          </a:p>
        </p:txBody>
      </p:sp>
      <p:sp>
        <p:nvSpPr>
          <p:cNvPr id="4" name="Slide Number Placeholder 3">
            <a:extLst>
              <a:ext uri="{FF2B5EF4-FFF2-40B4-BE49-F238E27FC236}">
                <a16:creationId xmlns:a16="http://schemas.microsoft.com/office/drawing/2014/main" id="{9C7FD5D1-BCF7-4724-A6AA-C03C8D121240}"/>
              </a:ext>
            </a:extLst>
          </p:cNvPr>
          <p:cNvSpPr>
            <a:spLocks noGrp="1"/>
          </p:cNvSpPr>
          <p:nvPr>
            <p:ph type="sldNum" sz="quarter"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DB19EE7-41CC-40F8-8898-A50DA016F0E1}" type="slidenum">
              <a:rPr kumimoji="0" lang="en-US" sz="8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en-US" sz="800" b="0" i="0" u="none" strike="noStrike" kern="1200" cap="none" spc="0" normalizeH="0" baseline="0" noProof="0">
              <a:ln>
                <a:noFill/>
              </a:ln>
              <a:solidFill>
                <a:prstClr val="white">
                  <a:lumMod val="50000"/>
                </a:prstClr>
              </a:solidFill>
              <a:effectLst/>
              <a:uLnTx/>
              <a:uFillTx/>
              <a:latin typeface="Arial"/>
              <a:ea typeface="+mn-ea"/>
              <a:cs typeface="+mn-cs"/>
            </a:endParaRPr>
          </a:p>
        </p:txBody>
      </p:sp>
      <p:sp>
        <p:nvSpPr>
          <p:cNvPr id="5" name="Rectangle 4">
            <a:extLst>
              <a:ext uri="{FF2B5EF4-FFF2-40B4-BE49-F238E27FC236}">
                <a16:creationId xmlns:a16="http://schemas.microsoft.com/office/drawing/2014/main" id="{1ACE41B1-6DC4-44CC-8206-2701A90DBF74}"/>
              </a:ext>
            </a:extLst>
          </p:cNvPr>
          <p:cNvSpPr/>
          <p:nvPr/>
        </p:nvSpPr>
        <p:spPr bwMode="auto">
          <a:xfrm>
            <a:off x="500743" y="1415143"/>
            <a:ext cx="11489920" cy="1778979"/>
          </a:xfrm>
          <a:prstGeom prst="rect">
            <a:avLst/>
          </a:prstGeom>
          <a:solidFill>
            <a:schemeClr val="bg1"/>
          </a:solidFill>
          <a:ln w="12700"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9" name="TextBox 8">
            <a:extLst>
              <a:ext uri="{FF2B5EF4-FFF2-40B4-BE49-F238E27FC236}">
                <a16:creationId xmlns:a16="http://schemas.microsoft.com/office/drawing/2014/main" id="{DBEBE211-B034-45B6-BD69-E27A10DA0219}"/>
              </a:ext>
            </a:extLst>
          </p:cNvPr>
          <p:cNvSpPr txBox="1"/>
          <p:nvPr/>
        </p:nvSpPr>
        <p:spPr>
          <a:xfrm>
            <a:off x="672192" y="1230477"/>
            <a:ext cx="6490608" cy="369332"/>
          </a:xfrm>
          <a:prstGeom prst="rect">
            <a:avLst/>
          </a:prstGeom>
          <a:solidFill>
            <a:schemeClr val="bg1"/>
          </a:solidFill>
        </p:spPr>
        <p:txBody>
          <a:bodyPr wrap="square">
            <a:spAutoFit/>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A31F34"/>
                </a:solidFill>
                <a:effectLst/>
                <a:uLnTx/>
                <a:uFillTx/>
                <a:latin typeface="Arial"/>
                <a:ea typeface="+mn-ea"/>
                <a:cs typeface="+mn-cs"/>
              </a:rPr>
              <a:t>Building a solution from scratch introduces unnecessary risk </a:t>
            </a:r>
            <a:endParaRPr kumimoji="0" lang="en-US" sz="1800" b="0" i="0" u="none" strike="noStrike" kern="1200" cap="none" spc="0" normalizeH="0" baseline="0" noProof="0" dirty="0">
              <a:ln>
                <a:noFill/>
              </a:ln>
              <a:solidFill>
                <a:srgbClr val="A31F34"/>
              </a:solidFill>
              <a:effectLst/>
              <a:uLnTx/>
              <a:uFillTx/>
              <a:latin typeface="Arial"/>
              <a:ea typeface="+mn-ea"/>
              <a:cs typeface="+mn-cs"/>
            </a:endParaRPr>
          </a:p>
        </p:txBody>
      </p:sp>
      <p:sp>
        <p:nvSpPr>
          <p:cNvPr id="10" name="Rectangle 9">
            <a:extLst>
              <a:ext uri="{FF2B5EF4-FFF2-40B4-BE49-F238E27FC236}">
                <a16:creationId xmlns:a16="http://schemas.microsoft.com/office/drawing/2014/main" id="{902673C0-0F62-4B1D-B7E4-8005374D34D9}"/>
              </a:ext>
            </a:extLst>
          </p:cNvPr>
          <p:cNvSpPr/>
          <p:nvPr/>
        </p:nvSpPr>
        <p:spPr bwMode="auto">
          <a:xfrm>
            <a:off x="8262257" y="1415143"/>
            <a:ext cx="3728406" cy="1778979"/>
          </a:xfrm>
          <a:prstGeom prst="rect">
            <a:avLst/>
          </a:prstGeom>
          <a:solidFill>
            <a:schemeClr val="bg1">
              <a:lumMod val="95000"/>
            </a:schemeClr>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12" name="Rectangle 11">
            <a:extLst>
              <a:ext uri="{FF2B5EF4-FFF2-40B4-BE49-F238E27FC236}">
                <a16:creationId xmlns:a16="http://schemas.microsoft.com/office/drawing/2014/main" id="{4295BF60-D02B-485A-960E-E520B3A6EF31}"/>
              </a:ext>
            </a:extLst>
          </p:cNvPr>
          <p:cNvSpPr/>
          <p:nvPr/>
        </p:nvSpPr>
        <p:spPr bwMode="auto">
          <a:xfrm>
            <a:off x="8262257" y="1413038"/>
            <a:ext cx="3728406" cy="369332"/>
          </a:xfrm>
          <a:prstGeom prst="rect">
            <a:avLst/>
          </a:prstGeom>
          <a:solidFill>
            <a:schemeClr val="bg1">
              <a:lumMod val="85000"/>
            </a:schemeClr>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11" name="TextBox 10">
            <a:extLst>
              <a:ext uri="{FF2B5EF4-FFF2-40B4-BE49-F238E27FC236}">
                <a16:creationId xmlns:a16="http://schemas.microsoft.com/office/drawing/2014/main" id="{0361D694-BF31-4F52-A2B8-F464EF54354E}"/>
              </a:ext>
            </a:extLst>
          </p:cNvPr>
          <p:cNvSpPr txBox="1"/>
          <p:nvPr/>
        </p:nvSpPr>
        <p:spPr>
          <a:xfrm>
            <a:off x="9062881" y="1423174"/>
            <a:ext cx="2208751"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323E48"/>
                </a:solidFill>
                <a:effectLst/>
                <a:uLnTx/>
                <a:uFillTx/>
                <a:latin typeface="Arial"/>
                <a:ea typeface="+mn-ea"/>
                <a:cs typeface="+mn-cs"/>
              </a:rPr>
              <a:t>CAQH Point of View</a:t>
            </a:r>
          </a:p>
        </p:txBody>
      </p:sp>
      <p:sp>
        <p:nvSpPr>
          <p:cNvPr id="13" name="TextBox 12">
            <a:extLst>
              <a:ext uri="{FF2B5EF4-FFF2-40B4-BE49-F238E27FC236}">
                <a16:creationId xmlns:a16="http://schemas.microsoft.com/office/drawing/2014/main" id="{823BAF61-04B3-4B00-956F-E90F98B62745}"/>
              </a:ext>
            </a:extLst>
          </p:cNvPr>
          <p:cNvSpPr txBox="1"/>
          <p:nvPr/>
        </p:nvSpPr>
        <p:spPr>
          <a:xfrm>
            <a:off x="500743" y="1620799"/>
            <a:ext cx="7486932" cy="1569660"/>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PSV is complex, with numerous process variations for different provider types and the need to comply with requirements from multiple sources such as accrediting bodies and state and federal regulations.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States such as Oregon that attempt to build their own solution from scratch run the risk of high costs and long delays (Oregon eventually suspended the Oregon Common Credentialing Program after spending $7M).</a:t>
            </a:r>
          </a:p>
        </p:txBody>
      </p:sp>
      <p:sp>
        <p:nvSpPr>
          <p:cNvPr id="30" name="TextBox 29">
            <a:extLst>
              <a:ext uri="{FF2B5EF4-FFF2-40B4-BE49-F238E27FC236}">
                <a16:creationId xmlns:a16="http://schemas.microsoft.com/office/drawing/2014/main" id="{82B3C051-4B2D-4973-B202-B90CDF1C04C7}"/>
              </a:ext>
            </a:extLst>
          </p:cNvPr>
          <p:cNvSpPr txBox="1"/>
          <p:nvPr/>
        </p:nvSpPr>
        <p:spPr>
          <a:xfrm>
            <a:off x="8262256" y="1908329"/>
            <a:ext cx="3810000"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898C8D">
                    <a:lumMod val="50000"/>
                  </a:srgbClr>
                </a:solidFill>
                <a:effectLst/>
                <a:uLnTx/>
                <a:uFillTx/>
                <a:latin typeface="Arial"/>
                <a:ea typeface="+mn-ea"/>
                <a:cs typeface="+mn-cs"/>
              </a:rPr>
              <a:t>Leveraging existing market solutions, where the costs of lessons learned have already been absorbed, significantly lowers risk.</a:t>
            </a:r>
          </a:p>
        </p:txBody>
      </p:sp>
      <p:sp>
        <p:nvSpPr>
          <p:cNvPr id="6" name="Rectangle 5">
            <a:extLst>
              <a:ext uri="{FF2B5EF4-FFF2-40B4-BE49-F238E27FC236}">
                <a16:creationId xmlns:a16="http://schemas.microsoft.com/office/drawing/2014/main" id="{8CB88EB1-2A96-4FB2-A219-A0F11AF4474F}"/>
              </a:ext>
            </a:extLst>
          </p:cNvPr>
          <p:cNvSpPr/>
          <p:nvPr/>
        </p:nvSpPr>
        <p:spPr bwMode="auto">
          <a:xfrm>
            <a:off x="500742" y="3790704"/>
            <a:ext cx="11489920" cy="1971292"/>
          </a:xfrm>
          <a:prstGeom prst="rect">
            <a:avLst/>
          </a:prstGeom>
          <a:solidFill>
            <a:schemeClr val="bg1"/>
          </a:solidFill>
          <a:ln w="12700"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7" name="TextBox 6">
            <a:extLst>
              <a:ext uri="{FF2B5EF4-FFF2-40B4-BE49-F238E27FC236}">
                <a16:creationId xmlns:a16="http://schemas.microsoft.com/office/drawing/2014/main" id="{D045E76A-A861-47BD-B561-7FDCB2898275}"/>
              </a:ext>
            </a:extLst>
          </p:cNvPr>
          <p:cNvSpPr txBox="1"/>
          <p:nvPr/>
        </p:nvSpPr>
        <p:spPr>
          <a:xfrm>
            <a:off x="672190" y="3606038"/>
            <a:ext cx="7078437" cy="369332"/>
          </a:xfrm>
          <a:prstGeom prst="rect">
            <a:avLst/>
          </a:prstGeom>
          <a:solidFill>
            <a:schemeClr val="bg1"/>
          </a:solidFill>
        </p:spPr>
        <p:txBody>
          <a:bodyPr wrap="square">
            <a:spAutoFit/>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A31F34"/>
                </a:solidFill>
                <a:effectLst/>
                <a:uLnTx/>
                <a:uFillTx/>
                <a:latin typeface="Arial"/>
                <a:ea typeface="+mn-ea"/>
                <a:cs typeface="+mn-cs"/>
              </a:rPr>
              <a:t>Accreditor certification eliminates the need for delegation oversight</a:t>
            </a:r>
            <a:endParaRPr kumimoji="0" lang="en-US" sz="1800" b="0" i="0" u="none" strike="noStrike" kern="1200" cap="none" spc="0" normalizeH="0" baseline="0" noProof="0" dirty="0">
              <a:ln>
                <a:noFill/>
              </a:ln>
              <a:solidFill>
                <a:srgbClr val="A31F34"/>
              </a:solidFill>
              <a:effectLst/>
              <a:uLnTx/>
              <a:uFillTx/>
              <a:latin typeface="Arial"/>
              <a:ea typeface="+mn-ea"/>
              <a:cs typeface="+mn-cs"/>
            </a:endParaRPr>
          </a:p>
        </p:txBody>
      </p:sp>
      <p:sp>
        <p:nvSpPr>
          <p:cNvPr id="8" name="Rectangle 7">
            <a:extLst>
              <a:ext uri="{FF2B5EF4-FFF2-40B4-BE49-F238E27FC236}">
                <a16:creationId xmlns:a16="http://schemas.microsoft.com/office/drawing/2014/main" id="{71DB72D9-8FF9-4BF7-B263-D7371645B81E}"/>
              </a:ext>
            </a:extLst>
          </p:cNvPr>
          <p:cNvSpPr/>
          <p:nvPr/>
        </p:nvSpPr>
        <p:spPr bwMode="auto">
          <a:xfrm>
            <a:off x="8262256" y="3790704"/>
            <a:ext cx="3728406" cy="1971292"/>
          </a:xfrm>
          <a:prstGeom prst="rect">
            <a:avLst/>
          </a:prstGeom>
          <a:solidFill>
            <a:schemeClr val="bg1">
              <a:lumMod val="95000"/>
            </a:schemeClr>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14" name="Rectangle 13">
            <a:extLst>
              <a:ext uri="{FF2B5EF4-FFF2-40B4-BE49-F238E27FC236}">
                <a16:creationId xmlns:a16="http://schemas.microsoft.com/office/drawing/2014/main" id="{4FD7DCDB-BB17-4A9A-830E-B337B7AABF17}"/>
              </a:ext>
            </a:extLst>
          </p:cNvPr>
          <p:cNvSpPr/>
          <p:nvPr/>
        </p:nvSpPr>
        <p:spPr bwMode="auto">
          <a:xfrm>
            <a:off x="8262256" y="3788599"/>
            <a:ext cx="3728406" cy="369332"/>
          </a:xfrm>
          <a:prstGeom prst="rect">
            <a:avLst/>
          </a:prstGeom>
          <a:solidFill>
            <a:schemeClr val="bg1">
              <a:lumMod val="85000"/>
            </a:schemeClr>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16" name="TextBox 15">
            <a:extLst>
              <a:ext uri="{FF2B5EF4-FFF2-40B4-BE49-F238E27FC236}">
                <a16:creationId xmlns:a16="http://schemas.microsoft.com/office/drawing/2014/main" id="{B2078EBD-A04D-4183-82EA-228A9FF94FB5}"/>
              </a:ext>
            </a:extLst>
          </p:cNvPr>
          <p:cNvSpPr txBox="1"/>
          <p:nvPr/>
        </p:nvSpPr>
        <p:spPr>
          <a:xfrm>
            <a:off x="9062880" y="3798735"/>
            <a:ext cx="2208751"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323E48"/>
                </a:solidFill>
                <a:effectLst/>
                <a:uLnTx/>
                <a:uFillTx/>
                <a:latin typeface="Arial"/>
                <a:ea typeface="+mn-ea"/>
                <a:cs typeface="+mn-cs"/>
              </a:rPr>
              <a:t>CAQH Point of View</a:t>
            </a:r>
          </a:p>
        </p:txBody>
      </p:sp>
      <p:sp>
        <p:nvSpPr>
          <p:cNvPr id="18" name="TextBox 17">
            <a:extLst>
              <a:ext uri="{FF2B5EF4-FFF2-40B4-BE49-F238E27FC236}">
                <a16:creationId xmlns:a16="http://schemas.microsoft.com/office/drawing/2014/main" id="{AFD9B53D-D60B-4E9F-B5EF-6BBDEF714EA7}"/>
              </a:ext>
            </a:extLst>
          </p:cNvPr>
          <p:cNvSpPr txBox="1"/>
          <p:nvPr/>
        </p:nvSpPr>
        <p:spPr>
          <a:xfrm>
            <a:off x="500742" y="3996360"/>
            <a:ext cx="7486932" cy="1077218"/>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Healthcare organizations credentialing providers must perform “delegation oversight” of PSV performed by a third party.</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However, the need for delegation oversight is minimized if the organization performing PSV is certified by an accrediting body such as NCQA.</a:t>
            </a:r>
          </a:p>
        </p:txBody>
      </p:sp>
      <p:sp>
        <p:nvSpPr>
          <p:cNvPr id="28" name="TextBox 27">
            <a:extLst>
              <a:ext uri="{FF2B5EF4-FFF2-40B4-BE49-F238E27FC236}">
                <a16:creationId xmlns:a16="http://schemas.microsoft.com/office/drawing/2014/main" id="{26E65528-5038-4515-B4F2-AA90B593B594}"/>
              </a:ext>
            </a:extLst>
          </p:cNvPr>
          <p:cNvSpPr txBox="1"/>
          <p:nvPr/>
        </p:nvSpPr>
        <p:spPr>
          <a:xfrm>
            <a:off x="8262256" y="4192336"/>
            <a:ext cx="3810000" cy="1569660"/>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1" u="none" strike="noStrike" kern="1200" cap="none" spc="0" normalizeH="0" baseline="0" noProof="0" dirty="0">
                <a:ln>
                  <a:noFill/>
                </a:ln>
                <a:solidFill>
                  <a:srgbClr val="898C8D">
                    <a:lumMod val="50000"/>
                  </a:srgbClr>
                </a:solidFill>
                <a:effectLst/>
                <a:uLnTx/>
                <a:uFillTx/>
                <a:latin typeface="Arial"/>
                <a:ea typeface="+mn-ea"/>
                <a:cs typeface="+mn-cs"/>
              </a:rPr>
              <a:t>PSV services provided by an NCQA certified organization result in lower Total Cost of Service by eliminating the need for delegation oversight.</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1" u="none" strike="noStrike" kern="1200" cap="none" spc="0" normalizeH="0" baseline="0" noProof="0" dirty="0">
                <a:ln>
                  <a:noFill/>
                </a:ln>
                <a:solidFill>
                  <a:srgbClr val="898C8D">
                    <a:lumMod val="50000"/>
                  </a:srgbClr>
                </a:solidFill>
                <a:effectLst/>
                <a:uLnTx/>
                <a:uFillTx/>
                <a:latin typeface="Arial"/>
                <a:ea typeface="+mn-ea"/>
                <a:cs typeface="+mn-cs"/>
              </a:rPr>
              <a:t>They are also likely to result in higher quality.</a:t>
            </a:r>
          </a:p>
        </p:txBody>
      </p:sp>
    </p:spTree>
    <p:extLst>
      <p:ext uri="{BB962C8B-B14F-4D97-AF65-F5344CB8AC3E}">
        <p14:creationId xmlns:p14="http://schemas.microsoft.com/office/powerpoint/2010/main" val="2516886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B025F6F-C456-4536-8114-7F7B17C70CC4}"/>
              </a:ext>
            </a:extLst>
          </p:cNvPr>
          <p:cNvSpPr>
            <a:spLocks noGrp="1"/>
          </p:cNvSpPr>
          <p:nvPr>
            <p:ph type="title"/>
          </p:nvPr>
        </p:nvSpPr>
        <p:spPr/>
        <p:txBody>
          <a:bodyPr/>
          <a:lstStyle/>
          <a:p>
            <a:r>
              <a:rPr lang="en-US" dirty="0"/>
              <a:t>Considerations, risks and recommendations for Primary Source Verification</a:t>
            </a:r>
          </a:p>
        </p:txBody>
      </p:sp>
      <p:sp>
        <p:nvSpPr>
          <p:cNvPr id="4" name="Slide Number Placeholder 3">
            <a:extLst>
              <a:ext uri="{FF2B5EF4-FFF2-40B4-BE49-F238E27FC236}">
                <a16:creationId xmlns:a16="http://schemas.microsoft.com/office/drawing/2014/main" id="{9C7FD5D1-BCF7-4724-A6AA-C03C8D121240}"/>
              </a:ext>
            </a:extLst>
          </p:cNvPr>
          <p:cNvSpPr>
            <a:spLocks noGrp="1"/>
          </p:cNvSpPr>
          <p:nvPr>
            <p:ph type="sldNum" sz="quarter"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DB19EE7-41CC-40F8-8898-A50DA016F0E1}" type="slidenum">
              <a:rPr kumimoji="0" lang="en-US" sz="8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en-US" sz="800" b="0" i="0" u="none" strike="noStrike" kern="1200" cap="none" spc="0" normalizeH="0" baseline="0" noProof="0">
              <a:ln>
                <a:noFill/>
              </a:ln>
              <a:solidFill>
                <a:prstClr val="white">
                  <a:lumMod val="50000"/>
                </a:prstClr>
              </a:solidFill>
              <a:effectLst/>
              <a:uLnTx/>
              <a:uFillTx/>
              <a:latin typeface="Arial"/>
              <a:ea typeface="+mn-ea"/>
              <a:cs typeface="+mn-cs"/>
            </a:endParaRPr>
          </a:p>
        </p:txBody>
      </p:sp>
      <p:sp>
        <p:nvSpPr>
          <p:cNvPr id="2" name="Rectangle 1">
            <a:extLst>
              <a:ext uri="{FF2B5EF4-FFF2-40B4-BE49-F238E27FC236}">
                <a16:creationId xmlns:a16="http://schemas.microsoft.com/office/drawing/2014/main" id="{1141F63A-19B7-4ACF-BE05-B53207161E22}"/>
              </a:ext>
            </a:extLst>
          </p:cNvPr>
          <p:cNvSpPr/>
          <p:nvPr/>
        </p:nvSpPr>
        <p:spPr bwMode="auto">
          <a:xfrm>
            <a:off x="500743" y="4085508"/>
            <a:ext cx="11489920" cy="1971292"/>
          </a:xfrm>
          <a:prstGeom prst="rect">
            <a:avLst/>
          </a:prstGeom>
          <a:solidFill>
            <a:schemeClr val="bg1"/>
          </a:solidFill>
          <a:ln w="12700"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6" name="TextBox 5">
            <a:extLst>
              <a:ext uri="{FF2B5EF4-FFF2-40B4-BE49-F238E27FC236}">
                <a16:creationId xmlns:a16="http://schemas.microsoft.com/office/drawing/2014/main" id="{2059398D-99E2-4ABC-9628-376247B73DC8}"/>
              </a:ext>
            </a:extLst>
          </p:cNvPr>
          <p:cNvSpPr txBox="1"/>
          <p:nvPr/>
        </p:nvSpPr>
        <p:spPr>
          <a:xfrm>
            <a:off x="672192" y="3900842"/>
            <a:ext cx="6490608" cy="369332"/>
          </a:xfrm>
          <a:prstGeom prst="rect">
            <a:avLst/>
          </a:prstGeom>
          <a:solidFill>
            <a:schemeClr val="bg1"/>
          </a:solidFill>
        </p:spPr>
        <p:txBody>
          <a:bodyPr wrap="square">
            <a:spAutoFit/>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A31F34"/>
                </a:solidFill>
                <a:effectLst/>
                <a:uLnTx/>
                <a:uFillTx/>
                <a:latin typeface="Arial"/>
                <a:ea typeface="+mn-ea"/>
                <a:cs typeface="+mn-cs"/>
              </a:rPr>
              <a:t>PSV requires manual work despite automation opportunities</a:t>
            </a:r>
            <a:endParaRPr kumimoji="0" lang="en-US" sz="1800" b="0" i="0" u="none" strike="noStrike" kern="1200" cap="none" spc="0" normalizeH="0" baseline="0" noProof="0" dirty="0">
              <a:ln>
                <a:noFill/>
              </a:ln>
              <a:solidFill>
                <a:srgbClr val="A31F34"/>
              </a:solidFill>
              <a:effectLst/>
              <a:uLnTx/>
              <a:uFillTx/>
              <a:latin typeface="Arial"/>
              <a:ea typeface="+mn-ea"/>
              <a:cs typeface="+mn-cs"/>
            </a:endParaRPr>
          </a:p>
        </p:txBody>
      </p:sp>
      <p:sp>
        <p:nvSpPr>
          <p:cNvPr id="7" name="Rectangle 6">
            <a:extLst>
              <a:ext uri="{FF2B5EF4-FFF2-40B4-BE49-F238E27FC236}">
                <a16:creationId xmlns:a16="http://schemas.microsoft.com/office/drawing/2014/main" id="{314400E9-D664-41D4-B90C-57E0DAE1B7E1}"/>
              </a:ext>
            </a:extLst>
          </p:cNvPr>
          <p:cNvSpPr/>
          <p:nvPr/>
        </p:nvSpPr>
        <p:spPr bwMode="auto">
          <a:xfrm>
            <a:off x="8262257" y="4085508"/>
            <a:ext cx="3728406" cy="1971292"/>
          </a:xfrm>
          <a:prstGeom prst="rect">
            <a:avLst/>
          </a:prstGeom>
          <a:solidFill>
            <a:schemeClr val="bg1">
              <a:lumMod val="95000"/>
            </a:schemeClr>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8" name="Rectangle 7">
            <a:extLst>
              <a:ext uri="{FF2B5EF4-FFF2-40B4-BE49-F238E27FC236}">
                <a16:creationId xmlns:a16="http://schemas.microsoft.com/office/drawing/2014/main" id="{1F0F2B4B-5CA5-48B5-84A0-D950421C8269}"/>
              </a:ext>
            </a:extLst>
          </p:cNvPr>
          <p:cNvSpPr/>
          <p:nvPr/>
        </p:nvSpPr>
        <p:spPr bwMode="auto">
          <a:xfrm>
            <a:off x="8262257" y="4083403"/>
            <a:ext cx="3728406" cy="369332"/>
          </a:xfrm>
          <a:prstGeom prst="rect">
            <a:avLst/>
          </a:prstGeom>
          <a:solidFill>
            <a:schemeClr val="bg1">
              <a:lumMod val="85000"/>
            </a:schemeClr>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18" name="TextBox 17">
            <a:extLst>
              <a:ext uri="{FF2B5EF4-FFF2-40B4-BE49-F238E27FC236}">
                <a16:creationId xmlns:a16="http://schemas.microsoft.com/office/drawing/2014/main" id="{43B2B90A-7AFF-40FC-A414-527D427803A2}"/>
              </a:ext>
            </a:extLst>
          </p:cNvPr>
          <p:cNvSpPr txBox="1"/>
          <p:nvPr/>
        </p:nvSpPr>
        <p:spPr>
          <a:xfrm>
            <a:off x="9062881" y="4093539"/>
            <a:ext cx="2208751"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323E48"/>
                </a:solidFill>
                <a:effectLst/>
                <a:uLnTx/>
                <a:uFillTx/>
                <a:latin typeface="Arial"/>
                <a:ea typeface="+mn-ea"/>
                <a:cs typeface="+mn-cs"/>
              </a:rPr>
              <a:t>CAQH Point of View</a:t>
            </a:r>
          </a:p>
        </p:txBody>
      </p:sp>
      <p:sp>
        <p:nvSpPr>
          <p:cNvPr id="20" name="TextBox 19">
            <a:extLst>
              <a:ext uri="{FF2B5EF4-FFF2-40B4-BE49-F238E27FC236}">
                <a16:creationId xmlns:a16="http://schemas.microsoft.com/office/drawing/2014/main" id="{5673F4F4-04F4-4EEF-8BCA-5B09E6BDEC45}"/>
              </a:ext>
            </a:extLst>
          </p:cNvPr>
          <p:cNvSpPr txBox="1"/>
          <p:nvPr/>
        </p:nvSpPr>
        <p:spPr>
          <a:xfrm>
            <a:off x="500743" y="4291164"/>
            <a:ext cx="7486932" cy="1569660"/>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There are considerable efficiency gains to be had by automating various parts of the PSV process, including data gathering from primary sources.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However, many primary sources do not support system-to-system data acquisition or screen-scraping and require a human-driven query.</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Accrediting bodies such as NCQA still require that a human review and sign off on PSV results.</a:t>
            </a:r>
          </a:p>
        </p:txBody>
      </p:sp>
      <p:sp>
        <p:nvSpPr>
          <p:cNvPr id="22" name="TextBox 21">
            <a:extLst>
              <a:ext uri="{FF2B5EF4-FFF2-40B4-BE49-F238E27FC236}">
                <a16:creationId xmlns:a16="http://schemas.microsoft.com/office/drawing/2014/main" id="{659BA900-1350-4FB2-A223-AFD61B385082}"/>
              </a:ext>
            </a:extLst>
          </p:cNvPr>
          <p:cNvSpPr txBox="1"/>
          <p:nvPr/>
        </p:nvSpPr>
        <p:spPr>
          <a:xfrm>
            <a:off x="8262257" y="4487140"/>
            <a:ext cx="3810000" cy="156966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898C8D">
                    <a:lumMod val="50000"/>
                  </a:srgbClr>
                </a:solidFill>
                <a:effectLst/>
                <a:uLnTx/>
                <a:uFillTx/>
                <a:latin typeface="Arial"/>
                <a:ea typeface="+mn-ea"/>
                <a:cs typeface="+mn-cs"/>
              </a:rPr>
              <a:t>While technology solutions can make the process more efficient, there will still be a need to run a staffed operation, with the associated considerations of finding qualified personnel, onboarding, training, personnel management, etc.</a:t>
            </a:r>
          </a:p>
        </p:txBody>
      </p:sp>
      <p:sp>
        <p:nvSpPr>
          <p:cNvPr id="14" name="Rectangle 13">
            <a:extLst>
              <a:ext uri="{FF2B5EF4-FFF2-40B4-BE49-F238E27FC236}">
                <a16:creationId xmlns:a16="http://schemas.microsoft.com/office/drawing/2014/main" id="{3D439BCC-B826-4034-8F75-566F38AA6823}"/>
              </a:ext>
            </a:extLst>
          </p:cNvPr>
          <p:cNvSpPr/>
          <p:nvPr/>
        </p:nvSpPr>
        <p:spPr bwMode="auto">
          <a:xfrm>
            <a:off x="500744" y="1420733"/>
            <a:ext cx="11489920" cy="2286000"/>
          </a:xfrm>
          <a:prstGeom prst="rect">
            <a:avLst/>
          </a:prstGeom>
          <a:solidFill>
            <a:schemeClr val="bg1"/>
          </a:solidFill>
          <a:ln w="12700"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15" name="TextBox 14">
            <a:extLst>
              <a:ext uri="{FF2B5EF4-FFF2-40B4-BE49-F238E27FC236}">
                <a16:creationId xmlns:a16="http://schemas.microsoft.com/office/drawing/2014/main" id="{2E3C5C13-6C15-4ED7-AE8B-5A7CB7A6D872}"/>
              </a:ext>
            </a:extLst>
          </p:cNvPr>
          <p:cNvSpPr txBox="1"/>
          <p:nvPr/>
        </p:nvSpPr>
        <p:spPr>
          <a:xfrm>
            <a:off x="672193" y="1236067"/>
            <a:ext cx="5577840" cy="369332"/>
          </a:xfrm>
          <a:prstGeom prst="rect">
            <a:avLst/>
          </a:prstGeom>
          <a:solidFill>
            <a:schemeClr val="bg1"/>
          </a:solidFill>
        </p:spPr>
        <p:txBody>
          <a:bodyPr wrap="square">
            <a:spAutoFit/>
          </a:bodyPr>
          <a:lstStyle>
            <a:defPPr>
              <a:defRPr lang="en-US"/>
            </a:defPPr>
            <a:lvl1pPr marL="119063">
              <a:defRPr kumimoji="0" b="0" i="0" u="none" strike="noStrike" kern="0" cap="none" spc="0" normalizeH="0" baseline="0">
                <a:ln>
                  <a:noFill/>
                </a:ln>
                <a:solidFill>
                  <a:srgbClr val="A31F34"/>
                </a:solidFill>
                <a:effectLst/>
                <a:uLnTx/>
                <a:uFillTx/>
                <a:latin typeface="Arial"/>
              </a:defRPr>
            </a:lvl1p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A31F34"/>
                </a:solidFill>
                <a:effectLst/>
                <a:uLnTx/>
                <a:uFillTx/>
                <a:latin typeface="Arial"/>
                <a:ea typeface="+mn-ea"/>
                <a:cs typeface="+mn-cs"/>
              </a:rPr>
              <a:t>Consider primary source data use restrictions </a:t>
            </a:r>
          </a:p>
        </p:txBody>
      </p:sp>
      <p:sp>
        <p:nvSpPr>
          <p:cNvPr id="16" name="Rectangle 15">
            <a:extLst>
              <a:ext uri="{FF2B5EF4-FFF2-40B4-BE49-F238E27FC236}">
                <a16:creationId xmlns:a16="http://schemas.microsoft.com/office/drawing/2014/main" id="{A16F54E7-C0F6-4AB8-8A74-7ABB86E8C8B0}"/>
              </a:ext>
            </a:extLst>
          </p:cNvPr>
          <p:cNvSpPr/>
          <p:nvPr/>
        </p:nvSpPr>
        <p:spPr bwMode="auto">
          <a:xfrm>
            <a:off x="8262258" y="1432635"/>
            <a:ext cx="3728406" cy="2274098"/>
          </a:xfrm>
          <a:prstGeom prst="rect">
            <a:avLst/>
          </a:prstGeom>
          <a:solidFill>
            <a:schemeClr val="bg1">
              <a:lumMod val="95000"/>
            </a:schemeClr>
          </a:solidFill>
          <a:ln w="9525" cap="flat" cmpd="sng" algn="ctr">
            <a:solidFill>
              <a:schemeClr val="bg1">
                <a:lumMod val="8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17" name="Rectangle 16">
            <a:extLst>
              <a:ext uri="{FF2B5EF4-FFF2-40B4-BE49-F238E27FC236}">
                <a16:creationId xmlns:a16="http://schemas.microsoft.com/office/drawing/2014/main" id="{2332C0D1-FE57-4066-982D-9A9EE8BD0E90}"/>
              </a:ext>
            </a:extLst>
          </p:cNvPr>
          <p:cNvSpPr/>
          <p:nvPr/>
        </p:nvSpPr>
        <p:spPr bwMode="auto">
          <a:xfrm>
            <a:off x="8262258" y="1432635"/>
            <a:ext cx="3730600" cy="365125"/>
          </a:xfrm>
          <a:prstGeom prst="rect">
            <a:avLst/>
          </a:prstGeom>
          <a:solidFill>
            <a:schemeClr val="bg1">
              <a:lumMod val="85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25" name="TextBox 24">
            <a:extLst>
              <a:ext uri="{FF2B5EF4-FFF2-40B4-BE49-F238E27FC236}">
                <a16:creationId xmlns:a16="http://schemas.microsoft.com/office/drawing/2014/main" id="{B743FD51-97F7-4B79-B0D7-17514EC111BF}"/>
              </a:ext>
            </a:extLst>
          </p:cNvPr>
          <p:cNvSpPr txBox="1"/>
          <p:nvPr/>
        </p:nvSpPr>
        <p:spPr>
          <a:xfrm>
            <a:off x="8610980" y="1430531"/>
            <a:ext cx="3036894"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323E48"/>
                </a:solidFill>
                <a:effectLst/>
                <a:uLnTx/>
                <a:uFillTx/>
                <a:latin typeface="Arial"/>
                <a:ea typeface="+mn-ea"/>
                <a:cs typeface="+mn-cs"/>
              </a:rPr>
              <a:t>CAQH Point of View</a:t>
            </a:r>
          </a:p>
        </p:txBody>
      </p:sp>
      <p:sp>
        <p:nvSpPr>
          <p:cNvPr id="27" name="TextBox 26">
            <a:extLst>
              <a:ext uri="{FF2B5EF4-FFF2-40B4-BE49-F238E27FC236}">
                <a16:creationId xmlns:a16="http://schemas.microsoft.com/office/drawing/2014/main" id="{B8E9CF9F-D46C-465A-AC7D-679710197B20}"/>
              </a:ext>
            </a:extLst>
          </p:cNvPr>
          <p:cNvSpPr txBox="1"/>
          <p:nvPr/>
        </p:nvSpPr>
        <p:spPr>
          <a:xfrm>
            <a:off x="500743" y="1680819"/>
            <a:ext cx="7587343" cy="2062103"/>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While some primary sources such as state licensing bodies are free to access, most primary sources such as NPDB, AOA, ABMS</a:t>
            </a:r>
            <a:r>
              <a:rPr kumimoji="0" lang="en-US" sz="1600" b="0" i="0" u="none" strike="noStrike" kern="1200" cap="none" spc="0" normalizeH="0" baseline="30000" noProof="0" dirty="0">
                <a:ln>
                  <a:noFill/>
                </a:ln>
                <a:solidFill>
                  <a:srgbClr val="323E48"/>
                </a:solidFill>
                <a:effectLst/>
                <a:uLnTx/>
                <a:uFillTx/>
                <a:latin typeface="Arial"/>
                <a:ea typeface="+mn-ea"/>
                <a:cs typeface="+mn-cs"/>
              </a:rPr>
              <a:t>(1)</a:t>
            </a:r>
            <a:r>
              <a:rPr kumimoji="0" lang="en-US" sz="1600" b="0" i="0" u="none" strike="noStrike" kern="1200" cap="none" spc="0" normalizeH="0" baseline="0" noProof="0" dirty="0">
                <a:ln>
                  <a:noFill/>
                </a:ln>
                <a:solidFill>
                  <a:srgbClr val="323E48"/>
                </a:solidFill>
                <a:effectLst/>
                <a:uLnTx/>
                <a:uFillTx/>
                <a:latin typeface="Arial"/>
                <a:ea typeface="+mn-ea"/>
                <a:cs typeface="+mn-cs"/>
              </a:rPr>
              <a:t> charge a data access fee.</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In many cases, primary source data use contracts prohibit one-to-many uses of the data and require that per-provider fees be paid for each healthcare organization that is using PSV results.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In some cases primary sources require the PSV service provider to register and query as an agent of the healthcare organization performing credentialing.</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600" b="0" i="0" u="none" strike="noStrike" kern="1200" cap="none" spc="0" normalizeH="0" baseline="0" noProof="0" dirty="0">
              <a:ln>
                <a:noFill/>
              </a:ln>
              <a:solidFill>
                <a:srgbClr val="323E48"/>
              </a:solidFill>
              <a:effectLst/>
              <a:uLnTx/>
              <a:uFillTx/>
              <a:latin typeface="Arial"/>
              <a:ea typeface="+mn-ea"/>
              <a:cs typeface="+mn-cs"/>
            </a:endParaRPr>
          </a:p>
        </p:txBody>
      </p:sp>
      <p:sp>
        <p:nvSpPr>
          <p:cNvPr id="29" name="TextBox 28">
            <a:extLst>
              <a:ext uri="{FF2B5EF4-FFF2-40B4-BE49-F238E27FC236}">
                <a16:creationId xmlns:a16="http://schemas.microsoft.com/office/drawing/2014/main" id="{92D56215-5755-49EA-A243-E7C6065F569E}"/>
              </a:ext>
            </a:extLst>
          </p:cNvPr>
          <p:cNvSpPr txBox="1"/>
          <p:nvPr/>
        </p:nvSpPr>
        <p:spPr>
          <a:xfrm>
            <a:off x="8273144" y="1842627"/>
            <a:ext cx="3810000" cy="181588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898C8D">
                    <a:lumMod val="50000"/>
                  </a:srgbClr>
                </a:solidFill>
                <a:effectLst/>
                <a:uLnTx/>
                <a:uFillTx/>
                <a:latin typeface="Arial"/>
                <a:ea typeface="+mn-ea"/>
                <a:cs typeface="+mn-cs"/>
              </a:rPr>
              <a:t>While a centralized state PSV solution could lower participant costs by spreading fixed data costs over a larger base, it must also be capable of appropriately allocating costs from primary sources that charge per-provider-per-organization.</a:t>
            </a:r>
          </a:p>
        </p:txBody>
      </p:sp>
      <p:sp>
        <p:nvSpPr>
          <p:cNvPr id="33" name="Rectangle 32">
            <a:extLst>
              <a:ext uri="{FF2B5EF4-FFF2-40B4-BE49-F238E27FC236}">
                <a16:creationId xmlns:a16="http://schemas.microsoft.com/office/drawing/2014/main" id="{DFE141D2-110D-4423-8655-FCFAD6FACED2}"/>
              </a:ext>
            </a:extLst>
          </p:cNvPr>
          <p:cNvSpPr/>
          <p:nvPr/>
        </p:nvSpPr>
        <p:spPr>
          <a:xfrm>
            <a:off x="587855" y="6137520"/>
            <a:ext cx="8294258" cy="26161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rgbClr val="323E48"/>
                </a:solidFill>
                <a:effectLst/>
                <a:uLnTx/>
                <a:uFillTx/>
                <a:latin typeface="Arial"/>
                <a:ea typeface="+mn-ea"/>
                <a:cs typeface="+mn-cs"/>
              </a:rPr>
              <a:t>(1)  NPDB: National Provider Data Bank; AOA: American Osteopathic Association; ABMS:  American Board of Medical Specialties</a:t>
            </a:r>
          </a:p>
        </p:txBody>
      </p:sp>
    </p:spTree>
    <p:extLst>
      <p:ext uri="{BB962C8B-B14F-4D97-AF65-F5344CB8AC3E}">
        <p14:creationId xmlns:p14="http://schemas.microsoft.com/office/powerpoint/2010/main" val="30443148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B025F6F-C456-4536-8114-7F7B17C70CC4}"/>
              </a:ext>
            </a:extLst>
          </p:cNvPr>
          <p:cNvSpPr>
            <a:spLocks noGrp="1"/>
          </p:cNvSpPr>
          <p:nvPr>
            <p:ph type="title"/>
          </p:nvPr>
        </p:nvSpPr>
        <p:spPr/>
        <p:txBody>
          <a:bodyPr/>
          <a:lstStyle/>
          <a:p>
            <a:r>
              <a:rPr lang="en-US" dirty="0"/>
              <a:t>Considerations, risks and recommendations for Primary Source Verification</a:t>
            </a:r>
          </a:p>
        </p:txBody>
      </p:sp>
      <p:sp>
        <p:nvSpPr>
          <p:cNvPr id="4" name="Slide Number Placeholder 3">
            <a:extLst>
              <a:ext uri="{FF2B5EF4-FFF2-40B4-BE49-F238E27FC236}">
                <a16:creationId xmlns:a16="http://schemas.microsoft.com/office/drawing/2014/main" id="{9C7FD5D1-BCF7-4724-A6AA-C03C8D121240}"/>
              </a:ext>
            </a:extLst>
          </p:cNvPr>
          <p:cNvSpPr>
            <a:spLocks noGrp="1"/>
          </p:cNvSpPr>
          <p:nvPr>
            <p:ph type="sldNum" sz="quarter"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DB19EE7-41CC-40F8-8898-A50DA016F0E1}" type="slidenum">
              <a:rPr kumimoji="0" lang="en-US" sz="8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US" sz="800" b="0" i="0" u="none" strike="noStrike" kern="1200" cap="none" spc="0" normalizeH="0" baseline="0" noProof="0">
              <a:ln>
                <a:noFill/>
              </a:ln>
              <a:solidFill>
                <a:prstClr val="white">
                  <a:lumMod val="50000"/>
                </a:prstClr>
              </a:solidFill>
              <a:effectLst/>
              <a:uLnTx/>
              <a:uFillTx/>
              <a:latin typeface="Arial"/>
              <a:ea typeface="+mn-ea"/>
              <a:cs typeface="+mn-cs"/>
            </a:endParaRPr>
          </a:p>
        </p:txBody>
      </p:sp>
      <p:sp>
        <p:nvSpPr>
          <p:cNvPr id="5" name="Rectangle 4">
            <a:extLst>
              <a:ext uri="{FF2B5EF4-FFF2-40B4-BE49-F238E27FC236}">
                <a16:creationId xmlns:a16="http://schemas.microsoft.com/office/drawing/2014/main" id="{1ACE41B1-6DC4-44CC-8206-2701A90DBF74}"/>
              </a:ext>
            </a:extLst>
          </p:cNvPr>
          <p:cNvSpPr/>
          <p:nvPr/>
        </p:nvSpPr>
        <p:spPr bwMode="auto">
          <a:xfrm>
            <a:off x="500743" y="1415143"/>
            <a:ext cx="11489920" cy="1432106"/>
          </a:xfrm>
          <a:prstGeom prst="rect">
            <a:avLst/>
          </a:prstGeom>
          <a:solidFill>
            <a:schemeClr val="bg1"/>
          </a:solidFill>
          <a:ln w="12700"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9" name="TextBox 8">
            <a:extLst>
              <a:ext uri="{FF2B5EF4-FFF2-40B4-BE49-F238E27FC236}">
                <a16:creationId xmlns:a16="http://schemas.microsoft.com/office/drawing/2014/main" id="{DBEBE211-B034-45B6-BD69-E27A10DA0219}"/>
              </a:ext>
            </a:extLst>
          </p:cNvPr>
          <p:cNvSpPr txBox="1"/>
          <p:nvPr/>
        </p:nvSpPr>
        <p:spPr>
          <a:xfrm>
            <a:off x="672192" y="1230477"/>
            <a:ext cx="5029200" cy="369332"/>
          </a:xfrm>
          <a:prstGeom prst="rect">
            <a:avLst/>
          </a:prstGeom>
          <a:solidFill>
            <a:schemeClr val="bg1"/>
          </a:solidFill>
        </p:spPr>
        <p:txBody>
          <a:bodyPr wrap="square">
            <a:spAutoFit/>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A31F34"/>
                </a:solidFill>
                <a:effectLst/>
                <a:uLnTx/>
                <a:uFillTx/>
                <a:latin typeface="Arial"/>
                <a:ea typeface="+mn-ea"/>
                <a:cs typeface="+mn-cs"/>
              </a:rPr>
              <a:t>Business continuity preparedness is essential</a:t>
            </a:r>
            <a:endParaRPr kumimoji="0" lang="en-US" sz="1800" b="0" i="0" u="none" strike="noStrike" kern="1200" cap="none" spc="0" normalizeH="0" baseline="0" noProof="0" dirty="0">
              <a:ln>
                <a:noFill/>
              </a:ln>
              <a:solidFill>
                <a:srgbClr val="A31F34"/>
              </a:solidFill>
              <a:effectLst/>
              <a:uLnTx/>
              <a:uFillTx/>
              <a:latin typeface="Arial"/>
              <a:ea typeface="+mn-ea"/>
              <a:cs typeface="+mn-cs"/>
            </a:endParaRPr>
          </a:p>
        </p:txBody>
      </p:sp>
      <p:sp>
        <p:nvSpPr>
          <p:cNvPr id="10" name="Rectangle 9">
            <a:extLst>
              <a:ext uri="{FF2B5EF4-FFF2-40B4-BE49-F238E27FC236}">
                <a16:creationId xmlns:a16="http://schemas.microsoft.com/office/drawing/2014/main" id="{902673C0-0F62-4B1D-B7E4-8005374D34D9}"/>
              </a:ext>
            </a:extLst>
          </p:cNvPr>
          <p:cNvSpPr/>
          <p:nvPr/>
        </p:nvSpPr>
        <p:spPr bwMode="auto">
          <a:xfrm>
            <a:off x="8262257" y="1415143"/>
            <a:ext cx="3728406" cy="1432106"/>
          </a:xfrm>
          <a:prstGeom prst="rect">
            <a:avLst/>
          </a:prstGeom>
          <a:solidFill>
            <a:schemeClr val="bg1">
              <a:lumMod val="95000"/>
            </a:schemeClr>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12" name="Rectangle 11">
            <a:extLst>
              <a:ext uri="{FF2B5EF4-FFF2-40B4-BE49-F238E27FC236}">
                <a16:creationId xmlns:a16="http://schemas.microsoft.com/office/drawing/2014/main" id="{4295BF60-D02B-485A-960E-E520B3A6EF31}"/>
              </a:ext>
            </a:extLst>
          </p:cNvPr>
          <p:cNvSpPr/>
          <p:nvPr/>
        </p:nvSpPr>
        <p:spPr bwMode="auto">
          <a:xfrm>
            <a:off x="8262257" y="1413038"/>
            <a:ext cx="3728406" cy="369332"/>
          </a:xfrm>
          <a:prstGeom prst="rect">
            <a:avLst/>
          </a:prstGeom>
          <a:solidFill>
            <a:schemeClr val="bg1">
              <a:lumMod val="85000"/>
            </a:schemeClr>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11" name="TextBox 10">
            <a:extLst>
              <a:ext uri="{FF2B5EF4-FFF2-40B4-BE49-F238E27FC236}">
                <a16:creationId xmlns:a16="http://schemas.microsoft.com/office/drawing/2014/main" id="{0361D694-BF31-4F52-A2B8-F464EF54354E}"/>
              </a:ext>
            </a:extLst>
          </p:cNvPr>
          <p:cNvSpPr txBox="1"/>
          <p:nvPr/>
        </p:nvSpPr>
        <p:spPr>
          <a:xfrm>
            <a:off x="9062881" y="1423174"/>
            <a:ext cx="2208751"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323E48"/>
                </a:solidFill>
                <a:effectLst/>
                <a:uLnTx/>
                <a:uFillTx/>
                <a:latin typeface="Arial"/>
                <a:ea typeface="+mn-ea"/>
                <a:cs typeface="+mn-cs"/>
              </a:rPr>
              <a:t>CAQH Point of View</a:t>
            </a:r>
          </a:p>
        </p:txBody>
      </p:sp>
      <p:sp>
        <p:nvSpPr>
          <p:cNvPr id="13" name="TextBox 12">
            <a:extLst>
              <a:ext uri="{FF2B5EF4-FFF2-40B4-BE49-F238E27FC236}">
                <a16:creationId xmlns:a16="http://schemas.microsoft.com/office/drawing/2014/main" id="{823BAF61-04B3-4B00-956F-E90F98B62745}"/>
              </a:ext>
            </a:extLst>
          </p:cNvPr>
          <p:cNvSpPr txBox="1"/>
          <p:nvPr/>
        </p:nvSpPr>
        <p:spPr>
          <a:xfrm>
            <a:off x="500743" y="1620799"/>
            <a:ext cx="7486932" cy="1077218"/>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PSV is a business-critical function, with the risk of non-compliance if timeframes are not met.</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Disaster recovery and business continuity planning requires investments in redundancy, backup capabilities and contingency operating procedures.</a:t>
            </a:r>
          </a:p>
        </p:txBody>
      </p:sp>
      <p:sp>
        <p:nvSpPr>
          <p:cNvPr id="15" name="Rectangle 14">
            <a:extLst>
              <a:ext uri="{FF2B5EF4-FFF2-40B4-BE49-F238E27FC236}">
                <a16:creationId xmlns:a16="http://schemas.microsoft.com/office/drawing/2014/main" id="{19DCF645-993E-4785-AF8C-EF90DAFBAAB1}"/>
              </a:ext>
            </a:extLst>
          </p:cNvPr>
          <p:cNvSpPr/>
          <p:nvPr/>
        </p:nvSpPr>
        <p:spPr bwMode="auto">
          <a:xfrm>
            <a:off x="500743" y="3436512"/>
            <a:ext cx="11489920" cy="2692148"/>
          </a:xfrm>
          <a:prstGeom prst="rect">
            <a:avLst/>
          </a:prstGeom>
          <a:solidFill>
            <a:schemeClr val="bg1"/>
          </a:solidFill>
          <a:ln w="12700"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17" name="TextBox 16">
            <a:extLst>
              <a:ext uri="{FF2B5EF4-FFF2-40B4-BE49-F238E27FC236}">
                <a16:creationId xmlns:a16="http://schemas.microsoft.com/office/drawing/2014/main" id="{C37E9799-6E2F-484E-A2DE-D4360A10FFD1}"/>
              </a:ext>
            </a:extLst>
          </p:cNvPr>
          <p:cNvSpPr txBox="1"/>
          <p:nvPr/>
        </p:nvSpPr>
        <p:spPr>
          <a:xfrm>
            <a:off x="672191" y="3251846"/>
            <a:ext cx="6858000" cy="369332"/>
          </a:xfrm>
          <a:prstGeom prst="rect">
            <a:avLst/>
          </a:prstGeom>
          <a:solidFill>
            <a:schemeClr val="bg1"/>
          </a:solidFill>
        </p:spPr>
        <p:txBody>
          <a:bodyPr wrap="square">
            <a:spAutoFit/>
          </a:bodyPr>
          <a:lstStyle>
            <a:defPPr>
              <a:defRPr lang="en-US"/>
            </a:defPPr>
            <a:lvl1pPr marL="119063">
              <a:defRPr kumimoji="0" b="0" i="0" u="none" strike="noStrike" kern="0" cap="none" spc="0" normalizeH="0" baseline="0">
                <a:ln>
                  <a:noFill/>
                </a:ln>
                <a:solidFill>
                  <a:srgbClr val="A31F34"/>
                </a:solidFill>
                <a:effectLst/>
                <a:uLnTx/>
                <a:uFillTx/>
                <a:latin typeface="Arial"/>
              </a:defRPr>
            </a:lvl1p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A31F34"/>
                </a:solidFill>
                <a:effectLst/>
                <a:uLnTx/>
                <a:uFillTx/>
                <a:latin typeface="Arial"/>
                <a:ea typeface="+mn-ea"/>
                <a:cs typeface="+mn-cs"/>
              </a:rPr>
              <a:t>Automation opportunities exist beyond the core PSV process</a:t>
            </a:r>
          </a:p>
        </p:txBody>
      </p:sp>
      <p:sp>
        <p:nvSpPr>
          <p:cNvPr id="19" name="Rectangle 18">
            <a:extLst>
              <a:ext uri="{FF2B5EF4-FFF2-40B4-BE49-F238E27FC236}">
                <a16:creationId xmlns:a16="http://schemas.microsoft.com/office/drawing/2014/main" id="{D573A9C0-ACD0-4711-A545-7543BB022094}"/>
              </a:ext>
            </a:extLst>
          </p:cNvPr>
          <p:cNvSpPr/>
          <p:nvPr/>
        </p:nvSpPr>
        <p:spPr bwMode="auto">
          <a:xfrm>
            <a:off x="8262257" y="3448414"/>
            <a:ext cx="3728406" cy="2680246"/>
          </a:xfrm>
          <a:prstGeom prst="rect">
            <a:avLst/>
          </a:prstGeom>
          <a:solidFill>
            <a:schemeClr val="bg1">
              <a:lumMod val="95000"/>
            </a:schemeClr>
          </a:solidFill>
          <a:ln w="9525" cap="flat" cmpd="sng" algn="ctr">
            <a:solidFill>
              <a:schemeClr val="bg1">
                <a:lumMod val="8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21" name="Rectangle 20">
            <a:extLst>
              <a:ext uri="{FF2B5EF4-FFF2-40B4-BE49-F238E27FC236}">
                <a16:creationId xmlns:a16="http://schemas.microsoft.com/office/drawing/2014/main" id="{5C5E0C25-7E5A-406D-9DF4-BEEF677E6302}"/>
              </a:ext>
            </a:extLst>
          </p:cNvPr>
          <p:cNvSpPr/>
          <p:nvPr/>
        </p:nvSpPr>
        <p:spPr bwMode="auto">
          <a:xfrm>
            <a:off x="8262257" y="3448414"/>
            <a:ext cx="3730600" cy="365125"/>
          </a:xfrm>
          <a:prstGeom prst="rect">
            <a:avLst/>
          </a:prstGeom>
          <a:solidFill>
            <a:schemeClr val="bg1">
              <a:lumMod val="85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23" name="TextBox 22">
            <a:extLst>
              <a:ext uri="{FF2B5EF4-FFF2-40B4-BE49-F238E27FC236}">
                <a16:creationId xmlns:a16="http://schemas.microsoft.com/office/drawing/2014/main" id="{C7EB41CE-6BCC-4F28-AC36-E9D10963028E}"/>
              </a:ext>
            </a:extLst>
          </p:cNvPr>
          <p:cNvSpPr txBox="1"/>
          <p:nvPr/>
        </p:nvSpPr>
        <p:spPr>
          <a:xfrm>
            <a:off x="8610979" y="3446310"/>
            <a:ext cx="3036894"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323E48"/>
                </a:solidFill>
                <a:effectLst/>
                <a:uLnTx/>
                <a:uFillTx/>
                <a:latin typeface="Arial"/>
                <a:ea typeface="+mn-ea"/>
                <a:cs typeface="+mn-cs"/>
              </a:rPr>
              <a:t>CAQH Point of View</a:t>
            </a:r>
          </a:p>
        </p:txBody>
      </p:sp>
      <p:sp>
        <p:nvSpPr>
          <p:cNvPr id="25" name="TextBox 24">
            <a:extLst>
              <a:ext uri="{FF2B5EF4-FFF2-40B4-BE49-F238E27FC236}">
                <a16:creationId xmlns:a16="http://schemas.microsoft.com/office/drawing/2014/main" id="{7E83C3F5-420F-41FF-883D-D08C70EAC328}"/>
              </a:ext>
            </a:extLst>
          </p:cNvPr>
          <p:cNvSpPr txBox="1"/>
          <p:nvPr/>
        </p:nvSpPr>
        <p:spPr>
          <a:xfrm>
            <a:off x="500742" y="3696598"/>
            <a:ext cx="7761515" cy="1569660"/>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While automation of parts of the PSV process are obvious opportunities for efficiency gains, effective solution design can generate efficiencies at a systemic level.</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The output of the PSV process feeds into hospital and health plan workflows and IT systems and smart design can enable these organizations to improve their own internal operations.</a:t>
            </a:r>
            <a:endParaRPr kumimoji="0" lang="en-US" sz="1400" b="0" i="0" u="none" strike="noStrike" kern="1200" cap="none" spc="0" normalizeH="0" baseline="0" noProof="0" dirty="0">
              <a:ln>
                <a:noFill/>
              </a:ln>
              <a:solidFill>
                <a:srgbClr val="323E48"/>
              </a:solidFill>
              <a:effectLst/>
              <a:uLnTx/>
              <a:uFillTx/>
              <a:latin typeface="Arial"/>
              <a:ea typeface="+mn-ea"/>
              <a:cs typeface="+mn-cs"/>
            </a:endParaRPr>
          </a:p>
        </p:txBody>
      </p:sp>
      <p:sp>
        <p:nvSpPr>
          <p:cNvPr id="30" name="TextBox 29">
            <a:extLst>
              <a:ext uri="{FF2B5EF4-FFF2-40B4-BE49-F238E27FC236}">
                <a16:creationId xmlns:a16="http://schemas.microsoft.com/office/drawing/2014/main" id="{82B3C051-4B2D-4973-B202-B90CDF1C04C7}"/>
              </a:ext>
            </a:extLst>
          </p:cNvPr>
          <p:cNvSpPr txBox="1"/>
          <p:nvPr/>
        </p:nvSpPr>
        <p:spPr>
          <a:xfrm>
            <a:off x="8262257" y="1816775"/>
            <a:ext cx="3810000"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898C8D">
                    <a:lumMod val="50000"/>
                  </a:srgbClr>
                </a:solidFill>
                <a:effectLst/>
                <a:uLnTx/>
                <a:uFillTx/>
                <a:latin typeface="Arial"/>
                <a:ea typeface="+mn-ea"/>
                <a:cs typeface="+mn-cs"/>
              </a:rPr>
              <a:t>Investments in business continuity preparedness seem unnecessary for day-to-day needs but pay off when unanticipated events occur.</a:t>
            </a:r>
          </a:p>
        </p:txBody>
      </p:sp>
      <p:sp>
        <p:nvSpPr>
          <p:cNvPr id="34" name="TextBox 33">
            <a:extLst>
              <a:ext uri="{FF2B5EF4-FFF2-40B4-BE49-F238E27FC236}">
                <a16:creationId xmlns:a16="http://schemas.microsoft.com/office/drawing/2014/main" id="{A3BBE7C2-4EA1-4B5F-B452-527B068C63B9}"/>
              </a:ext>
            </a:extLst>
          </p:cNvPr>
          <p:cNvSpPr txBox="1"/>
          <p:nvPr/>
        </p:nvSpPr>
        <p:spPr>
          <a:xfrm>
            <a:off x="8273143" y="3858406"/>
            <a:ext cx="3810000" cy="2308324"/>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1" u="none" strike="noStrike" kern="1200" cap="none" spc="0" normalizeH="0" baseline="0" noProof="0" dirty="0">
                <a:ln>
                  <a:noFill/>
                </a:ln>
                <a:solidFill>
                  <a:srgbClr val="898C8D">
                    <a:lumMod val="50000"/>
                  </a:srgbClr>
                </a:solidFill>
                <a:effectLst/>
                <a:uLnTx/>
                <a:uFillTx/>
                <a:latin typeface="Arial"/>
                <a:ea typeface="+mn-ea"/>
                <a:cs typeface="+mn-cs"/>
              </a:rPr>
              <a:t>Delivering PSV results as “machine-readable” outputs enables receiving organizations to automate consumption and eliminate manual data entry.</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1" u="none" strike="noStrike" kern="1200" cap="none" spc="0" normalizeH="0" baseline="0" noProof="0" dirty="0">
                <a:ln>
                  <a:noFill/>
                </a:ln>
                <a:solidFill>
                  <a:srgbClr val="898C8D">
                    <a:lumMod val="50000"/>
                  </a:srgbClr>
                </a:solidFill>
                <a:effectLst/>
                <a:uLnTx/>
                <a:uFillTx/>
                <a:latin typeface="Arial"/>
                <a:ea typeface="+mn-ea"/>
                <a:cs typeface="+mn-cs"/>
              </a:rPr>
              <a:t>Structured codification of PSV results allows receiving organizations to automate business rules for credentialing.</a:t>
            </a:r>
          </a:p>
        </p:txBody>
      </p:sp>
    </p:spTree>
    <p:extLst>
      <p:ext uri="{BB962C8B-B14F-4D97-AF65-F5344CB8AC3E}">
        <p14:creationId xmlns:p14="http://schemas.microsoft.com/office/powerpoint/2010/main" val="28802244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of Next Steps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617884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Other business</a:t>
            </a:r>
            <a:endParaRPr lang="en-US" dirty="0"/>
          </a:p>
        </p:txBody>
      </p:sp>
    </p:spTree>
    <p:extLst>
      <p:ext uri="{BB962C8B-B14F-4D97-AF65-F5344CB8AC3E}">
        <p14:creationId xmlns:p14="http://schemas.microsoft.com/office/powerpoint/2010/main" val="36401972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adjourn</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Call to Order and Welcome</a:t>
            </a:r>
            <a:endParaRPr lang="en-US" dirty="0"/>
          </a:p>
        </p:txBody>
      </p:sp>
    </p:spTree>
    <p:extLst>
      <p:ext uri="{BB962C8B-B14F-4D97-AF65-F5344CB8AC3E}">
        <p14:creationId xmlns:p14="http://schemas.microsoft.com/office/powerpoint/2010/main" val="28930262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p:nvPr>
        </p:nvSpPr>
        <p:spPr/>
        <p:txBody>
          <a:bodyPr/>
          <a:lstStyle/>
          <a:p>
            <a:pPr algn="ctr"/>
            <a:r>
              <a:rPr lang="en-US" altLang="en-US" b="1" smtClean="0"/>
              <a:t>Introductions &amp; Roll Call</a:t>
            </a:r>
          </a:p>
        </p:txBody>
      </p:sp>
      <p:graphicFrame>
        <p:nvGraphicFramePr>
          <p:cNvPr id="6" name="Table 5"/>
          <p:cNvGraphicFramePr>
            <a:graphicFrameLocks noGrp="1"/>
          </p:cNvGraphicFramePr>
          <p:nvPr>
            <p:extLst>
              <p:ext uri="{D42A27DB-BD31-4B8C-83A1-F6EECF244321}">
                <p14:modId xmlns:p14="http://schemas.microsoft.com/office/powerpoint/2010/main" val="3815789876"/>
              </p:ext>
            </p:extLst>
          </p:nvPr>
        </p:nvGraphicFramePr>
        <p:xfrm>
          <a:off x="2133600" y="1219200"/>
          <a:ext cx="8077200" cy="4993960"/>
        </p:xfrm>
        <a:graphic>
          <a:graphicData uri="http://schemas.openxmlformats.org/drawingml/2006/table">
            <a:tbl>
              <a:tblPr firstRow="1" bandRow="1">
                <a:tableStyleId>{0E3FDE45-AF77-4B5C-9715-49D594BDF05E}</a:tableStyleId>
              </a:tblPr>
              <a:tblGrid>
                <a:gridCol w="3715512">
                  <a:extLst>
                    <a:ext uri="{9D8B030D-6E8A-4147-A177-3AD203B41FA5}">
                      <a16:colId xmlns:a16="http://schemas.microsoft.com/office/drawing/2014/main" val="4086270737"/>
                    </a:ext>
                  </a:extLst>
                </a:gridCol>
                <a:gridCol w="4361688">
                  <a:extLst>
                    <a:ext uri="{9D8B030D-6E8A-4147-A177-3AD203B41FA5}">
                      <a16:colId xmlns:a16="http://schemas.microsoft.com/office/drawing/2014/main" val="3659211937"/>
                    </a:ext>
                  </a:extLst>
                </a:gridCol>
              </a:tblGrid>
              <a:tr h="482840">
                <a:tc>
                  <a:txBody>
                    <a:bodyPr/>
                    <a:lstStyle/>
                    <a:p>
                      <a:pPr algn="l"/>
                      <a:r>
                        <a:rPr lang="en-US" sz="1600" dirty="0" smtClean="0"/>
                        <a:t>Work Group Member</a:t>
                      </a:r>
                      <a:endParaRPr lang="en-US" sz="1600" dirty="0">
                        <a:solidFill>
                          <a:srgbClr val="333399"/>
                        </a:solidFill>
                      </a:endParaRPr>
                    </a:p>
                  </a:txBody>
                  <a:tcPr marL="79653" marR="79653" marT="39822" marB="39822" anchor="ctr"/>
                </a:tc>
                <a:tc>
                  <a:txBody>
                    <a:bodyPr/>
                    <a:lstStyle/>
                    <a:p>
                      <a:pPr algn="l"/>
                      <a:r>
                        <a:rPr lang="en-US" sz="1600" b="1" kern="1200" dirty="0" smtClean="0">
                          <a:solidFill>
                            <a:schemeClr val="tx1"/>
                          </a:solidFill>
                          <a:latin typeface="+mn-lt"/>
                          <a:ea typeface="+mn-ea"/>
                          <a:cs typeface="+mn-cs"/>
                        </a:rPr>
                        <a:t>Organization or Agency</a:t>
                      </a:r>
                      <a:endParaRPr lang="en-US" sz="1600" b="1" kern="1200" dirty="0">
                        <a:solidFill>
                          <a:schemeClr val="tx1"/>
                        </a:solidFill>
                        <a:latin typeface="+mn-lt"/>
                        <a:ea typeface="+mn-ea"/>
                        <a:cs typeface="+mn-cs"/>
                      </a:endParaRPr>
                    </a:p>
                  </a:txBody>
                  <a:tcPr marL="79653" marR="79653" marT="39822" marB="39822" anchor="ctr"/>
                </a:tc>
                <a:extLst>
                  <a:ext uri="{0D108BD9-81ED-4DB2-BD59-A6C34878D82A}">
                    <a16:rowId xmlns:a16="http://schemas.microsoft.com/office/drawing/2014/main" val="3683240885"/>
                  </a:ext>
                </a:extLst>
              </a:tr>
              <a:tr h="319314">
                <a:tc>
                  <a:txBody>
                    <a:bodyPr/>
                    <a:lstStyle/>
                    <a:p>
                      <a:pPr algn="l" fontAlgn="b"/>
                      <a:r>
                        <a:rPr lang="en-US" sz="1600" b="0" i="0" u="none" strike="noStrike" dirty="0">
                          <a:solidFill>
                            <a:srgbClr val="000000"/>
                          </a:solidFill>
                          <a:effectLst/>
                          <a:latin typeface="Calibri" panose="020F0502020204030204" pitchFamily="34" charset="0"/>
                        </a:rPr>
                        <a:t>Tiffany Long</a:t>
                      </a:r>
                    </a:p>
                  </a:txBody>
                  <a:tcPr marL="9525" marR="9525" marT="9525" marB="0" anchor="b"/>
                </a:tc>
                <a:tc>
                  <a:txBody>
                    <a:bodyPr/>
                    <a:lstStyle/>
                    <a:p>
                      <a:pPr algn="l" fontAlgn="b"/>
                      <a:r>
                        <a:rPr lang="en-US" sz="1600" b="0" i="0" u="none" strike="noStrike">
                          <a:solidFill>
                            <a:srgbClr val="000000"/>
                          </a:solidFill>
                          <a:effectLst/>
                          <a:latin typeface="Calibri" panose="020F0502020204030204" pitchFamily="34" charset="0"/>
                        </a:rPr>
                        <a:t>BlocHealth</a:t>
                      </a:r>
                    </a:p>
                  </a:txBody>
                  <a:tcPr marL="9525" marR="9525" marT="9525" marB="0" anchor="b"/>
                </a:tc>
                <a:extLst>
                  <a:ext uri="{0D108BD9-81ED-4DB2-BD59-A6C34878D82A}">
                    <a16:rowId xmlns:a16="http://schemas.microsoft.com/office/drawing/2014/main" val="3693554969"/>
                  </a:ext>
                </a:extLst>
              </a:tr>
              <a:tr h="319314">
                <a:tc>
                  <a:txBody>
                    <a:bodyPr/>
                    <a:lstStyle/>
                    <a:p>
                      <a:pPr algn="l" fontAlgn="b"/>
                      <a:r>
                        <a:rPr lang="en-US" sz="1600" b="0" i="0" u="none" strike="noStrike" dirty="0">
                          <a:solidFill>
                            <a:srgbClr val="000000"/>
                          </a:solidFill>
                          <a:effectLst/>
                          <a:latin typeface="Calibri" panose="020F0502020204030204" pitchFamily="34" charset="0"/>
                        </a:rPr>
                        <a:t>Jared Taylor</a:t>
                      </a:r>
                    </a:p>
                  </a:txBody>
                  <a:tcPr marL="9525" marR="9525" marT="9525" marB="0" anchor="b"/>
                </a:tc>
                <a:tc>
                  <a:txBody>
                    <a:bodyPr/>
                    <a:lstStyle/>
                    <a:p>
                      <a:pPr algn="l" fontAlgn="b"/>
                      <a:r>
                        <a:rPr lang="en-US" sz="1600" b="0" i="0" u="none" strike="noStrike" dirty="0" err="1">
                          <a:solidFill>
                            <a:srgbClr val="000000"/>
                          </a:solidFill>
                          <a:effectLst/>
                          <a:latin typeface="Calibri" panose="020F0502020204030204" pitchFamily="34" charset="0"/>
                        </a:rPr>
                        <a:t>BlocHealth</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08962323"/>
                  </a:ext>
                </a:extLst>
              </a:tr>
              <a:tr h="319314">
                <a:tc>
                  <a:txBody>
                    <a:bodyPr/>
                    <a:lstStyle/>
                    <a:p>
                      <a:pPr algn="l" fontAlgn="b"/>
                      <a:r>
                        <a:rPr lang="en-US" sz="1600" b="0" i="0" u="none" strike="noStrike">
                          <a:solidFill>
                            <a:srgbClr val="000000"/>
                          </a:solidFill>
                          <a:effectLst/>
                          <a:latin typeface="Calibri" panose="020F0502020204030204" pitchFamily="34" charset="0"/>
                        </a:rPr>
                        <a:t>Mylam Ly</a:t>
                      </a:r>
                    </a:p>
                  </a:txBody>
                  <a:tcPr marL="9525" marR="9525" marT="9525" marB="0" anchor="b"/>
                </a:tc>
                <a:tc>
                  <a:txBody>
                    <a:bodyPr/>
                    <a:lstStyle/>
                    <a:p>
                      <a:pPr algn="l" fontAlgn="b"/>
                      <a:r>
                        <a:rPr lang="en-US" sz="1600" b="0" i="0" u="none" strike="noStrike" dirty="0" smtClean="0">
                          <a:solidFill>
                            <a:srgbClr val="000000"/>
                          </a:solidFill>
                          <a:effectLst/>
                          <a:latin typeface="Calibri" panose="020F0502020204030204" pitchFamily="34" charset="0"/>
                        </a:rPr>
                        <a:t>Office of Information</a:t>
                      </a:r>
                      <a:r>
                        <a:rPr lang="en-US" sz="1600" b="0" i="0" u="none" strike="noStrike" baseline="0" dirty="0" smtClean="0">
                          <a:solidFill>
                            <a:srgbClr val="000000"/>
                          </a:solidFill>
                          <a:effectLst/>
                          <a:latin typeface="Calibri" panose="020F0502020204030204" pitchFamily="34" charset="0"/>
                        </a:rPr>
                        <a:t> Management, </a:t>
                      </a:r>
                      <a:r>
                        <a:rPr lang="en-US" sz="1600" b="0" i="0" u="none" strike="noStrike" dirty="0" smtClean="0">
                          <a:solidFill>
                            <a:srgbClr val="000000"/>
                          </a:solidFill>
                          <a:effectLst/>
                          <a:latin typeface="Calibri" panose="020F0502020204030204" pitchFamily="34" charset="0"/>
                        </a:rPr>
                        <a:t>Department </a:t>
                      </a:r>
                      <a:r>
                        <a:rPr lang="en-US" sz="1600" b="0" i="0" u="none" strike="noStrike" dirty="0">
                          <a:solidFill>
                            <a:srgbClr val="000000"/>
                          </a:solidFill>
                          <a:effectLst/>
                          <a:latin typeface="Calibri" panose="020F0502020204030204" pitchFamily="34" charset="0"/>
                        </a:rPr>
                        <a:t>of </a:t>
                      </a:r>
                      <a:r>
                        <a:rPr lang="en-US" sz="1600" b="0" i="0" u="none" strike="noStrike" dirty="0" smtClean="0">
                          <a:solidFill>
                            <a:srgbClr val="000000"/>
                          </a:solidFill>
                          <a:effectLst/>
                          <a:latin typeface="Calibri" panose="020F0502020204030204" pitchFamily="34" charset="0"/>
                        </a:rPr>
                        <a:t>Health</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48843352"/>
                  </a:ext>
                </a:extLst>
              </a:tr>
              <a:tr h="319314">
                <a:tc>
                  <a:txBody>
                    <a:bodyPr/>
                    <a:lstStyle/>
                    <a:p>
                      <a:pPr algn="l" fontAlgn="b"/>
                      <a:r>
                        <a:rPr lang="en-US" sz="1600" b="0" i="0" u="none" strike="noStrike">
                          <a:solidFill>
                            <a:srgbClr val="000000"/>
                          </a:solidFill>
                          <a:effectLst/>
                          <a:latin typeface="Calibri" panose="020F0502020204030204" pitchFamily="34" charset="0"/>
                        </a:rPr>
                        <a:t>Rebekah Allen</a:t>
                      </a:r>
                    </a:p>
                  </a:txBody>
                  <a:tcPr marL="9525" marR="9525" marT="9525" marB="0" anchor="b"/>
                </a:tc>
                <a:tc>
                  <a:txBody>
                    <a:bodyPr/>
                    <a:lstStyle/>
                    <a:p>
                      <a:pPr algn="l" fontAlgn="b"/>
                      <a:r>
                        <a:rPr lang="en-US" sz="1600" b="0" i="0" u="none" strike="noStrike" dirty="0" smtClean="0">
                          <a:solidFill>
                            <a:srgbClr val="000000"/>
                          </a:solidFill>
                          <a:effectLst/>
                          <a:latin typeface="Calibri" panose="020F0502020204030204" pitchFamily="34" charset="0"/>
                        </a:rPr>
                        <a:t>Office of Licensure and Certification, Department </a:t>
                      </a:r>
                      <a:r>
                        <a:rPr lang="en-US" sz="1600" b="0" i="0" u="none" strike="noStrike" dirty="0">
                          <a:solidFill>
                            <a:srgbClr val="000000"/>
                          </a:solidFill>
                          <a:effectLst/>
                          <a:latin typeface="Calibri" panose="020F0502020204030204" pitchFamily="34" charset="0"/>
                        </a:rPr>
                        <a:t>of </a:t>
                      </a:r>
                      <a:r>
                        <a:rPr lang="en-US" sz="1600" b="0" i="0" u="none" strike="noStrike" dirty="0" smtClean="0">
                          <a:solidFill>
                            <a:srgbClr val="000000"/>
                          </a:solidFill>
                          <a:effectLst/>
                          <a:latin typeface="Calibri" panose="020F0502020204030204" pitchFamily="34" charset="0"/>
                        </a:rPr>
                        <a:t>Health</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90871913"/>
                  </a:ext>
                </a:extLst>
              </a:tr>
              <a:tr h="319314">
                <a:tc>
                  <a:txBody>
                    <a:bodyPr/>
                    <a:lstStyle/>
                    <a:p>
                      <a:pPr algn="l" fontAlgn="b"/>
                      <a:r>
                        <a:rPr lang="en-US" sz="1600" b="0" i="0" u="none" strike="noStrike">
                          <a:solidFill>
                            <a:srgbClr val="000000"/>
                          </a:solidFill>
                          <a:effectLst/>
                          <a:latin typeface="Calibri" panose="020F0502020204030204" pitchFamily="34" charset="0"/>
                        </a:rPr>
                        <a:t>Erik Bodin</a:t>
                      </a:r>
                    </a:p>
                  </a:txBody>
                  <a:tcPr marL="9525" marR="9525" marT="9525" marB="0" anchor="b"/>
                </a:tc>
                <a:tc>
                  <a:txBody>
                    <a:bodyPr/>
                    <a:lstStyle/>
                    <a:p>
                      <a:pPr algn="l" fontAlgn="b"/>
                      <a:r>
                        <a:rPr lang="en-US" sz="1600" b="0" i="0" u="none" strike="noStrike" dirty="0" smtClean="0">
                          <a:solidFill>
                            <a:srgbClr val="000000"/>
                          </a:solidFill>
                          <a:effectLst/>
                          <a:latin typeface="Calibri" panose="020F0502020204030204" pitchFamily="34" charset="0"/>
                        </a:rPr>
                        <a:t>Office of Licensure and Certification, Department </a:t>
                      </a:r>
                      <a:r>
                        <a:rPr lang="en-US" sz="1600" b="0" i="0" u="none" strike="noStrike" dirty="0">
                          <a:solidFill>
                            <a:srgbClr val="000000"/>
                          </a:solidFill>
                          <a:effectLst/>
                          <a:latin typeface="Calibri" panose="020F0502020204030204" pitchFamily="34" charset="0"/>
                        </a:rPr>
                        <a:t>of </a:t>
                      </a:r>
                      <a:r>
                        <a:rPr lang="en-US" sz="1600" b="0" i="0" u="none" strike="noStrike" dirty="0" smtClean="0">
                          <a:solidFill>
                            <a:srgbClr val="000000"/>
                          </a:solidFill>
                          <a:effectLst/>
                          <a:latin typeface="Calibri" panose="020F0502020204030204" pitchFamily="34" charset="0"/>
                        </a:rPr>
                        <a:t>Health</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32048512"/>
                  </a:ext>
                </a:extLst>
              </a:tr>
              <a:tr h="319314">
                <a:tc>
                  <a:txBody>
                    <a:bodyPr/>
                    <a:lstStyle/>
                    <a:p>
                      <a:pPr algn="l" fontAlgn="b"/>
                      <a:r>
                        <a:rPr lang="en-US" sz="1600" b="0" i="0" u="none" strike="noStrike">
                          <a:solidFill>
                            <a:srgbClr val="000000"/>
                          </a:solidFill>
                          <a:effectLst/>
                          <a:latin typeface="Calibri" panose="020F0502020204030204" pitchFamily="34" charset="0"/>
                        </a:rPr>
                        <a:t>Michael Capps</a:t>
                      </a:r>
                    </a:p>
                  </a:txBody>
                  <a:tcPr marL="9525" marR="9525" marT="9525" marB="0" anchor="b"/>
                </a:tc>
                <a:tc>
                  <a:txBody>
                    <a:bodyPr/>
                    <a:lstStyle/>
                    <a:p>
                      <a:pPr algn="l" fontAlgn="b"/>
                      <a:r>
                        <a:rPr lang="en-US" sz="1600" b="0" i="0" u="none" strike="noStrike" dirty="0" smtClean="0">
                          <a:solidFill>
                            <a:srgbClr val="000000"/>
                          </a:solidFill>
                          <a:effectLst/>
                          <a:latin typeface="Calibri" panose="020F0502020204030204" pitchFamily="34" charset="0"/>
                        </a:rPr>
                        <a:t>Office of Procurement and General Services, Department </a:t>
                      </a:r>
                      <a:r>
                        <a:rPr lang="en-US" sz="1600" b="0" i="0" u="none" strike="noStrike" dirty="0">
                          <a:solidFill>
                            <a:srgbClr val="000000"/>
                          </a:solidFill>
                          <a:effectLst/>
                          <a:latin typeface="Calibri" panose="020F0502020204030204" pitchFamily="34" charset="0"/>
                        </a:rPr>
                        <a:t>of </a:t>
                      </a:r>
                      <a:r>
                        <a:rPr lang="en-US" sz="1600" b="0" i="0" u="none" strike="noStrike" dirty="0" smtClean="0">
                          <a:solidFill>
                            <a:srgbClr val="000000"/>
                          </a:solidFill>
                          <a:effectLst/>
                          <a:latin typeface="Calibri" panose="020F0502020204030204" pitchFamily="34" charset="0"/>
                        </a:rPr>
                        <a:t>Health</a:t>
                      </a:r>
                      <a:endParaRPr lang="en-US"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71865987"/>
                  </a:ext>
                </a:extLst>
              </a:tr>
              <a:tr h="319314">
                <a:tc>
                  <a:txBody>
                    <a:bodyPr/>
                    <a:lstStyle/>
                    <a:p>
                      <a:pPr algn="l" fontAlgn="b"/>
                      <a:r>
                        <a:rPr lang="en-US" sz="1600" b="0" i="0" u="none" strike="noStrike">
                          <a:solidFill>
                            <a:srgbClr val="000000"/>
                          </a:solidFill>
                          <a:effectLst/>
                          <a:latin typeface="Calibri" panose="020F0502020204030204" pitchFamily="34" charset="0"/>
                        </a:rPr>
                        <a:t>Barbara Allison-Bryan</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Department of Health Professions</a:t>
                      </a:r>
                    </a:p>
                  </a:txBody>
                  <a:tcPr marL="9525" marR="9525" marT="9525" marB="0" anchor="b"/>
                </a:tc>
                <a:extLst>
                  <a:ext uri="{0D108BD9-81ED-4DB2-BD59-A6C34878D82A}">
                    <a16:rowId xmlns:a16="http://schemas.microsoft.com/office/drawing/2014/main" val="3473809841"/>
                  </a:ext>
                </a:extLst>
              </a:tr>
              <a:tr h="319314">
                <a:tc>
                  <a:txBody>
                    <a:bodyPr/>
                    <a:lstStyle/>
                    <a:p>
                      <a:pPr algn="l" fontAlgn="b"/>
                      <a:r>
                        <a:rPr lang="en-US" sz="1600" b="0" i="0" u="none" strike="noStrike">
                          <a:solidFill>
                            <a:srgbClr val="000000"/>
                          </a:solidFill>
                          <a:effectLst/>
                          <a:latin typeface="Calibri" panose="020F0502020204030204" pitchFamily="34" charset="0"/>
                        </a:rPr>
                        <a:t>Tim Faerber</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Medical Society of Virginia</a:t>
                      </a:r>
                    </a:p>
                  </a:txBody>
                  <a:tcPr marL="9525" marR="9525" marT="9525" marB="0" anchor="b"/>
                </a:tc>
                <a:extLst>
                  <a:ext uri="{0D108BD9-81ED-4DB2-BD59-A6C34878D82A}">
                    <a16:rowId xmlns:a16="http://schemas.microsoft.com/office/drawing/2014/main" val="4014763123"/>
                  </a:ext>
                </a:extLst>
              </a:tr>
              <a:tr h="287102">
                <a:tc>
                  <a:txBody>
                    <a:bodyPr/>
                    <a:lstStyle/>
                    <a:p>
                      <a:pPr algn="l" fontAlgn="b"/>
                      <a:r>
                        <a:rPr lang="en-US" sz="1600" b="0" i="0" u="none" strike="noStrike">
                          <a:solidFill>
                            <a:srgbClr val="000000"/>
                          </a:solidFill>
                          <a:effectLst/>
                          <a:latin typeface="Calibri" panose="020F0502020204030204" pitchFamily="34" charset="0"/>
                        </a:rPr>
                        <a:t>Douglas Gray</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Virginia Association of Health Plans</a:t>
                      </a:r>
                    </a:p>
                  </a:txBody>
                  <a:tcPr marL="9525" marR="9525" marT="9525" marB="0" anchor="b"/>
                </a:tc>
                <a:extLst>
                  <a:ext uri="{0D108BD9-81ED-4DB2-BD59-A6C34878D82A}">
                    <a16:rowId xmlns:a16="http://schemas.microsoft.com/office/drawing/2014/main" val="1192601326"/>
                  </a:ext>
                </a:extLst>
              </a:tr>
              <a:tr h="319314">
                <a:tc>
                  <a:txBody>
                    <a:bodyPr/>
                    <a:lstStyle/>
                    <a:p>
                      <a:pPr algn="l" fontAlgn="b"/>
                      <a:r>
                        <a:rPr lang="en-US" sz="1600" b="0" i="0" u="none" strike="noStrike">
                          <a:solidFill>
                            <a:srgbClr val="000000"/>
                          </a:solidFill>
                          <a:effectLst/>
                          <a:latin typeface="Calibri" panose="020F0502020204030204" pitchFamily="34" charset="0"/>
                        </a:rPr>
                        <a:t>Kimberly Bednar</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Virginia Council of Nurse Practitioners</a:t>
                      </a:r>
                    </a:p>
                  </a:txBody>
                  <a:tcPr marL="9525" marR="9525" marT="9525" marB="0" anchor="b"/>
                </a:tc>
                <a:extLst>
                  <a:ext uri="{0D108BD9-81ED-4DB2-BD59-A6C34878D82A}">
                    <a16:rowId xmlns:a16="http://schemas.microsoft.com/office/drawing/2014/main" val="3989187081"/>
                  </a:ext>
                </a:extLst>
              </a:tr>
              <a:tr h="319314">
                <a:tc>
                  <a:txBody>
                    <a:bodyPr/>
                    <a:lstStyle/>
                    <a:p>
                      <a:pPr algn="l" fontAlgn="b"/>
                      <a:r>
                        <a:rPr lang="en-US" sz="1600" b="0" i="0" u="none" strike="noStrike">
                          <a:solidFill>
                            <a:srgbClr val="000000"/>
                          </a:solidFill>
                          <a:effectLst/>
                          <a:latin typeface="Calibri" panose="020F0502020204030204" pitchFamily="34" charset="0"/>
                        </a:rPr>
                        <a:t>Chad Melton</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Virginia Hospital and Healthcare Association</a:t>
                      </a:r>
                    </a:p>
                  </a:txBody>
                  <a:tcPr marL="9525" marR="9525" marT="9525" marB="0" anchor="b"/>
                </a:tc>
                <a:extLst>
                  <a:ext uri="{0D108BD9-81ED-4DB2-BD59-A6C34878D82A}">
                    <a16:rowId xmlns:a16="http://schemas.microsoft.com/office/drawing/2014/main" val="4167172940"/>
                  </a:ext>
                </a:extLst>
              </a:tr>
              <a:tr h="319314">
                <a:tc>
                  <a:txBody>
                    <a:bodyPr/>
                    <a:lstStyle/>
                    <a:p>
                      <a:pPr algn="l" fontAlgn="b"/>
                      <a:r>
                        <a:rPr lang="en-US" sz="1600" b="0" i="0" u="none" strike="noStrike">
                          <a:solidFill>
                            <a:srgbClr val="000000"/>
                          </a:solidFill>
                          <a:effectLst/>
                          <a:latin typeface="Calibri" panose="020F0502020204030204" pitchFamily="34" charset="0"/>
                        </a:rPr>
                        <a:t>Kelly Cannon</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Virginia Hospital and Healthcare Association</a:t>
                      </a:r>
                    </a:p>
                  </a:txBody>
                  <a:tcPr marL="9525" marR="9525" marT="9525" marB="0" anchor="b"/>
                </a:tc>
                <a:extLst>
                  <a:ext uri="{0D108BD9-81ED-4DB2-BD59-A6C34878D82A}">
                    <a16:rowId xmlns:a16="http://schemas.microsoft.com/office/drawing/2014/main" val="3120416051"/>
                  </a:ext>
                </a:extLst>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lgn="ctr"/>
            <a:r>
              <a:rPr lang="en-US" altLang="en-US" sz="3200" b="1" dirty="0" smtClean="0"/>
              <a:t>Ch. 849 (2020 Acts of Assembly) Work Group - Agenda </a:t>
            </a:r>
            <a:endParaRPr lang="en-US" altLang="en-US" sz="3200" dirty="0" smtClean="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15425191"/>
              </p:ext>
            </p:extLst>
          </p:nvPr>
        </p:nvGraphicFramePr>
        <p:xfrm>
          <a:off x="609600" y="1143000"/>
          <a:ext cx="10668000" cy="4069818"/>
        </p:xfrm>
        <a:graphic>
          <a:graphicData uri="http://schemas.openxmlformats.org/drawingml/2006/table">
            <a:tbl>
              <a:tblPr bandRow="1">
                <a:tableStyleId>{68D230F3-CF80-4859-8CE7-A43EE81993B5}</a:tableStyleId>
              </a:tblPr>
              <a:tblGrid>
                <a:gridCol w="5334000">
                  <a:extLst>
                    <a:ext uri="{9D8B030D-6E8A-4147-A177-3AD203B41FA5}">
                      <a16:colId xmlns:a16="http://schemas.microsoft.com/office/drawing/2014/main" val="665998348"/>
                    </a:ext>
                  </a:extLst>
                </a:gridCol>
                <a:gridCol w="5334000">
                  <a:extLst>
                    <a:ext uri="{9D8B030D-6E8A-4147-A177-3AD203B41FA5}">
                      <a16:colId xmlns:a16="http://schemas.microsoft.com/office/drawing/2014/main" val="823977138"/>
                    </a:ext>
                  </a:extLst>
                </a:gridCol>
              </a:tblGrid>
              <a:tr h="990600">
                <a:tc gridSpan="2">
                  <a:txBody>
                    <a:bodyPr/>
                    <a:lstStyle/>
                    <a:p>
                      <a:r>
                        <a:rPr lang="en-US" sz="1600" b="0" i="0" u="none" strike="noStrike" kern="1200" dirty="0" smtClean="0">
                          <a:solidFill>
                            <a:schemeClr val="tx1"/>
                          </a:solidFill>
                          <a:effectLst/>
                          <a:latin typeface="+mn-lt"/>
                          <a:ea typeface="+mn-ea"/>
                          <a:cs typeface="+mn-cs"/>
                        </a:rPr>
                        <a:t>Public Comment Period </a:t>
                      </a:r>
                    </a:p>
                    <a:p>
                      <a:endParaRPr lang="en-US" sz="1600" b="0" i="0" u="none" strike="noStrike" kern="1200" dirty="0" smtClean="0">
                        <a:solidFill>
                          <a:schemeClr val="tx1"/>
                        </a:solidFill>
                        <a:effectLst/>
                        <a:latin typeface="+mn-lt"/>
                        <a:ea typeface="+mn-ea"/>
                        <a:cs typeface="+mn-cs"/>
                      </a:endParaRPr>
                    </a:p>
                    <a:p>
                      <a:endParaRPr lang="en-US" sz="1600" dirty="0"/>
                    </a:p>
                  </a:txBody>
                  <a:tcPr marL="80010" marR="80010" marT="40005" marB="40005"/>
                </a:tc>
                <a:tc hMerge="1">
                  <a:txBody>
                    <a:bodyPr/>
                    <a:lstStyle/>
                    <a:p>
                      <a:endParaRPr lang="en-US" sz="1600" dirty="0"/>
                    </a:p>
                  </a:txBody>
                  <a:tcPr marL="80010" marR="80010" marT="40005" marB="40005"/>
                </a:tc>
                <a:extLst>
                  <a:ext uri="{0D108BD9-81ED-4DB2-BD59-A6C34878D82A}">
                    <a16:rowId xmlns:a16="http://schemas.microsoft.com/office/drawing/2014/main" val="2951003351"/>
                  </a:ext>
                </a:extLst>
              </a:tr>
              <a:tr h="835464">
                <a:tc>
                  <a:txBody>
                    <a:bodyPr/>
                    <a:lstStyle/>
                    <a:p>
                      <a:r>
                        <a:rPr lang="en-US" sz="1800" b="0" i="0" kern="1200" dirty="0" smtClean="0">
                          <a:solidFill>
                            <a:schemeClr val="tx1"/>
                          </a:solidFill>
                          <a:effectLst/>
                          <a:latin typeface="+mn-lt"/>
                          <a:ea typeface="+mn-ea"/>
                          <a:cs typeface="+mn-cs"/>
                        </a:rPr>
                        <a:t>Council for Affordable Quality Healthcare</a:t>
                      </a:r>
                      <a:r>
                        <a:rPr lang="en-US" sz="1800" b="0" i="0" kern="1200" baseline="0" dirty="0" smtClean="0">
                          <a:solidFill>
                            <a:schemeClr val="tx1"/>
                          </a:solidFill>
                          <a:effectLst/>
                          <a:latin typeface="+mn-lt"/>
                          <a:ea typeface="+mn-ea"/>
                          <a:cs typeface="+mn-cs"/>
                        </a:rPr>
                        <a:t> (CAQH) Presentation </a:t>
                      </a:r>
                      <a:endParaRPr lang="en-US" sz="1800" kern="1200" dirty="0">
                        <a:solidFill>
                          <a:schemeClr val="tx1"/>
                        </a:solidFill>
                        <a:effectLst/>
                        <a:latin typeface="+mn-lt"/>
                        <a:ea typeface="+mn-ea"/>
                        <a:cs typeface="+mn-cs"/>
                      </a:endParaRPr>
                    </a:p>
                  </a:txBody>
                  <a:tcPr marL="80010" marR="80010" marT="40005" marB="40005"/>
                </a:tc>
                <a:tc>
                  <a:txBody>
                    <a:bodyPr/>
                    <a:lstStyle/>
                    <a:p>
                      <a:r>
                        <a:rPr lang="en-US" sz="1600" b="0" dirty="0" err="1" smtClean="0">
                          <a:effectLst/>
                        </a:rPr>
                        <a:t>Sorin</a:t>
                      </a:r>
                      <a:r>
                        <a:rPr lang="en-US" sz="1600" b="0" dirty="0" smtClean="0">
                          <a:effectLst/>
                        </a:rPr>
                        <a:t> Davis</a:t>
                      </a:r>
                    </a:p>
                    <a:p>
                      <a:r>
                        <a:rPr lang="en-US" sz="1600" dirty="0" smtClean="0"/>
                        <a:t>SVP, Industry Relations</a:t>
                      </a:r>
                    </a:p>
                    <a:p>
                      <a:r>
                        <a:rPr lang="en-US" sz="1600" b="0" dirty="0" smtClean="0">
                          <a:effectLst/>
                        </a:rPr>
                        <a:t>CAQH</a:t>
                      </a:r>
                      <a:endParaRPr lang="en-US" sz="1600" b="0" dirty="0" smtClean="0">
                        <a:effectLst/>
                      </a:endParaRPr>
                    </a:p>
                  </a:txBody>
                  <a:tcPr marL="80010" marR="80010" marT="40005" marB="40005"/>
                </a:tc>
                <a:extLst>
                  <a:ext uri="{0D108BD9-81ED-4DB2-BD59-A6C34878D82A}">
                    <a16:rowId xmlns:a16="http://schemas.microsoft.com/office/drawing/2014/main" val="651241915"/>
                  </a:ext>
                </a:extLst>
              </a:tr>
              <a:tr h="596760">
                <a:tc>
                  <a:txBody>
                    <a:bodyPr/>
                    <a:lstStyle/>
                    <a:p>
                      <a:r>
                        <a:rPr lang="en-US" sz="1600" dirty="0" smtClean="0"/>
                        <a:t>Continued Discussion on Technical Specifications</a:t>
                      </a:r>
                      <a:endParaRPr lang="en-US" sz="1600" dirty="0"/>
                    </a:p>
                  </a:txBody>
                  <a:tcPr marL="80010" marR="80010" marT="40005" marB="4000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srgbClr val="000000"/>
                          </a:solidFill>
                          <a:effectLst/>
                          <a:uLnTx/>
                          <a:uFillTx/>
                          <a:latin typeface="+mn-lt"/>
                          <a:ea typeface="+mn-ea"/>
                          <a:cs typeface="+mn-cs"/>
                        </a:rPr>
                        <a:t>Ms. Allen, Work Group Members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smtClean="0">
                        <a:ln>
                          <a:noFill/>
                        </a:ln>
                        <a:solidFill>
                          <a:srgbClr val="000000"/>
                        </a:solidFill>
                        <a:effectLst/>
                        <a:uLnTx/>
                        <a:uFillTx/>
                        <a:latin typeface="Trebuchet MS"/>
                        <a:ea typeface="+mn-ea"/>
                        <a:cs typeface="+mn-cs"/>
                      </a:endParaRPr>
                    </a:p>
                  </a:txBody>
                  <a:tcPr marL="80010" marR="80010" marT="40005" marB="40005"/>
                </a:tc>
                <a:extLst>
                  <a:ext uri="{0D108BD9-81ED-4DB2-BD59-A6C34878D82A}">
                    <a16:rowId xmlns:a16="http://schemas.microsoft.com/office/drawing/2014/main" val="3631991557"/>
                  </a:ext>
                </a:extLst>
              </a:tr>
              <a:tr h="596760">
                <a:tc>
                  <a:txBody>
                    <a:bodyPr/>
                    <a:lstStyle/>
                    <a:p>
                      <a:r>
                        <a:rPr lang="en-US" sz="1600" b="0" i="0" u="none" strike="noStrike" kern="1200" dirty="0" smtClean="0">
                          <a:solidFill>
                            <a:schemeClr val="tx1"/>
                          </a:solidFill>
                          <a:effectLst/>
                          <a:latin typeface="+mn-lt"/>
                          <a:ea typeface="+mn-ea"/>
                          <a:cs typeface="+mn-cs"/>
                        </a:rPr>
                        <a:t>Discussion</a:t>
                      </a:r>
                      <a:r>
                        <a:rPr lang="en-US" sz="1600" b="0" i="0" u="none" strike="noStrike" kern="1200" baseline="0" dirty="0" smtClean="0">
                          <a:solidFill>
                            <a:schemeClr val="tx1"/>
                          </a:solidFill>
                          <a:effectLst/>
                          <a:latin typeface="+mn-lt"/>
                          <a:ea typeface="+mn-ea"/>
                          <a:cs typeface="+mn-cs"/>
                        </a:rPr>
                        <a:t> of Next Steps</a:t>
                      </a:r>
                    </a:p>
                    <a:p>
                      <a:endParaRPr lang="en-US" sz="1600" b="0" i="0" u="none" strike="noStrike" kern="1200" baseline="0" dirty="0" smtClean="0">
                        <a:solidFill>
                          <a:schemeClr val="tx1"/>
                        </a:solidFill>
                        <a:effectLst/>
                        <a:latin typeface="+mn-lt"/>
                        <a:ea typeface="+mn-ea"/>
                        <a:cs typeface="+mn-cs"/>
                      </a:endParaRPr>
                    </a:p>
                    <a:p>
                      <a:endParaRPr lang="en-US" sz="1600" dirty="0"/>
                    </a:p>
                  </a:txBody>
                  <a:tcPr marL="80010" marR="80010" marT="40005" marB="4000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srgbClr val="000000"/>
                          </a:solidFill>
                          <a:effectLst/>
                          <a:uLnTx/>
                          <a:uFillTx/>
                          <a:latin typeface="Trebuchet MS"/>
                          <a:ea typeface="+mn-ea"/>
                          <a:cs typeface="+mn-cs"/>
                        </a:rPr>
                        <a:t>Ms. Allen, Work Group Members</a:t>
                      </a:r>
                    </a:p>
                  </a:txBody>
                  <a:tcPr marL="80010" marR="80010" marT="40005" marB="40005"/>
                </a:tc>
                <a:extLst>
                  <a:ext uri="{0D108BD9-81ED-4DB2-BD59-A6C34878D82A}">
                    <a16:rowId xmlns:a16="http://schemas.microsoft.com/office/drawing/2014/main" val="2937913991"/>
                  </a:ext>
                </a:extLst>
              </a:tr>
              <a:tr h="835464">
                <a:tc>
                  <a:txBody>
                    <a:bodyPr/>
                    <a:lstStyle/>
                    <a:p>
                      <a:r>
                        <a:rPr lang="en-US" sz="1600" dirty="0" smtClean="0"/>
                        <a:t>Other Business</a:t>
                      </a:r>
                      <a:endParaRPr lang="en-US" sz="1600" dirty="0"/>
                    </a:p>
                  </a:txBody>
                  <a:tcPr marL="80010" marR="80010" marT="40005" marB="4000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srgbClr val="000000"/>
                          </a:solidFill>
                          <a:effectLst/>
                          <a:uLnTx/>
                          <a:uFillTx/>
                          <a:latin typeface="Trebuchet MS"/>
                          <a:ea typeface="+mn-ea"/>
                          <a:cs typeface="+mn-cs"/>
                        </a:rPr>
                        <a:t>Ms. Allen, Work Group Members</a:t>
                      </a:r>
                    </a:p>
                  </a:txBody>
                  <a:tcPr marL="80010" marR="80010" marT="40005" marB="40005"/>
                </a:tc>
                <a:extLst>
                  <a:ext uri="{0D108BD9-81ED-4DB2-BD59-A6C34878D82A}">
                    <a16:rowId xmlns:a16="http://schemas.microsoft.com/office/drawing/2014/main" val="504980675"/>
                  </a:ext>
                </a:extLst>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7"/>
          <p:cNvSpPr>
            <a:spLocks noGrp="1"/>
          </p:cNvSpPr>
          <p:nvPr>
            <p:ph type="title"/>
          </p:nvPr>
        </p:nvSpPr>
        <p:spPr/>
        <p:txBody>
          <a:bodyPr/>
          <a:lstStyle/>
          <a:p>
            <a:pPr algn="ctr"/>
            <a:r>
              <a:rPr lang="en-US" altLang="en-US" b="1" smtClean="0"/>
              <a:t>Public Comment Period</a:t>
            </a:r>
          </a:p>
        </p:txBody>
      </p:sp>
      <p:sp>
        <p:nvSpPr>
          <p:cNvPr id="118787" name="Content Placeholder 9"/>
          <p:cNvSpPr>
            <a:spLocks noGrp="1"/>
          </p:cNvSpPr>
          <p:nvPr>
            <p:ph idx="1"/>
          </p:nvPr>
        </p:nvSpPr>
        <p:spPr/>
        <p:txBody>
          <a:bodyPr/>
          <a:lstStyle/>
          <a:p>
            <a:pPr>
              <a:buFontTx/>
              <a:buChar char="•"/>
            </a:pPr>
            <a:r>
              <a:rPr lang="en-US" altLang="en-US" smtClean="0"/>
              <a:t>There is a two minute time limit for each person to speak.</a:t>
            </a:r>
          </a:p>
          <a:p>
            <a:pPr>
              <a:buFontTx/>
              <a:buChar char="•"/>
            </a:pPr>
            <a:r>
              <a:rPr lang="en-US" altLang="en-US" smtClean="0"/>
              <a:t>We will be calling from the list generated through registration. </a:t>
            </a:r>
          </a:p>
          <a:p>
            <a:pPr>
              <a:buFontTx/>
              <a:buChar char="•"/>
            </a:pPr>
            <a:r>
              <a:rPr lang="en-US" altLang="en-US" smtClean="0"/>
              <a:t>After the 2 minute public comment limit is reached we will let you complete the sentence and will mute you and move on to the next attendee. </a:t>
            </a:r>
          </a:p>
          <a:p>
            <a:pPr>
              <a:buFontTx/>
              <a:buChar char="•"/>
            </a:pPr>
            <a:r>
              <a:rPr lang="en-US" altLang="en-US" smtClean="0"/>
              <a:t>We will call the name of the person on list and also the name of the person  is next on the list.</a:t>
            </a:r>
          </a:p>
          <a:p>
            <a:pPr>
              <a:buFontTx/>
              <a:buChar char="•"/>
            </a:pPr>
            <a:endParaRPr lang="en-US" altLang="en-US" smtClean="0"/>
          </a:p>
          <a:p>
            <a:pPr>
              <a:buFontTx/>
              <a:buChar char="•"/>
            </a:pPr>
            <a:endParaRPr lang="en-US" alt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D5225-FD96-4192-8ECD-6E72925FBD51}"/>
              </a:ext>
            </a:extLst>
          </p:cNvPr>
          <p:cNvSpPr>
            <a:spLocks noGrp="1"/>
          </p:cNvSpPr>
          <p:nvPr>
            <p:ph type="ctrTitle" sz="quarter"/>
          </p:nvPr>
        </p:nvSpPr>
        <p:spPr>
          <a:xfrm>
            <a:off x="8320763" y="1066347"/>
            <a:ext cx="3272523" cy="2333276"/>
          </a:xfrm>
        </p:spPr>
        <p:txBody>
          <a:bodyPr/>
          <a:lstStyle/>
          <a:p>
            <a:r>
              <a:rPr lang="en-US" dirty="0"/>
              <a:t>Commonwealth of Virginia PSV Workgroup</a:t>
            </a:r>
          </a:p>
        </p:txBody>
      </p:sp>
      <p:sp>
        <p:nvSpPr>
          <p:cNvPr id="3" name="Subtitle 2">
            <a:extLst>
              <a:ext uri="{FF2B5EF4-FFF2-40B4-BE49-F238E27FC236}">
                <a16:creationId xmlns:a16="http://schemas.microsoft.com/office/drawing/2014/main" id="{AEE15022-0207-4816-8F6E-798649C0089D}"/>
              </a:ext>
            </a:extLst>
          </p:cNvPr>
          <p:cNvSpPr>
            <a:spLocks noGrp="1"/>
          </p:cNvSpPr>
          <p:nvPr>
            <p:ph type="subTitle" sz="quarter" idx="1"/>
          </p:nvPr>
        </p:nvSpPr>
        <p:spPr/>
        <p:txBody>
          <a:bodyPr/>
          <a:lstStyle/>
          <a:p>
            <a:endParaRPr lang="en-US" dirty="0"/>
          </a:p>
        </p:txBody>
      </p:sp>
      <p:sp>
        <p:nvSpPr>
          <p:cNvPr id="4" name="Text Placeholder 3">
            <a:extLst>
              <a:ext uri="{FF2B5EF4-FFF2-40B4-BE49-F238E27FC236}">
                <a16:creationId xmlns:a16="http://schemas.microsoft.com/office/drawing/2014/main" id="{B2DC3CF1-63EA-41AF-801B-59992F871A3E}"/>
              </a:ext>
            </a:extLst>
          </p:cNvPr>
          <p:cNvSpPr>
            <a:spLocks noGrp="1"/>
          </p:cNvSpPr>
          <p:nvPr>
            <p:ph type="body" sz="quarter" idx="12"/>
          </p:nvPr>
        </p:nvSpPr>
        <p:spPr/>
        <p:txBody>
          <a:bodyPr/>
          <a:lstStyle/>
          <a:p>
            <a:r>
              <a:rPr lang="en-US" dirty="0"/>
              <a:t>August 17, 2020</a:t>
            </a:r>
          </a:p>
        </p:txBody>
      </p:sp>
      <p:sp>
        <p:nvSpPr>
          <p:cNvPr id="5" name="Text Placeholder 4">
            <a:extLst>
              <a:ext uri="{FF2B5EF4-FFF2-40B4-BE49-F238E27FC236}">
                <a16:creationId xmlns:a16="http://schemas.microsoft.com/office/drawing/2014/main" id="{B0403DDC-A9E8-47CB-A063-FE7E5E4563B3}"/>
              </a:ext>
            </a:extLst>
          </p:cNvPr>
          <p:cNvSpPr>
            <a:spLocks noGrp="1"/>
          </p:cNvSpPr>
          <p:nvPr>
            <p:ph type="body" sz="quarter" idx="13"/>
          </p:nvPr>
        </p:nvSpPr>
        <p:spPr>
          <a:xfrm>
            <a:off x="8320763" y="4890500"/>
            <a:ext cx="3455563" cy="667819"/>
          </a:xfrm>
        </p:spPr>
        <p:txBody>
          <a:bodyPr/>
          <a:lstStyle/>
          <a:p>
            <a:r>
              <a:rPr lang="en-US" dirty="0"/>
              <a:t>Sorin Davis, SVP, Industry Relations</a:t>
            </a:r>
          </a:p>
        </p:txBody>
      </p:sp>
    </p:spTree>
    <p:extLst>
      <p:ext uri="{BB962C8B-B14F-4D97-AF65-F5344CB8AC3E}">
        <p14:creationId xmlns:p14="http://schemas.microsoft.com/office/powerpoint/2010/main" val="2389500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D24D60B-47A4-42CE-8107-761CFB9131AA}"/>
              </a:ext>
            </a:extLst>
          </p:cNvPr>
          <p:cNvSpPr>
            <a:spLocks noGrp="1"/>
          </p:cNvSpPr>
          <p:nvPr>
            <p:ph idx="1"/>
          </p:nvPr>
        </p:nvSpPr>
        <p:spPr>
          <a:xfrm>
            <a:off x="6146921" y="2677886"/>
            <a:ext cx="5842064" cy="3418115"/>
          </a:xfrm>
        </p:spPr>
        <p:txBody>
          <a:bodyPr/>
          <a:lstStyle/>
          <a:p>
            <a:pPr marL="0" indent="0">
              <a:buNone/>
            </a:pPr>
            <a:r>
              <a:rPr lang="en-US" sz="1800" dirty="0"/>
              <a:t>CAQH, a non-profit alliance, is the leader in creating shared initiatives to streamline the business of healthcare. Through collaboration and innovation, CAQH accelerates the transformation of business processes, delivering value to providers, patients and health plans.  </a:t>
            </a:r>
          </a:p>
          <a:p>
            <a:pPr marL="0" indent="0">
              <a:buNone/>
            </a:pPr>
            <a:endParaRPr lang="en-US" dirty="0"/>
          </a:p>
        </p:txBody>
      </p:sp>
      <p:sp>
        <p:nvSpPr>
          <p:cNvPr id="3" name="Title 2">
            <a:extLst>
              <a:ext uri="{FF2B5EF4-FFF2-40B4-BE49-F238E27FC236}">
                <a16:creationId xmlns:a16="http://schemas.microsoft.com/office/drawing/2014/main" id="{C7BBE374-7E75-4F82-BC7D-E96E94323DB9}"/>
              </a:ext>
            </a:extLst>
          </p:cNvPr>
          <p:cNvSpPr>
            <a:spLocks noGrp="1"/>
          </p:cNvSpPr>
          <p:nvPr>
            <p:ph type="title"/>
          </p:nvPr>
        </p:nvSpPr>
        <p:spPr/>
        <p:txBody>
          <a:bodyPr/>
          <a:lstStyle/>
          <a:p>
            <a:r>
              <a:rPr lang="en-US" dirty="0"/>
              <a:t>Who is CAQH?</a:t>
            </a:r>
          </a:p>
        </p:txBody>
      </p:sp>
      <p:sp>
        <p:nvSpPr>
          <p:cNvPr id="4" name="Slide Number Placeholder 3">
            <a:extLst>
              <a:ext uri="{FF2B5EF4-FFF2-40B4-BE49-F238E27FC236}">
                <a16:creationId xmlns:a16="http://schemas.microsoft.com/office/drawing/2014/main" id="{8FEF1734-64F9-4BA5-9FE0-FD150D76DE35}"/>
              </a:ext>
            </a:extLst>
          </p:cNvPr>
          <p:cNvSpPr>
            <a:spLocks noGrp="1"/>
          </p:cNvSpPr>
          <p:nvPr>
            <p:ph type="sldNum" sz="quarter"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DB19EE7-41CC-40F8-8898-A50DA016F0E1}" type="slidenum">
              <a:rPr kumimoji="0" lang="en-US" sz="8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sz="800" b="0" i="0" u="none" strike="noStrike" kern="1200" cap="none" spc="0" normalizeH="0" baseline="0" noProof="0">
              <a:ln>
                <a:noFill/>
              </a:ln>
              <a:solidFill>
                <a:prstClr val="white">
                  <a:lumMod val="50000"/>
                </a:prstClr>
              </a:solidFill>
              <a:effectLst/>
              <a:uLnTx/>
              <a:uFillTx/>
              <a:latin typeface="Arial"/>
              <a:ea typeface="+mn-ea"/>
              <a:cs typeface="+mn-cs"/>
            </a:endParaRPr>
          </a:p>
        </p:txBody>
      </p:sp>
      <p:sp>
        <p:nvSpPr>
          <p:cNvPr id="5" name="Rectangle 3">
            <a:extLst>
              <a:ext uri="{FF2B5EF4-FFF2-40B4-BE49-F238E27FC236}">
                <a16:creationId xmlns:a16="http://schemas.microsoft.com/office/drawing/2014/main" id="{B8A44B94-8DAA-46E9-BFB3-FECE223D7782}"/>
              </a:ext>
            </a:extLst>
          </p:cNvPr>
          <p:cNvSpPr/>
          <p:nvPr/>
        </p:nvSpPr>
        <p:spPr bwMode="auto">
          <a:xfrm flipH="1">
            <a:off x="0" y="1000850"/>
            <a:ext cx="6045081" cy="5253645"/>
          </a:xfrm>
          <a:custGeom>
            <a:avLst/>
            <a:gdLst>
              <a:gd name="connsiteX0" fmla="*/ 0 w 8030198"/>
              <a:gd name="connsiteY0" fmla="*/ 0 h 5400942"/>
              <a:gd name="connsiteX1" fmla="*/ 8030198 w 8030198"/>
              <a:gd name="connsiteY1" fmla="*/ 0 h 5400942"/>
              <a:gd name="connsiteX2" fmla="*/ 8030198 w 8030198"/>
              <a:gd name="connsiteY2" fmla="*/ 5400942 h 5400942"/>
              <a:gd name="connsiteX3" fmla="*/ 0 w 8030198"/>
              <a:gd name="connsiteY3" fmla="*/ 5400942 h 5400942"/>
              <a:gd name="connsiteX4" fmla="*/ 0 w 8030198"/>
              <a:gd name="connsiteY4" fmla="*/ 0 h 5400942"/>
              <a:gd name="connsiteX0" fmla="*/ 1427148 w 9457346"/>
              <a:gd name="connsiteY0" fmla="*/ 0 h 5400942"/>
              <a:gd name="connsiteX1" fmla="*/ 9457346 w 9457346"/>
              <a:gd name="connsiteY1" fmla="*/ 0 h 5400942"/>
              <a:gd name="connsiteX2" fmla="*/ 9457346 w 9457346"/>
              <a:gd name="connsiteY2" fmla="*/ 5400942 h 5400942"/>
              <a:gd name="connsiteX3" fmla="*/ 0 w 9457346"/>
              <a:gd name="connsiteY3" fmla="*/ 5392396 h 5400942"/>
              <a:gd name="connsiteX4" fmla="*/ 1427148 w 9457346"/>
              <a:gd name="connsiteY4" fmla="*/ 0 h 5400942"/>
              <a:gd name="connsiteX0" fmla="*/ 1427148 w 9457346"/>
              <a:gd name="connsiteY0" fmla="*/ 0 h 5400942"/>
              <a:gd name="connsiteX1" fmla="*/ 6202353 w 9457346"/>
              <a:gd name="connsiteY1" fmla="*/ 5127 h 5400942"/>
              <a:gd name="connsiteX2" fmla="*/ 9457346 w 9457346"/>
              <a:gd name="connsiteY2" fmla="*/ 0 h 5400942"/>
              <a:gd name="connsiteX3" fmla="*/ 9457346 w 9457346"/>
              <a:gd name="connsiteY3" fmla="*/ 5400942 h 5400942"/>
              <a:gd name="connsiteX4" fmla="*/ 0 w 9457346"/>
              <a:gd name="connsiteY4" fmla="*/ 5392396 h 5400942"/>
              <a:gd name="connsiteX5" fmla="*/ 1427148 w 9457346"/>
              <a:gd name="connsiteY5" fmla="*/ 0 h 5400942"/>
              <a:gd name="connsiteX0" fmla="*/ 1427148 w 9457346"/>
              <a:gd name="connsiteY0" fmla="*/ 0 h 5400942"/>
              <a:gd name="connsiteX1" fmla="*/ 6202353 w 9457346"/>
              <a:gd name="connsiteY1" fmla="*/ 5127 h 5400942"/>
              <a:gd name="connsiteX2" fmla="*/ 9457346 w 9457346"/>
              <a:gd name="connsiteY2" fmla="*/ 0 h 5400942"/>
              <a:gd name="connsiteX3" fmla="*/ 9457346 w 9457346"/>
              <a:gd name="connsiteY3" fmla="*/ 5400942 h 5400942"/>
              <a:gd name="connsiteX4" fmla="*/ 6183589 w 9457346"/>
              <a:gd name="connsiteY4" fmla="*/ 5398869 h 5400942"/>
              <a:gd name="connsiteX5" fmla="*/ 0 w 9457346"/>
              <a:gd name="connsiteY5" fmla="*/ 5392396 h 5400942"/>
              <a:gd name="connsiteX6" fmla="*/ 1427148 w 9457346"/>
              <a:gd name="connsiteY6" fmla="*/ 0 h 5400942"/>
              <a:gd name="connsiteX0" fmla="*/ 1427148 w 9457346"/>
              <a:gd name="connsiteY0" fmla="*/ 0 h 5400942"/>
              <a:gd name="connsiteX1" fmla="*/ 6202353 w 9457346"/>
              <a:gd name="connsiteY1" fmla="*/ 5127 h 5400942"/>
              <a:gd name="connsiteX2" fmla="*/ 9457346 w 9457346"/>
              <a:gd name="connsiteY2" fmla="*/ 5400942 h 5400942"/>
              <a:gd name="connsiteX3" fmla="*/ 6183589 w 9457346"/>
              <a:gd name="connsiteY3" fmla="*/ 5398869 h 5400942"/>
              <a:gd name="connsiteX4" fmla="*/ 0 w 9457346"/>
              <a:gd name="connsiteY4" fmla="*/ 5392396 h 5400942"/>
              <a:gd name="connsiteX5" fmla="*/ 1427148 w 9457346"/>
              <a:gd name="connsiteY5" fmla="*/ 0 h 5400942"/>
              <a:gd name="connsiteX0" fmla="*/ 1427148 w 6202353"/>
              <a:gd name="connsiteY0" fmla="*/ 0 h 5398869"/>
              <a:gd name="connsiteX1" fmla="*/ 6202353 w 6202353"/>
              <a:gd name="connsiteY1" fmla="*/ 5127 h 5398869"/>
              <a:gd name="connsiteX2" fmla="*/ 6183589 w 6202353"/>
              <a:gd name="connsiteY2" fmla="*/ 5398869 h 5398869"/>
              <a:gd name="connsiteX3" fmla="*/ 0 w 6202353"/>
              <a:gd name="connsiteY3" fmla="*/ 5392396 h 5398869"/>
              <a:gd name="connsiteX4" fmla="*/ 1427148 w 6202353"/>
              <a:gd name="connsiteY4" fmla="*/ 0 h 539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02353" h="5398869">
                <a:moveTo>
                  <a:pt x="1427148" y="0"/>
                </a:moveTo>
                <a:lnTo>
                  <a:pt x="6202353" y="5127"/>
                </a:lnTo>
                <a:cubicBezTo>
                  <a:pt x="6196098" y="1803041"/>
                  <a:pt x="6189844" y="3600955"/>
                  <a:pt x="6183589" y="5398869"/>
                </a:cubicBezTo>
                <a:lnTo>
                  <a:pt x="0" y="5392396"/>
                </a:lnTo>
                <a:lnTo>
                  <a:pt x="1427148" y="0"/>
                </a:lnTo>
                <a:close/>
              </a:path>
            </a:pathLst>
          </a:custGeom>
          <a:solidFill>
            <a:schemeClr val="bg1">
              <a:lumMod val="95000"/>
              <a:alpha val="76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6" name="Oval 5">
            <a:extLst>
              <a:ext uri="{FF2B5EF4-FFF2-40B4-BE49-F238E27FC236}">
                <a16:creationId xmlns:a16="http://schemas.microsoft.com/office/drawing/2014/main" id="{2A8F2A74-6747-4892-BD94-885F88E26764}"/>
              </a:ext>
            </a:extLst>
          </p:cNvPr>
          <p:cNvSpPr/>
          <p:nvPr/>
        </p:nvSpPr>
        <p:spPr bwMode="auto">
          <a:xfrm>
            <a:off x="1214412" y="3454033"/>
            <a:ext cx="1678982" cy="1678982"/>
          </a:xfrm>
          <a:prstGeom prst="ellipse">
            <a:avLst/>
          </a:prstGeom>
          <a:solidFill>
            <a:srgbClr val="007B8B">
              <a:alpha val="99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dirty="0">
              <a:ln>
                <a:noFill/>
              </a:ln>
              <a:solidFill>
                <a:srgbClr val="323E48"/>
              </a:solidFill>
              <a:effectLst/>
              <a:uLnTx/>
              <a:uFillTx/>
              <a:latin typeface="Times New Roman" pitchFamily="18" charset="0"/>
              <a:ea typeface="+mn-ea"/>
              <a:cs typeface="+mn-cs"/>
            </a:endParaRPr>
          </a:p>
        </p:txBody>
      </p:sp>
      <p:sp>
        <p:nvSpPr>
          <p:cNvPr id="7" name="Oval 6">
            <a:extLst>
              <a:ext uri="{FF2B5EF4-FFF2-40B4-BE49-F238E27FC236}">
                <a16:creationId xmlns:a16="http://schemas.microsoft.com/office/drawing/2014/main" id="{6DFECF6B-5867-451B-BAB6-BB4F6F3F3483}"/>
              </a:ext>
            </a:extLst>
          </p:cNvPr>
          <p:cNvSpPr/>
          <p:nvPr/>
        </p:nvSpPr>
        <p:spPr bwMode="auto">
          <a:xfrm>
            <a:off x="535824" y="2207110"/>
            <a:ext cx="1678982" cy="1678982"/>
          </a:xfrm>
          <a:prstGeom prst="ellipse">
            <a:avLst/>
          </a:prstGeom>
          <a:solidFill>
            <a:srgbClr val="7D4182">
              <a:alpha val="95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dirty="0">
              <a:ln>
                <a:noFill/>
              </a:ln>
              <a:solidFill>
                <a:srgbClr val="323E48"/>
              </a:solidFill>
              <a:effectLst/>
              <a:uLnTx/>
              <a:uFillTx/>
              <a:latin typeface="Times New Roman" pitchFamily="18" charset="0"/>
              <a:ea typeface="+mn-ea"/>
              <a:cs typeface="+mn-cs"/>
            </a:endParaRPr>
          </a:p>
        </p:txBody>
      </p:sp>
      <p:pic>
        <p:nvPicPr>
          <p:cNvPr id="8" name="Content Placeholder 6">
            <a:extLst>
              <a:ext uri="{FF2B5EF4-FFF2-40B4-BE49-F238E27FC236}">
                <a16:creationId xmlns:a16="http://schemas.microsoft.com/office/drawing/2014/main" id="{44E4B05A-72E5-4870-9649-426814B02CF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894644" y="2854850"/>
            <a:ext cx="854588" cy="420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Oval 8">
            <a:extLst>
              <a:ext uri="{FF2B5EF4-FFF2-40B4-BE49-F238E27FC236}">
                <a16:creationId xmlns:a16="http://schemas.microsoft.com/office/drawing/2014/main" id="{F3906952-171A-48A7-9B2A-D2BCB9FB3ECA}"/>
              </a:ext>
            </a:extLst>
          </p:cNvPr>
          <p:cNvSpPr/>
          <p:nvPr/>
        </p:nvSpPr>
        <p:spPr bwMode="auto">
          <a:xfrm>
            <a:off x="1966266" y="2207110"/>
            <a:ext cx="1678982" cy="1678982"/>
          </a:xfrm>
          <a:prstGeom prst="ellipse">
            <a:avLst/>
          </a:prstGeom>
          <a:solidFill>
            <a:srgbClr val="A32136">
              <a:alpha val="95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dirty="0">
              <a:ln>
                <a:noFill/>
              </a:ln>
              <a:solidFill>
                <a:srgbClr val="323E48"/>
              </a:solidFill>
              <a:effectLst/>
              <a:uLnTx/>
              <a:uFillTx/>
              <a:latin typeface="Times New Roman" pitchFamily="18" charset="0"/>
              <a:ea typeface="+mn-ea"/>
              <a:cs typeface="+mn-cs"/>
            </a:endParaRPr>
          </a:p>
        </p:txBody>
      </p:sp>
      <p:pic>
        <p:nvPicPr>
          <p:cNvPr id="10" name="Picture 9">
            <a:extLst>
              <a:ext uri="{FF2B5EF4-FFF2-40B4-BE49-F238E27FC236}">
                <a16:creationId xmlns:a16="http://schemas.microsoft.com/office/drawing/2014/main" id="{FF8228E9-96A1-4FDA-A99F-297AE39E0E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1617" y="4118145"/>
            <a:ext cx="1098755" cy="442423"/>
          </a:xfrm>
          <a:prstGeom prst="rect">
            <a:avLst/>
          </a:prstGeom>
        </p:spPr>
      </p:pic>
      <p:pic>
        <p:nvPicPr>
          <p:cNvPr id="11" name="Picture 10">
            <a:extLst>
              <a:ext uri="{FF2B5EF4-FFF2-40B4-BE49-F238E27FC236}">
                <a16:creationId xmlns:a16="http://schemas.microsoft.com/office/drawing/2014/main" id="{68E78350-937F-4827-91EE-17193186EFC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06834" y="2873040"/>
            <a:ext cx="997845" cy="423087"/>
          </a:xfrm>
          <a:prstGeom prst="rect">
            <a:avLst/>
          </a:prstGeom>
        </p:spPr>
      </p:pic>
      <p:sp>
        <p:nvSpPr>
          <p:cNvPr id="12" name="Rectangle 11">
            <a:extLst>
              <a:ext uri="{FF2B5EF4-FFF2-40B4-BE49-F238E27FC236}">
                <a16:creationId xmlns:a16="http://schemas.microsoft.com/office/drawing/2014/main" id="{C4DE965A-0164-471A-B1FF-27997DB68E3F}"/>
              </a:ext>
            </a:extLst>
          </p:cNvPr>
          <p:cNvSpPr/>
          <p:nvPr/>
        </p:nvSpPr>
        <p:spPr>
          <a:xfrm>
            <a:off x="946105" y="1217779"/>
            <a:ext cx="1955828"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E7E6E6">
                    <a:lumMod val="25000"/>
                  </a:srgbClr>
                </a:solidFill>
                <a:effectLst/>
                <a:uLnTx/>
                <a:uFillTx/>
                <a:latin typeface="Arial" panose="020B0604020202020204" pitchFamily="34" charset="0"/>
                <a:ea typeface="+mn-ea"/>
                <a:cs typeface="+mn-cs"/>
              </a:rPr>
              <a:t>National operating rules for electronic business transactions. </a:t>
            </a:r>
            <a:endParaRPr kumimoji="0" lang="en-US" sz="1200" b="0" i="0" u="none" strike="noStrike" kern="1200" cap="none" spc="0" normalizeH="0" baseline="0" noProof="0" dirty="0">
              <a:ln>
                <a:noFill/>
              </a:ln>
              <a:solidFill>
                <a:srgbClr val="E7E6E6">
                  <a:lumMod val="25000"/>
                </a:srgbClr>
              </a:solidFill>
              <a:effectLst/>
              <a:uLnTx/>
              <a:uFillTx/>
              <a:latin typeface="Arial"/>
              <a:ea typeface="+mn-ea"/>
              <a:cs typeface="+mn-cs"/>
            </a:endParaRPr>
          </a:p>
        </p:txBody>
      </p:sp>
      <p:sp>
        <p:nvSpPr>
          <p:cNvPr id="13" name="TextBox 12">
            <a:extLst>
              <a:ext uri="{FF2B5EF4-FFF2-40B4-BE49-F238E27FC236}">
                <a16:creationId xmlns:a16="http://schemas.microsoft.com/office/drawing/2014/main" id="{B1894BBE-2096-4D22-87AB-595DBC7B102A}"/>
              </a:ext>
            </a:extLst>
          </p:cNvPr>
          <p:cNvSpPr txBox="1"/>
          <p:nvPr/>
        </p:nvSpPr>
        <p:spPr>
          <a:xfrm>
            <a:off x="1596423" y="5376899"/>
            <a:ext cx="2048825"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E7E6E6">
                    <a:lumMod val="25000"/>
                  </a:srgbClr>
                </a:solidFill>
                <a:effectLst/>
                <a:uLnTx/>
                <a:uFillTx/>
                <a:latin typeface="Arial" panose="020B0604020202020204" pitchFamily="34" charset="0"/>
                <a:ea typeface="+mn-ea"/>
                <a:cs typeface="+mn-cs"/>
              </a:rPr>
              <a:t>Research and collaborative endeavors as a catalyst for industry progress.</a:t>
            </a:r>
          </a:p>
        </p:txBody>
      </p:sp>
      <p:sp>
        <p:nvSpPr>
          <p:cNvPr id="14" name="Rectangle 13">
            <a:extLst>
              <a:ext uri="{FF2B5EF4-FFF2-40B4-BE49-F238E27FC236}">
                <a16:creationId xmlns:a16="http://schemas.microsoft.com/office/drawing/2014/main" id="{7EA8C9B9-B0B6-419A-BB08-C182E5B95A0C}"/>
              </a:ext>
            </a:extLst>
          </p:cNvPr>
          <p:cNvSpPr/>
          <p:nvPr/>
        </p:nvSpPr>
        <p:spPr>
          <a:xfrm>
            <a:off x="3397864" y="3831447"/>
            <a:ext cx="1553709" cy="83099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E7E6E6">
                    <a:lumMod val="25000"/>
                  </a:srgbClr>
                </a:solidFill>
                <a:effectLst/>
                <a:uLnTx/>
                <a:uFillTx/>
                <a:latin typeface="Arial" panose="020B0604020202020204" pitchFamily="34" charset="0"/>
                <a:ea typeface="+mn-ea"/>
                <a:cs typeface="+mn-cs"/>
              </a:rPr>
              <a:t>Shared utilities to collect and manage provider and member data. </a:t>
            </a:r>
            <a:endParaRPr kumimoji="0" lang="en-US" sz="1200" b="0" i="0" u="none" strike="noStrike" kern="1200" cap="none" spc="0" normalizeH="0" baseline="0" noProof="0" dirty="0">
              <a:ln>
                <a:noFill/>
              </a:ln>
              <a:solidFill>
                <a:srgbClr val="E7E6E6">
                  <a:lumMod val="25000"/>
                </a:srgbClr>
              </a:solidFill>
              <a:effectLst/>
              <a:uLnTx/>
              <a:uFillTx/>
              <a:latin typeface="Arial"/>
              <a:ea typeface="+mn-ea"/>
              <a:cs typeface="+mn-cs"/>
            </a:endParaRPr>
          </a:p>
        </p:txBody>
      </p:sp>
      <p:cxnSp>
        <p:nvCxnSpPr>
          <p:cNvPr id="15" name="Straight Connector 14">
            <a:extLst>
              <a:ext uri="{FF2B5EF4-FFF2-40B4-BE49-F238E27FC236}">
                <a16:creationId xmlns:a16="http://schemas.microsoft.com/office/drawing/2014/main" id="{F8A967D4-49EE-49E5-A942-56AA949AB5E7}"/>
              </a:ext>
            </a:extLst>
          </p:cNvPr>
          <p:cNvCxnSpPr>
            <a:cxnSpLocks/>
          </p:cNvCxnSpPr>
          <p:nvPr/>
        </p:nvCxnSpPr>
        <p:spPr bwMode="auto">
          <a:xfrm>
            <a:off x="3635923" y="3054067"/>
            <a:ext cx="410767" cy="0"/>
          </a:xfrm>
          <a:prstGeom prst="line">
            <a:avLst/>
          </a:prstGeom>
          <a:solidFill>
            <a:srgbClr val="99FF99"/>
          </a:solidFill>
          <a:ln w="12700" cap="flat" cmpd="sng" algn="ctr">
            <a:solidFill>
              <a:schemeClr val="bg2">
                <a:lumMod val="75000"/>
              </a:schemeClr>
            </a:solidFill>
            <a:prstDash val="solid"/>
            <a:round/>
            <a:headEnd type="none" w="med" len="med"/>
            <a:tailEnd type="none" w="med" len="med"/>
          </a:ln>
          <a:effectLst/>
        </p:spPr>
      </p:cxnSp>
      <p:cxnSp>
        <p:nvCxnSpPr>
          <p:cNvPr id="16" name="Straight Connector 15">
            <a:extLst>
              <a:ext uri="{FF2B5EF4-FFF2-40B4-BE49-F238E27FC236}">
                <a16:creationId xmlns:a16="http://schemas.microsoft.com/office/drawing/2014/main" id="{503E451E-D878-41F8-AC8C-79A8703F49B7}"/>
              </a:ext>
            </a:extLst>
          </p:cNvPr>
          <p:cNvCxnSpPr>
            <a:cxnSpLocks/>
          </p:cNvCxnSpPr>
          <p:nvPr/>
        </p:nvCxnSpPr>
        <p:spPr bwMode="auto">
          <a:xfrm>
            <a:off x="1307944" y="1845886"/>
            <a:ext cx="0" cy="361224"/>
          </a:xfrm>
          <a:prstGeom prst="line">
            <a:avLst/>
          </a:prstGeom>
          <a:solidFill>
            <a:srgbClr val="99FF99"/>
          </a:solidFill>
          <a:ln w="12700" cap="flat" cmpd="sng" algn="ctr">
            <a:solidFill>
              <a:schemeClr val="bg2">
                <a:lumMod val="75000"/>
              </a:schemeClr>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298F4689-CD15-4DBA-AD72-9D97203E9492}"/>
              </a:ext>
            </a:extLst>
          </p:cNvPr>
          <p:cNvCxnSpPr>
            <a:cxnSpLocks/>
          </p:cNvCxnSpPr>
          <p:nvPr/>
        </p:nvCxnSpPr>
        <p:spPr bwMode="auto">
          <a:xfrm>
            <a:off x="2033787" y="5133015"/>
            <a:ext cx="0" cy="245865"/>
          </a:xfrm>
          <a:prstGeom prst="line">
            <a:avLst/>
          </a:prstGeom>
          <a:solidFill>
            <a:srgbClr val="99FF99"/>
          </a:solidFill>
          <a:ln w="12700" cap="flat" cmpd="sng" algn="ctr">
            <a:solidFill>
              <a:schemeClr val="bg2">
                <a:lumMod val="75000"/>
              </a:schemeClr>
            </a:solidFill>
            <a:prstDash val="solid"/>
            <a:round/>
            <a:headEnd type="none" w="med" len="med"/>
            <a:tailEnd type="none" w="med" len="med"/>
          </a:ln>
          <a:effectLst/>
        </p:spPr>
      </p:cxnSp>
      <p:cxnSp>
        <p:nvCxnSpPr>
          <p:cNvPr id="18" name="Straight Connector 17">
            <a:extLst>
              <a:ext uri="{FF2B5EF4-FFF2-40B4-BE49-F238E27FC236}">
                <a16:creationId xmlns:a16="http://schemas.microsoft.com/office/drawing/2014/main" id="{A6EDABE0-ECF8-4995-B0CC-F6284FD5EA5F}"/>
              </a:ext>
            </a:extLst>
          </p:cNvPr>
          <p:cNvCxnSpPr>
            <a:cxnSpLocks/>
          </p:cNvCxnSpPr>
          <p:nvPr/>
        </p:nvCxnSpPr>
        <p:spPr bwMode="auto">
          <a:xfrm>
            <a:off x="4046690" y="3055147"/>
            <a:ext cx="0" cy="767135"/>
          </a:xfrm>
          <a:prstGeom prst="line">
            <a:avLst/>
          </a:prstGeom>
          <a:solidFill>
            <a:srgbClr val="99FF99"/>
          </a:solidFill>
          <a:ln w="12700" cap="flat" cmpd="sng" algn="ctr">
            <a:solidFill>
              <a:schemeClr val="bg2">
                <a:lumMod val="75000"/>
              </a:schemeClr>
            </a:solidFill>
            <a:prstDash val="solid"/>
            <a:round/>
            <a:headEnd type="none" w="med" len="med"/>
            <a:tailEnd type="none" w="med" len="med"/>
          </a:ln>
          <a:effectLst/>
        </p:spPr>
      </p:cxnSp>
    </p:spTree>
    <p:extLst>
      <p:ext uri="{BB962C8B-B14F-4D97-AF65-F5344CB8AC3E}">
        <p14:creationId xmlns:p14="http://schemas.microsoft.com/office/powerpoint/2010/main" val="1997584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22F11B1-0A76-47A9-BCF7-94247F6E2205}"/>
              </a:ext>
            </a:extLst>
          </p:cNvPr>
          <p:cNvSpPr>
            <a:spLocks noGrp="1"/>
          </p:cNvSpPr>
          <p:nvPr>
            <p:ph idx="1"/>
          </p:nvPr>
        </p:nvSpPr>
        <p:spPr>
          <a:xfrm>
            <a:off x="223705" y="1267968"/>
            <a:ext cx="11765280" cy="743713"/>
          </a:xfrm>
        </p:spPr>
        <p:txBody>
          <a:bodyPr/>
          <a:lstStyle/>
          <a:p>
            <a:r>
              <a:rPr lang="en-US" sz="1800" dirty="0"/>
              <a:t>“[Credentialing] includes verification, documentation, and approval of a practitioner’s credentials to practice in a healthcare facility and/or to participate in a managed care plan.”</a:t>
            </a:r>
            <a:r>
              <a:rPr lang="en-US" sz="1800" baseline="30000" dirty="0"/>
              <a:t>(1)</a:t>
            </a:r>
          </a:p>
        </p:txBody>
      </p:sp>
      <p:sp>
        <p:nvSpPr>
          <p:cNvPr id="3" name="Title 2">
            <a:extLst>
              <a:ext uri="{FF2B5EF4-FFF2-40B4-BE49-F238E27FC236}">
                <a16:creationId xmlns:a16="http://schemas.microsoft.com/office/drawing/2014/main" id="{293CB40D-13C8-46FE-9871-F14446FEA65D}"/>
              </a:ext>
            </a:extLst>
          </p:cNvPr>
          <p:cNvSpPr>
            <a:spLocks noGrp="1"/>
          </p:cNvSpPr>
          <p:nvPr>
            <p:ph type="title"/>
          </p:nvPr>
        </p:nvSpPr>
        <p:spPr/>
        <p:txBody>
          <a:bodyPr/>
          <a:lstStyle/>
          <a:p>
            <a:r>
              <a:rPr lang="en-US" dirty="0"/>
              <a:t>What is credentialing?</a:t>
            </a:r>
          </a:p>
        </p:txBody>
      </p:sp>
      <p:sp>
        <p:nvSpPr>
          <p:cNvPr id="4" name="Slide Number Placeholder 3">
            <a:extLst>
              <a:ext uri="{FF2B5EF4-FFF2-40B4-BE49-F238E27FC236}">
                <a16:creationId xmlns:a16="http://schemas.microsoft.com/office/drawing/2014/main" id="{F545B844-C376-4674-8AAA-72C781E49B43}"/>
              </a:ext>
            </a:extLst>
          </p:cNvPr>
          <p:cNvSpPr>
            <a:spLocks noGrp="1"/>
          </p:cNvSpPr>
          <p:nvPr>
            <p:ph type="sldNum" sz="quarter"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DB19EE7-41CC-40F8-8898-A50DA016F0E1}" type="slidenum">
              <a:rPr kumimoji="0" lang="en-US" sz="8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US" sz="800" b="0" i="0" u="none" strike="noStrike" kern="1200" cap="none" spc="0" normalizeH="0" baseline="0" noProof="0">
              <a:ln>
                <a:noFill/>
              </a:ln>
              <a:solidFill>
                <a:prstClr val="white">
                  <a:lumMod val="50000"/>
                </a:prstClr>
              </a:solidFill>
              <a:effectLst/>
              <a:uLnTx/>
              <a:uFillTx/>
              <a:latin typeface="Arial"/>
              <a:ea typeface="+mn-ea"/>
              <a:cs typeface="+mn-cs"/>
            </a:endParaRPr>
          </a:p>
        </p:txBody>
      </p:sp>
      <p:sp>
        <p:nvSpPr>
          <p:cNvPr id="5" name="Right Arrow 22">
            <a:extLst>
              <a:ext uri="{FF2B5EF4-FFF2-40B4-BE49-F238E27FC236}">
                <a16:creationId xmlns:a16="http://schemas.microsoft.com/office/drawing/2014/main" id="{085643E2-B846-44DA-B450-D942DE15BE75}"/>
              </a:ext>
            </a:extLst>
          </p:cNvPr>
          <p:cNvSpPr/>
          <p:nvPr/>
        </p:nvSpPr>
        <p:spPr bwMode="auto">
          <a:xfrm>
            <a:off x="4346958" y="3123181"/>
            <a:ext cx="640080" cy="907268"/>
          </a:xfrm>
          <a:prstGeom prst="rightArrow">
            <a:avLst>
              <a:gd name="adj1" fmla="val 61154"/>
              <a:gd name="adj2" fmla="val 57738"/>
            </a:avLst>
          </a:prstGeom>
          <a:solidFill>
            <a:srgbClr val="FFFFFF">
              <a:lumMod val="85000"/>
            </a:srgbClr>
          </a:solidFill>
          <a:ln w="9525" cap="flat" cmpd="sng" algn="ctr">
            <a:noFill/>
            <a:prstDash val="solid"/>
            <a:round/>
            <a:headEnd type="none" w="med" len="med"/>
            <a:tailEnd type="none" w="med" len="med"/>
          </a:ln>
          <a:effectLst/>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a:ln>
                <a:noFill/>
              </a:ln>
              <a:solidFill>
                <a:srgbClr val="000000"/>
              </a:solidFill>
              <a:effectLst/>
              <a:uLnTx/>
              <a:uFillTx/>
              <a:latin typeface="Arial"/>
              <a:ea typeface="ＭＳ Ｐゴシック" charset="0"/>
              <a:cs typeface="ＭＳ Ｐゴシック" charset="0"/>
            </a:endParaRPr>
          </a:p>
        </p:txBody>
      </p:sp>
      <p:sp>
        <p:nvSpPr>
          <p:cNvPr id="6" name="Right Arrow 17">
            <a:extLst>
              <a:ext uri="{FF2B5EF4-FFF2-40B4-BE49-F238E27FC236}">
                <a16:creationId xmlns:a16="http://schemas.microsoft.com/office/drawing/2014/main" id="{9EAA01B1-AACD-430F-80A2-66864ED9853E}"/>
              </a:ext>
            </a:extLst>
          </p:cNvPr>
          <p:cNvSpPr/>
          <p:nvPr/>
        </p:nvSpPr>
        <p:spPr bwMode="auto">
          <a:xfrm>
            <a:off x="7208910" y="3123181"/>
            <a:ext cx="640080" cy="907268"/>
          </a:xfrm>
          <a:prstGeom prst="rightArrow">
            <a:avLst>
              <a:gd name="adj1" fmla="val 61154"/>
              <a:gd name="adj2" fmla="val 57738"/>
            </a:avLst>
          </a:prstGeom>
          <a:solidFill>
            <a:srgbClr val="FFFFFF">
              <a:lumMod val="85000"/>
            </a:srgbClr>
          </a:solidFill>
          <a:ln w="9525" cap="flat" cmpd="sng" algn="ctr">
            <a:noFill/>
            <a:prstDash val="solid"/>
            <a:round/>
            <a:headEnd type="none" w="med" len="med"/>
            <a:tailEnd type="none" w="med" len="med"/>
          </a:ln>
          <a:effectLst/>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a:ln>
                <a:noFill/>
              </a:ln>
              <a:solidFill>
                <a:srgbClr val="000000"/>
              </a:solidFill>
              <a:effectLst/>
              <a:uLnTx/>
              <a:uFillTx/>
              <a:latin typeface="Arial"/>
              <a:ea typeface="ＭＳ Ｐゴシック" charset="0"/>
              <a:cs typeface="ＭＳ Ｐゴシック" charset="0"/>
            </a:endParaRPr>
          </a:p>
        </p:txBody>
      </p:sp>
      <p:grpSp>
        <p:nvGrpSpPr>
          <p:cNvPr id="7" name="Group 6">
            <a:extLst>
              <a:ext uri="{FF2B5EF4-FFF2-40B4-BE49-F238E27FC236}">
                <a16:creationId xmlns:a16="http://schemas.microsoft.com/office/drawing/2014/main" id="{F7A6C3FF-4C35-454E-BEB7-08FA42B70C14}"/>
              </a:ext>
            </a:extLst>
          </p:cNvPr>
          <p:cNvGrpSpPr/>
          <p:nvPr/>
        </p:nvGrpSpPr>
        <p:grpSpPr>
          <a:xfrm>
            <a:off x="2007137" y="2819855"/>
            <a:ext cx="2291575" cy="1295552"/>
            <a:chOff x="683735" y="2196679"/>
            <a:chExt cx="2291575" cy="1295552"/>
          </a:xfrm>
        </p:grpSpPr>
        <p:sp>
          <p:nvSpPr>
            <p:cNvPr id="8" name="Rectangle: Rounded Corners 7">
              <a:extLst>
                <a:ext uri="{FF2B5EF4-FFF2-40B4-BE49-F238E27FC236}">
                  <a16:creationId xmlns:a16="http://schemas.microsoft.com/office/drawing/2014/main" id="{DCB6792C-4510-4483-94A8-9788558C790E}"/>
                </a:ext>
              </a:extLst>
            </p:cNvPr>
            <p:cNvSpPr/>
            <p:nvPr/>
          </p:nvSpPr>
          <p:spPr bwMode="auto">
            <a:xfrm>
              <a:off x="847231" y="2365911"/>
              <a:ext cx="2128079" cy="1126320"/>
            </a:xfrm>
            <a:prstGeom prst="roundRect">
              <a:avLst>
                <a:gd name="adj" fmla="val 10045"/>
              </a:avLst>
            </a:prstGeom>
            <a:solidFill>
              <a:schemeClr val="bg1"/>
            </a:solidFill>
            <a:ln w="38100" cap="flat" cmpd="sng" algn="ctr">
              <a:solidFill>
                <a:srgbClr val="0A517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pic>
          <p:nvPicPr>
            <p:cNvPr id="9" name="Picture 8">
              <a:extLst>
                <a:ext uri="{FF2B5EF4-FFF2-40B4-BE49-F238E27FC236}">
                  <a16:creationId xmlns:a16="http://schemas.microsoft.com/office/drawing/2014/main" id="{11A92D29-5DAA-44A0-A0FE-BF1B27546C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3877" y="2651220"/>
              <a:ext cx="640080" cy="640080"/>
            </a:xfrm>
            <a:prstGeom prst="rect">
              <a:avLst/>
            </a:prstGeom>
          </p:spPr>
        </p:pic>
        <p:sp>
          <p:nvSpPr>
            <p:cNvPr id="10" name="TextBox 9">
              <a:extLst>
                <a:ext uri="{FF2B5EF4-FFF2-40B4-BE49-F238E27FC236}">
                  <a16:creationId xmlns:a16="http://schemas.microsoft.com/office/drawing/2014/main" id="{EF196573-B4C8-4CE6-9362-70A5CA366521}"/>
                </a:ext>
              </a:extLst>
            </p:cNvPr>
            <p:cNvSpPr txBox="1"/>
            <p:nvPr/>
          </p:nvSpPr>
          <p:spPr>
            <a:xfrm>
              <a:off x="1598620" y="2690457"/>
              <a:ext cx="132575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606060"/>
                  </a:solidFill>
                  <a:effectLst/>
                  <a:uLnTx/>
                  <a:uFillTx/>
                  <a:latin typeface="Arial"/>
                  <a:ea typeface="+mn-ea"/>
                  <a:cs typeface="+mn-cs"/>
                </a:rPr>
                <a:t>Application Gathering</a:t>
              </a:r>
            </a:p>
          </p:txBody>
        </p:sp>
        <p:sp>
          <p:nvSpPr>
            <p:cNvPr id="11" name="Oval 10">
              <a:extLst>
                <a:ext uri="{FF2B5EF4-FFF2-40B4-BE49-F238E27FC236}">
                  <a16:creationId xmlns:a16="http://schemas.microsoft.com/office/drawing/2014/main" id="{2F9D43A2-6885-40DA-98C8-5B100CFE5000}"/>
                </a:ext>
              </a:extLst>
            </p:cNvPr>
            <p:cNvSpPr/>
            <p:nvPr/>
          </p:nvSpPr>
          <p:spPr bwMode="auto">
            <a:xfrm>
              <a:off x="683735" y="2196679"/>
              <a:ext cx="365760" cy="365760"/>
            </a:xfrm>
            <a:prstGeom prst="ellipse">
              <a:avLst/>
            </a:prstGeom>
            <a:solidFill>
              <a:srgbClr val="A33621"/>
            </a:solidFill>
            <a:ln w="57150" cap="flat" cmpd="sng" algn="ctr">
              <a:solidFill>
                <a:schemeClr val="bg1"/>
              </a:solidFill>
              <a:prstDash val="solid"/>
              <a:headEnd type="none" w="med" len="med"/>
              <a:tailEnd type="none" w="med" len="me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1</a:t>
              </a:r>
            </a:p>
          </p:txBody>
        </p:sp>
      </p:grpSp>
      <p:grpSp>
        <p:nvGrpSpPr>
          <p:cNvPr id="12" name="Group 11">
            <a:extLst>
              <a:ext uri="{FF2B5EF4-FFF2-40B4-BE49-F238E27FC236}">
                <a16:creationId xmlns:a16="http://schemas.microsoft.com/office/drawing/2014/main" id="{201AA422-9AC0-4851-8AD3-BF5B80A1064F}"/>
              </a:ext>
            </a:extLst>
          </p:cNvPr>
          <p:cNvGrpSpPr/>
          <p:nvPr/>
        </p:nvGrpSpPr>
        <p:grpSpPr>
          <a:xfrm>
            <a:off x="4862135" y="2819855"/>
            <a:ext cx="2291575" cy="1295552"/>
            <a:chOff x="3675213" y="2256195"/>
            <a:chExt cx="2291575" cy="1295552"/>
          </a:xfrm>
        </p:grpSpPr>
        <p:sp>
          <p:nvSpPr>
            <p:cNvPr id="13" name="Rectangle: Rounded Corners 12">
              <a:extLst>
                <a:ext uri="{FF2B5EF4-FFF2-40B4-BE49-F238E27FC236}">
                  <a16:creationId xmlns:a16="http://schemas.microsoft.com/office/drawing/2014/main" id="{ACD83582-C9F9-4AD7-B570-2207BBC78173}"/>
                </a:ext>
              </a:extLst>
            </p:cNvPr>
            <p:cNvSpPr/>
            <p:nvPr/>
          </p:nvSpPr>
          <p:spPr bwMode="auto">
            <a:xfrm>
              <a:off x="3838709" y="2425427"/>
              <a:ext cx="2128079" cy="1126320"/>
            </a:xfrm>
            <a:prstGeom prst="roundRect">
              <a:avLst>
                <a:gd name="adj" fmla="val 10045"/>
              </a:avLst>
            </a:prstGeom>
            <a:solidFill>
              <a:schemeClr val="bg1"/>
            </a:solidFill>
            <a:ln w="38100" cap="flat" cmpd="sng" algn="ctr">
              <a:solidFill>
                <a:srgbClr val="0A517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14" name="TextBox 13">
              <a:extLst>
                <a:ext uri="{FF2B5EF4-FFF2-40B4-BE49-F238E27FC236}">
                  <a16:creationId xmlns:a16="http://schemas.microsoft.com/office/drawing/2014/main" id="{CFA3E6FE-49B3-48E2-80B8-9D7CC29F4C7B}"/>
                </a:ext>
              </a:extLst>
            </p:cNvPr>
            <p:cNvSpPr txBox="1"/>
            <p:nvPr/>
          </p:nvSpPr>
          <p:spPr>
            <a:xfrm>
              <a:off x="4601701" y="2595080"/>
              <a:ext cx="1325750"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606060"/>
                  </a:solidFill>
                  <a:effectLst/>
                  <a:uLnTx/>
                  <a:uFillTx/>
                  <a:latin typeface="Arial"/>
                  <a:ea typeface="+mn-ea"/>
                  <a:cs typeface="+mn-cs"/>
                </a:rPr>
                <a:t>Primary Source Verification</a:t>
              </a:r>
            </a:p>
          </p:txBody>
        </p:sp>
        <p:sp>
          <p:nvSpPr>
            <p:cNvPr id="15" name="Oval 14">
              <a:extLst>
                <a:ext uri="{FF2B5EF4-FFF2-40B4-BE49-F238E27FC236}">
                  <a16:creationId xmlns:a16="http://schemas.microsoft.com/office/drawing/2014/main" id="{F94FBE15-2161-4610-ABF3-32543471F29C}"/>
                </a:ext>
              </a:extLst>
            </p:cNvPr>
            <p:cNvSpPr/>
            <p:nvPr/>
          </p:nvSpPr>
          <p:spPr bwMode="auto">
            <a:xfrm>
              <a:off x="3675213" y="2256195"/>
              <a:ext cx="365760" cy="365760"/>
            </a:xfrm>
            <a:prstGeom prst="ellipse">
              <a:avLst/>
            </a:prstGeom>
            <a:solidFill>
              <a:srgbClr val="A33621"/>
            </a:solidFill>
            <a:ln w="57150" cap="flat" cmpd="sng" algn="ctr">
              <a:solidFill>
                <a:schemeClr val="bg1"/>
              </a:solidFill>
              <a:prstDash val="solid"/>
              <a:headEnd type="none" w="med" len="med"/>
              <a:tailEnd type="none" w="med" len="me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2</a:t>
              </a:r>
            </a:p>
          </p:txBody>
        </p:sp>
        <p:pic>
          <p:nvPicPr>
            <p:cNvPr id="16" name="Picture 15">
              <a:extLst>
                <a:ext uri="{FF2B5EF4-FFF2-40B4-BE49-F238E27FC236}">
                  <a16:creationId xmlns:a16="http://schemas.microsoft.com/office/drawing/2014/main" id="{8BACA3F8-4D85-4D19-9395-AEAB9E7B89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2048" y="2676891"/>
              <a:ext cx="640080" cy="640080"/>
            </a:xfrm>
            <a:prstGeom prst="rect">
              <a:avLst/>
            </a:prstGeom>
          </p:spPr>
        </p:pic>
      </p:grpSp>
      <p:grpSp>
        <p:nvGrpSpPr>
          <p:cNvPr id="17" name="Group 16">
            <a:extLst>
              <a:ext uri="{FF2B5EF4-FFF2-40B4-BE49-F238E27FC236}">
                <a16:creationId xmlns:a16="http://schemas.microsoft.com/office/drawing/2014/main" id="{324E7D55-221B-40F5-9D9A-E8A5394A5384}"/>
              </a:ext>
            </a:extLst>
          </p:cNvPr>
          <p:cNvGrpSpPr/>
          <p:nvPr/>
        </p:nvGrpSpPr>
        <p:grpSpPr>
          <a:xfrm>
            <a:off x="7728255" y="2819855"/>
            <a:ext cx="2291575" cy="1295552"/>
            <a:chOff x="3845559" y="630507"/>
            <a:chExt cx="2291575" cy="1295552"/>
          </a:xfrm>
        </p:grpSpPr>
        <p:sp>
          <p:nvSpPr>
            <p:cNvPr id="18" name="Rectangle: Rounded Corners 17">
              <a:extLst>
                <a:ext uri="{FF2B5EF4-FFF2-40B4-BE49-F238E27FC236}">
                  <a16:creationId xmlns:a16="http://schemas.microsoft.com/office/drawing/2014/main" id="{E5C4DF7D-DD78-4950-8E51-6E90566B37A8}"/>
                </a:ext>
              </a:extLst>
            </p:cNvPr>
            <p:cNvSpPr/>
            <p:nvPr/>
          </p:nvSpPr>
          <p:spPr bwMode="auto">
            <a:xfrm>
              <a:off x="4009055" y="799739"/>
              <a:ext cx="2128079" cy="1126320"/>
            </a:xfrm>
            <a:prstGeom prst="roundRect">
              <a:avLst>
                <a:gd name="adj" fmla="val 10045"/>
              </a:avLst>
            </a:prstGeom>
            <a:solidFill>
              <a:schemeClr val="bg1"/>
            </a:solidFill>
            <a:ln w="38100" cap="flat" cmpd="sng" algn="ctr">
              <a:solidFill>
                <a:srgbClr val="0A517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pic>
          <p:nvPicPr>
            <p:cNvPr id="19" name="Picture 18">
              <a:extLst>
                <a:ext uri="{FF2B5EF4-FFF2-40B4-BE49-F238E27FC236}">
                  <a16:creationId xmlns:a16="http://schemas.microsoft.com/office/drawing/2014/main" id="{50F3A3B3-52B0-46CE-B050-3C011EC8F06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57919" y="1033729"/>
              <a:ext cx="731520" cy="731520"/>
            </a:xfrm>
            <a:prstGeom prst="rect">
              <a:avLst/>
            </a:prstGeom>
          </p:spPr>
        </p:pic>
        <p:sp>
          <p:nvSpPr>
            <p:cNvPr id="20" name="TextBox 19">
              <a:extLst>
                <a:ext uri="{FF2B5EF4-FFF2-40B4-BE49-F238E27FC236}">
                  <a16:creationId xmlns:a16="http://schemas.microsoft.com/office/drawing/2014/main" id="{41C41789-C72C-4E6B-9F64-002B6079F3C8}"/>
                </a:ext>
              </a:extLst>
            </p:cNvPr>
            <p:cNvSpPr txBox="1"/>
            <p:nvPr/>
          </p:nvSpPr>
          <p:spPr>
            <a:xfrm>
              <a:off x="4790131" y="1229948"/>
              <a:ext cx="1325750"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606060"/>
                  </a:solidFill>
                  <a:effectLst/>
                  <a:uLnTx/>
                  <a:uFillTx/>
                  <a:latin typeface="Arial"/>
                  <a:ea typeface="+mn-ea"/>
                  <a:cs typeface="+mn-cs"/>
                </a:rPr>
                <a:t>Decision</a:t>
              </a:r>
            </a:p>
          </p:txBody>
        </p:sp>
        <p:sp>
          <p:nvSpPr>
            <p:cNvPr id="21" name="Oval 20">
              <a:extLst>
                <a:ext uri="{FF2B5EF4-FFF2-40B4-BE49-F238E27FC236}">
                  <a16:creationId xmlns:a16="http://schemas.microsoft.com/office/drawing/2014/main" id="{EE9F88A7-414E-4318-A28C-64761AEB02DD}"/>
                </a:ext>
              </a:extLst>
            </p:cNvPr>
            <p:cNvSpPr/>
            <p:nvPr/>
          </p:nvSpPr>
          <p:spPr bwMode="auto">
            <a:xfrm>
              <a:off x="3845559" y="630507"/>
              <a:ext cx="365760" cy="365760"/>
            </a:xfrm>
            <a:prstGeom prst="ellipse">
              <a:avLst/>
            </a:prstGeom>
            <a:solidFill>
              <a:srgbClr val="A33621"/>
            </a:solidFill>
            <a:ln w="57150" cap="flat" cmpd="sng" algn="ctr">
              <a:solidFill>
                <a:schemeClr val="bg1"/>
              </a:solidFill>
              <a:prstDash val="solid"/>
              <a:headEnd type="none" w="med" len="med"/>
              <a:tailEnd type="none" w="med" len="me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3</a:t>
              </a:r>
            </a:p>
          </p:txBody>
        </p:sp>
      </p:grpSp>
      <p:sp>
        <p:nvSpPr>
          <p:cNvPr id="25" name="TextBox 24">
            <a:extLst>
              <a:ext uri="{FF2B5EF4-FFF2-40B4-BE49-F238E27FC236}">
                <a16:creationId xmlns:a16="http://schemas.microsoft.com/office/drawing/2014/main" id="{A07FE87E-B181-4908-8256-8569B6B0CE9B}"/>
              </a:ext>
            </a:extLst>
          </p:cNvPr>
          <p:cNvSpPr txBox="1">
            <a:spLocks noChangeArrowheads="1"/>
          </p:cNvSpPr>
          <p:nvPr/>
        </p:nvSpPr>
        <p:spPr bwMode="auto">
          <a:xfrm>
            <a:off x="5081474" y="4194762"/>
            <a:ext cx="201639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1200"/>
              </a:spcBef>
              <a:buClr>
                <a:srgbClr val="404040"/>
              </a:buClr>
              <a:buFont typeface="Wingdings" panose="05000000000000000000" pitchFamily="2" charset="2"/>
              <a:buChar char="§"/>
              <a:defRPr>
                <a:solidFill>
                  <a:srgbClr val="404040"/>
                </a:solidFill>
                <a:latin typeface="Arial" panose="020B0604020202020204" pitchFamily="34" charset="0"/>
                <a:ea typeface="MS PGothic" panose="020B0600070205080204" pitchFamily="34" charset="-128"/>
              </a:defRPr>
            </a:lvl1pPr>
            <a:lvl2pPr marL="742950" indent="-285750">
              <a:spcBef>
                <a:spcPts val="600"/>
              </a:spcBef>
              <a:buClr>
                <a:srgbClr val="05023E"/>
              </a:buClr>
              <a:buChar char="–"/>
              <a:defRPr sz="1600">
                <a:solidFill>
                  <a:srgbClr val="404040"/>
                </a:solidFill>
                <a:latin typeface="Arial" panose="020B0604020202020204" pitchFamily="34" charset="0"/>
                <a:ea typeface="MS PGothic" panose="020B0600070205080204" pitchFamily="34" charset="-128"/>
              </a:defRPr>
            </a:lvl2pPr>
            <a:lvl3pPr marL="1143000" indent="-228600">
              <a:spcBef>
                <a:spcPts val="600"/>
              </a:spcBef>
              <a:buClr>
                <a:srgbClr val="05023E"/>
              </a:buClr>
              <a:defRPr sz="1400">
                <a:solidFill>
                  <a:srgbClr val="404040"/>
                </a:solidFill>
                <a:latin typeface="Arial" panose="020B0604020202020204" pitchFamily="34" charset="0"/>
                <a:ea typeface="MS PGothic" panose="020B0600070205080204" pitchFamily="34" charset="-128"/>
              </a:defRPr>
            </a:lvl3pPr>
            <a:lvl4pPr marL="1600200" indent="-228600">
              <a:spcBef>
                <a:spcPts val="300"/>
              </a:spcBef>
              <a:buClr>
                <a:srgbClr val="05023E"/>
              </a:buClr>
              <a:buChar char="–"/>
              <a:defRPr sz="1400">
                <a:solidFill>
                  <a:srgbClr val="606060"/>
                </a:solidFill>
                <a:latin typeface="Arial" panose="020B0604020202020204" pitchFamily="34" charset="0"/>
                <a:ea typeface="MS PGothic" panose="020B0600070205080204" pitchFamily="34" charset="-128"/>
              </a:defRPr>
            </a:lvl4pPr>
            <a:lvl5pPr marL="2057400" indent="-228600">
              <a:spcBef>
                <a:spcPts val="300"/>
              </a:spcBef>
              <a:buClr>
                <a:srgbClr val="05023E"/>
              </a:buClr>
              <a:buChar char="»"/>
              <a:defRPr sz="1400">
                <a:solidFill>
                  <a:srgbClr val="606060"/>
                </a:solidFill>
                <a:latin typeface="Arial" panose="020B0604020202020204" pitchFamily="34" charset="0"/>
                <a:ea typeface="MS PGothic" panose="020B0600070205080204" pitchFamily="34" charset="-128"/>
              </a:defRPr>
            </a:lvl5pPr>
            <a:lvl6pPr marL="25146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6pPr>
            <a:lvl7pPr marL="29718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7pPr>
            <a:lvl8pPr marL="34290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8pPr>
            <a:lvl9pPr marL="38862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tabLst/>
              <a:defRPr/>
            </a:pPr>
            <a:r>
              <a:rPr kumimoji="0" lang="en-US" altLang="en-US" sz="1200" b="0" i="0" u="none" strike="noStrike" kern="0" cap="none" spc="0" normalizeH="0" baseline="0" noProof="0" dirty="0">
                <a:ln>
                  <a:noFill/>
                </a:ln>
                <a:solidFill>
                  <a:srgbClr val="070359"/>
                </a:solidFill>
                <a:effectLst/>
                <a:uLnTx/>
                <a:uFillTx/>
                <a:latin typeface="Arial" panose="020B0604020202020204" pitchFamily="34" charset="0"/>
                <a:ea typeface="MS PGothic" panose="020B0600070205080204" pitchFamily="34" charset="-128"/>
                <a:cs typeface="+mn-cs"/>
              </a:rPr>
              <a:t>Verify self-reported information against a primary source</a:t>
            </a:r>
          </a:p>
        </p:txBody>
      </p:sp>
      <p:sp>
        <p:nvSpPr>
          <p:cNvPr id="26" name="TextBox 25">
            <a:extLst>
              <a:ext uri="{FF2B5EF4-FFF2-40B4-BE49-F238E27FC236}">
                <a16:creationId xmlns:a16="http://schemas.microsoft.com/office/drawing/2014/main" id="{28058C87-2B0C-4D2E-B382-B8CA315C24EC}"/>
              </a:ext>
            </a:extLst>
          </p:cNvPr>
          <p:cNvSpPr txBox="1">
            <a:spLocks noChangeArrowheads="1"/>
          </p:cNvSpPr>
          <p:nvPr/>
        </p:nvSpPr>
        <p:spPr bwMode="auto">
          <a:xfrm>
            <a:off x="8053230" y="4194762"/>
            <a:ext cx="180512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1200"/>
              </a:spcBef>
              <a:buClr>
                <a:srgbClr val="404040"/>
              </a:buClr>
              <a:buFont typeface="Wingdings" panose="05000000000000000000" pitchFamily="2" charset="2"/>
              <a:buChar char="§"/>
              <a:defRPr>
                <a:solidFill>
                  <a:srgbClr val="404040"/>
                </a:solidFill>
                <a:latin typeface="Arial" panose="020B0604020202020204" pitchFamily="34" charset="0"/>
                <a:ea typeface="MS PGothic" panose="020B0600070205080204" pitchFamily="34" charset="-128"/>
              </a:defRPr>
            </a:lvl1pPr>
            <a:lvl2pPr marL="742950" indent="-285750">
              <a:spcBef>
                <a:spcPts val="600"/>
              </a:spcBef>
              <a:buClr>
                <a:srgbClr val="05023E"/>
              </a:buClr>
              <a:buChar char="–"/>
              <a:defRPr sz="1600">
                <a:solidFill>
                  <a:srgbClr val="404040"/>
                </a:solidFill>
                <a:latin typeface="Arial" panose="020B0604020202020204" pitchFamily="34" charset="0"/>
                <a:ea typeface="MS PGothic" panose="020B0600070205080204" pitchFamily="34" charset="-128"/>
              </a:defRPr>
            </a:lvl2pPr>
            <a:lvl3pPr marL="1143000" indent="-228600">
              <a:spcBef>
                <a:spcPts val="600"/>
              </a:spcBef>
              <a:buClr>
                <a:srgbClr val="05023E"/>
              </a:buClr>
              <a:defRPr sz="1400">
                <a:solidFill>
                  <a:srgbClr val="404040"/>
                </a:solidFill>
                <a:latin typeface="Arial" panose="020B0604020202020204" pitchFamily="34" charset="0"/>
                <a:ea typeface="MS PGothic" panose="020B0600070205080204" pitchFamily="34" charset="-128"/>
              </a:defRPr>
            </a:lvl3pPr>
            <a:lvl4pPr marL="1600200" indent="-228600">
              <a:spcBef>
                <a:spcPts val="300"/>
              </a:spcBef>
              <a:buClr>
                <a:srgbClr val="05023E"/>
              </a:buClr>
              <a:buChar char="–"/>
              <a:defRPr sz="1400">
                <a:solidFill>
                  <a:srgbClr val="606060"/>
                </a:solidFill>
                <a:latin typeface="Arial" panose="020B0604020202020204" pitchFamily="34" charset="0"/>
                <a:ea typeface="MS PGothic" panose="020B0600070205080204" pitchFamily="34" charset="-128"/>
              </a:defRPr>
            </a:lvl4pPr>
            <a:lvl5pPr marL="2057400" indent="-228600">
              <a:spcBef>
                <a:spcPts val="300"/>
              </a:spcBef>
              <a:buClr>
                <a:srgbClr val="05023E"/>
              </a:buClr>
              <a:buChar char="»"/>
              <a:defRPr sz="1400">
                <a:solidFill>
                  <a:srgbClr val="606060"/>
                </a:solidFill>
                <a:latin typeface="Arial" panose="020B0604020202020204" pitchFamily="34" charset="0"/>
                <a:ea typeface="MS PGothic" panose="020B0600070205080204" pitchFamily="34" charset="-128"/>
              </a:defRPr>
            </a:lvl5pPr>
            <a:lvl6pPr marL="25146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6pPr>
            <a:lvl7pPr marL="29718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7pPr>
            <a:lvl8pPr marL="34290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8pPr>
            <a:lvl9pPr marL="38862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tabLst/>
              <a:defRPr/>
            </a:pPr>
            <a:r>
              <a:rPr kumimoji="0" lang="en-US" altLang="en-US" sz="1200" b="0" i="0" u="none" strike="noStrike" kern="0" cap="none" spc="0" normalizeH="0" baseline="0" noProof="0" dirty="0">
                <a:ln>
                  <a:noFill/>
                </a:ln>
                <a:solidFill>
                  <a:srgbClr val="070359"/>
                </a:solidFill>
                <a:effectLst/>
                <a:uLnTx/>
                <a:uFillTx/>
                <a:latin typeface="Arial" panose="020B0604020202020204" pitchFamily="34" charset="0"/>
                <a:ea typeface="MS PGothic" panose="020B0600070205080204" pitchFamily="34" charset="-128"/>
                <a:cs typeface="+mn-cs"/>
              </a:rPr>
              <a:t>Decide whether or not to accept the provider</a:t>
            </a:r>
          </a:p>
        </p:txBody>
      </p:sp>
      <p:sp>
        <p:nvSpPr>
          <p:cNvPr id="30" name="TextBox 15">
            <a:extLst>
              <a:ext uri="{FF2B5EF4-FFF2-40B4-BE49-F238E27FC236}">
                <a16:creationId xmlns:a16="http://schemas.microsoft.com/office/drawing/2014/main" id="{511F7E89-7A02-41AB-A0C4-7A10C2A98F0C}"/>
              </a:ext>
            </a:extLst>
          </p:cNvPr>
          <p:cNvSpPr txBox="1">
            <a:spLocks noChangeArrowheads="1"/>
          </p:cNvSpPr>
          <p:nvPr/>
        </p:nvSpPr>
        <p:spPr bwMode="auto">
          <a:xfrm>
            <a:off x="2101742" y="4287095"/>
            <a:ext cx="213664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1200"/>
              </a:spcBef>
              <a:buClr>
                <a:srgbClr val="404040"/>
              </a:buClr>
              <a:buFont typeface="Wingdings" panose="05000000000000000000" pitchFamily="2" charset="2"/>
              <a:buChar char="§"/>
              <a:defRPr>
                <a:solidFill>
                  <a:srgbClr val="404040"/>
                </a:solidFill>
                <a:latin typeface="Arial" panose="020B0604020202020204" pitchFamily="34" charset="0"/>
                <a:ea typeface="MS PGothic" panose="020B0600070205080204" pitchFamily="34" charset="-128"/>
              </a:defRPr>
            </a:lvl1pPr>
            <a:lvl2pPr marL="742950" indent="-285750">
              <a:spcBef>
                <a:spcPts val="600"/>
              </a:spcBef>
              <a:buClr>
                <a:srgbClr val="05023E"/>
              </a:buClr>
              <a:buChar char="–"/>
              <a:defRPr sz="1600">
                <a:solidFill>
                  <a:srgbClr val="404040"/>
                </a:solidFill>
                <a:latin typeface="Arial" panose="020B0604020202020204" pitchFamily="34" charset="0"/>
                <a:ea typeface="MS PGothic" panose="020B0600070205080204" pitchFamily="34" charset="-128"/>
              </a:defRPr>
            </a:lvl2pPr>
            <a:lvl3pPr marL="1143000" indent="-228600">
              <a:spcBef>
                <a:spcPts val="600"/>
              </a:spcBef>
              <a:buClr>
                <a:srgbClr val="05023E"/>
              </a:buClr>
              <a:defRPr sz="1400">
                <a:solidFill>
                  <a:srgbClr val="404040"/>
                </a:solidFill>
                <a:latin typeface="Arial" panose="020B0604020202020204" pitchFamily="34" charset="0"/>
                <a:ea typeface="MS PGothic" panose="020B0600070205080204" pitchFamily="34" charset="-128"/>
              </a:defRPr>
            </a:lvl3pPr>
            <a:lvl4pPr marL="1600200" indent="-228600">
              <a:spcBef>
                <a:spcPts val="300"/>
              </a:spcBef>
              <a:buClr>
                <a:srgbClr val="05023E"/>
              </a:buClr>
              <a:buChar char="–"/>
              <a:defRPr sz="1400">
                <a:solidFill>
                  <a:srgbClr val="606060"/>
                </a:solidFill>
                <a:latin typeface="Arial" panose="020B0604020202020204" pitchFamily="34" charset="0"/>
                <a:ea typeface="MS PGothic" panose="020B0600070205080204" pitchFamily="34" charset="-128"/>
              </a:defRPr>
            </a:lvl4pPr>
            <a:lvl5pPr marL="2057400" indent="-228600">
              <a:spcBef>
                <a:spcPts val="300"/>
              </a:spcBef>
              <a:buClr>
                <a:srgbClr val="05023E"/>
              </a:buClr>
              <a:buChar char="»"/>
              <a:defRPr sz="1400">
                <a:solidFill>
                  <a:srgbClr val="606060"/>
                </a:solidFill>
                <a:latin typeface="Arial" panose="020B0604020202020204" pitchFamily="34" charset="0"/>
                <a:ea typeface="MS PGothic" panose="020B0600070205080204" pitchFamily="34" charset="-128"/>
              </a:defRPr>
            </a:lvl5pPr>
            <a:lvl6pPr marL="25146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6pPr>
            <a:lvl7pPr marL="29718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7pPr>
            <a:lvl8pPr marL="34290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8pPr>
            <a:lvl9pPr marL="38862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tabLst/>
              <a:defRPr/>
            </a:pPr>
            <a:r>
              <a:rPr kumimoji="0" lang="en-US" altLang="en-US" sz="1200" b="0" i="0" u="none" strike="noStrike" kern="0" cap="none" spc="0" normalizeH="0" baseline="0" noProof="0" dirty="0">
                <a:ln>
                  <a:noFill/>
                </a:ln>
                <a:solidFill>
                  <a:srgbClr val="070359"/>
                </a:solidFill>
                <a:effectLst/>
                <a:uLnTx/>
                <a:uFillTx/>
                <a:latin typeface="Arial" panose="020B0604020202020204" pitchFamily="34" charset="0"/>
                <a:ea typeface="MS PGothic" panose="020B0600070205080204" pitchFamily="34" charset="-128"/>
                <a:cs typeface="+mn-cs"/>
              </a:rPr>
              <a:t>Collect self-reported, attested provider information</a:t>
            </a:r>
          </a:p>
        </p:txBody>
      </p:sp>
      <p:sp>
        <p:nvSpPr>
          <p:cNvPr id="31" name="TextBox 30">
            <a:extLst>
              <a:ext uri="{FF2B5EF4-FFF2-40B4-BE49-F238E27FC236}">
                <a16:creationId xmlns:a16="http://schemas.microsoft.com/office/drawing/2014/main" id="{DE46313B-13AB-4BFE-AD30-A58994201055}"/>
              </a:ext>
            </a:extLst>
          </p:cNvPr>
          <p:cNvSpPr txBox="1"/>
          <p:nvPr/>
        </p:nvSpPr>
        <p:spPr>
          <a:xfrm>
            <a:off x="643417" y="6110358"/>
            <a:ext cx="5636479"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rgbClr val="323E48"/>
                </a:solidFill>
                <a:effectLst/>
                <a:uLnTx/>
                <a:uFillTx/>
                <a:latin typeface="Arial"/>
                <a:ea typeface="+mn-ea"/>
                <a:cs typeface="+mn-cs"/>
              </a:rPr>
              <a:t>(1)  Source:  Verify and Comply – Credentialing and Medical Staff Standards Crosswalk</a:t>
            </a:r>
          </a:p>
        </p:txBody>
      </p:sp>
    </p:spTree>
    <p:extLst>
      <p:ext uri="{BB962C8B-B14F-4D97-AF65-F5344CB8AC3E}">
        <p14:creationId xmlns:p14="http://schemas.microsoft.com/office/powerpoint/2010/main" val="3300312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D10D4CFC-58B0-4DF4-B0D4-8758FB2F89BA}"/>
              </a:ext>
            </a:extLst>
          </p:cNvPr>
          <p:cNvSpPr/>
          <p:nvPr/>
        </p:nvSpPr>
        <p:spPr bwMode="auto">
          <a:xfrm>
            <a:off x="391886" y="1600200"/>
            <a:ext cx="11440885" cy="2254588"/>
          </a:xfrm>
          <a:prstGeom prst="rect">
            <a:avLst/>
          </a:prstGeom>
          <a:solidFill>
            <a:srgbClr val="D1EAFF"/>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3" name="Title 2">
            <a:extLst>
              <a:ext uri="{FF2B5EF4-FFF2-40B4-BE49-F238E27FC236}">
                <a16:creationId xmlns:a16="http://schemas.microsoft.com/office/drawing/2014/main" id="{293CB40D-13C8-46FE-9871-F14446FEA65D}"/>
              </a:ext>
            </a:extLst>
          </p:cNvPr>
          <p:cNvSpPr>
            <a:spLocks noGrp="1"/>
          </p:cNvSpPr>
          <p:nvPr>
            <p:ph type="title"/>
          </p:nvPr>
        </p:nvSpPr>
        <p:spPr/>
        <p:txBody>
          <a:bodyPr/>
          <a:lstStyle/>
          <a:p>
            <a:r>
              <a:rPr lang="en-US" dirty="0"/>
              <a:t>Hospitals and health systems must perform the related function of privileging</a:t>
            </a:r>
          </a:p>
        </p:txBody>
      </p:sp>
      <p:sp>
        <p:nvSpPr>
          <p:cNvPr id="4" name="Slide Number Placeholder 3">
            <a:extLst>
              <a:ext uri="{FF2B5EF4-FFF2-40B4-BE49-F238E27FC236}">
                <a16:creationId xmlns:a16="http://schemas.microsoft.com/office/drawing/2014/main" id="{F545B844-C376-4674-8AAA-72C781E49B43}"/>
              </a:ext>
            </a:extLst>
          </p:cNvPr>
          <p:cNvSpPr>
            <a:spLocks noGrp="1"/>
          </p:cNvSpPr>
          <p:nvPr>
            <p:ph type="sldNum" sz="quarter" idx="10"/>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DB19EE7-41CC-40F8-8898-A50DA016F0E1}" type="slidenum">
              <a:rPr kumimoji="0" lang="en-US" sz="800" b="0" i="0" u="none" strike="noStrike" kern="1200" cap="none" spc="0" normalizeH="0" baseline="0" noProof="0" smtClean="0">
                <a:ln>
                  <a:noFill/>
                </a:ln>
                <a:solidFill>
                  <a:prstClr val="white">
                    <a:lumMod val="50000"/>
                  </a:prstClr>
                </a:solid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n-US" sz="800" b="0" i="0" u="none" strike="noStrike" kern="1200" cap="none" spc="0" normalizeH="0" baseline="0" noProof="0">
              <a:ln>
                <a:noFill/>
              </a:ln>
              <a:solidFill>
                <a:prstClr val="white">
                  <a:lumMod val="50000"/>
                </a:prstClr>
              </a:solidFill>
              <a:effectLst/>
              <a:uLnTx/>
              <a:uFillTx/>
              <a:latin typeface="Arial"/>
              <a:ea typeface="+mn-ea"/>
              <a:cs typeface="+mn-cs"/>
            </a:endParaRPr>
          </a:p>
        </p:txBody>
      </p:sp>
      <p:sp>
        <p:nvSpPr>
          <p:cNvPr id="5" name="Right Arrow 22">
            <a:extLst>
              <a:ext uri="{FF2B5EF4-FFF2-40B4-BE49-F238E27FC236}">
                <a16:creationId xmlns:a16="http://schemas.microsoft.com/office/drawing/2014/main" id="{085643E2-B846-44DA-B450-D942DE15BE75}"/>
              </a:ext>
            </a:extLst>
          </p:cNvPr>
          <p:cNvSpPr/>
          <p:nvPr/>
        </p:nvSpPr>
        <p:spPr bwMode="auto">
          <a:xfrm>
            <a:off x="3783280" y="2056381"/>
            <a:ext cx="1365582" cy="907268"/>
          </a:xfrm>
          <a:prstGeom prst="rightArrow">
            <a:avLst>
              <a:gd name="adj1" fmla="val 61154"/>
              <a:gd name="adj2" fmla="val 57738"/>
            </a:avLst>
          </a:prstGeom>
          <a:solidFill>
            <a:srgbClr val="FFFFFF">
              <a:lumMod val="85000"/>
            </a:srgbClr>
          </a:solidFill>
          <a:ln w="9525" cap="flat" cmpd="sng" algn="ctr">
            <a:noFill/>
            <a:prstDash val="solid"/>
            <a:round/>
            <a:headEnd type="none" w="med" len="med"/>
            <a:tailEnd type="none" w="med" len="med"/>
          </a:ln>
          <a:effectLst/>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a:ln>
                <a:noFill/>
              </a:ln>
              <a:solidFill>
                <a:srgbClr val="000000"/>
              </a:solidFill>
              <a:effectLst/>
              <a:uLnTx/>
              <a:uFillTx/>
              <a:latin typeface="Arial"/>
              <a:ea typeface="ＭＳ Ｐゴシック" charset="0"/>
              <a:cs typeface="ＭＳ Ｐゴシック" charset="0"/>
            </a:endParaRPr>
          </a:p>
        </p:txBody>
      </p:sp>
      <p:sp>
        <p:nvSpPr>
          <p:cNvPr id="6" name="Right Arrow 17">
            <a:extLst>
              <a:ext uri="{FF2B5EF4-FFF2-40B4-BE49-F238E27FC236}">
                <a16:creationId xmlns:a16="http://schemas.microsoft.com/office/drawing/2014/main" id="{9EAA01B1-AACD-430F-80A2-66864ED9853E}"/>
              </a:ext>
            </a:extLst>
          </p:cNvPr>
          <p:cNvSpPr/>
          <p:nvPr/>
        </p:nvSpPr>
        <p:spPr bwMode="auto">
          <a:xfrm>
            <a:off x="7430396" y="2056381"/>
            <a:ext cx="1488818" cy="907268"/>
          </a:xfrm>
          <a:prstGeom prst="rightArrow">
            <a:avLst>
              <a:gd name="adj1" fmla="val 61154"/>
              <a:gd name="adj2" fmla="val 57738"/>
            </a:avLst>
          </a:prstGeom>
          <a:solidFill>
            <a:srgbClr val="FFFFFF">
              <a:lumMod val="85000"/>
            </a:srgbClr>
          </a:solidFill>
          <a:ln w="9525" cap="flat" cmpd="sng" algn="ctr">
            <a:noFill/>
            <a:prstDash val="solid"/>
            <a:round/>
            <a:headEnd type="none" w="med" len="med"/>
            <a:tailEnd type="none" w="med" len="med"/>
          </a:ln>
          <a:effectLst/>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a:ln>
                <a:noFill/>
              </a:ln>
              <a:solidFill>
                <a:srgbClr val="000000"/>
              </a:solidFill>
              <a:effectLst/>
              <a:uLnTx/>
              <a:uFillTx/>
              <a:latin typeface="Arial"/>
              <a:ea typeface="ＭＳ Ｐゴシック" charset="0"/>
              <a:cs typeface="ＭＳ Ｐゴシック" charset="0"/>
            </a:endParaRPr>
          </a:p>
        </p:txBody>
      </p:sp>
      <p:grpSp>
        <p:nvGrpSpPr>
          <p:cNvPr id="7" name="Group 6">
            <a:extLst>
              <a:ext uri="{FF2B5EF4-FFF2-40B4-BE49-F238E27FC236}">
                <a16:creationId xmlns:a16="http://schemas.microsoft.com/office/drawing/2014/main" id="{F7A6C3FF-4C35-454E-BEB7-08FA42B70C14}"/>
              </a:ext>
            </a:extLst>
          </p:cNvPr>
          <p:cNvGrpSpPr/>
          <p:nvPr/>
        </p:nvGrpSpPr>
        <p:grpSpPr>
          <a:xfrm>
            <a:off x="1419306" y="1753055"/>
            <a:ext cx="2291575" cy="1295552"/>
            <a:chOff x="683735" y="2196679"/>
            <a:chExt cx="2291575" cy="1295552"/>
          </a:xfrm>
        </p:grpSpPr>
        <p:sp>
          <p:nvSpPr>
            <p:cNvPr id="8" name="Rectangle: Rounded Corners 7">
              <a:extLst>
                <a:ext uri="{FF2B5EF4-FFF2-40B4-BE49-F238E27FC236}">
                  <a16:creationId xmlns:a16="http://schemas.microsoft.com/office/drawing/2014/main" id="{DCB6792C-4510-4483-94A8-9788558C790E}"/>
                </a:ext>
              </a:extLst>
            </p:cNvPr>
            <p:cNvSpPr/>
            <p:nvPr/>
          </p:nvSpPr>
          <p:spPr bwMode="auto">
            <a:xfrm>
              <a:off x="847231" y="2365911"/>
              <a:ext cx="2128079" cy="1126320"/>
            </a:xfrm>
            <a:prstGeom prst="roundRect">
              <a:avLst>
                <a:gd name="adj" fmla="val 10045"/>
              </a:avLst>
            </a:prstGeom>
            <a:solidFill>
              <a:schemeClr val="bg1"/>
            </a:solidFill>
            <a:ln w="38100" cap="flat" cmpd="sng" algn="ctr">
              <a:solidFill>
                <a:srgbClr val="0A517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pic>
          <p:nvPicPr>
            <p:cNvPr id="9" name="Picture 8">
              <a:extLst>
                <a:ext uri="{FF2B5EF4-FFF2-40B4-BE49-F238E27FC236}">
                  <a16:creationId xmlns:a16="http://schemas.microsoft.com/office/drawing/2014/main" id="{11A92D29-5DAA-44A0-A0FE-BF1B27546C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3877" y="2651220"/>
              <a:ext cx="640080" cy="640080"/>
            </a:xfrm>
            <a:prstGeom prst="rect">
              <a:avLst/>
            </a:prstGeom>
          </p:spPr>
        </p:pic>
        <p:sp>
          <p:nvSpPr>
            <p:cNvPr id="10" name="TextBox 9">
              <a:extLst>
                <a:ext uri="{FF2B5EF4-FFF2-40B4-BE49-F238E27FC236}">
                  <a16:creationId xmlns:a16="http://schemas.microsoft.com/office/drawing/2014/main" id="{EF196573-B4C8-4CE6-9362-70A5CA366521}"/>
                </a:ext>
              </a:extLst>
            </p:cNvPr>
            <p:cNvSpPr txBox="1"/>
            <p:nvPr/>
          </p:nvSpPr>
          <p:spPr>
            <a:xfrm>
              <a:off x="1598620" y="2690457"/>
              <a:ext cx="132575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606060"/>
                  </a:solidFill>
                  <a:effectLst/>
                  <a:uLnTx/>
                  <a:uFillTx/>
                  <a:latin typeface="Arial"/>
                  <a:ea typeface="+mn-ea"/>
                  <a:cs typeface="+mn-cs"/>
                </a:rPr>
                <a:t>Application Gathering</a:t>
              </a:r>
            </a:p>
          </p:txBody>
        </p:sp>
        <p:sp>
          <p:nvSpPr>
            <p:cNvPr id="11" name="Oval 10">
              <a:extLst>
                <a:ext uri="{FF2B5EF4-FFF2-40B4-BE49-F238E27FC236}">
                  <a16:creationId xmlns:a16="http://schemas.microsoft.com/office/drawing/2014/main" id="{2F9D43A2-6885-40DA-98C8-5B100CFE5000}"/>
                </a:ext>
              </a:extLst>
            </p:cNvPr>
            <p:cNvSpPr/>
            <p:nvPr/>
          </p:nvSpPr>
          <p:spPr bwMode="auto">
            <a:xfrm>
              <a:off x="683735" y="2196679"/>
              <a:ext cx="365760" cy="365760"/>
            </a:xfrm>
            <a:prstGeom prst="ellipse">
              <a:avLst/>
            </a:prstGeom>
            <a:solidFill>
              <a:srgbClr val="A33621"/>
            </a:solidFill>
            <a:ln w="57150" cap="flat" cmpd="sng" algn="ctr">
              <a:solidFill>
                <a:schemeClr val="bg1"/>
              </a:solidFill>
              <a:prstDash val="solid"/>
              <a:headEnd type="none" w="med" len="med"/>
              <a:tailEnd type="none" w="med" len="me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1</a:t>
              </a:r>
            </a:p>
          </p:txBody>
        </p:sp>
      </p:grpSp>
      <p:grpSp>
        <p:nvGrpSpPr>
          <p:cNvPr id="12" name="Group 11">
            <a:extLst>
              <a:ext uri="{FF2B5EF4-FFF2-40B4-BE49-F238E27FC236}">
                <a16:creationId xmlns:a16="http://schemas.microsoft.com/office/drawing/2014/main" id="{201AA422-9AC0-4851-8AD3-BF5B80A1064F}"/>
              </a:ext>
            </a:extLst>
          </p:cNvPr>
          <p:cNvGrpSpPr/>
          <p:nvPr/>
        </p:nvGrpSpPr>
        <p:grpSpPr>
          <a:xfrm>
            <a:off x="5036306" y="1753055"/>
            <a:ext cx="2291575" cy="1295552"/>
            <a:chOff x="3675213" y="2256195"/>
            <a:chExt cx="2291575" cy="1295552"/>
          </a:xfrm>
        </p:grpSpPr>
        <p:sp>
          <p:nvSpPr>
            <p:cNvPr id="13" name="Rectangle: Rounded Corners 12">
              <a:extLst>
                <a:ext uri="{FF2B5EF4-FFF2-40B4-BE49-F238E27FC236}">
                  <a16:creationId xmlns:a16="http://schemas.microsoft.com/office/drawing/2014/main" id="{ACD83582-C9F9-4AD7-B570-2207BBC78173}"/>
                </a:ext>
              </a:extLst>
            </p:cNvPr>
            <p:cNvSpPr/>
            <p:nvPr/>
          </p:nvSpPr>
          <p:spPr bwMode="auto">
            <a:xfrm>
              <a:off x="3838709" y="2425427"/>
              <a:ext cx="2128079" cy="1126320"/>
            </a:xfrm>
            <a:prstGeom prst="roundRect">
              <a:avLst>
                <a:gd name="adj" fmla="val 10045"/>
              </a:avLst>
            </a:prstGeom>
            <a:solidFill>
              <a:schemeClr val="bg1"/>
            </a:solidFill>
            <a:ln w="38100" cap="flat" cmpd="sng" algn="ctr">
              <a:solidFill>
                <a:srgbClr val="0A517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14" name="TextBox 13">
              <a:extLst>
                <a:ext uri="{FF2B5EF4-FFF2-40B4-BE49-F238E27FC236}">
                  <a16:creationId xmlns:a16="http://schemas.microsoft.com/office/drawing/2014/main" id="{CFA3E6FE-49B3-48E2-80B8-9D7CC29F4C7B}"/>
                </a:ext>
              </a:extLst>
            </p:cNvPr>
            <p:cNvSpPr txBox="1"/>
            <p:nvPr/>
          </p:nvSpPr>
          <p:spPr>
            <a:xfrm>
              <a:off x="4601701" y="2595080"/>
              <a:ext cx="1325750"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606060"/>
                  </a:solidFill>
                  <a:effectLst/>
                  <a:uLnTx/>
                  <a:uFillTx/>
                  <a:latin typeface="Arial"/>
                  <a:ea typeface="+mn-ea"/>
                  <a:cs typeface="+mn-cs"/>
                </a:rPr>
                <a:t>Primary Source Verification</a:t>
              </a:r>
            </a:p>
          </p:txBody>
        </p:sp>
        <p:sp>
          <p:nvSpPr>
            <p:cNvPr id="15" name="Oval 14">
              <a:extLst>
                <a:ext uri="{FF2B5EF4-FFF2-40B4-BE49-F238E27FC236}">
                  <a16:creationId xmlns:a16="http://schemas.microsoft.com/office/drawing/2014/main" id="{F94FBE15-2161-4610-ABF3-32543471F29C}"/>
                </a:ext>
              </a:extLst>
            </p:cNvPr>
            <p:cNvSpPr/>
            <p:nvPr/>
          </p:nvSpPr>
          <p:spPr bwMode="auto">
            <a:xfrm>
              <a:off x="3675213" y="2256195"/>
              <a:ext cx="365760" cy="365760"/>
            </a:xfrm>
            <a:prstGeom prst="ellipse">
              <a:avLst/>
            </a:prstGeom>
            <a:solidFill>
              <a:srgbClr val="A33621"/>
            </a:solidFill>
            <a:ln w="57150" cap="flat" cmpd="sng" algn="ctr">
              <a:solidFill>
                <a:schemeClr val="bg1"/>
              </a:solidFill>
              <a:prstDash val="solid"/>
              <a:headEnd type="none" w="med" len="med"/>
              <a:tailEnd type="none" w="med" len="me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2</a:t>
              </a:r>
            </a:p>
          </p:txBody>
        </p:sp>
        <p:pic>
          <p:nvPicPr>
            <p:cNvPr id="16" name="Picture 15">
              <a:extLst>
                <a:ext uri="{FF2B5EF4-FFF2-40B4-BE49-F238E27FC236}">
                  <a16:creationId xmlns:a16="http://schemas.microsoft.com/office/drawing/2014/main" id="{8BACA3F8-4D85-4D19-9395-AEAB9E7B89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2048" y="2676891"/>
              <a:ext cx="640080" cy="640080"/>
            </a:xfrm>
            <a:prstGeom prst="rect">
              <a:avLst/>
            </a:prstGeom>
          </p:spPr>
        </p:pic>
      </p:grpSp>
      <p:grpSp>
        <p:nvGrpSpPr>
          <p:cNvPr id="17" name="Group 16">
            <a:extLst>
              <a:ext uri="{FF2B5EF4-FFF2-40B4-BE49-F238E27FC236}">
                <a16:creationId xmlns:a16="http://schemas.microsoft.com/office/drawing/2014/main" id="{324E7D55-221B-40F5-9D9A-E8A5394A5384}"/>
              </a:ext>
            </a:extLst>
          </p:cNvPr>
          <p:cNvGrpSpPr/>
          <p:nvPr/>
        </p:nvGrpSpPr>
        <p:grpSpPr>
          <a:xfrm>
            <a:off x="8795056" y="1753055"/>
            <a:ext cx="2291575" cy="1295552"/>
            <a:chOff x="3845559" y="630507"/>
            <a:chExt cx="2291575" cy="1295552"/>
          </a:xfrm>
        </p:grpSpPr>
        <p:sp>
          <p:nvSpPr>
            <p:cNvPr id="18" name="Rectangle: Rounded Corners 17">
              <a:extLst>
                <a:ext uri="{FF2B5EF4-FFF2-40B4-BE49-F238E27FC236}">
                  <a16:creationId xmlns:a16="http://schemas.microsoft.com/office/drawing/2014/main" id="{E5C4DF7D-DD78-4950-8E51-6E90566B37A8}"/>
                </a:ext>
              </a:extLst>
            </p:cNvPr>
            <p:cNvSpPr/>
            <p:nvPr/>
          </p:nvSpPr>
          <p:spPr bwMode="auto">
            <a:xfrm>
              <a:off x="4009055" y="799739"/>
              <a:ext cx="2128079" cy="1126320"/>
            </a:xfrm>
            <a:prstGeom prst="roundRect">
              <a:avLst>
                <a:gd name="adj" fmla="val 10045"/>
              </a:avLst>
            </a:prstGeom>
            <a:solidFill>
              <a:schemeClr val="bg1"/>
            </a:solidFill>
            <a:ln w="38100" cap="flat" cmpd="sng" algn="ctr">
              <a:solidFill>
                <a:srgbClr val="0A517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pic>
          <p:nvPicPr>
            <p:cNvPr id="19" name="Picture 18">
              <a:extLst>
                <a:ext uri="{FF2B5EF4-FFF2-40B4-BE49-F238E27FC236}">
                  <a16:creationId xmlns:a16="http://schemas.microsoft.com/office/drawing/2014/main" id="{50F3A3B3-52B0-46CE-B050-3C011EC8F06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57919" y="1033729"/>
              <a:ext cx="731520" cy="731520"/>
            </a:xfrm>
            <a:prstGeom prst="rect">
              <a:avLst/>
            </a:prstGeom>
          </p:spPr>
        </p:pic>
        <p:sp>
          <p:nvSpPr>
            <p:cNvPr id="20" name="TextBox 19">
              <a:extLst>
                <a:ext uri="{FF2B5EF4-FFF2-40B4-BE49-F238E27FC236}">
                  <a16:creationId xmlns:a16="http://schemas.microsoft.com/office/drawing/2014/main" id="{41C41789-C72C-4E6B-9F64-002B6079F3C8}"/>
                </a:ext>
              </a:extLst>
            </p:cNvPr>
            <p:cNvSpPr txBox="1"/>
            <p:nvPr/>
          </p:nvSpPr>
          <p:spPr>
            <a:xfrm>
              <a:off x="4790131" y="1229948"/>
              <a:ext cx="1325750"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606060"/>
                  </a:solidFill>
                  <a:effectLst/>
                  <a:uLnTx/>
                  <a:uFillTx/>
                  <a:latin typeface="Arial"/>
                  <a:ea typeface="+mn-ea"/>
                  <a:cs typeface="+mn-cs"/>
                </a:rPr>
                <a:t>Decision</a:t>
              </a:r>
            </a:p>
          </p:txBody>
        </p:sp>
        <p:sp>
          <p:nvSpPr>
            <p:cNvPr id="21" name="Oval 20">
              <a:extLst>
                <a:ext uri="{FF2B5EF4-FFF2-40B4-BE49-F238E27FC236}">
                  <a16:creationId xmlns:a16="http://schemas.microsoft.com/office/drawing/2014/main" id="{EE9F88A7-414E-4318-A28C-64761AEB02DD}"/>
                </a:ext>
              </a:extLst>
            </p:cNvPr>
            <p:cNvSpPr/>
            <p:nvPr/>
          </p:nvSpPr>
          <p:spPr bwMode="auto">
            <a:xfrm>
              <a:off x="3845559" y="630507"/>
              <a:ext cx="365760" cy="365760"/>
            </a:xfrm>
            <a:prstGeom prst="ellipse">
              <a:avLst/>
            </a:prstGeom>
            <a:solidFill>
              <a:srgbClr val="A33621"/>
            </a:solidFill>
            <a:ln w="57150" cap="flat" cmpd="sng" algn="ctr">
              <a:solidFill>
                <a:schemeClr val="bg1"/>
              </a:solidFill>
              <a:prstDash val="solid"/>
              <a:headEnd type="none" w="med" len="med"/>
              <a:tailEnd type="none" w="med" len="me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4</a:t>
              </a:r>
            </a:p>
          </p:txBody>
        </p:sp>
      </p:grpSp>
      <p:sp>
        <p:nvSpPr>
          <p:cNvPr id="25" name="TextBox 24">
            <a:extLst>
              <a:ext uri="{FF2B5EF4-FFF2-40B4-BE49-F238E27FC236}">
                <a16:creationId xmlns:a16="http://schemas.microsoft.com/office/drawing/2014/main" id="{A07FE87E-B181-4908-8256-8569B6B0CE9B}"/>
              </a:ext>
            </a:extLst>
          </p:cNvPr>
          <p:cNvSpPr txBox="1">
            <a:spLocks noChangeArrowheads="1"/>
          </p:cNvSpPr>
          <p:nvPr/>
        </p:nvSpPr>
        <p:spPr bwMode="auto">
          <a:xfrm>
            <a:off x="5255645" y="3127962"/>
            <a:ext cx="201639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1200"/>
              </a:spcBef>
              <a:buClr>
                <a:srgbClr val="404040"/>
              </a:buClr>
              <a:buFont typeface="Wingdings" panose="05000000000000000000" pitchFamily="2" charset="2"/>
              <a:buChar char="§"/>
              <a:defRPr>
                <a:solidFill>
                  <a:srgbClr val="404040"/>
                </a:solidFill>
                <a:latin typeface="Arial" panose="020B0604020202020204" pitchFamily="34" charset="0"/>
                <a:ea typeface="MS PGothic" panose="020B0600070205080204" pitchFamily="34" charset="-128"/>
              </a:defRPr>
            </a:lvl1pPr>
            <a:lvl2pPr marL="742950" indent="-285750">
              <a:spcBef>
                <a:spcPts val="600"/>
              </a:spcBef>
              <a:buClr>
                <a:srgbClr val="05023E"/>
              </a:buClr>
              <a:buChar char="–"/>
              <a:defRPr sz="1600">
                <a:solidFill>
                  <a:srgbClr val="404040"/>
                </a:solidFill>
                <a:latin typeface="Arial" panose="020B0604020202020204" pitchFamily="34" charset="0"/>
                <a:ea typeface="MS PGothic" panose="020B0600070205080204" pitchFamily="34" charset="-128"/>
              </a:defRPr>
            </a:lvl2pPr>
            <a:lvl3pPr marL="1143000" indent="-228600">
              <a:spcBef>
                <a:spcPts val="600"/>
              </a:spcBef>
              <a:buClr>
                <a:srgbClr val="05023E"/>
              </a:buClr>
              <a:defRPr sz="1400">
                <a:solidFill>
                  <a:srgbClr val="404040"/>
                </a:solidFill>
                <a:latin typeface="Arial" panose="020B0604020202020204" pitchFamily="34" charset="0"/>
                <a:ea typeface="MS PGothic" panose="020B0600070205080204" pitchFamily="34" charset="-128"/>
              </a:defRPr>
            </a:lvl3pPr>
            <a:lvl4pPr marL="1600200" indent="-228600">
              <a:spcBef>
                <a:spcPts val="300"/>
              </a:spcBef>
              <a:buClr>
                <a:srgbClr val="05023E"/>
              </a:buClr>
              <a:buChar char="–"/>
              <a:defRPr sz="1400">
                <a:solidFill>
                  <a:srgbClr val="606060"/>
                </a:solidFill>
                <a:latin typeface="Arial" panose="020B0604020202020204" pitchFamily="34" charset="0"/>
                <a:ea typeface="MS PGothic" panose="020B0600070205080204" pitchFamily="34" charset="-128"/>
              </a:defRPr>
            </a:lvl4pPr>
            <a:lvl5pPr marL="2057400" indent="-228600">
              <a:spcBef>
                <a:spcPts val="300"/>
              </a:spcBef>
              <a:buClr>
                <a:srgbClr val="05023E"/>
              </a:buClr>
              <a:buChar char="»"/>
              <a:defRPr sz="1400">
                <a:solidFill>
                  <a:srgbClr val="606060"/>
                </a:solidFill>
                <a:latin typeface="Arial" panose="020B0604020202020204" pitchFamily="34" charset="0"/>
                <a:ea typeface="MS PGothic" panose="020B0600070205080204" pitchFamily="34" charset="-128"/>
              </a:defRPr>
            </a:lvl5pPr>
            <a:lvl6pPr marL="25146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6pPr>
            <a:lvl7pPr marL="29718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7pPr>
            <a:lvl8pPr marL="34290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8pPr>
            <a:lvl9pPr marL="38862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tabLst/>
              <a:defRPr/>
            </a:pPr>
            <a:r>
              <a:rPr kumimoji="0" lang="en-US" altLang="en-US" sz="1200" b="0" i="0" u="none" strike="noStrike" kern="0" cap="none" spc="0" normalizeH="0" baseline="0" noProof="0" dirty="0">
                <a:ln>
                  <a:noFill/>
                </a:ln>
                <a:solidFill>
                  <a:srgbClr val="070359"/>
                </a:solidFill>
                <a:effectLst/>
                <a:uLnTx/>
                <a:uFillTx/>
                <a:latin typeface="Arial" panose="020B0604020202020204" pitchFamily="34" charset="0"/>
                <a:ea typeface="MS PGothic" panose="020B0600070205080204" pitchFamily="34" charset="-128"/>
                <a:cs typeface="+mn-cs"/>
              </a:rPr>
              <a:t>Verify self-reported information against a primary source</a:t>
            </a:r>
          </a:p>
        </p:txBody>
      </p:sp>
      <p:sp>
        <p:nvSpPr>
          <p:cNvPr id="26" name="TextBox 25">
            <a:extLst>
              <a:ext uri="{FF2B5EF4-FFF2-40B4-BE49-F238E27FC236}">
                <a16:creationId xmlns:a16="http://schemas.microsoft.com/office/drawing/2014/main" id="{28058C87-2B0C-4D2E-B382-B8CA315C24EC}"/>
              </a:ext>
            </a:extLst>
          </p:cNvPr>
          <p:cNvSpPr txBox="1">
            <a:spLocks noChangeArrowheads="1"/>
          </p:cNvSpPr>
          <p:nvPr/>
        </p:nvSpPr>
        <p:spPr bwMode="auto">
          <a:xfrm>
            <a:off x="9120031" y="3127962"/>
            <a:ext cx="180512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1200"/>
              </a:spcBef>
              <a:buClr>
                <a:srgbClr val="404040"/>
              </a:buClr>
              <a:buFont typeface="Wingdings" panose="05000000000000000000" pitchFamily="2" charset="2"/>
              <a:buChar char="§"/>
              <a:defRPr>
                <a:solidFill>
                  <a:srgbClr val="404040"/>
                </a:solidFill>
                <a:latin typeface="Arial" panose="020B0604020202020204" pitchFamily="34" charset="0"/>
                <a:ea typeface="MS PGothic" panose="020B0600070205080204" pitchFamily="34" charset="-128"/>
              </a:defRPr>
            </a:lvl1pPr>
            <a:lvl2pPr marL="742950" indent="-285750">
              <a:spcBef>
                <a:spcPts val="600"/>
              </a:spcBef>
              <a:buClr>
                <a:srgbClr val="05023E"/>
              </a:buClr>
              <a:buChar char="–"/>
              <a:defRPr sz="1600">
                <a:solidFill>
                  <a:srgbClr val="404040"/>
                </a:solidFill>
                <a:latin typeface="Arial" panose="020B0604020202020204" pitchFamily="34" charset="0"/>
                <a:ea typeface="MS PGothic" panose="020B0600070205080204" pitchFamily="34" charset="-128"/>
              </a:defRPr>
            </a:lvl2pPr>
            <a:lvl3pPr marL="1143000" indent="-228600">
              <a:spcBef>
                <a:spcPts val="600"/>
              </a:spcBef>
              <a:buClr>
                <a:srgbClr val="05023E"/>
              </a:buClr>
              <a:defRPr sz="1400">
                <a:solidFill>
                  <a:srgbClr val="404040"/>
                </a:solidFill>
                <a:latin typeface="Arial" panose="020B0604020202020204" pitchFamily="34" charset="0"/>
                <a:ea typeface="MS PGothic" panose="020B0600070205080204" pitchFamily="34" charset="-128"/>
              </a:defRPr>
            </a:lvl3pPr>
            <a:lvl4pPr marL="1600200" indent="-228600">
              <a:spcBef>
                <a:spcPts val="300"/>
              </a:spcBef>
              <a:buClr>
                <a:srgbClr val="05023E"/>
              </a:buClr>
              <a:buChar char="–"/>
              <a:defRPr sz="1400">
                <a:solidFill>
                  <a:srgbClr val="606060"/>
                </a:solidFill>
                <a:latin typeface="Arial" panose="020B0604020202020204" pitchFamily="34" charset="0"/>
                <a:ea typeface="MS PGothic" panose="020B0600070205080204" pitchFamily="34" charset="-128"/>
              </a:defRPr>
            </a:lvl4pPr>
            <a:lvl5pPr marL="2057400" indent="-228600">
              <a:spcBef>
                <a:spcPts val="300"/>
              </a:spcBef>
              <a:buClr>
                <a:srgbClr val="05023E"/>
              </a:buClr>
              <a:buChar char="»"/>
              <a:defRPr sz="1400">
                <a:solidFill>
                  <a:srgbClr val="606060"/>
                </a:solidFill>
                <a:latin typeface="Arial" panose="020B0604020202020204" pitchFamily="34" charset="0"/>
                <a:ea typeface="MS PGothic" panose="020B0600070205080204" pitchFamily="34" charset="-128"/>
              </a:defRPr>
            </a:lvl5pPr>
            <a:lvl6pPr marL="25146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6pPr>
            <a:lvl7pPr marL="29718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7pPr>
            <a:lvl8pPr marL="34290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8pPr>
            <a:lvl9pPr marL="38862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tabLst/>
              <a:defRPr/>
            </a:pPr>
            <a:r>
              <a:rPr kumimoji="0" lang="en-US" altLang="en-US" sz="1200" b="0" i="0" u="none" strike="noStrike" kern="0" cap="none" spc="0" normalizeH="0" baseline="0" noProof="0" dirty="0">
                <a:ln>
                  <a:noFill/>
                </a:ln>
                <a:solidFill>
                  <a:srgbClr val="070359"/>
                </a:solidFill>
                <a:effectLst/>
                <a:uLnTx/>
                <a:uFillTx/>
                <a:latin typeface="Arial" panose="020B0604020202020204" pitchFamily="34" charset="0"/>
                <a:ea typeface="MS PGothic" panose="020B0600070205080204" pitchFamily="34" charset="-128"/>
                <a:cs typeface="+mn-cs"/>
              </a:rPr>
              <a:t>Decide whether or not to accept the provider</a:t>
            </a:r>
          </a:p>
        </p:txBody>
      </p:sp>
      <p:sp>
        <p:nvSpPr>
          <p:cNvPr id="30" name="TextBox 15">
            <a:extLst>
              <a:ext uri="{FF2B5EF4-FFF2-40B4-BE49-F238E27FC236}">
                <a16:creationId xmlns:a16="http://schemas.microsoft.com/office/drawing/2014/main" id="{511F7E89-7A02-41AB-A0C4-7A10C2A98F0C}"/>
              </a:ext>
            </a:extLst>
          </p:cNvPr>
          <p:cNvSpPr txBox="1">
            <a:spLocks noChangeArrowheads="1"/>
          </p:cNvSpPr>
          <p:nvPr/>
        </p:nvSpPr>
        <p:spPr bwMode="auto">
          <a:xfrm>
            <a:off x="1513911" y="3220295"/>
            <a:ext cx="213664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1200"/>
              </a:spcBef>
              <a:buClr>
                <a:srgbClr val="404040"/>
              </a:buClr>
              <a:buFont typeface="Wingdings" panose="05000000000000000000" pitchFamily="2" charset="2"/>
              <a:buChar char="§"/>
              <a:defRPr>
                <a:solidFill>
                  <a:srgbClr val="404040"/>
                </a:solidFill>
                <a:latin typeface="Arial" panose="020B0604020202020204" pitchFamily="34" charset="0"/>
                <a:ea typeface="MS PGothic" panose="020B0600070205080204" pitchFamily="34" charset="-128"/>
              </a:defRPr>
            </a:lvl1pPr>
            <a:lvl2pPr marL="742950" indent="-285750">
              <a:spcBef>
                <a:spcPts val="600"/>
              </a:spcBef>
              <a:buClr>
                <a:srgbClr val="05023E"/>
              </a:buClr>
              <a:buChar char="–"/>
              <a:defRPr sz="1600">
                <a:solidFill>
                  <a:srgbClr val="404040"/>
                </a:solidFill>
                <a:latin typeface="Arial" panose="020B0604020202020204" pitchFamily="34" charset="0"/>
                <a:ea typeface="MS PGothic" panose="020B0600070205080204" pitchFamily="34" charset="-128"/>
              </a:defRPr>
            </a:lvl2pPr>
            <a:lvl3pPr marL="1143000" indent="-228600">
              <a:spcBef>
                <a:spcPts val="600"/>
              </a:spcBef>
              <a:buClr>
                <a:srgbClr val="05023E"/>
              </a:buClr>
              <a:defRPr sz="1400">
                <a:solidFill>
                  <a:srgbClr val="404040"/>
                </a:solidFill>
                <a:latin typeface="Arial" panose="020B0604020202020204" pitchFamily="34" charset="0"/>
                <a:ea typeface="MS PGothic" panose="020B0600070205080204" pitchFamily="34" charset="-128"/>
              </a:defRPr>
            </a:lvl3pPr>
            <a:lvl4pPr marL="1600200" indent="-228600">
              <a:spcBef>
                <a:spcPts val="300"/>
              </a:spcBef>
              <a:buClr>
                <a:srgbClr val="05023E"/>
              </a:buClr>
              <a:buChar char="–"/>
              <a:defRPr sz="1400">
                <a:solidFill>
                  <a:srgbClr val="606060"/>
                </a:solidFill>
                <a:latin typeface="Arial" panose="020B0604020202020204" pitchFamily="34" charset="0"/>
                <a:ea typeface="MS PGothic" panose="020B0600070205080204" pitchFamily="34" charset="-128"/>
              </a:defRPr>
            </a:lvl4pPr>
            <a:lvl5pPr marL="2057400" indent="-228600">
              <a:spcBef>
                <a:spcPts val="300"/>
              </a:spcBef>
              <a:buClr>
                <a:srgbClr val="05023E"/>
              </a:buClr>
              <a:buChar char="»"/>
              <a:defRPr sz="1400">
                <a:solidFill>
                  <a:srgbClr val="606060"/>
                </a:solidFill>
                <a:latin typeface="Arial" panose="020B0604020202020204" pitchFamily="34" charset="0"/>
                <a:ea typeface="MS PGothic" panose="020B0600070205080204" pitchFamily="34" charset="-128"/>
              </a:defRPr>
            </a:lvl5pPr>
            <a:lvl6pPr marL="25146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6pPr>
            <a:lvl7pPr marL="29718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7pPr>
            <a:lvl8pPr marL="34290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8pPr>
            <a:lvl9pPr marL="38862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tabLst/>
              <a:defRPr/>
            </a:pPr>
            <a:r>
              <a:rPr kumimoji="0" lang="en-US" altLang="en-US" sz="1200" b="0" i="0" u="none" strike="noStrike" kern="0" cap="none" spc="0" normalizeH="0" baseline="0" noProof="0" dirty="0">
                <a:ln>
                  <a:noFill/>
                </a:ln>
                <a:solidFill>
                  <a:srgbClr val="070359"/>
                </a:solidFill>
                <a:effectLst/>
                <a:uLnTx/>
                <a:uFillTx/>
                <a:latin typeface="Arial" panose="020B0604020202020204" pitchFamily="34" charset="0"/>
                <a:ea typeface="MS PGothic" panose="020B0600070205080204" pitchFamily="34" charset="-128"/>
                <a:cs typeface="+mn-cs"/>
              </a:rPr>
              <a:t>Collect self-reported, attested provider information</a:t>
            </a:r>
          </a:p>
        </p:txBody>
      </p:sp>
      <p:grpSp>
        <p:nvGrpSpPr>
          <p:cNvPr id="27" name="Group 26">
            <a:extLst>
              <a:ext uri="{FF2B5EF4-FFF2-40B4-BE49-F238E27FC236}">
                <a16:creationId xmlns:a16="http://schemas.microsoft.com/office/drawing/2014/main" id="{A474F8F7-2DB9-4849-BF7B-95B084C3B6CA}"/>
              </a:ext>
            </a:extLst>
          </p:cNvPr>
          <p:cNvGrpSpPr/>
          <p:nvPr/>
        </p:nvGrpSpPr>
        <p:grpSpPr>
          <a:xfrm>
            <a:off x="5036306" y="4034116"/>
            <a:ext cx="2291575" cy="1295552"/>
            <a:chOff x="3675213" y="2256195"/>
            <a:chExt cx="2291575" cy="1295552"/>
          </a:xfrm>
        </p:grpSpPr>
        <p:sp>
          <p:nvSpPr>
            <p:cNvPr id="28" name="Rectangle: Rounded Corners 27">
              <a:extLst>
                <a:ext uri="{FF2B5EF4-FFF2-40B4-BE49-F238E27FC236}">
                  <a16:creationId xmlns:a16="http://schemas.microsoft.com/office/drawing/2014/main" id="{A312DEAD-8E90-4C35-8641-B0FA2F132B25}"/>
                </a:ext>
              </a:extLst>
            </p:cNvPr>
            <p:cNvSpPr/>
            <p:nvPr/>
          </p:nvSpPr>
          <p:spPr bwMode="auto">
            <a:xfrm>
              <a:off x="3838709" y="2425427"/>
              <a:ext cx="2128079" cy="1126320"/>
            </a:xfrm>
            <a:prstGeom prst="roundRect">
              <a:avLst>
                <a:gd name="adj" fmla="val 10045"/>
              </a:avLst>
            </a:prstGeom>
            <a:solidFill>
              <a:schemeClr val="bg1"/>
            </a:solidFill>
            <a:ln w="38100" cap="flat" cmpd="sng" algn="ctr">
              <a:solidFill>
                <a:srgbClr val="0A517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323E48"/>
                </a:solidFill>
                <a:effectLst/>
                <a:uLnTx/>
                <a:uFillTx/>
                <a:latin typeface="Times New Roman" pitchFamily="18" charset="0"/>
                <a:ea typeface="+mn-ea"/>
                <a:cs typeface="+mn-cs"/>
              </a:endParaRPr>
            </a:p>
          </p:txBody>
        </p:sp>
        <p:sp>
          <p:nvSpPr>
            <p:cNvPr id="29" name="TextBox 28">
              <a:extLst>
                <a:ext uri="{FF2B5EF4-FFF2-40B4-BE49-F238E27FC236}">
                  <a16:creationId xmlns:a16="http://schemas.microsoft.com/office/drawing/2014/main" id="{76A3BC6D-3190-44DB-9A33-C392117CB8D3}"/>
                </a:ext>
              </a:extLst>
            </p:cNvPr>
            <p:cNvSpPr txBox="1"/>
            <p:nvPr/>
          </p:nvSpPr>
          <p:spPr>
            <a:xfrm>
              <a:off x="4601701" y="2826920"/>
              <a:ext cx="1325750"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606060"/>
                  </a:solidFill>
                  <a:effectLst/>
                  <a:uLnTx/>
                  <a:uFillTx/>
                  <a:latin typeface="Arial"/>
                  <a:ea typeface="+mn-ea"/>
                  <a:cs typeface="+mn-cs"/>
                </a:rPr>
                <a:t>Privileging</a:t>
              </a:r>
            </a:p>
          </p:txBody>
        </p:sp>
        <p:sp>
          <p:nvSpPr>
            <p:cNvPr id="32" name="Oval 31">
              <a:extLst>
                <a:ext uri="{FF2B5EF4-FFF2-40B4-BE49-F238E27FC236}">
                  <a16:creationId xmlns:a16="http://schemas.microsoft.com/office/drawing/2014/main" id="{8D377F5E-885F-4163-8000-B99EF6405CF0}"/>
                </a:ext>
              </a:extLst>
            </p:cNvPr>
            <p:cNvSpPr/>
            <p:nvPr/>
          </p:nvSpPr>
          <p:spPr bwMode="auto">
            <a:xfrm>
              <a:off x="3675213" y="2256195"/>
              <a:ext cx="365760" cy="365760"/>
            </a:xfrm>
            <a:prstGeom prst="ellipse">
              <a:avLst/>
            </a:prstGeom>
            <a:solidFill>
              <a:srgbClr val="A33621"/>
            </a:solidFill>
            <a:ln w="57150" cap="flat" cmpd="sng" algn="ctr">
              <a:solidFill>
                <a:schemeClr val="bg1"/>
              </a:solidFill>
              <a:prstDash val="solid"/>
              <a:headEnd type="none" w="med" len="med"/>
              <a:tailEnd type="none" w="med" len="me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3</a:t>
              </a:r>
            </a:p>
          </p:txBody>
        </p:sp>
      </p:grpSp>
      <p:sp>
        <p:nvSpPr>
          <p:cNvPr id="23" name="Arrow: Bent 22">
            <a:extLst>
              <a:ext uri="{FF2B5EF4-FFF2-40B4-BE49-F238E27FC236}">
                <a16:creationId xmlns:a16="http://schemas.microsoft.com/office/drawing/2014/main" id="{193C8EFE-2504-458D-89E2-E38B6BAAEC0B}"/>
              </a:ext>
            </a:extLst>
          </p:cNvPr>
          <p:cNvSpPr/>
          <p:nvPr/>
        </p:nvSpPr>
        <p:spPr bwMode="auto">
          <a:xfrm flipV="1">
            <a:off x="3914059" y="2691050"/>
            <a:ext cx="1250644" cy="2570371"/>
          </a:xfrm>
          <a:prstGeom prst="bentArrow">
            <a:avLst>
              <a:gd name="adj1" fmla="val 42336"/>
              <a:gd name="adj2" fmla="val 38056"/>
              <a:gd name="adj3" fmla="val 32586"/>
              <a:gd name="adj4" fmla="val 62509"/>
            </a:avLst>
          </a:prstGeom>
          <a:solidFill>
            <a:srgbClr val="FFFFFF">
              <a:lumMod val="85000"/>
            </a:srgbClr>
          </a:solidFill>
          <a:ln w="9525" cap="flat" cmpd="sng" algn="ctr">
            <a:noFill/>
            <a:prstDash val="solid"/>
            <a:round/>
            <a:headEnd type="none" w="med" len="med"/>
            <a:tailEnd type="none" w="med" len="med"/>
          </a:ln>
          <a:effectLst/>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a:ln>
                <a:noFill/>
              </a:ln>
              <a:solidFill>
                <a:srgbClr val="000000"/>
              </a:solidFill>
              <a:effectLst/>
              <a:uLnTx/>
              <a:uFillTx/>
              <a:latin typeface="Arial"/>
              <a:ea typeface="ＭＳ Ｐゴシック" charset="0"/>
              <a:cs typeface="+mn-cs"/>
            </a:endParaRPr>
          </a:p>
        </p:txBody>
      </p:sp>
      <p:pic>
        <p:nvPicPr>
          <p:cNvPr id="34" name="Picture 33" descr="A close up of a logo&#10;&#10;Description automatically generated">
            <a:extLst>
              <a:ext uri="{FF2B5EF4-FFF2-40B4-BE49-F238E27FC236}">
                <a16:creationId xmlns:a16="http://schemas.microsoft.com/office/drawing/2014/main" id="{98103B23-A56B-4364-B0F5-35679F5B7D83}"/>
              </a:ext>
            </a:extLst>
          </p:cNvPr>
          <p:cNvPicPr>
            <a:picLocks noChangeAspect="1"/>
          </p:cNvPicPr>
          <p:nvPr/>
        </p:nvPicPr>
        <p:blipFill>
          <a:blip r:embed="rId5">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5305329" y="4369264"/>
            <a:ext cx="781076" cy="781076"/>
          </a:xfrm>
          <a:prstGeom prst="rect">
            <a:avLst/>
          </a:prstGeom>
        </p:spPr>
      </p:pic>
      <p:sp>
        <p:nvSpPr>
          <p:cNvPr id="36" name="TextBox 35">
            <a:extLst>
              <a:ext uri="{FF2B5EF4-FFF2-40B4-BE49-F238E27FC236}">
                <a16:creationId xmlns:a16="http://schemas.microsoft.com/office/drawing/2014/main" id="{44CA93CA-8E15-448D-BF5E-1E65160D9F8B}"/>
              </a:ext>
            </a:extLst>
          </p:cNvPr>
          <p:cNvSpPr txBox="1">
            <a:spLocks noChangeArrowheads="1"/>
          </p:cNvSpPr>
          <p:nvPr/>
        </p:nvSpPr>
        <p:spPr bwMode="auto">
          <a:xfrm>
            <a:off x="5255645" y="5405622"/>
            <a:ext cx="201639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1200"/>
              </a:spcBef>
              <a:buClr>
                <a:srgbClr val="404040"/>
              </a:buClr>
              <a:buFont typeface="Wingdings" panose="05000000000000000000" pitchFamily="2" charset="2"/>
              <a:buChar char="§"/>
              <a:defRPr>
                <a:solidFill>
                  <a:srgbClr val="404040"/>
                </a:solidFill>
                <a:latin typeface="Arial" panose="020B0604020202020204" pitchFamily="34" charset="0"/>
                <a:ea typeface="MS PGothic" panose="020B0600070205080204" pitchFamily="34" charset="-128"/>
              </a:defRPr>
            </a:lvl1pPr>
            <a:lvl2pPr marL="742950" indent="-285750">
              <a:spcBef>
                <a:spcPts val="600"/>
              </a:spcBef>
              <a:buClr>
                <a:srgbClr val="05023E"/>
              </a:buClr>
              <a:buChar char="–"/>
              <a:defRPr sz="1600">
                <a:solidFill>
                  <a:srgbClr val="404040"/>
                </a:solidFill>
                <a:latin typeface="Arial" panose="020B0604020202020204" pitchFamily="34" charset="0"/>
                <a:ea typeface="MS PGothic" panose="020B0600070205080204" pitchFamily="34" charset="-128"/>
              </a:defRPr>
            </a:lvl2pPr>
            <a:lvl3pPr marL="1143000" indent="-228600">
              <a:spcBef>
                <a:spcPts val="600"/>
              </a:spcBef>
              <a:buClr>
                <a:srgbClr val="05023E"/>
              </a:buClr>
              <a:defRPr sz="1400">
                <a:solidFill>
                  <a:srgbClr val="404040"/>
                </a:solidFill>
                <a:latin typeface="Arial" panose="020B0604020202020204" pitchFamily="34" charset="0"/>
                <a:ea typeface="MS PGothic" panose="020B0600070205080204" pitchFamily="34" charset="-128"/>
              </a:defRPr>
            </a:lvl3pPr>
            <a:lvl4pPr marL="1600200" indent="-228600">
              <a:spcBef>
                <a:spcPts val="300"/>
              </a:spcBef>
              <a:buClr>
                <a:srgbClr val="05023E"/>
              </a:buClr>
              <a:buChar char="–"/>
              <a:defRPr sz="1400">
                <a:solidFill>
                  <a:srgbClr val="606060"/>
                </a:solidFill>
                <a:latin typeface="Arial" panose="020B0604020202020204" pitchFamily="34" charset="0"/>
                <a:ea typeface="MS PGothic" panose="020B0600070205080204" pitchFamily="34" charset="-128"/>
              </a:defRPr>
            </a:lvl4pPr>
            <a:lvl5pPr marL="2057400" indent="-228600">
              <a:spcBef>
                <a:spcPts val="300"/>
              </a:spcBef>
              <a:buClr>
                <a:srgbClr val="05023E"/>
              </a:buClr>
              <a:buChar char="»"/>
              <a:defRPr sz="1400">
                <a:solidFill>
                  <a:srgbClr val="606060"/>
                </a:solidFill>
                <a:latin typeface="Arial" panose="020B0604020202020204" pitchFamily="34" charset="0"/>
                <a:ea typeface="MS PGothic" panose="020B0600070205080204" pitchFamily="34" charset="-128"/>
              </a:defRPr>
            </a:lvl5pPr>
            <a:lvl6pPr marL="25146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6pPr>
            <a:lvl7pPr marL="29718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7pPr>
            <a:lvl8pPr marL="34290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8pPr>
            <a:lvl9pPr marL="3886200" indent="-228600" eaLnBrk="0" fontAlgn="base" hangingPunct="0">
              <a:spcBef>
                <a:spcPts val="300"/>
              </a:spcBef>
              <a:spcAft>
                <a:spcPct val="0"/>
              </a:spcAft>
              <a:buClr>
                <a:srgbClr val="05023E"/>
              </a:buClr>
              <a:buChar char="»"/>
              <a:defRPr sz="1400">
                <a:solidFill>
                  <a:srgbClr val="606060"/>
                </a:solidFill>
                <a:latin typeface="Arial" panose="020B0604020202020204" pitchFamily="34" charset="0"/>
                <a:ea typeface="MS PGothic"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 typeface="Wingdings" panose="05000000000000000000" pitchFamily="2" charset="2"/>
              <a:buNone/>
              <a:tabLst/>
              <a:defRPr/>
            </a:pPr>
            <a:r>
              <a:rPr kumimoji="0" lang="en-US" altLang="en-US" sz="1200" b="0" i="0" u="none" strike="noStrike" kern="0" cap="none" spc="0" normalizeH="0" baseline="0" noProof="0" dirty="0">
                <a:ln>
                  <a:noFill/>
                </a:ln>
                <a:solidFill>
                  <a:srgbClr val="070359"/>
                </a:solidFill>
                <a:effectLst/>
                <a:uLnTx/>
                <a:uFillTx/>
                <a:latin typeface="Arial" panose="020B0604020202020204" pitchFamily="34" charset="0"/>
                <a:ea typeface="MS PGothic" panose="020B0600070205080204" pitchFamily="34" charset="-128"/>
                <a:cs typeface="+mn-cs"/>
              </a:rPr>
              <a:t>Determine which clinical activities the provider may be permitted to perform</a:t>
            </a:r>
          </a:p>
        </p:txBody>
      </p:sp>
      <p:sp>
        <p:nvSpPr>
          <p:cNvPr id="40" name="Arrow: Bent 39">
            <a:extLst>
              <a:ext uri="{FF2B5EF4-FFF2-40B4-BE49-F238E27FC236}">
                <a16:creationId xmlns:a16="http://schemas.microsoft.com/office/drawing/2014/main" id="{93680EB8-6401-4833-8308-52B73D0A645B}"/>
              </a:ext>
            </a:extLst>
          </p:cNvPr>
          <p:cNvSpPr/>
          <p:nvPr/>
        </p:nvSpPr>
        <p:spPr bwMode="auto">
          <a:xfrm rot="16200000" flipV="1">
            <a:off x="6898539" y="3311611"/>
            <a:ext cx="2246207" cy="1250645"/>
          </a:xfrm>
          <a:prstGeom prst="bentArrow">
            <a:avLst>
              <a:gd name="adj1" fmla="val 42336"/>
              <a:gd name="adj2" fmla="val 38056"/>
              <a:gd name="adj3" fmla="val 32586"/>
              <a:gd name="adj4" fmla="val 62509"/>
            </a:avLst>
          </a:prstGeom>
          <a:solidFill>
            <a:srgbClr val="FFFFFF">
              <a:lumMod val="85000"/>
            </a:srgbClr>
          </a:solidFill>
          <a:ln w="9525" cap="flat" cmpd="sng" algn="ctr">
            <a:noFill/>
            <a:prstDash val="solid"/>
            <a:round/>
            <a:headEnd type="none" w="med" len="med"/>
            <a:tailEnd type="none" w="med" len="med"/>
          </a:ln>
          <a:effectLst/>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a:ln>
                <a:noFill/>
              </a:ln>
              <a:solidFill>
                <a:srgbClr val="000000"/>
              </a:solidFill>
              <a:effectLst/>
              <a:uLnTx/>
              <a:uFillTx/>
              <a:latin typeface="Arial"/>
              <a:ea typeface="ＭＳ Ｐゴシック" charset="0"/>
              <a:cs typeface="+mn-cs"/>
            </a:endParaRPr>
          </a:p>
        </p:txBody>
      </p:sp>
      <p:sp>
        <p:nvSpPr>
          <p:cNvPr id="43" name="Rectangle 42">
            <a:extLst>
              <a:ext uri="{FF2B5EF4-FFF2-40B4-BE49-F238E27FC236}">
                <a16:creationId xmlns:a16="http://schemas.microsoft.com/office/drawing/2014/main" id="{2DE5088C-9C76-46E0-A1CC-A9676A711D6F}"/>
              </a:ext>
            </a:extLst>
          </p:cNvPr>
          <p:cNvSpPr/>
          <p:nvPr/>
        </p:nvSpPr>
        <p:spPr bwMode="auto">
          <a:xfrm>
            <a:off x="403913" y="1600200"/>
            <a:ext cx="496559" cy="2254588"/>
          </a:xfrm>
          <a:prstGeom prst="rect">
            <a:avLst/>
          </a:prstGeom>
          <a:solidFill>
            <a:schemeClr val="accent5">
              <a:lumMod val="40000"/>
              <a:lumOff val="60000"/>
            </a:schemeClr>
          </a:solidFill>
          <a:ln w="9525" cap="flat" cmpd="sng" algn="ctr">
            <a:noFill/>
            <a:prstDash val="solid"/>
            <a:round/>
            <a:headEnd type="none" w="med" len="med"/>
            <a:tailEnd type="none" w="med" len="med"/>
          </a:ln>
          <a:effectLst/>
        </p:spPr>
        <p:txBody>
          <a:bodyPr vert="vert270"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323E48"/>
                </a:solidFill>
                <a:effectLst/>
                <a:uLnTx/>
                <a:uFillTx/>
                <a:latin typeface="Arial"/>
                <a:ea typeface="+mn-ea"/>
                <a:cs typeface="+mn-cs"/>
              </a:rPr>
              <a:t>CREDENTIALING</a:t>
            </a:r>
          </a:p>
        </p:txBody>
      </p:sp>
    </p:spTree>
    <p:extLst>
      <p:ext uri="{BB962C8B-B14F-4D97-AF65-F5344CB8AC3E}">
        <p14:creationId xmlns:p14="http://schemas.microsoft.com/office/powerpoint/2010/main" val="1566820620"/>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AQH Widescreen Master">
  <a:themeElements>
    <a:clrScheme name="Custom 6">
      <a:dk1>
        <a:srgbClr val="323E48"/>
      </a:dk1>
      <a:lt1>
        <a:sysClr val="window" lastClr="FFFFFF"/>
      </a:lt1>
      <a:dk2>
        <a:srgbClr val="898C8D"/>
      </a:dk2>
      <a:lt2>
        <a:srgbClr val="E7E6E6"/>
      </a:lt2>
      <a:accent1>
        <a:srgbClr val="007B8B"/>
      </a:accent1>
      <a:accent2>
        <a:srgbClr val="323E48"/>
      </a:accent2>
      <a:accent3>
        <a:srgbClr val="7D4182"/>
      </a:accent3>
      <a:accent4>
        <a:srgbClr val="A32136"/>
      </a:accent4>
      <a:accent5>
        <a:srgbClr val="0067B9"/>
      </a:accent5>
      <a:accent6>
        <a:srgbClr val="D8D6D6"/>
      </a:accent6>
      <a:hlink>
        <a:srgbClr val="0067B9"/>
      </a:hlink>
      <a:folHlink>
        <a:srgbClr val="7D4182"/>
      </a:folHlink>
    </a:clrScheme>
    <a:fontScheme name="Default Design">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99FF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solidFill>
          <a:srgbClr val="99FF99"/>
        </a:solidFill>
        <a:ln w="28575" cap="flat" cmpd="sng" algn="ctr">
          <a:solidFill>
            <a:schemeClr val="tx1"/>
          </a:solidFill>
          <a:prstDash val="solid"/>
          <a:round/>
          <a:headEnd type="none" w="med" len="med"/>
          <a:tailEnd type="triangle" w="med" len="med"/>
        </a:ln>
        <a:effectLst/>
      </a:spPr>
      <a:body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2047</TotalTime>
  <Words>1695</Words>
  <Application>Microsoft Office PowerPoint</Application>
  <PresentationFormat>Widescreen</PresentationFormat>
  <Paragraphs>186</Paragraphs>
  <Slides>18</Slides>
  <Notes>4</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18</vt:i4>
      </vt:variant>
    </vt:vector>
  </HeadingPairs>
  <TitlesOfParts>
    <vt:vector size="28" baseType="lpstr">
      <vt:lpstr>MS PGothic</vt:lpstr>
      <vt:lpstr>MS PGothic</vt:lpstr>
      <vt:lpstr>Arial</vt:lpstr>
      <vt:lpstr>Calibri</vt:lpstr>
      <vt:lpstr>Courier New</vt:lpstr>
      <vt:lpstr>Times New Roman</vt:lpstr>
      <vt:lpstr>Trebuchet MS</vt:lpstr>
      <vt:lpstr>Wingdings</vt:lpstr>
      <vt:lpstr>Default Design</vt:lpstr>
      <vt:lpstr>1_CAQH Widescreen Master</vt:lpstr>
      <vt:lpstr>Welcome to the Ch. 849 (2020 Acts of Assembly) Work Group Meeting August 17, 2020 9:00 a.m.</vt:lpstr>
      <vt:lpstr>Call to Order and Welcome</vt:lpstr>
      <vt:lpstr>Introductions &amp; Roll Call</vt:lpstr>
      <vt:lpstr>Ch. 849 (2020 Acts of Assembly) Work Group - Agenda </vt:lpstr>
      <vt:lpstr>Public Comment Period</vt:lpstr>
      <vt:lpstr>Commonwealth of Virginia PSV Workgroup</vt:lpstr>
      <vt:lpstr>Who is CAQH?</vt:lpstr>
      <vt:lpstr>What is credentialing?</vt:lpstr>
      <vt:lpstr>Hospitals and health systems must perform the related function of privileging</vt:lpstr>
      <vt:lpstr>Payer credentialing vs Hospital credentialing</vt:lpstr>
      <vt:lpstr>Credentialing pain points</vt:lpstr>
      <vt:lpstr>Considerations, risks and recommendations for Primary Source Verification</vt:lpstr>
      <vt:lpstr>Considerations, risks and recommendations for Primary Source Verification</vt:lpstr>
      <vt:lpstr>Considerations, risks and recommendations for Primary Source Verification</vt:lpstr>
      <vt:lpstr>Considerations, risks and recommendations for Primary Source Verification</vt:lpstr>
      <vt:lpstr>Discussion of Next Steps</vt:lpstr>
      <vt:lpstr>Other business</vt:lpstr>
      <vt:lpstr>adjourn</vt:lpstr>
    </vt:vector>
  </TitlesOfParts>
  <Company>VDH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rstepanek</dc:creator>
  <cp:lastModifiedBy>Rebekah E. Allen</cp:lastModifiedBy>
  <cp:revision>80</cp:revision>
  <cp:lastPrinted>2017-09-25T17:37:12Z</cp:lastPrinted>
  <dcterms:created xsi:type="dcterms:W3CDTF">2008-08-05T14:53:59Z</dcterms:created>
  <dcterms:modified xsi:type="dcterms:W3CDTF">2020-08-17T12:13:47Z</dcterms:modified>
</cp:coreProperties>
</file>