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8" r:id="rId2"/>
    <p:sldMasterId id="2147483910" r:id="rId3"/>
    <p:sldMasterId id="2147483924" r:id="rId4"/>
    <p:sldMasterId id="2147483939" r:id="rId5"/>
    <p:sldMasterId id="2147483948" r:id="rId6"/>
    <p:sldMasterId id="2147483960" r:id="rId7"/>
  </p:sldMasterIdLst>
  <p:notesMasterIdLst>
    <p:notesMasterId r:id="rId91"/>
  </p:notesMasterIdLst>
  <p:sldIdLst>
    <p:sldId id="259" r:id="rId8"/>
    <p:sldId id="315" r:id="rId9"/>
    <p:sldId id="262" r:id="rId10"/>
    <p:sldId id="318" r:id="rId11"/>
    <p:sldId id="319" r:id="rId12"/>
    <p:sldId id="263" r:id="rId13"/>
    <p:sldId id="327" r:id="rId14"/>
    <p:sldId id="268"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23" r:id="rId71"/>
    <p:sldId id="424" r:id="rId72"/>
    <p:sldId id="425" r:id="rId73"/>
    <p:sldId id="426" r:id="rId74"/>
    <p:sldId id="370" r:id="rId75"/>
    <p:sldId id="371" r:id="rId76"/>
    <p:sldId id="372" r:id="rId77"/>
    <p:sldId id="373" r:id="rId78"/>
    <p:sldId id="374" r:id="rId79"/>
    <p:sldId id="375" r:id="rId80"/>
    <p:sldId id="376" r:id="rId81"/>
    <p:sldId id="378" r:id="rId82"/>
    <p:sldId id="377" r:id="rId83"/>
    <p:sldId id="379" r:id="rId84"/>
    <p:sldId id="380" r:id="rId85"/>
    <p:sldId id="381" r:id="rId86"/>
    <p:sldId id="382" r:id="rId87"/>
    <p:sldId id="337" r:id="rId88"/>
    <p:sldId id="321" r:id="rId89"/>
    <p:sldId id="276" r:id="rId9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DA"/>
    <a:srgbClr val="333399"/>
    <a:srgbClr val="E5F9FF"/>
    <a:srgbClr val="CCCCFF"/>
    <a:srgbClr val="777777"/>
    <a:srgbClr val="5F5F5F"/>
    <a:srgbClr val="4D4D4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4307" autoAdjust="0"/>
  </p:normalViewPr>
  <p:slideViewPr>
    <p:cSldViewPr>
      <p:cViewPr varScale="1">
        <p:scale>
          <a:sx n="33" d="100"/>
          <a:sy n="33" d="100"/>
        </p:scale>
        <p:origin x="78" y="52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MCO Expenditures to </a:t>
            </a:r>
            <a:r>
              <a:rPr lang="en-US" sz="1600" dirty="0" smtClean="0"/>
              <a:t>Providers</a:t>
            </a:r>
          </a:p>
          <a:p>
            <a:pPr>
              <a:defRPr sz="1600"/>
            </a:pPr>
            <a:r>
              <a:rPr lang="en-US" sz="1200" dirty="0" smtClean="0"/>
              <a:t>(in Millions)</a:t>
            </a:r>
            <a:endParaRPr lang="en-US" sz="12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MCO Expenditures to Providers</c:v>
                </c:pt>
              </c:strCache>
            </c:strRef>
          </c:tx>
          <c:spPr>
            <a:solidFill>
              <a:schemeClr val="accent1"/>
            </a:solidFill>
            <a:ln>
              <a:noFill/>
            </a:ln>
            <a:effectLst/>
          </c:spPr>
          <c:invertIfNegative val="0"/>
          <c:cat>
            <c:strRef>
              <c:f>Sheet1!$A$2:$A$8</c:f>
              <c:strCache>
                <c:ptCount val="7"/>
                <c:pt idx="0">
                  <c:v>FY19Q1</c:v>
                </c:pt>
                <c:pt idx="1">
                  <c:v>FY19Q2</c:v>
                </c:pt>
                <c:pt idx="2">
                  <c:v>FY19Q3</c:v>
                </c:pt>
                <c:pt idx="3">
                  <c:v>FY19Q4</c:v>
                </c:pt>
                <c:pt idx="4">
                  <c:v>FY20Q1</c:v>
                </c:pt>
                <c:pt idx="5">
                  <c:v>FY20Q2</c:v>
                </c:pt>
                <c:pt idx="6">
                  <c:v>FY20Q3</c:v>
                </c:pt>
              </c:strCache>
            </c:strRef>
          </c:cat>
          <c:val>
            <c:numRef>
              <c:f>Sheet1!$B$2:$B$8</c:f>
              <c:numCache>
                <c:formatCode>"$"#,##0.0</c:formatCode>
                <c:ptCount val="7"/>
                <c:pt idx="0" formatCode="&quot;$&quot;#,##0.00_);[Red]\(&quot;$&quot;#,##0.00\)">
                  <c:v>218.1</c:v>
                </c:pt>
                <c:pt idx="1">
                  <c:v>217.90037237000001</c:v>
                </c:pt>
                <c:pt idx="2">
                  <c:v>217.33879062</c:v>
                </c:pt>
                <c:pt idx="3">
                  <c:v>225.33960944</c:v>
                </c:pt>
                <c:pt idx="4">
                  <c:v>246.40173644000001</c:v>
                </c:pt>
                <c:pt idx="5">
                  <c:v>248.19137671000001</c:v>
                </c:pt>
                <c:pt idx="6">
                  <c:v>240.26554034</c:v>
                </c:pt>
              </c:numCache>
            </c:numRef>
          </c:val>
          <c:extLst>
            <c:ext xmlns:c16="http://schemas.microsoft.com/office/drawing/2014/chart" uri="{C3380CC4-5D6E-409C-BE32-E72D297353CC}">
              <c16:uniqueId val="{00000000-4EE5-4CE7-87DE-4E19BFBEDB65}"/>
            </c:ext>
          </c:extLst>
        </c:ser>
        <c:dLbls>
          <c:showLegendKey val="0"/>
          <c:showVal val="0"/>
          <c:showCatName val="0"/>
          <c:showSerName val="0"/>
          <c:showPercent val="0"/>
          <c:showBubbleSize val="0"/>
        </c:dLbls>
        <c:gapWidth val="219"/>
        <c:overlap val="-27"/>
        <c:axId val="740587720"/>
        <c:axId val="740588376"/>
      </c:barChart>
      <c:catAx>
        <c:axId val="74058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0588376"/>
        <c:crosses val="autoZero"/>
        <c:auto val="1"/>
        <c:lblAlgn val="ctr"/>
        <c:lblOffset val="100"/>
        <c:noMultiLvlLbl val="0"/>
      </c:catAx>
      <c:valAx>
        <c:axId val="7405883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587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39173228346459"/>
          <c:y val="0.24719113235845519"/>
          <c:w val="0.4850883303048657"/>
          <c:h val="0.45043916385451815"/>
        </c:manualLayout>
      </c:layout>
      <c:pieChart>
        <c:varyColors val="1"/>
        <c:ser>
          <c:idx val="0"/>
          <c:order val="0"/>
          <c:tx>
            <c:strRef>
              <c:f>Sheet1!$B$1</c:f>
              <c:strCache>
                <c:ptCount val="1"/>
                <c:pt idx="0">
                  <c:v>SFY2018 Fee-for-Service Expenditures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88-4BA3-BB3C-01C0CC73B3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BD-4548-BAB0-07F3CEC8631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Federal Share</c:v>
                </c:pt>
                <c:pt idx="1">
                  <c:v>State Share</c:v>
                </c:pt>
              </c:strCache>
            </c:strRef>
          </c:cat>
          <c:val>
            <c:numRef>
              <c:f>Sheet1!$B$2:$B$3</c:f>
              <c:numCache>
                <c:formatCode>[$$-409]#,##0_);\([$$-409]#,##0\)</c:formatCode>
                <c:ptCount val="2"/>
                <c:pt idx="0">
                  <c:v>120690742</c:v>
                </c:pt>
                <c:pt idx="1">
                  <c:v>120687048</c:v>
                </c:pt>
              </c:numCache>
            </c:numRef>
          </c:val>
          <c:extLst>
            <c:ext xmlns:c16="http://schemas.microsoft.com/office/drawing/2014/chart" uri="{C3380CC4-5D6E-409C-BE32-E72D297353CC}">
              <c16:uniqueId val="{00000000-8F88-4BA3-BB3C-01C0CC73B33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rgbClr val="3255A5"/>
              </a:solidFill>
              <a:ln w="19050">
                <a:solidFill>
                  <a:schemeClr val="lt1"/>
                </a:solidFill>
              </a:ln>
              <a:effectLst/>
            </c:spPr>
            <c:extLst>
              <c:ext xmlns:c16="http://schemas.microsoft.com/office/drawing/2014/chart" uri="{C3380CC4-5D6E-409C-BE32-E72D297353CC}">
                <c16:uniqueId val="{00000001-450F-4E39-BDAD-7FEEB143DF53}"/>
              </c:ext>
            </c:extLst>
          </c:dPt>
          <c:dPt>
            <c:idx val="1"/>
            <c:bubble3D val="0"/>
            <c:spPr>
              <a:solidFill>
                <a:srgbClr val="3255A5">
                  <a:alpha val="65000"/>
                </a:srgbClr>
              </a:solidFill>
              <a:ln w="19050">
                <a:solidFill>
                  <a:schemeClr val="lt1"/>
                </a:solidFill>
              </a:ln>
              <a:effectLst/>
            </c:spPr>
            <c:extLst>
              <c:ext xmlns:c16="http://schemas.microsoft.com/office/drawing/2014/chart" uri="{C3380CC4-5D6E-409C-BE32-E72D297353CC}">
                <c16:uniqueId val="{00000003-450F-4E39-BDAD-7FEEB143DF53}"/>
              </c:ext>
            </c:extLst>
          </c:dPt>
          <c:dPt>
            <c:idx val="2"/>
            <c:bubble3D val="0"/>
            <c:spPr>
              <a:solidFill>
                <a:srgbClr val="3255A5">
                  <a:alpha val="45000"/>
                </a:srgbClr>
              </a:solidFill>
              <a:ln w="19050">
                <a:solidFill>
                  <a:schemeClr val="lt1"/>
                </a:solidFill>
              </a:ln>
              <a:effectLst/>
            </c:spPr>
            <c:extLst>
              <c:ext xmlns:c16="http://schemas.microsoft.com/office/drawing/2014/chart" uri="{C3380CC4-5D6E-409C-BE32-E72D297353CC}">
                <c16:uniqueId val="{00000005-450F-4E39-BDAD-7FEEB143DF53}"/>
              </c:ext>
            </c:extLst>
          </c:dPt>
          <c:dPt>
            <c:idx val="3"/>
            <c:bubble3D val="0"/>
            <c:spPr>
              <a:solidFill>
                <a:srgbClr val="66B246"/>
              </a:solidFill>
              <a:ln w="19050">
                <a:solidFill>
                  <a:schemeClr val="lt1"/>
                </a:solidFill>
              </a:ln>
              <a:effectLst/>
            </c:spPr>
            <c:extLst>
              <c:ext xmlns:c16="http://schemas.microsoft.com/office/drawing/2014/chart" uri="{C3380CC4-5D6E-409C-BE32-E72D297353CC}">
                <c16:uniqueId val="{00000007-450F-4E39-BDAD-7FEEB143DF53}"/>
              </c:ext>
            </c:extLst>
          </c:dPt>
          <c:dPt>
            <c:idx val="4"/>
            <c:bubble3D val="0"/>
            <c:spPr>
              <a:solidFill>
                <a:srgbClr val="66B246">
                  <a:alpha val="35000"/>
                </a:srgbClr>
              </a:solidFill>
              <a:ln w="19050">
                <a:solidFill>
                  <a:schemeClr val="lt1"/>
                </a:solidFill>
              </a:ln>
              <a:effectLst/>
            </c:spPr>
            <c:extLst>
              <c:ext xmlns:c16="http://schemas.microsoft.com/office/drawing/2014/chart" uri="{C3380CC4-5D6E-409C-BE32-E72D297353CC}">
                <c16:uniqueId val="{00000009-450F-4E39-BDAD-7FEEB143DF53}"/>
              </c:ext>
            </c:extLst>
          </c:dPt>
          <c:dLbls>
            <c:dLbl>
              <c:idx val="0"/>
              <c:layout>
                <c:manualLayout>
                  <c:x val="4.9612403100775193E-2"/>
                  <c:y val="5.89318600368324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50F-4E39-BDAD-7FEEB143DF53}"/>
                </c:ext>
              </c:extLst>
            </c:dLbl>
            <c:dLbl>
              <c:idx val="1"/>
              <c:layout>
                <c:manualLayout>
                  <c:x val="-2.7906976744186046E-2"/>
                  <c:y val="9.87607488290482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50F-4E39-BDAD-7FEEB143DF53}"/>
                </c:ext>
              </c:extLst>
            </c:dLbl>
            <c:dLbl>
              <c:idx val="2"/>
              <c:layout>
                <c:manualLayout>
                  <c:x val="-5.7364341085271317E-2"/>
                  <c:y val="8.0012180797842253E-2"/>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2000"/>
                      <a:t>Other Government 
2%</a:t>
                    </a:r>
                  </a:p>
                </c:rich>
              </c:tx>
              <c:spPr>
                <a:solidFill>
                  <a:sysClr val="window" lastClr="FFFFFF"/>
                </a:solidFill>
                <a:ln>
                  <a:solidFill>
                    <a:sysClr val="windowText" lastClr="000000">
                      <a:lumMod val="25000"/>
                      <a:lumOff val="75000"/>
                    </a:sys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761462491607154"/>
                      <c:h val="0.19192413103058251"/>
                    </c:manualLayout>
                  </c15:layout>
                </c:ext>
                <c:ext xmlns:c16="http://schemas.microsoft.com/office/drawing/2014/chart" uri="{C3380CC4-5D6E-409C-BE32-E72D297353CC}">
                  <c16:uniqueId val="{00000005-450F-4E39-BDAD-7FEEB143DF53}"/>
                </c:ext>
              </c:extLst>
            </c:dLbl>
            <c:dLbl>
              <c:idx val="3"/>
              <c:layout>
                <c:manualLayout>
                  <c:x val="-7.7519379844961239E-2"/>
                  <c:y val="2.9657309783703078E-7"/>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2000"/>
                      <a:t>Other Insurance
9%</a:t>
                    </a:r>
                  </a:p>
                </c:rich>
              </c:tx>
              <c:spPr>
                <a:solidFill>
                  <a:sysClr val="window" lastClr="FFFFFF"/>
                </a:solidFill>
                <a:ln>
                  <a:solidFill>
                    <a:sysClr val="windowText" lastClr="000000">
                      <a:lumMod val="25000"/>
                      <a:lumOff val="75000"/>
                    </a:sys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324482695477019"/>
                      <c:h val="0.22122336402864892"/>
                    </c:manualLayout>
                  </c15:layout>
                </c:ext>
                <c:ext xmlns:c16="http://schemas.microsoft.com/office/drawing/2014/chart" uri="{C3380CC4-5D6E-409C-BE32-E72D297353CC}">
                  <c16:uniqueId val="{00000007-450F-4E39-BDAD-7FEEB143DF53}"/>
                </c:ext>
              </c:extLst>
            </c:dLbl>
            <c:dLbl>
              <c:idx val="4"/>
              <c:layout>
                <c:manualLayout>
                  <c:x val="-1.8604651162790697E-2"/>
                  <c:y val="7.532956685499058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50F-4E39-BDAD-7FEEB143DF5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Sheet1!$A$2:$A$6</c:f>
              <c:strCache>
                <c:ptCount val="5"/>
                <c:pt idx="0">
                  <c:v>Medicaid</c:v>
                </c:pt>
                <c:pt idx="1">
                  <c:v>Medicare</c:v>
                </c:pt>
                <c:pt idx="2">
                  <c:v>Other Government </c:v>
                </c:pt>
                <c:pt idx="3">
                  <c:v>Other Insurance</c:v>
                </c:pt>
                <c:pt idx="4">
                  <c:v>Self Pay </c:v>
                </c:pt>
              </c:strCache>
            </c:strRef>
          </c:cat>
          <c:val>
            <c:numRef>
              <c:f>Sheet1!$B$2:$B$6</c:f>
              <c:numCache>
                <c:formatCode>General</c:formatCode>
                <c:ptCount val="5"/>
                <c:pt idx="0">
                  <c:v>62.2</c:v>
                </c:pt>
                <c:pt idx="1">
                  <c:v>16.100000000000001</c:v>
                </c:pt>
                <c:pt idx="2">
                  <c:v>0.9</c:v>
                </c:pt>
                <c:pt idx="3">
                  <c:v>9.5</c:v>
                </c:pt>
                <c:pt idx="4">
                  <c:v>11.4</c:v>
                </c:pt>
              </c:numCache>
            </c:numRef>
          </c:val>
          <c:extLst>
            <c:ext xmlns:c16="http://schemas.microsoft.com/office/drawing/2014/chart" uri="{C3380CC4-5D6E-409C-BE32-E72D297353CC}">
              <c16:uniqueId val="{0000000A-450F-4E39-BDAD-7FEEB143DF53}"/>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97BA8-0793-40AE-9850-7016F97BACE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9C63D8B-32BE-477B-B7E0-45AB8293B34D}">
      <dgm:prSet phldrT="[Text]"/>
      <dgm:spPr/>
      <dgm:t>
        <a:bodyPr/>
        <a:lstStyle/>
        <a:p>
          <a:r>
            <a:rPr lang="en-US" dirty="0" smtClean="0"/>
            <a:t>Locate Regulations </a:t>
          </a:r>
          <a:endParaRPr lang="en-US" dirty="0"/>
        </a:p>
      </dgm:t>
    </dgm:pt>
    <dgm:pt modelId="{4F410EFD-45B6-4860-9624-12AB18FE41D1}" type="parTrans" cxnId="{897E85AF-1B48-4FFD-8BB4-3B4E5562A1C3}">
      <dgm:prSet/>
      <dgm:spPr/>
      <dgm:t>
        <a:bodyPr/>
        <a:lstStyle/>
        <a:p>
          <a:endParaRPr lang="en-US"/>
        </a:p>
      </dgm:t>
    </dgm:pt>
    <dgm:pt modelId="{9BBD0BB7-FBA5-433E-AE27-CB78F90251A1}" type="sibTrans" cxnId="{897E85AF-1B48-4FFD-8BB4-3B4E5562A1C3}">
      <dgm:prSet/>
      <dgm:spPr/>
      <dgm:t>
        <a:bodyPr/>
        <a:lstStyle/>
        <a:p>
          <a:endParaRPr lang="en-US"/>
        </a:p>
      </dgm:t>
    </dgm:pt>
    <dgm:pt modelId="{208F4546-DC4B-4606-BF28-E500AC2C7E1E}">
      <dgm:prSet phldrT="[Text]"/>
      <dgm:spPr/>
      <dgm:t>
        <a:bodyPr/>
        <a:lstStyle/>
        <a:p>
          <a:r>
            <a:rPr lang="en-US" dirty="0" smtClean="0"/>
            <a:t>Gather Data Sources</a:t>
          </a:r>
          <a:endParaRPr lang="en-US" dirty="0"/>
        </a:p>
      </dgm:t>
    </dgm:pt>
    <dgm:pt modelId="{DCA8707E-F84A-4CC3-A8D6-B8C4AEC16830}" type="parTrans" cxnId="{C656BA8F-A4E0-4EDC-9A27-9875AC21467B}">
      <dgm:prSet/>
      <dgm:spPr/>
      <dgm:t>
        <a:bodyPr/>
        <a:lstStyle/>
        <a:p>
          <a:endParaRPr lang="en-US"/>
        </a:p>
      </dgm:t>
    </dgm:pt>
    <dgm:pt modelId="{F8FF792F-DB5E-419E-BED4-3FAA4463409A}" type="sibTrans" cxnId="{C656BA8F-A4E0-4EDC-9A27-9875AC21467B}">
      <dgm:prSet/>
      <dgm:spPr/>
      <dgm:t>
        <a:bodyPr/>
        <a:lstStyle/>
        <a:p>
          <a:endParaRPr lang="en-US"/>
        </a:p>
      </dgm:t>
    </dgm:pt>
    <dgm:pt modelId="{9B70F1CB-8046-44B5-8E15-33A7075BFD68}">
      <dgm:prSet phldrT="[Text]"/>
      <dgm:spPr/>
      <dgm:t>
        <a:bodyPr/>
        <a:lstStyle/>
        <a:p>
          <a:r>
            <a:rPr lang="en-US" dirty="0" smtClean="0"/>
            <a:t>Apply Calculations</a:t>
          </a:r>
          <a:endParaRPr lang="en-US" dirty="0"/>
        </a:p>
      </dgm:t>
    </dgm:pt>
    <dgm:pt modelId="{D9E5BF2E-9938-401F-B575-5838AA3AD80A}" type="parTrans" cxnId="{60527266-F077-4473-8376-7E7D860C650D}">
      <dgm:prSet/>
      <dgm:spPr/>
      <dgm:t>
        <a:bodyPr/>
        <a:lstStyle/>
        <a:p>
          <a:endParaRPr lang="en-US"/>
        </a:p>
      </dgm:t>
    </dgm:pt>
    <dgm:pt modelId="{584587F1-B1AD-44F3-B20D-B19B0EDB4590}" type="sibTrans" cxnId="{60527266-F077-4473-8376-7E7D860C650D}">
      <dgm:prSet/>
      <dgm:spPr/>
      <dgm:t>
        <a:bodyPr/>
        <a:lstStyle/>
        <a:p>
          <a:endParaRPr lang="en-US"/>
        </a:p>
      </dgm:t>
    </dgm:pt>
    <dgm:pt modelId="{5ED1715D-B194-4AB4-8BF4-CFFEB103BE75}" type="pres">
      <dgm:prSet presAssocID="{B2D97BA8-0793-40AE-9850-7016F97BACEB}" presName="rootnode" presStyleCnt="0">
        <dgm:presLayoutVars>
          <dgm:chMax/>
          <dgm:chPref/>
          <dgm:dir/>
          <dgm:animLvl val="lvl"/>
        </dgm:presLayoutVars>
      </dgm:prSet>
      <dgm:spPr/>
      <dgm:t>
        <a:bodyPr/>
        <a:lstStyle/>
        <a:p>
          <a:endParaRPr lang="en-US"/>
        </a:p>
      </dgm:t>
    </dgm:pt>
    <dgm:pt modelId="{6801D522-15E9-4624-A7EB-4CE823B3C27E}" type="pres">
      <dgm:prSet presAssocID="{D9C63D8B-32BE-477B-B7E0-45AB8293B34D}" presName="composite" presStyleCnt="0"/>
      <dgm:spPr/>
    </dgm:pt>
    <dgm:pt modelId="{7BFFD500-47BE-4224-AFA9-19B70C4D4F61}" type="pres">
      <dgm:prSet presAssocID="{D9C63D8B-32BE-477B-B7E0-45AB8293B34D}" presName="LShape" presStyleLbl="alignNode1" presStyleIdx="0" presStyleCnt="5"/>
      <dgm:spPr/>
    </dgm:pt>
    <dgm:pt modelId="{48FE5E9E-2C1F-4900-99D1-0E64FA5836F0}" type="pres">
      <dgm:prSet presAssocID="{D9C63D8B-32BE-477B-B7E0-45AB8293B34D}" presName="ParentText" presStyleLbl="revTx" presStyleIdx="0" presStyleCnt="3">
        <dgm:presLayoutVars>
          <dgm:chMax val="0"/>
          <dgm:chPref val="0"/>
          <dgm:bulletEnabled val="1"/>
        </dgm:presLayoutVars>
      </dgm:prSet>
      <dgm:spPr/>
      <dgm:t>
        <a:bodyPr/>
        <a:lstStyle/>
        <a:p>
          <a:endParaRPr lang="en-US"/>
        </a:p>
      </dgm:t>
    </dgm:pt>
    <dgm:pt modelId="{EB1E78DE-CEB2-4BBE-83F9-65045A0885E5}" type="pres">
      <dgm:prSet presAssocID="{D9C63D8B-32BE-477B-B7E0-45AB8293B34D}" presName="Triangle" presStyleLbl="alignNode1" presStyleIdx="1" presStyleCnt="5"/>
      <dgm:spPr/>
    </dgm:pt>
    <dgm:pt modelId="{62B15CD1-A88C-49FA-8D18-38CCD341AEC7}" type="pres">
      <dgm:prSet presAssocID="{9BBD0BB7-FBA5-433E-AE27-CB78F90251A1}" presName="sibTrans" presStyleCnt="0"/>
      <dgm:spPr/>
    </dgm:pt>
    <dgm:pt modelId="{7DFC2ECB-E28E-43E6-BE03-C5158062E414}" type="pres">
      <dgm:prSet presAssocID="{9BBD0BB7-FBA5-433E-AE27-CB78F90251A1}" presName="space" presStyleCnt="0"/>
      <dgm:spPr/>
    </dgm:pt>
    <dgm:pt modelId="{F84F93D8-4A88-4AB0-AA42-F3F08D208C15}" type="pres">
      <dgm:prSet presAssocID="{208F4546-DC4B-4606-BF28-E500AC2C7E1E}" presName="composite" presStyleCnt="0"/>
      <dgm:spPr/>
    </dgm:pt>
    <dgm:pt modelId="{31521DE6-F461-4BA7-A201-29267B7855E8}" type="pres">
      <dgm:prSet presAssocID="{208F4546-DC4B-4606-BF28-E500AC2C7E1E}" presName="LShape" presStyleLbl="alignNode1" presStyleIdx="2" presStyleCnt="5"/>
      <dgm:spPr/>
    </dgm:pt>
    <dgm:pt modelId="{5D7CDC93-3A3B-4E03-9B67-08155A51C784}" type="pres">
      <dgm:prSet presAssocID="{208F4546-DC4B-4606-BF28-E500AC2C7E1E}" presName="ParentText" presStyleLbl="revTx" presStyleIdx="1" presStyleCnt="3">
        <dgm:presLayoutVars>
          <dgm:chMax val="0"/>
          <dgm:chPref val="0"/>
          <dgm:bulletEnabled val="1"/>
        </dgm:presLayoutVars>
      </dgm:prSet>
      <dgm:spPr/>
      <dgm:t>
        <a:bodyPr/>
        <a:lstStyle/>
        <a:p>
          <a:endParaRPr lang="en-US"/>
        </a:p>
      </dgm:t>
    </dgm:pt>
    <dgm:pt modelId="{C9492AA5-2652-4054-87A1-687465B994DE}" type="pres">
      <dgm:prSet presAssocID="{208F4546-DC4B-4606-BF28-E500AC2C7E1E}" presName="Triangle" presStyleLbl="alignNode1" presStyleIdx="3" presStyleCnt="5"/>
      <dgm:spPr/>
    </dgm:pt>
    <dgm:pt modelId="{4C921233-6F75-437C-BC90-E62E88D895ED}" type="pres">
      <dgm:prSet presAssocID="{F8FF792F-DB5E-419E-BED4-3FAA4463409A}" presName="sibTrans" presStyleCnt="0"/>
      <dgm:spPr/>
    </dgm:pt>
    <dgm:pt modelId="{2B3FD6F2-4BF1-401B-A1DA-D69D7A4FC5D6}" type="pres">
      <dgm:prSet presAssocID="{F8FF792F-DB5E-419E-BED4-3FAA4463409A}" presName="space" presStyleCnt="0"/>
      <dgm:spPr/>
    </dgm:pt>
    <dgm:pt modelId="{43489B0D-4C2C-46E4-9A9B-FC6456461EA1}" type="pres">
      <dgm:prSet presAssocID="{9B70F1CB-8046-44B5-8E15-33A7075BFD68}" presName="composite" presStyleCnt="0"/>
      <dgm:spPr/>
    </dgm:pt>
    <dgm:pt modelId="{F4453A39-CA61-47D9-A90D-B122E93DDD98}" type="pres">
      <dgm:prSet presAssocID="{9B70F1CB-8046-44B5-8E15-33A7075BFD68}" presName="LShape" presStyleLbl="alignNode1" presStyleIdx="4" presStyleCnt="5"/>
      <dgm:spPr/>
    </dgm:pt>
    <dgm:pt modelId="{AA0ADD0A-28B8-4550-B852-C078D8D200A1}" type="pres">
      <dgm:prSet presAssocID="{9B70F1CB-8046-44B5-8E15-33A7075BFD68}" presName="ParentText" presStyleLbl="revTx" presStyleIdx="2" presStyleCnt="3">
        <dgm:presLayoutVars>
          <dgm:chMax val="0"/>
          <dgm:chPref val="0"/>
          <dgm:bulletEnabled val="1"/>
        </dgm:presLayoutVars>
      </dgm:prSet>
      <dgm:spPr/>
      <dgm:t>
        <a:bodyPr/>
        <a:lstStyle/>
        <a:p>
          <a:endParaRPr lang="en-US"/>
        </a:p>
      </dgm:t>
    </dgm:pt>
  </dgm:ptLst>
  <dgm:cxnLst>
    <dgm:cxn modelId="{C656BA8F-A4E0-4EDC-9A27-9875AC21467B}" srcId="{B2D97BA8-0793-40AE-9850-7016F97BACEB}" destId="{208F4546-DC4B-4606-BF28-E500AC2C7E1E}" srcOrd="1" destOrd="0" parTransId="{DCA8707E-F84A-4CC3-A8D6-B8C4AEC16830}" sibTransId="{F8FF792F-DB5E-419E-BED4-3FAA4463409A}"/>
    <dgm:cxn modelId="{39F73EE9-2503-4A8E-8109-9D533D1C8285}" type="presOf" srcId="{B2D97BA8-0793-40AE-9850-7016F97BACEB}" destId="{5ED1715D-B194-4AB4-8BF4-CFFEB103BE75}" srcOrd="0" destOrd="0" presId="urn:microsoft.com/office/officeart/2009/3/layout/StepUpProcess"/>
    <dgm:cxn modelId="{60527266-F077-4473-8376-7E7D860C650D}" srcId="{B2D97BA8-0793-40AE-9850-7016F97BACEB}" destId="{9B70F1CB-8046-44B5-8E15-33A7075BFD68}" srcOrd="2" destOrd="0" parTransId="{D9E5BF2E-9938-401F-B575-5838AA3AD80A}" sibTransId="{584587F1-B1AD-44F3-B20D-B19B0EDB4590}"/>
    <dgm:cxn modelId="{D4CB5E14-6B69-43AA-8A2E-67737FF5ACDB}" type="presOf" srcId="{208F4546-DC4B-4606-BF28-E500AC2C7E1E}" destId="{5D7CDC93-3A3B-4E03-9B67-08155A51C784}" srcOrd="0" destOrd="0" presId="urn:microsoft.com/office/officeart/2009/3/layout/StepUpProcess"/>
    <dgm:cxn modelId="{CB4380E0-9407-4F9A-9204-A49B3FF3CE3A}" type="presOf" srcId="{9B70F1CB-8046-44B5-8E15-33A7075BFD68}" destId="{AA0ADD0A-28B8-4550-B852-C078D8D200A1}" srcOrd="0" destOrd="0" presId="urn:microsoft.com/office/officeart/2009/3/layout/StepUpProcess"/>
    <dgm:cxn modelId="{1243536F-E9D1-4DB2-95E0-90CE265C931E}" type="presOf" srcId="{D9C63D8B-32BE-477B-B7E0-45AB8293B34D}" destId="{48FE5E9E-2C1F-4900-99D1-0E64FA5836F0}" srcOrd="0" destOrd="0" presId="urn:microsoft.com/office/officeart/2009/3/layout/StepUpProcess"/>
    <dgm:cxn modelId="{897E85AF-1B48-4FFD-8BB4-3B4E5562A1C3}" srcId="{B2D97BA8-0793-40AE-9850-7016F97BACEB}" destId="{D9C63D8B-32BE-477B-B7E0-45AB8293B34D}" srcOrd="0" destOrd="0" parTransId="{4F410EFD-45B6-4860-9624-12AB18FE41D1}" sibTransId="{9BBD0BB7-FBA5-433E-AE27-CB78F90251A1}"/>
    <dgm:cxn modelId="{9E376ED5-25DE-4588-BF75-C6893F05B375}" type="presParOf" srcId="{5ED1715D-B194-4AB4-8BF4-CFFEB103BE75}" destId="{6801D522-15E9-4624-A7EB-4CE823B3C27E}" srcOrd="0" destOrd="0" presId="urn:microsoft.com/office/officeart/2009/3/layout/StepUpProcess"/>
    <dgm:cxn modelId="{7CC0CE5E-EA4C-4930-92C6-8C6A7F4F7ED9}" type="presParOf" srcId="{6801D522-15E9-4624-A7EB-4CE823B3C27E}" destId="{7BFFD500-47BE-4224-AFA9-19B70C4D4F61}" srcOrd="0" destOrd="0" presId="urn:microsoft.com/office/officeart/2009/3/layout/StepUpProcess"/>
    <dgm:cxn modelId="{2D53FD34-E05C-4CB8-BAC4-17C0F86A5272}" type="presParOf" srcId="{6801D522-15E9-4624-A7EB-4CE823B3C27E}" destId="{48FE5E9E-2C1F-4900-99D1-0E64FA5836F0}" srcOrd="1" destOrd="0" presId="urn:microsoft.com/office/officeart/2009/3/layout/StepUpProcess"/>
    <dgm:cxn modelId="{38DAB383-0C90-43B2-AF16-C52ACC56E599}" type="presParOf" srcId="{6801D522-15E9-4624-A7EB-4CE823B3C27E}" destId="{EB1E78DE-CEB2-4BBE-83F9-65045A0885E5}" srcOrd="2" destOrd="0" presId="urn:microsoft.com/office/officeart/2009/3/layout/StepUpProcess"/>
    <dgm:cxn modelId="{5FF00698-1523-4256-B880-CEE8115D7F6E}" type="presParOf" srcId="{5ED1715D-B194-4AB4-8BF4-CFFEB103BE75}" destId="{62B15CD1-A88C-49FA-8D18-38CCD341AEC7}" srcOrd="1" destOrd="0" presId="urn:microsoft.com/office/officeart/2009/3/layout/StepUpProcess"/>
    <dgm:cxn modelId="{3640EFED-1533-44E9-B45D-A7A272DF8BCA}" type="presParOf" srcId="{62B15CD1-A88C-49FA-8D18-38CCD341AEC7}" destId="{7DFC2ECB-E28E-43E6-BE03-C5158062E414}" srcOrd="0" destOrd="0" presId="urn:microsoft.com/office/officeart/2009/3/layout/StepUpProcess"/>
    <dgm:cxn modelId="{99947A22-4265-4163-A17F-BD36BB5E402D}" type="presParOf" srcId="{5ED1715D-B194-4AB4-8BF4-CFFEB103BE75}" destId="{F84F93D8-4A88-4AB0-AA42-F3F08D208C15}" srcOrd="2" destOrd="0" presId="urn:microsoft.com/office/officeart/2009/3/layout/StepUpProcess"/>
    <dgm:cxn modelId="{B8654172-F5A9-485E-9745-372AC4EAB92A}" type="presParOf" srcId="{F84F93D8-4A88-4AB0-AA42-F3F08D208C15}" destId="{31521DE6-F461-4BA7-A201-29267B7855E8}" srcOrd="0" destOrd="0" presId="urn:microsoft.com/office/officeart/2009/3/layout/StepUpProcess"/>
    <dgm:cxn modelId="{CEFF2B27-299E-4680-AE69-ACA47B5224E0}" type="presParOf" srcId="{F84F93D8-4A88-4AB0-AA42-F3F08D208C15}" destId="{5D7CDC93-3A3B-4E03-9B67-08155A51C784}" srcOrd="1" destOrd="0" presId="urn:microsoft.com/office/officeart/2009/3/layout/StepUpProcess"/>
    <dgm:cxn modelId="{539A4796-5E1E-4F43-9498-36DFD837FEB2}" type="presParOf" srcId="{F84F93D8-4A88-4AB0-AA42-F3F08D208C15}" destId="{C9492AA5-2652-4054-87A1-687465B994DE}" srcOrd="2" destOrd="0" presId="urn:microsoft.com/office/officeart/2009/3/layout/StepUpProcess"/>
    <dgm:cxn modelId="{EF9961B9-96AB-47C5-B402-A830A5861908}" type="presParOf" srcId="{5ED1715D-B194-4AB4-8BF4-CFFEB103BE75}" destId="{4C921233-6F75-437C-BC90-E62E88D895ED}" srcOrd="3" destOrd="0" presId="urn:microsoft.com/office/officeart/2009/3/layout/StepUpProcess"/>
    <dgm:cxn modelId="{D11DD4A0-0FAF-4699-8BC0-A9300B82D191}" type="presParOf" srcId="{4C921233-6F75-437C-BC90-E62E88D895ED}" destId="{2B3FD6F2-4BF1-401B-A1DA-D69D7A4FC5D6}" srcOrd="0" destOrd="0" presId="urn:microsoft.com/office/officeart/2009/3/layout/StepUpProcess"/>
    <dgm:cxn modelId="{D98E77C7-F423-4A87-85D1-F56982574CE2}" type="presParOf" srcId="{5ED1715D-B194-4AB4-8BF4-CFFEB103BE75}" destId="{43489B0D-4C2C-46E4-9A9B-FC6456461EA1}" srcOrd="4" destOrd="0" presId="urn:microsoft.com/office/officeart/2009/3/layout/StepUpProcess"/>
    <dgm:cxn modelId="{93C1922E-861A-49BE-811C-682B6F26ACDE}" type="presParOf" srcId="{43489B0D-4C2C-46E4-9A9B-FC6456461EA1}" destId="{F4453A39-CA61-47D9-A90D-B122E93DDD98}" srcOrd="0" destOrd="0" presId="urn:microsoft.com/office/officeart/2009/3/layout/StepUpProcess"/>
    <dgm:cxn modelId="{4F89180A-DF48-4109-AD06-1B2A27995660}" type="presParOf" srcId="{43489B0D-4C2C-46E4-9A9B-FC6456461EA1}" destId="{AA0ADD0A-28B8-4550-B852-C078D8D200A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79758-7EFD-4509-A582-FFFEE6A38D09}" type="doc">
      <dgm:prSet loTypeId="urn:microsoft.com/office/officeart/2005/8/layout/gear1" loCatId="process" qsTypeId="urn:microsoft.com/office/officeart/2005/8/quickstyle/simple1" qsCatId="simple" csTypeId="urn:microsoft.com/office/officeart/2005/8/colors/accent1_2" csCatId="accent1" phldr="1"/>
      <dgm:spPr/>
    </dgm:pt>
    <dgm:pt modelId="{0F222D28-9869-42C4-A47C-B7CB0CA148A9}">
      <dgm:prSet phldrT="[Text]"/>
      <dgm:spPr/>
      <dgm:t>
        <a:bodyPr/>
        <a:lstStyle/>
        <a:p>
          <a:r>
            <a:rPr lang="en-US" dirty="0" smtClean="0"/>
            <a:t>Provider Cost Report Data</a:t>
          </a:r>
          <a:endParaRPr lang="en-US" dirty="0"/>
        </a:p>
      </dgm:t>
    </dgm:pt>
    <dgm:pt modelId="{453AB549-93A9-49CF-9794-68923678D33B}" type="parTrans" cxnId="{500D1E16-8B53-451A-89EB-8F1E4764934C}">
      <dgm:prSet/>
      <dgm:spPr/>
      <dgm:t>
        <a:bodyPr/>
        <a:lstStyle/>
        <a:p>
          <a:endParaRPr lang="en-US"/>
        </a:p>
      </dgm:t>
    </dgm:pt>
    <dgm:pt modelId="{0FA2AFB5-C676-4FB2-9D37-02C97A122E9E}" type="sibTrans" cxnId="{500D1E16-8B53-451A-89EB-8F1E4764934C}">
      <dgm:prSet/>
      <dgm:spPr/>
      <dgm:t>
        <a:bodyPr/>
        <a:lstStyle/>
        <a:p>
          <a:endParaRPr lang="en-US"/>
        </a:p>
      </dgm:t>
    </dgm:pt>
    <dgm:pt modelId="{64CED48A-89DE-4F23-B40B-CE64F7236022}">
      <dgm:prSet phldrT="[Text]"/>
      <dgm:spPr/>
      <dgm:t>
        <a:bodyPr/>
        <a:lstStyle/>
        <a:p>
          <a:r>
            <a:rPr lang="en-US" dirty="0" smtClean="0"/>
            <a:t>Patient Acuity</a:t>
          </a:r>
          <a:endParaRPr lang="en-US" dirty="0"/>
        </a:p>
      </dgm:t>
    </dgm:pt>
    <dgm:pt modelId="{9FCC24E1-F5E8-432C-BC7B-AE5CDE211D68}" type="parTrans" cxnId="{6A86F83F-B24C-4D61-BB83-102866DBF257}">
      <dgm:prSet/>
      <dgm:spPr/>
      <dgm:t>
        <a:bodyPr/>
        <a:lstStyle/>
        <a:p>
          <a:endParaRPr lang="en-US"/>
        </a:p>
      </dgm:t>
    </dgm:pt>
    <dgm:pt modelId="{11A660F5-E671-4C20-8D70-2D815349207B}" type="sibTrans" cxnId="{6A86F83F-B24C-4D61-BB83-102866DBF257}">
      <dgm:prSet/>
      <dgm:spPr/>
      <dgm:t>
        <a:bodyPr/>
        <a:lstStyle/>
        <a:p>
          <a:endParaRPr lang="en-US"/>
        </a:p>
      </dgm:t>
    </dgm:pt>
    <dgm:pt modelId="{698F0622-8009-4DD4-9D6C-1736D0847671}">
      <dgm:prSet phldrT="[Text]"/>
      <dgm:spPr/>
      <dgm:t>
        <a:bodyPr/>
        <a:lstStyle/>
        <a:p>
          <a:r>
            <a:rPr lang="en-US" dirty="0" smtClean="0"/>
            <a:t>Inflation</a:t>
          </a:r>
        </a:p>
      </dgm:t>
    </dgm:pt>
    <dgm:pt modelId="{84601B67-E0D4-4881-AFFA-10FDC6F8D33A}" type="parTrans" cxnId="{18246E62-EADB-45DA-B57C-0CB2C2C3E37D}">
      <dgm:prSet/>
      <dgm:spPr/>
      <dgm:t>
        <a:bodyPr/>
        <a:lstStyle/>
        <a:p>
          <a:endParaRPr lang="en-US"/>
        </a:p>
      </dgm:t>
    </dgm:pt>
    <dgm:pt modelId="{5DB38513-A9DB-44B2-A587-BF9BF0131F0F}" type="sibTrans" cxnId="{18246E62-EADB-45DA-B57C-0CB2C2C3E37D}">
      <dgm:prSet/>
      <dgm:spPr/>
      <dgm:t>
        <a:bodyPr/>
        <a:lstStyle/>
        <a:p>
          <a:endParaRPr lang="en-US"/>
        </a:p>
      </dgm:t>
    </dgm:pt>
    <dgm:pt modelId="{4B7B56DD-5D84-4D42-8C1C-D466C138C945}" type="pres">
      <dgm:prSet presAssocID="{39A79758-7EFD-4509-A582-FFFEE6A38D09}" presName="composite" presStyleCnt="0">
        <dgm:presLayoutVars>
          <dgm:chMax val="3"/>
          <dgm:animLvl val="lvl"/>
          <dgm:resizeHandles val="exact"/>
        </dgm:presLayoutVars>
      </dgm:prSet>
      <dgm:spPr/>
    </dgm:pt>
    <dgm:pt modelId="{2783C068-8FD7-4294-83D1-8FB9ABE69C0C}" type="pres">
      <dgm:prSet presAssocID="{0F222D28-9869-42C4-A47C-B7CB0CA148A9}" presName="gear1" presStyleLbl="node1" presStyleIdx="0" presStyleCnt="3">
        <dgm:presLayoutVars>
          <dgm:chMax val="1"/>
          <dgm:bulletEnabled val="1"/>
        </dgm:presLayoutVars>
      </dgm:prSet>
      <dgm:spPr/>
      <dgm:t>
        <a:bodyPr/>
        <a:lstStyle/>
        <a:p>
          <a:endParaRPr lang="en-US"/>
        </a:p>
      </dgm:t>
    </dgm:pt>
    <dgm:pt modelId="{5FD54692-AD82-4EF3-8F36-F5E9337B3A0D}" type="pres">
      <dgm:prSet presAssocID="{0F222D28-9869-42C4-A47C-B7CB0CA148A9}" presName="gear1srcNode" presStyleLbl="node1" presStyleIdx="0" presStyleCnt="3"/>
      <dgm:spPr/>
      <dgm:t>
        <a:bodyPr/>
        <a:lstStyle/>
        <a:p>
          <a:endParaRPr lang="en-US"/>
        </a:p>
      </dgm:t>
    </dgm:pt>
    <dgm:pt modelId="{2DA39A62-180E-40D3-AFAF-50F6E25695B0}" type="pres">
      <dgm:prSet presAssocID="{0F222D28-9869-42C4-A47C-B7CB0CA148A9}" presName="gear1dstNode" presStyleLbl="node1" presStyleIdx="0" presStyleCnt="3"/>
      <dgm:spPr/>
      <dgm:t>
        <a:bodyPr/>
        <a:lstStyle/>
        <a:p>
          <a:endParaRPr lang="en-US"/>
        </a:p>
      </dgm:t>
    </dgm:pt>
    <dgm:pt modelId="{ADF1A031-AD22-4D86-94F2-D43D53DD1430}" type="pres">
      <dgm:prSet presAssocID="{64CED48A-89DE-4F23-B40B-CE64F7236022}" presName="gear2" presStyleLbl="node1" presStyleIdx="1" presStyleCnt="3">
        <dgm:presLayoutVars>
          <dgm:chMax val="1"/>
          <dgm:bulletEnabled val="1"/>
        </dgm:presLayoutVars>
      </dgm:prSet>
      <dgm:spPr/>
      <dgm:t>
        <a:bodyPr/>
        <a:lstStyle/>
        <a:p>
          <a:endParaRPr lang="en-US"/>
        </a:p>
      </dgm:t>
    </dgm:pt>
    <dgm:pt modelId="{5EA40E20-B802-418B-A5BF-EB42E17B78D9}" type="pres">
      <dgm:prSet presAssocID="{64CED48A-89DE-4F23-B40B-CE64F7236022}" presName="gear2srcNode" presStyleLbl="node1" presStyleIdx="1" presStyleCnt="3"/>
      <dgm:spPr/>
      <dgm:t>
        <a:bodyPr/>
        <a:lstStyle/>
        <a:p>
          <a:endParaRPr lang="en-US"/>
        </a:p>
      </dgm:t>
    </dgm:pt>
    <dgm:pt modelId="{6295650B-36BD-4561-84BF-78772C44200E}" type="pres">
      <dgm:prSet presAssocID="{64CED48A-89DE-4F23-B40B-CE64F7236022}" presName="gear2dstNode" presStyleLbl="node1" presStyleIdx="1" presStyleCnt="3"/>
      <dgm:spPr/>
      <dgm:t>
        <a:bodyPr/>
        <a:lstStyle/>
        <a:p>
          <a:endParaRPr lang="en-US"/>
        </a:p>
      </dgm:t>
    </dgm:pt>
    <dgm:pt modelId="{BC54B603-C3D0-4583-85E5-740B863CCE28}" type="pres">
      <dgm:prSet presAssocID="{698F0622-8009-4DD4-9D6C-1736D0847671}" presName="gear3" presStyleLbl="node1" presStyleIdx="2" presStyleCnt="3"/>
      <dgm:spPr/>
      <dgm:t>
        <a:bodyPr/>
        <a:lstStyle/>
        <a:p>
          <a:endParaRPr lang="en-US"/>
        </a:p>
      </dgm:t>
    </dgm:pt>
    <dgm:pt modelId="{2042F148-B24D-4FDF-9989-44FA9E34322B}" type="pres">
      <dgm:prSet presAssocID="{698F0622-8009-4DD4-9D6C-1736D0847671}" presName="gear3tx" presStyleLbl="node1" presStyleIdx="2" presStyleCnt="3">
        <dgm:presLayoutVars>
          <dgm:chMax val="1"/>
          <dgm:bulletEnabled val="1"/>
        </dgm:presLayoutVars>
      </dgm:prSet>
      <dgm:spPr/>
      <dgm:t>
        <a:bodyPr/>
        <a:lstStyle/>
        <a:p>
          <a:endParaRPr lang="en-US"/>
        </a:p>
      </dgm:t>
    </dgm:pt>
    <dgm:pt modelId="{59BDD440-49C0-436F-A924-903770784574}" type="pres">
      <dgm:prSet presAssocID="{698F0622-8009-4DD4-9D6C-1736D0847671}" presName="gear3srcNode" presStyleLbl="node1" presStyleIdx="2" presStyleCnt="3"/>
      <dgm:spPr/>
      <dgm:t>
        <a:bodyPr/>
        <a:lstStyle/>
        <a:p>
          <a:endParaRPr lang="en-US"/>
        </a:p>
      </dgm:t>
    </dgm:pt>
    <dgm:pt modelId="{984D46A7-A6A4-4910-B1FB-B94ACBC58FDE}" type="pres">
      <dgm:prSet presAssocID="{698F0622-8009-4DD4-9D6C-1736D0847671}" presName="gear3dstNode" presStyleLbl="node1" presStyleIdx="2" presStyleCnt="3"/>
      <dgm:spPr/>
      <dgm:t>
        <a:bodyPr/>
        <a:lstStyle/>
        <a:p>
          <a:endParaRPr lang="en-US"/>
        </a:p>
      </dgm:t>
    </dgm:pt>
    <dgm:pt modelId="{E966BF80-1BBE-43B9-A7E7-09D2177ABCD0}" type="pres">
      <dgm:prSet presAssocID="{0FA2AFB5-C676-4FB2-9D37-02C97A122E9E}" presName="connector1" presStyleLbl="sibTrans2D1" presStyleIdx="0" presStyleCnt="3"/>
      <dgm:spPr/>
      <dgm:t>
        <a:bodyPr/>
        <a:lstStyle/>
        <a:p>
          <a:endParaRPr lang="en-US"/>
        </a:p>
      </dgm:t>
    </dgm:pt>
    <dgm:pt modelId="{035EABB2-BF26-48E3-9FE4-FBF6BEBA14EC}" type="pres">
      <dgm:prSet presAssocID="{11A660F5-E671-4C20-8D70-2D815349207B}" presName="connector2" presStyleLbl="sibTrans2D1" presStyleIdx="1" presStyleCnt="3"/>
      <dgm:spPr/>
      <dgm:t>
        <a:bodyPr/>
        <a:lstStyle/>
        <a:p>
          <a:endParaRPr lang="en-US"/>
        </a:p>
      </dgm:t>
    </dgm:pt>
    <dgm:pt modelId="{4F1BD922-11C0-456A-82E6-B008904309AC}" type="pres">
      <dgm:prSet presAssocID="{5DB38513-A9DB-44B2-A587-BF9BF0131F0F}" presName="connector3" presStyleLbl="sibTrans2D1" presStyleIdx="2" presStyleCnt="3"/>
      <dgm:spPr/>
      <dgm:t>
        <a:bodyPr/>
        <a:lstStyle/>
        <a:p>
          <a:endParaRPr lang="en-US"/>
        </a:p>
      </dgm:t>
    </dgm:pt>
  </dgm:ptLst>
  <dgm:cxnLst>
    <dgm:cxn modelId="{88DCE2BC-69FB-4822-B5A5-63220F479A17}" type="presOf" srcId="{698F0622-8009-4DD4-9D6C-1736D0847671}" destId="{2042F148-B24D-4FDF-9989-44FA9E34322B}" srcOrd="1" destOrd="0" presId="urn:microsoft.com/office/officeart/2005/8/layout/gear1"/>
    <dgm:cxn modelId="{18246E62-EADB-45DA-B57C-0CB2C2C3E37D}" srcId="{39A79758-7EFD-4509-A582-FFFEE6A38D09}" destId="{698F0622-8009-4DD4-9D6C-1736D0847671}" srcOrd="2" destOrd="0" parTransId="{84601B67-E0D4-4881-AFFA-10FDC6F8D33A}" sibTransId="{5DB38513-A9DB-44B2-A587-BF9BF0131F0F}"/>
    <dgm:cxn modelId="{6C8D687D-DABA-4246-A05D-02B0E465344E}" type="presOf" srcId="{698F0622-8009-4DD4-9D6C-1736D0847671}" destId="{BC54B603-C3D0-4583-85E5-740B863CCE28}" srcOrd="0" destOrd="0" presId="urn:microsoft.com/office/officeart/2005/8/layout/gear1"/>
    <dgm:cxn modelId="{B3F07D52-ADB0-423B-8EB5-50B2C2AAF4A8}" type="presOf" srcId="{698F0622-8009-4DD4-9D6C-1736D0847671}" destId="{59BDD440-49C0-436F-A924-903770784574}" srcOrd="2" destOrd="0" presId="urn:microsoft.com/office/officeart/2005/8/layout/gear1"/>
    <dgm:cxn modelId="{025EB385-F3EC-44E1-82AA-F8ECE8C21416}" type="presOf" srcId="{0F222D28-9869-42C4-A47C-B7CB0CA148A9}" destId="{2783C068-8FD7-4294-83D1-8FB9ABE69C0C}" srcOrd="0" destOrd="0" presId="urn:microsoft.com/office/officeart/2005/8/layout/gear1"/>
    <dgm:cxn modelId="{65207973-1C5E-4EC3-8D96-239E14707BE6}" type="presOf" srcId="{11A660F5-E671-4C20-8D70-2D815349207B}" destId="{035EABB2-BF26-48E3-9FE4-FBF6BEBA14EC}" srcOrd="0" destOrd="0" presId="urn:microsoft.com/office/officeart/2005/8/layout/gear1"/>
    <dgm:cxn modelId="{A6BD2AED-1835-4192-86FA-F38B56294F54}" type="presOf" srcId="{698F0622-8009-4DD4-9D6C-1736D0847671}" destId="{984D46A7-A6A4-4910-B1FB-B94ACBC58FDE}" srcOrd="3" destOrd="0" presId="urn:microsoft.com/office/officeart/2005/8/layout/gear1"/>
    <dgm:cxn modelId="{B68320BF-3A8C-48BB-A8A9-B4DB05C00D37}" type="presOf" srcId="{39A79758-7EFD-4509-A582-FFFEE6A38D09}" destId="{4B7B56DD-5D84-4D42-8C1C-D466C138C945}" srcOrd="0" destOrd="0" presId="urn:microsoft.com/office/officeart/2005/8/layout/gear1"/>
    <dgm:cxn modelId="{BE870B72-D833-48EE-BFB1-B731FEE8E2EF}" type="presOf" srcId="{5DB38513-A9DB-44B2-A587-BF9BF0131F0F}" destId="{4F1BD922-11C0-456A-82E6-B008904309AC}" srcOrd="0" destOrd="0" presId="urn:microsoft.com/office/officeart/2005/8/layout/gear1"/>
    <dgm:cxn modelId="{FA7672E1-6B98-4F90-95BC-CBF48A1B7248}" type="presOf" srcId="{64CED48A-89DE-4F23-B40B-CE64F7236022}" destId="{5EA40E20-B802-418B-A5BF-EB42E17B78D9}" srcOrd="1" destOrd="0" presId="urn:microsoft.com/office/officeart/2005/8/layout/gear1"/>
    <dgm:cxn modelId="{5C9E3462-54E0-459B-9F52-63C1514F8D82}" type="presOf" srcId="{0FA2AFB5-C676-4FB2-9D37-02C97A122E9E}" destId="{E966BF80-1BBE-43B9-A7E7-09D2177ABCD0}" srcOrd="0" destOrd="0" presId="urn:microsoft.com/office/officeart/2005/8/layout/gear1"/>
    <dgm:cxn modelId="{500D1E16-8B53-451A-89EB-8F1E4764934C}" srcId="{39A79758-7EFD-4509-A582-FFFEE6A38D09}" destId="{0F222D28-9869-42C4-A47C-B7CB0CA148A9}" srcOrd="0" destOrd="0" parTransId="{453AB549-93A9-49CF-9794-68923678D33B}" sibTransId="{0FA2AFB5-C676-4FB2-9D37-02C97A122E9E}"/>
    <dgm:cxn modelId="{6441405D-E989-438D-A7E5-FA1F6D871DE3}" type="presOf" srcId="{0F222D28-9869-42C4-A47C-B7CB0CA148A9}" destId="{5FD54692-AD82-4EF3-8F36-F5E9337B3A0D}" srcOrd="1" destOrd="0" presId="urn:microsoft.com/office/officeart/2005/8/layout/gear1"/>
    <dgm:cxn modelId="{6A86F83F-B24C-4D61-BB83-102866DBF257}" srcId="{39A79758-7EFD-4509-A582-FFFEE6A38D09}" destId="{64CED48A-89DE-4F23-B40B-CE64F7236022}" srcOrd="1" destOrd="0" parTransId="{9FCC24E1-F5E8-432C-BC7B-AE5CDE211D68}" sibTransId="{11A660F5-E671-4C20-8D70-2D815349207B}"/>
    <dgm:cxn modelId="{DF0FADA4-2575-44FC-8A41-015681B43E43}" type="presOf" srcId="{64CED48A-89DE-4F23-B40B-CE64F7236022}" destId="{6295650B-36BD-4561-84BF-78772C44200E}" srcOrd="2" destOrd="0" presId="urn:microsoft.com/office/officeart/2005/8/layout/gear1"/>
    <dgm:cxn modelId="{B26B743E-7B4E-4EE6-B13C-04C3644C57CC}" type="presOf" srcId="{0F222D28-9869-42C4-A47C-B7CB0CA148A9}" destId="{2DA39A62-180E-40D3-AFAF-50F6E25695B0}" srcOrd="2" destOrd="0" presId="urn:microsoft.com/office/officeart/2005/8/layout/gear1"/>
    <dgm:cxn modelId="{D4E35ABD-9493-4551-9217-6656CF85B425}" type="presOf" srcId="{64CED48A-89DE-4F23-B40B-CE64F7236022}" destId="{ADF1A031-AD22-4D86-94F2-D43D53DD1430}" srcOrd="0" destOrd="0" presId="urn:microsoft.com/office/officeart/2005/8/layout/gear1"/>
    <dgm:cxn modelId="{E72830D1-202F-49C9-B090-3AC35CB2FA2C}" type="presParOf" srcId="{4B7B56DD-5D84-4D42-8C1C-D466C138C945}" destId="{2783C068-8FD7-4294-83D1-8FB9ABE69C0C}" srcOrd="0" destOrd="0" presId="urn:microsoft.com/office/officeart/2005/8/layout/gear1"/>
    <dgm:cxn modelId="{8CBCE897-F84B-4B06-B2F5-EE295704B791}" type="presParOf" srcId="{4B7B56DD-5D84-4D42-8C1C-D466C138C945}" destId="{5FD54692-AD82-4EF3-8F36-F5E9337B3A0D}" srcOrd="1" destOrd="0" presId="urn:microsoft.com/office/officeart/2005/8/layout/gear1"/>
    <dgm:cxn modelId="{FA038B33-2321-43C5-8128-025471B25384}" type="presParOf" srcId="{4B7B56DD-5D84-4D42-8C1C-D466C138C945}" destId="{2DA39A62-180E-40D3-AFAF-50F6E25695B0}" srcOrd="2" destOrd="0" presId="urn:microsoft.com/office/officeart/2005/8/layout/gear1"/>
    <dgm:cxn modelId="{D065D50A-F996-43DB-AB66-2574E12569A3}" type="presParOf" srcId="{4B7B56DD-5D84-4D42-8C1C-D466C138C945}" destId="{ADF1A031-AD22-4D86-94F2-D43D53DD1430}" srcOrd="3" destOrd="0" presId="urn:microsoft.com/office/officeart/2005/8/layout/gear1"/>
    <dgm:cxn modelId="{17D06632-5405-4C85-8DFA-0786F9A31F34}" type="presParOf" srcId="{4B7B56DD-5D84-4D42-8C1C-D466C138C945}" destId="{5EA40E20-B802-418B-A5BF-EB42E17B78D9}" srcOrd="4" destOrd="0" presId="urn:microsoft.com/office/officeart/2005/8/layout/gear1"/>
    <dgm:cxn modelId="{AFB31AA0-BFCD-48C8-B5E9-CD5A81F7A82F}" type="presParOf" srcId="{4B7B56DD-5D84-4D42-8C1C-D466C138C945}" destId="{6295650B-36BD-4561-84BF-78772C44200E}" srcOrd="5" destOrd="0" presId="urn:microsoft.com/office/officeart/2005/8/layout/gear1"/>
    <dgm:cxn modelId="{3A5458CB-06F9-469A-88A6-5DF077608304}" type="presParOf" srcId="{4B7B56DD-5D84-4D42-8C1C-D466C138C945}" destId="{BC54B603-C3D0-4583-85E5-740B863CCE28}" srcOrd="6" destOrd="0" presId="urn:microsoft.com/office/officeart/2005/8/layout/gear1"/>
    <dgm:cxn modelId="{C92889E2-6584-44DA-BC63-43E1EC7AD694}" type="presParOf" srcId="{4B7B56DD-5D84-4D42-8C1C-D466C138C945}" destId="{2042F148-B24D-4FDF-9989-44FA9E34322B}" srcOrd="7" destOrd="0" presId="urn:microsoft.com/office/officeart/2005/8/layout/gear1"/>
    <dgm:cxn modelId="{F793274E-B491-4C27-9F40-FFE656459BB3}" type="presParOf" srcId="{4B7B56DD-5D84-4D42-8C1C-D466C138C945}" destId="{59BDD440-49C0-436F-A924-903770784574}" srcOrd="8" destOrd="0" presId="urn:microsoft.com/office/officeart/2005/8/layout/gear1"/>
    <dgm:cxn modelId="{CC1D7EF3-4A52-4DEE-8BC2-336DEDA46F56}" type="presParOf" srcId="{4B7B56DD-5D84-4D42-8C1C-D466C138C945}" destId="{984D46A7-A6A4-4910-B1FB-B94ACBC58FDE}" srcOrd="9" destOrd="0" presId="urn:microsoft.com/office/officeart/2005/8/layout/gear1"/>
    <dgm:cxn modelId="{AB36B6F1-C5FD-40C1-8D6F-FE8790A467E1}" type="presParOf" srcId="{4B7B56DD-5D84-4D42-8C1C-D466C138C945}" destId="{E966BF80-1BBE-43B9-A7E7-09D2177ABCD0}" srcOrd="10" destOrd="0" presId="urn:microsoft.com/office/officeart/2005/8/layout/gear1"/>
    <dgm:cxn modelId="{0268ED1B-4E8A-42E6-AD9D-C18BF6E74D44}" type="presParOf" srcId="{4B7B56DD-5D84-4D42-8C1C-D466C138C945}" destId="{035EABB2-BF26-48E3-9FE4-FBF6BEBA14EC}" srcOrd="11" destOrd="0" presId="urn:microsoft.com/office/officeart/2005/8/layout/gear1"/>
    <dgm:cxn modelId="{5AE251EE-B0FB-4E31-A61B-C8CF25817B94}" type="presParOf" srcId="{4B7B56DD-5D84-4D42-8C1C-D466C138C945}" destId="{4F1BD922-11C0-456A-82E6-B008904309A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5F39F-34D3-4EFB-9B7F-83814F2DF6F7}"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641C91ED-9A7F-4C2A-9563-C94A19FF3418}">
      <dgm:prSet phldrT="[Text]"/>
      <dgm:spPr>
        <a:solidFill>
          <a:schemeClr val="accent1">
            <a:lumMod val="50000"/>
          </a:schemeClr>
        </a:solidFill>
      </dgm:spPr>
      <dgm:t>
        <a:bodyPr/>
        <a:lstStyle/>
        <a:p>
          <a:r>
            <a:rPr lang="en-US" dirty="0" smtClean="0"/>
            <a:t>Direct Costs</a:t>
          </a:r>
        </a:p>
        <a:p>
          <a:r>
            <a:rPr lang="en-US" dirty="0" smtClean="0"/>
            <a:t>47%</a:t>
          </a:r>
        </a:p>
      </dgm:t>
    </dgm:pt>
    <dgm:pt modelId="{0F475018-F146-48E6-B8ED-C1E3B4DB2EC2}" type="parTrans" cxnId="{B24B5866-EE49-49E9-8B20-289BE198010B}">
      <dgm:prSet/>
      <dgm:spPr/>
      <dgm:t>
        <a:bodyPr/>
        <a:lstStyle/>
        <a:p>
          <a:endParaRPr lang="en-US"/>
        </a:p>
      </dgm:t>
    </dgm:pt>
    <dgm:pt modelId="{4F527AB6-3C23-4423-BAEB-EDF50373FDE0}" type="sibTrans" cxnId="{B24B5866-EE49-49E9-8B20-289BE198010B}">
      <dgm:prSet/>
      <dgm:spPr/>
      <dgm:t>
        <a:bodyPr/>
        <a:lstStyle/>
        <a:p>
          <a:endParaRPr lang="en-US"/>
        </a:p>
      </dgm:t>
    </dgm:pt>
    <dgm:pt modelId="{82EF3334-841F-4E75-A534-09A5C2917B7C}">
      <dgm:prSet phldrT="[Text]"/>
      <dgm:spPr/>
      <dgm:t>
        <a:bodyPr/>
        <a:lstStyle/>
        <a:p>
          <a:r>
            <a:rPr lang="en-US" dirty="0" smtClean="0"/>
            <a:t>Indirect Costs</a:t>
          </a:r>
        </a:p>
        <a:p>
          <a:r>
            <a:rPr lang="en-US" dirty="0" smtClean="0"/>
            <a:t>44%</a:t>
          </a:r>
          <a:endParaRPr lang="en-US" dirty="0"/>
        </a:p>
      </dgm:t>
    </dgm:pt>
    <dgm:pt modelId="{CEA9B8BD-36A3-4216-9165-EED61D53AB27}" type="parTrans" cxnId="{5F898EDE-D87A-49C5-9336-C6375302DDD6}">
      <dgm:prSet/>
      <dgm:spPr/>
      <dgm:t>
        <a:bodyPr/>
        <a:lstStyle/>
        <a:p>
          <a:endParaRPr lang="en-US"/>
        </a:p>
      </dgm:t>
    </dgm:pt>
    <dgm:pt modelId="{7864EF61-A215-46E6-958B-AB6A8329A1B8}" type="sibTrans" cxnId="{5F898EDE-D87A-49C5-9336-C6375302DDD6}">
      <dgm:prSet/>
      <dgm:spPr/>
      <dgm:t>
        <a:bodyPr/>
        <a:lstStyle/>
        <a:p>
          <a:endParaRPr lang="en-US"/>
        </a:p>
      </dgm:t>
    </dgm:pt>
    <dgm:pt modelId="{608C7A7A-F3CD-40F0-80B5-198950A91806}">
      <dgm:prSet phldrT="[Text]"/>
      <dgm:spPr/>
      <dgm:t>
        <a:bodyPr/>
        <a:lstStyle/>
        <a:p>
          <a:r>
            <a:rPr lang="en-US" dirty="0" smtClean="0"/>
            <a:t>Capital Costs (building and fixed equipment)</a:t>
          </a:r>
        </a:p>
        <a:p>
          <a:r>
            <a:rPr lang="en-US" dirty="0" smtClean="0"/>
            <a:t>9%</a:t>
          </a:r>
          <a:endParaRPr lang="en-US" dirty="0"/>
        </a:p>
      </dgm:t>
    </dgm:pt>
    <dgm:pt modelId="{657CFEE8-4B87-4832-A682-819654294AA0}" type="parTrans" cxnId="{0B0C6FC9-BAF2-4048-951C-3C33D1041122}">
      <dgm:prSet/>
      <dgm:spPr/>
      <dgm:t>
        <a:bodyPr/>
        <a:lstStyle/>
        <a:p>
          <a:endParaRPr lang="en-US"/>
        </a:p>
      </dgm:t>
    </dgm:pt>
    <dgm:pt modelId="{AF7871E4-169B-4EEF-B859-70356F1B9624}" type="sibTrans" cxnId="{0B0C6FC9-BAF2-4048-951C-3C33D1041122}">
      <dgm:prSet/>
      <dgm:spPr/>
      <dgm:t>
        <a:bodyPr/>
        <a:lstStyle/>
        <a:p>
          <a:endParaRPr lang="en-US"/>
        </a:p>
      </dgm:t>
    </dgm:pt>
    <dgm:pt modelId="{CA9DC5A8-FF5F-4B39-8114-D64392590B85}">
      <dgm:prSet phldrT="[Text]"/>
      <dgm:spPr/>
      <dgm:t>
        <a:bodyPr/>
        <a:lstStyle/>
        <a:p>
          <a:r>
            <a:rPr lang="en-US" dirty="0" smtClean="0"/>
            <a:t>Nurse Aid Training (NATCEP)</a:t>
          </a:r>
        </a:p>
        <a:p>
          <a:r>
            <a:rPr lang="en-US" dirty="0" smtClean="0"/>
            <a:t>&gt;1%</a:t>
          </a:r>
          <a:endParaRPr lang="en-US" dirty="0"/>
        </a:p>
      </dgm:t>
    </dgm:pt>
    <dgm:pt modelId="{7AEEA67D-04A5-45A4-87AC-26FA9AEF30B9}" type="parTrans" cxnId="{4A86AD68-8D7D-4CBC-89A8-E733A2847CF0}">
      <dgm:prSet/>
      <dgm:spPr/>
      <dgm:t>
        <a:bodyPr/>
        <a:lstStyle/>
        <a:p>
          <a:endParaRPr lang="en-US"/>
        </a:p>
      </dgm:t>
    </dgm:pt>
    <dgm:pt modelId="{5DDFB7BD-8E84-4890-941C-1CCB5D95F745}" type="sibTrans" cxnId="{4A86AD68-8D7D-4CBC-89A8-E733A2847CF0}">
      <dgm:prSet/>
      <dgm:spPr/>
      <dgm:t>
        <a:bodyPr/>
        <a:lstStyle/>
        <a:p>
          <a:endParaRPr lang="en-US"/>
        </a:p>
      </dgm:t>
    </dgm:pt>
    <dgm:pt modelId="{C10F0839-EEB6-48C4-9E7E-D7FC08020B47}">
      <dgm:prSet phldrT="[Text]"/>
      <dgm:spPr/>
      <dgm:t>
        <a:bodyPr/>
        <a:lstStyle/>
        <a:p>
          <a:r>
            <a:rPr lang="en-US" dirty="0" smtClean="0"/>
            <a:t>Criminal Records Checks (CRC)</a:t>
          </a:r>
        </a:p>
        <a:p>
          <a:r>
            <a:rPr lang="en-US" dirty="0" smtClean="0"/>
            <a:t>&gt;1%</a:t>
          </a:r>
          <a:endParaRPr lang="en-US" dirty="0"/>
        </a:p>
      </dgm:t>
    </dgm:pt>
    <dgm:pt modelId="{07882584-D348-4D27-8440-55B47757133D}" type="parTrans" cxnId="{2D0A3505-E5F1-463B-96F0-98885879DD2B}">
      <dgm:prSet/>
      <dgm:spPr/>
      <dgm:t>
        <a:bodyPr/>
        <a:lstStyle/>
        <a:p>
          <a:endParaRPr lang="en-US"/>
        </a:p>
      </dgm:t>
    </dgm:pt>
    <dgm:pt modelId="{72387ED1-FB7C-4C27-9AF4-35B729F390A3}" type="sibTrans" cxnId="{2D0A3505-E5F1-463B-96F0-98885879DD2B}">
      <dgm:prSet/>
      <dgm:spPr/>
      <dgm:t>
        <a:bodyPr/>
        <a:lstStyle/>
        <a:p>
          <a:endParaRPr lang="en-US"/>
        </a:p>
      </dgm:t>
    </dgm:pt>
    <dgm:pt modelId="{5347CA14-A0B8-4B74-8EFD-5F47E1874783}" type="pres">
      <dgm:prSet presAssocID="{53D5F39F-34D3-4EFB-9B7F-83814F2DF6F7}" presName="Name0" presStyleCnt="0">
        <dgm:presLayoutVars>
          <dgm:chMax val="7"/>
          <dgm:dir/>
          <dgm:animOne val="branch"/>
        </dgm:presLayoutVars>
      </dgm:prSet>
      <dgm:spPr/>
    </dgm:pt>
    <dgm:pt modelId="{092E2F22-EFB7-4CE7-9606-92894CA475FA}" type="pres">
      <dgm:prSet presAssocID="{641C91ED-9A7F-4C2A-9563-C94A19FF3418}" presName="parTx1" presStyleLbl="node1" presStyleIdx="0" presStyleCnt="5"/>
      <dgm:spPr/>
      <dgm:t>
        <a:bodyPr/>
        <a:lstStyle/>
        <a:p>
          <a:endParaRPr lang="en-US"/>
        </a:p>
      </dgm:t>
    </dgm:pt>
    <dgm:pt modelId="{121B2466-5B09-4B85-BC6B-867E0B5DFCBB}" type="pres">
      <dgm:prSet presAssocID="{82EF3334-841F-4E75-A534-09A5C2917B7C}" presName="parTx2" presStyleLbl="node1" presStyleIdx="1" presStyleCnt="5" custScaleX="76190" custScaleY="80952"/>
      <dgm:spPr/>
      <dgm:t>
        <a:bodyPr/>
        <a:lstStyle/>
        <a:p>
          <a:endParaRPr lang="en-US"/>
        </a:p>
      </dgm:t>
    </dgm:pt>
    <dgm:pt modelId="{9F25590F-73B1-47C8-B8A4-390A997C5958}" type="pres">
      <dgm:prSet presAssocID="{608C7A7A-F3CD-40F0-80B5-198950A91806}" presName="parTx3" presStyleLbl="node1" presStyleIdx="2" presStyleCnt="5" custScaleX="76190" custScaleY="80952"/>
      <dgm:spPr/>
      <dgm:t>
        <a:bodyPr/>
        <a:lstStyle/>
        <a:p>
          <a:endParaRPr lang="en-US"/>
        </a:p>
      </dgm:t>
    </dgm:pt>
    <dgm:pt modelId="{8F7AE335-1859-4D22-92B5-63CDE6305945}" type="pres">
      <dgm:prSet presAssocID="{CA9DC5A8-FF5F-4B39-8114-D64392590B85}" presName="parTx4" presStyleLbl="node1" presStyleIdx="3" presStyleCnt="5" custScaleX="76190" custScaleY="80952"/>
      <dgm:spPr/>
      <dgm:t>
        <a:bodyPr/>
        <a:lstStyle/>
        <a:p>
          <a:endParaRPr lang="en-US"/>
        </a:p>
      </dgm:t>
    </dgm:pt>
    <dgm:pt modelId="{1946AB4F-D604-4B49-96D3-793A2A77498E}" type="pres">
      <dgm:prSet presAssocID="{C10F0839-EEB6-48C4-9E7E-D7FC08020B47}" presName="parTx5" presStyleLbl="node1" presStyleIdx="4" presStyleCnt="5" custScaleX="76190" custScaleY="80952"/>
      <dgm:spPr/>
      <dgm:t>
        <a:bodyPr/>
        <a:lstStyle/>
        <a:p>
          <a:endParaRPr lang="en-US"/>
        </a:p>
      </dgm:t>
    </dgm:pt>
  </dgm:ptLst>
  <dgm:cxnLst>
    <dgm:cxn modelId="{4A86AD68-8D7D-4CBC-89A8-E733A2847CF0}" srcId="{53D5F39F-34D3-4EFB-9B7F-83814F2DF6F7}" destId="{CA9DC5A8-FF5F-4B39-8114-D64392590B85}" srcOrd="3" destOrd="0" parTransId="{7AEEA67D-04A5-45A4-87AC-26FA9AEF30B9}" sibTransId="{5DDFB7BD-8E84-4890-941C-1CCB5D95F745}"/>
    <dgm:cxn modelId="{E4A57442-4909-48AE-894D-B28F80B29894}" type="presOf" srcId="{53D5F39F-34D3-4EFB-9B7F-83814F2DF6F7}" destId="{5347CA14-A0B8-4B74-8EFD-5F47E1874783}" srcOrd="0" destOrd="0" presId="urn:microsoft.com/office/officeart/2009/3/layout/SubStepProcess"/>
    <dgm:cxn modelId="{B24B5866-EE49-49E9-8B20-289BE198010B}" srcId="{53D5F39F-34D3-4EFB-9B7F-83814F2DF6F7}" destId="{641C91ED-9A7F-4C2A-9563-C94A19FF3418}" srcOrd="0" destOrd="0" parTransId="{0F475018-F146-48E6-B8ED-C1E3B4DB2EC2}" sibTransId="{4F527AB6-3C23-4423-BAEB-EDF50373FDE0}"/>
    <dgm:cxn modelId="{CEE22258-0FC2-40E7-9771-3768298D9273}" type="presOf" srcId="{608C7A7A-F3CD-40F0-80B5-198950A91806}" destId="{9F25590F-73B1-47C8-B8A4-390A997C5958}" srcOrd="0" destOrd="0" presId="urn:microsoft.com/office/officeart/2009/3/layout/SubStepProcess"/>
    <dgm:cxn modelId="{2D0A3505-E5F1-463B-96F0-98885879DD2B}" srcId="{53D5F39F-34D3-4EFB-9B7F-83814F2DF6F7}" destId="{C10F0839-EEB6-48C4-9E7E-D7FC08020B47}" srcOrd="4" destOrd="0" parTransId="{07882584-D348-4D27-8440-55B47757133D}" sibTransId="{72387ED1-FB7C-4C27-9AF4-35B729F390A3}"/>
    <dgm:cxn modelId="{B9675708-64C1-4700-BE8A-2DBDDB393763}" type="presOf" srcId="{C10F0839-EEB6-48C4-9E7E-D7FC08020B47}" destId="{1946AB4F-D604-4B49-96D3-793A2A77498E}" srcOrd="0" destOrd="0" presId="urn:microsoft.com/office/officeart/2009/3/layout/SubStepProcess"/>
    <dgm:cxn modelId="{1E39CC5F-E4FC-4BBD-919F-B1EB4AAE599C}" type="presOf" srcId="{CA9DC5A8-FF5F-4B39-8114-D64392590B85}" destId="{8F7AE335-1859-4D22-92B5-63CDE6305945}" srcOrd="0" destOrd="0" presId="urn:microsoft.com/office/officeart/2009/3/layout/SubStepProcess"/>
    <dgm:cxn modelId="{CF3BEF72-CFB9-4E67-B9E2-E5E52AB37E28}" type="presOf" srcId="{82EF3334-841F-4E75-A534-09A5C2917B7C}" destId="{121B2466-5B09-4B85-BC6B-867E0B5DFCBB}" srcOrd="0" destOrd="0" presId="urn:microsoft.com/office/officeart/2009/3/layout/SubStepProcess"/>
    <dgm:cxn modelId="{0B0C6FC9-BAF2-4048-951C-3C33D1041122}" srcId="{53D5F39F-34D3-4EFB-9B7F-83814F2DF6F7}" destId="{608C7A7A-F3CD-40F0-80B5-198950A91806}" srcOrd="2" destOrd="0" parTransId="{657CFEE8-4B87-4832-A682-819654294AA0}" sibTransId="{AF7871E4-169B-4EEF-B859-70356F1B9624}"/>
    <dgm:cxn modelId="{5F898EDE-D87A-49C5-9336-C6375302DDD6}" srcId="{53D5F39F-34D3-4EFB-9B7F-83814F2DF6F7}" destId="{82EF3334-841F-4E75-A534-09A5C2917B7C}" srcOrd="1" destOrd="0" parTransId="{CEA9B8BD-36A3-4216-9165-EED61D53AB27}" sibTransId="{7864EF61-A215-46E6-958B-AB6A8329A1B8}"/>
    <dgm:cxn modelId="{D5F9884B-2113-463D-BFAD-92F6FF6D0845}" type="presOf" srcId="{641C91ED-9A7F-4C2A-9563-C94A19FF3418}" destId="{092E2F22-EFB7-4CE7-9606-92894CA475FA}" srcOrd="0" destOrd="0" presId="urn:microsoft.com/office/officeart/2009/3/layout/SubStepProcess"/>
    <dgm:cxn modelId="{A3C1734E-A552-4635-858D-64D9BAC70F0C}" type="presParOf" srcId="{5347CA14-A0B8-4B74-8EFD-5F47E1874783}" destId="{092E2F22-EFB7-4CE7-9606-92894CA475FA}" srcOrd="0" destOrd="0" presId="urn:microsoft.com/office/officeart/2009/3/layout/SubStepProcess"/>
    <dgm:cxn modelId="{361C989F-87D5-48AD-B601-E96EBB1CBAA5}" type="presParOf" srcId="{5347CA14-A0B8-4B74-8EFD-5F47E1874783}" destId="{121B2466-5B09-4B85-BC6B-867E0B5DFCBB}" srcOrd="1" destOrd="0" presId="urn:microsoft.com/office/officeart/2009/3/layout/SubStepProcess"/>
    <dgm:cxn modelId="{695E107A-1450-45C3-8C00-51A106F257F5}" type="presParOf" srcId="{5347CA14-A0B8-4B74-8EFD-5F47E1874783}" destId="{9F25590F-73B1-47C8-B8A4-390A997C5958}" srcOrd="2" destOrd="0" presId="urn:microsoft.com/office/officeart/2009/3/layout/SubStepProcess"/>
    <dgm:cxn modelId="{4D63A644-2BF5-4DB2-963D-2E61F9E4A1C9}" type="presParOf" srcId="{5347CA14-A0B8-4B74-8EFD-5F47E1874783}" destId="{8F7AE335-1859-4D22-92B5-63CDE6305945}" srcOrd="3" destOrd="0" presId="urn:microsoft.com/office/officeart/2009/3/layout/SubStepProcess"/>
    <dgm:cxn modelId="{61990E16-8210-4B03-B7CC-F8DD8A33E458}" type="presParOf" srcId="{5347CA14-A0B8-4B74-8EFD-5F47E1874783}" destId="{1946AB4F-D604-4B49-96D3-793A2A77498E}"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E44C02-375E-4AA0-918A-EE46715937A6}" type="doc">
      <dgm:prSet loTypeId="urn:microsoft.com/office/officeart/2005/8/layout/equation1" loCatId="process" qsTypeId="urn:microsoft.com/office/officeart/2005/8/quickstyle/simple1" qsCatId="simple" csTypeId="urn:microsoft.com/office/officeart/2005/8/colors/accent1_2" csCatId="accent1" phldr="1"/>
      <dgm:spPr/>
    </dgm:pt>
    <dgm:pt modelId="{AFF0E481-280D-4607-8441-D8FBCEEFB62A}">
      <dgm:prSet phldrT="[Text]"/>
      <dgm:spPr>
        <a:solidFill>
          <a:schemeClr val="accent1">
            <a:lumMod val="50000"/>
          </a:schemeClr>
        </a:solidFill>
      </dgm:spPr>
      <dgm:t>
        <a:bodyPr/>
        <a:lstStyle/>
        <a:p>
          <a:r>
            <a:rPr lang="en-US" dirty="0" smtClean="0"/>
            <a:t>Direct Operating Costs</a:t>
          </a:r>
        </a:p>
        <a:p>
          <a:r>
            <a:rPr lang="en-US" dirty="0" smtClean="0"/>
            <a:t>(Nursing &amp; Ancillaries) </a:t>
          </a:r>
        </a:p>
        <a:p>
          <a:r>
            <a:rPr lang="en-US" dirty="0" smtClean="0"/>
            <a:t>X RUG Case Mix</a:t>
          </a:r>
          <a:endParaRPr lang="en-US" dirty="0"/>
        </a:p>
      </dgm:t>
    </dgm:pt>
    <dgm:pt modelId="{4A978008-18A4-4B05-8EA1-72B8410C5CE4}" type="parTrans" cxnId="{5360B05E-719F-4D0D-B099-D51F5AF4A548}">
      <dgm:prSet/>
      <dgm:spPr/>
      <dgm:t>
        <a:bodyPr/>
        <a:lstStyle/>
        <a:p>
          <a:endParaRPr lang="en-US"/>
        </a:p>
      </dgm:t>
    </dgm:pt>
    <dgm:pt modelId="{FF83702B-F474-42B2-9330-F92AFB3A8EE6}" type="sibTrans" cxnId="{5360B05E-719F-4D0D-B099-D51F5AF4A548}">
      <dgm:prSet/>
      <dgm:spPr/>
      <dgm:t>
        <a:bodyPr/>
        <a:lstStyle/>
        <a:p>
          <a:endParaRPr lang="en-US"/>
        </a:p>
      </dgm:t>
    </dgm:pt>
    <dgm:pt modelId="{19C6A0B6-108E-4824-BB0F-F7FAAF5344E5}">
      <dgm:prSet phldrT="[Text]"/>
      <dgm:spPr/>
      <dgm:t>
        <a:bodyPr/>
        <a:lstStyle/>
        <a:p>
          <a:r>
            <a:rPr lang="en-US" dirty="0" smtClean="0"/>
            <a:t>Indirect Operating, Capital, NATCEP &amp; CRC Costs </a:t>
          </a:r>
          <a:endParaRPr lang="en-US" dirty="0"/>
        </a:p>
      </dgm:t>
    </dgm:pt>
    <dgm:pt modelId="{B8D51D32-722E-4814-BA9B-B634ADEB3ACD}" type="parTrans" cxnId="{256628BF-0414-46F1-8856-E7E8DBD822B4}">
      <dgm:prSet/>
      <dgm:spPr/>
      <dgm:t>
        <a:bodyPr/>
        <a:lstStyle/>
        <a:p>
          <a:endParaRPr lang="en-US"/>
        </a:p>
      </dgm:t>
    </dgm:pt>
    <dgm:pt modelId="{BF83E872-7F36-42CC-98DF-CC6730492795}" type="sibTrans" cxnId="{256628BF-0414-46F1-8856-E7E8DBD822B4}">
      <dgm:prSet/>
      <dgm:spPr/>
      <dgm:t>
        <a:bodyPr/>
        <a:lstStyle/>
        <a:p>
          <a:endParaRPr lang="en-US"/>
        </a:p>
      </dgm:t>
    </dgm:pt>
    <dgm:pt modelId="{1ED793AB-F5A6-4468-8775-82AC146C9A56}">
      <dgm:prSet phldrT="[Text]"/>
      <dgm:spPr>
        <a:solidFill>
          <a:schemeClr val="accent6"/>
        </a:solidFill>
      </dgm:spPr>
      <dgm:t>
        <a:bodyPr/>
        <a:lstStyle/>
        <a:p>
          <a:r>
            <a:rPr lang="en-US" dirty="0" smtClean="0"/>
            <a:t>Per Diem Rate</a:t>
          </a:r>
          <a:endParaRPr lang="en-US" dirty="0"/>
        </a:p>
      </dgm:t>
    </dgm:pt>
    <dgm:pt modelId="{20735C11-460B-435C-80A0-1B5C4864DE70}" type="parTrans" cxnId="{5B095644-E73F-48C6-8F67-1AA53DA612BB}">
      <dgm:prSet/>
      <dgm:spPr/>
      <dgm:t>
        <a:bodyPr/>
        <a:lstStyle/>
        <a:p>
          <a:endParaRPr lang="en-US"/>
        </a:p>
      </dgm:t>
    </dgm:pt>
    <dgm:pt modelId="{DFEBE9E6-024F-410E-A80B-65C608939017}" type="sibTrans" cxnId="{5B095644-E73F-48C6-8F67-1AA53DA612BB}">
      <dgm:prSet/>
      <dgm:spPr/>
      <dgm:t>
        <a:bodyPr/>
        <a:lstStyle/>
        <a:p>
          <a:endParaRPr lang="en-US"/>
        </a:p>
      </dgm:t>
    </dgm:pt>
    <dgm:pt modelId="{6BF7177C-ED4A-4D18-AA20-9D151BF7565D}" type="pres">
      <dgm:prSet presAssocID="{DBE44C02-375E-4AA0-918A-EE46715937A6}" presName="linearFlow" presStyleCnt="0">
        <dgm:presLayoutVars>
          <dgm:dir/>
          <dgm:resizeHandles val="exact"/>
        </dgm:presLayoutVars>
      </dgm:prSet>
      <dgm:spPr/>
    </dgm:pt>
    <dgm:pt modelId="{65B5DE11-5884-4B40-9A35-01AA8F3BD2D8}" type="pres">
      <dgm:prSet presAssocID="{AFF0E481-280D-4607-8441-D8FBCEEFB62A}" presName="node" presStyleLbl="node1" presStyleIdx="0" presStyleCnt="3" custScaleX="137161" custScaleY="135051">
        <dgm:presLayoutVars>
          <dgm:bulletEnabled val="1"/>
        </dgm:presLayoutVars>
      </dgm:prSet>
      <dgm:spPr/>
      <dgm:t>
        <a:bodyPr/>
        <a:lstStyle/>
        <a:p>
          <a:endParaRPr lang="en-US"/>
        </a:p>
      </dgm:t>
    </dgm:pt>
    <dgm:pt modelId="{46912FB0-1A26-4C0B-AB5E-F48853125912}" type="pres">
      <dgm:prSet presAssocID="{FF83702B-F474-42B2-9330-F92AFB3A8EE6}" presName="spacerL" presStyleCnt="0"/>
      <dgm:spPr/>
    </dgm:pt>
    <dgm:pt modelId="{B28C6145-7184-41E5-A658-BEAC4A96F7E0}" type="pres">
      <dgm:prSet presAssocID="{FF83702B-F474-42B2-9330-F92AFB3A8EE6}" presName="sibTrans" presStyleLbl="sibTrans2D1" presStyleIdx="0" presStyleCnt="2"/>
      <dgm:spPr/>
      <dgm:t>
        <a:bodyPr/>
        <a:lstStyle/>
        <a:p>
          <a:endParaRPr lang="en-US"/>
        </a:p>
      </dgm:t>
    </dgm:pt>
    <dgm:pt modelId="{22FDAF45-63C9-49A7-8329-54BF706037E7}" type="pres">
      <dgm:prSet presAssocID="{FF83702B-F474-42B2-9330-F92AFB3A8EE6}" presName="spacerR" presStyleCnt="0"/>
      <dgm:spPr/>
    </dgm:pt>
    <dgm:pt modelId="{6251EC4E-2E1E-4B97-AB9D-D684623E1F98}" type="pres">
      <dgm:prSet presAssocID="{19C6A0B6-108E-4824-BB0F-F7FAAF5344E5}" presName="node" presStyleLbl="node1" presStyleIdx="1" presStyleCnt="3">
        <dgm:presLayoutVars>
          <dgm:bulletEnabled val="1"/>
        </dgm:presLayoutVars>
      </dgm:prSet>
      <dgm:spPr/>
      <dgm:t>
        <a:bodyPr/>
        <a:lstStyle/>
        <a:p>
          <a:endParaRPr lang="en-US"/>
        </a:p>
      </dgm:t>
    </dgm:pt>
    <dgm:pt modelId="{504A7C14-43E5-4E16-AD03-1C8108643255}" type="pres">
      <dgm:prSet presAssocID="{BF83E872-7F36-42CC-98DF-CC6730492795}" presName="spacerL" presStyleCnt="0"/>
      <dgm:spPr/>
    </dgm:pt>
    <dgm:pt modelId="{7B16CE49-377D-4A69-AA29-420E780F0F07}" type="pres">
      <dgm:prSet presAssocID="{BF83E872-7F36-42CC-98DF-CC6730492795}" presName="sibTrans" presStyleLbl="sibTrans2D1" presStyleIdx="1" presStyleCnt="2"/>
      <dgm:spPr/>
      <dgm:t>
        <a:bodyPr/>
        <a:lstStyle/>
        <a:p>
          <a:endParaRPr lang="en-US"/>
        </a:p>
      </dgm:t>
    </dgm:pt>
    <dgm:pt modelId="{47B39A39-A477-4BAD-8E78-9AFD0F168F90}" type="pres">
      <dgm:prSet presAssocID="{BF83E872-7F36-42CC-98DF-CC6730492795}" presName="spacerR" presStyleCnt="0"/>
      <dgm:spPr/>
    </dgm:pt>
    <dgm:pt modelId="{FC2F1D5A-6992-4D8F-992F-63C8366E72E6}" type="pres">
      <dgm:prSet presAssocID="{1ED793AB-F5A6-4468-8775-82AC146C9A56}" presName="node" presStyleLbl="node1" presStyleIdx="2" presStyleCnt="3" custScaleX="182087" custScaleY="190789" custLinFactNeighborX="-1283" custLinFactNeighborY="-980">
        <dgm:presLayoutVars>
          <dgm:bulletEnabled val="1"/>
        </dgm:presLayoutVars>
      </dgm:prSet>
      <dgm:spPr/>
      <dgm:t>
        <a:bodyPr/>
        <a:lstStyle/>
        <a:p>
          <a:endParaRPr lang="en-US"/>
        </a:p>
      </dgm:t>
    </dgm:pt>
  </dgm:ptLst>
  <dgm:cxnLst>
    <dgm:cxn modelId="{3A18EC00-1785-4965-9B6C-9C10D4EE63AF}" type="presOf" srcId="{AFF0E481-280D-4607-8441-D8FBCEEFB62A}" destId="{65B5DE11-5884-4B40-9A35-01AA8F3BD2D8}" srcOrd="0" destOrd="0" presId="urn:microsoft.com/office/officeart/2005/8/layout/equation1"/>
    <dgm:cxn modelId="{5B095644-E73F-48C6-8F67-1AA53DA612BB}" srcId="{DBE44C02-375E-4AA0-918A-EE46715937A6}" destId="{1ED793AB-F5A6-4468-8775-82AC146C9A56}" srcOrd="2" destOrd="0" parTransId="{20735C11-460B-435C-80A0-1B5C4864DE70}" sibTransId="{DFEBE9E6-024F-410E-A80B-65C608939017}"/>
    <dgm:cxn modelId="{256628BF-0414-46F1-8856-E7E8DBD822B4}" srcId="{DBE44C02-375E-4AA0-918A-EE46715937A6}" destId="{19C6A0B6-108E-4824-BB0F-F7FAAF5344E5}" srcOrd="1" destOrd="0" parTransId="{B8D51D32-722E-4814-BA9B-B634ADEB3ACD}" sibTransId="{BF83E872-7F36-42CC-98DF-CC6730492795}"/>
    <dgm:cxn modelId="{0E817942-8CFB-4328-B251-4B2BF782ADF0}" type="presOf" srcId="{BF83E872-7F36-42CC-98DF-CC6730492795}" destId="{7B16CE49-377D-4A69-AA29-420E780F0F07}" srcOrd="0" destOrd="0" presId="urn:microsoft.com/office/officeart/2005/8/layout/equation1"/>
    <dgm:cxn modelId="{6A05B939-1BDB-4552-BD78-1666E66D76ED}" type="presOf" srcId="{19C6A0B6-108E-4824-BB0F-F7FAAF5344E5}" destId="{6251EC4E-2E1E-4B97-AB9D-D684623E1F98}" srcOrd="0" destOrd="0" presId="urn:microsoft.com/office/officeart/2005/8/layout/equation1"/>
    <dgm:cxn modelId="{0837AF52-150E-44AE-8AAB-E6D46F520FC0}" type="presOf" srcId="{FF83702B-F474-42B2-9330-F92AFB3A8EE6}" destId="{B28C6145-7184-41E5-A658-BEAC4A96F7E0}" srcOrd="0" destOrd="0" presId="urn:microsoft.com/office/officeart/2005/8/layout/equation1"/>
    <dgm:cxn modelId="{53FEA1D1-D721-4391-A0AB-0A98085EB547}" type="presOf" srcId="{1ED793AB-F5A6-4468-8775-82AC146C9A56}" destId="{FC2F1D5A-6992-4D8F-992F-63C8366E72E6}" srcOrd="0" destOrd="0" presId="urn:microsoft.com/office/officeart/2005/8/layout/equation1"/>
    <dgm:cxn modelId="{5D64F398-2797-4CC2-AF4B-6C917F00CFFA}" type="presOf" srcId="{DBE44C02-375E-4AA0-918A-EE46715937A6}" destId="{6BF7177C-ED4A-4D18-AA20-9D151BF7565D}" srcOrd="0" destOrd="0" presId="urn:microsoft.com/office/officeart/2005/8/layout/equation1"/>
    <dgm:cxn modelId="{5360B05E-719F-4D0D-B099-D51F5AF4A548}" srcId="{DBE44C02-375E-4AA0-918A-EE46715937A6}" destId="{AFF0E481-280D-4607-8441-D8FBCEEFB62A}" srcOrd="0" destOrd="0" parTransId="{4A978008-18A4-4B05-8EA1-72B8410C5CE4}" sibTransId="{FF83702B-F474-42B2-9330-F92AFB3A8EE6}"/>
    <dgm:cxn modelId="{9A58AA2B-7432-4CE3-BC4B-20A8EF23305E}" type="presParOf" srcId="{6BF7177C-ED4A-4D18-AA20-9D151BF7565D}" destId="{65B5DE11-5884-4B40-9A35-01AA8F3BD2D8}" srcOrd="0" destOrd="0" presId="urn:microsoft.com/office/officeart/2005/8/layout/equation1"/>
    <dgm:cxn modelId="{490574C7-B39F-4A38-9A0B-83CACBFC7237}" type="presParOf" srcId="{6BF7177C-ED4A-4D18-AA20-9D151BF7565D}" destId="{46912FB0-1A26-4C0B-AB5E-F48853125912}" srcOrd="1" destOrd="0" presId="urn:microsoft.com/office/officeart/2005/8/layout/equation1"/>
    <dgm:cxn modelId="{01034C7E-A135-459E-897E-C2E7651D40DD}" type="presParOf" srcId="{6BF7177C-ED4A-4D18-AA20-9D151BF7565D}" destId="{B28C6145-7184-41E5-A658-BEAC4A96F7E0}" srcOrd="2" destOrd="0" presId="urn:microsoft.com/office/officeart/2005/8/layout/equation1"/>
    <dgm:cxn modelId="{6785E23F-37B8-421C-81ED-288C660D9194}" type="presParOf" srcId="{6BF7177C-ED4A-4D18-AA20-9D151BF7565D}" destId="{22FDAF45-63C9-49A7-8329-54BF706037E7}" srcOrd="3" destOrd="0" presId="urn:microsoft.com/office/officeart/2005/8/layout/equation1"/>
    <dgm:cxn modelId="{ECB6504F-0D01-4020-8895-133BF6E58A3E}" type="presParOf" srcId="{6BF7177C-ED4A-4D18-AA20-9D151BF7565D}" destId="{6251EC4E-2E1E-4B97-AB9D-D684623E1F98}" srcOrd="4" destOrd="0" presId="urn:microsoft.com/office/officeart/2005/8/layout/equation1"/>
    <dgm:cxn modelId="{6A0853BC-51A5-4CFB-98F2-E4B016F8AB4A}" type="presParOf" srcId="{6BF7177C-ED4A-4D18-AA20-9D151BF7565D}" destId="{504A7C14-43E5-4E16-AD03-1C8108643255}" srcOrd="5" destOrd="0" presId="urn:microsoft.com/office/officeart/2005/8/layout/equation1"/>
    <dgm:cxn modelId="{882EF8B9-FAEE-48D8-A3F9-D67BA06A3570}" type="presParOf" srcId="{6BF7177C-ED4A-4D18-AA20-9D151BF7565D}" destId="{7B16CE49-377D-4A69-AA29-420E780F0F07}" srcOrd="6" destOrd="0" presId="urn:microsoft.com/office/officeart/2005/8/layout/equation1"/>
    <dgm:cxn modelId="{BA9ECBA3-3252-42C3-97DD-972955A9EFD8}" type="presParOf" srcId="{6BF7177C-ED4A-4D18-AA20-9D151BF7565D}" destId="{47B39A39-A477-4BAD-8E78-9AFD0F168F90}" srcOrd="7" destOrd="0" presId="urn:microsoft.com/office/officeart/2005/8/layout/equation1"/>
    <dgm:cxn modelId="{7ED74575-92E2-49F2-B3D8-78F81619C519}" type="presParOf" srcId="{6BF7177C-ED4A-4D18-AA20-9D151BF7565D}" destId="{FC2F1D5A-6992-4D8F-992F-63C8366E72E6}"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8ABD4F-A7D7-46FE-9110-5D4D56522E2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B638163-28C7-4907-877B-D6654508AEB5}">
      <dgm:prSet phldrT="[Text]" custT="1"/>
      <dgm:spPr/>
      <dgm:t>
        <a:bodyPr/>
        <a:lstStyle/>
        <a:p>
          <a:r>
            <a:rPr lang="en-US" sz="1800" b="1" dirty="0">
              <a:latin typeface="+mj-lt"/>
            </a:rPr>
            <a:t>RFA and Medicaid Bulletin</a:t>
          </a:r>
        </a:p>
      </dgm:t>
    </dgm:pt>
    <dgm:pt modelId="{8AE1D5CE-8B64-4F49-9BB5-4BBF45D6E8B2}" type="parTrans" cxnId="{F3BB0B52-0AE7-47DA-AFD2-BFDE9BD38FC3}">
      <dgm:prSet/>
      <dgm:spPr/>
      <dgm:t>
        <a:bodyPr/>
        <a:lstStyle/>
        <a:p>
          <a:endParaRPr lang="en-US"/>
        </a:p>
      </dgm:t>
    </dgm:pt>
    <dgm:pt modelId="{ADB1A46B-A5A1-4ACC-B8F3-168DE6950928}" type="sibTrans" cxnId="{F3BB0B52-0AE7-47DA-AFD2-BFDE9BD38FC3}">
      <dgm:prSet/>
      <dgm:spPr/>
      <dgm:t>
        <a:bodyPr/>
        <a:lstStyle/>
        <a:p>
          <a:endParaRPr lang="en-US"/>
        </a:p>
      </dgm:t>
    </dgm:pt>
    <dgm:pt modelId="{2E3DB2EB-8935-47AB-A3E8-3F9182CBC7E1}">
      <dgm:prSet phldrT="[Text]" custT="1"/>
      <dgm:spPr/>
      <dgm:t>
        <a:bodyPr/>
        <a:lstStyle/>
        <a:p>
          <a:r>
            <a:rPr lang="en-US" sz="1800" dirty="0">
              <a:latin typeface="+mj-lt"/>
            </a:rPr>
            <a:t>January 2020</a:t>
          </a:r>
        </a:p>
      </dgm:t>
    </dgm:pt>
    <dgm:pt modelId="{7367EAFA-DD25-43F6-AAEF-CDF8DB05DC76}" type="parTrans" cxnId="{B0E5285C-BB26-40BE-ADF4-8197D4A12AFD}">
      <dgm:prSet/>
      <dgm:spPr/>
      <dgm:t>
        <a:bodyPr/>
        <a:lstStyle/>
        <a:p>
          <a:endParaRPr lang="en-US"/>
        </a:p>
      </dgm:t>
    </dgm:pt>
    <dgm:pt modelId="{52E465E1-4976-45A8-A43B-D243341F328B}" type="sibTrans" cxnId="{B0E5285C-BB26-40BE-ADF4-8197D4A12AFD}">
      <dgm:prSet/>
      <dgm:spPr/>
      <dgm:t>
        <a:bodyPr/>
        <a:lstStyle/>
        <a:p>
          <a:endParaRPr lang="en-US"/>
        </a:p>
      </dgm:t>
    </dgm:pt>
    <dgm:pt modelId="{46F0C51A-B58E-4BF3-8360-624D0AC87E33}">
      <dgm:prSet phldrT="[Text]" custT="1"/>
      <dgm:spPr/>
      <dgm:t>
        <a:bodyPr/>
        <a:lstStyle/>
        <a:p>
          <a:r>
            <a:rPr lang="en-US" sz="1800" b="1" dirty="0">
              <a:latin typeface="+mj-lt"/>
            </a:rPr>
            <a:t>Cover Sheets</a:t>
          </a:r>
        </a:p>
      </dgm:t>
    </dgm:pt>
    <dgm:pt modelId="{F9171B72-FCB2-4137-8F31-79A898048CE1}" type="parTrans" cxnId="{5EF61544-6647-4026-BBE1-A616FD296CD8}">
      <dgm:prSet/>
      <dgm:spPr/>
      <dgm:t>
        <a:bodyPr/>
        <a:lstStyle/>
        <a:p>
          <a:endParaRPr lang="en-US"/>
        </a:p>
      </dgm:t>
    </dgm:pt>
    <dgm:pt modelId="{F2A6C385-B44B-45AC-849A-2CFC1B77DE49}" type="sibTrans" cxnId="{5EF61544-6647-4026-BBE1-A616FD296CD8}">
      <dgm:prSet/>
      <dgm:spPr/>
      <dgm:t>
        <a:bodyPr/>
        <a:lstStyle/>
        <a:p>
          <a:endParaRPr lang="en-US"/>
        </a:p>
      </dgm:t>
    </dgm:pt>
    <dgm:pt modelId="{BB4E8E28-9597-4F99-A091-4767B2B49B83}">
      <dgm:prSet phldrT="[Text]" custT="1"/>
      <dgm:spPr/>
      <dgm:t>
        <a:bodyPr/>
        <a:lstStyle/>
        <a:p>
          <a:r>
            <a:rPr lang="en-US" sz="1800" dirty="0">
              <a:latin typeface="+mj-lt"/>
            </a:rPr>
            <a:t>February 3, 2020</a:t>
          </a:r>
        </a:p>
      </dgm:t>
    </dgm:pt>
    <dgm:pt modelId="{D9CEBEE9-5096-4717-A1BB-28424BF7D5F0}" type="parTrans" cxnId="{BF0643C1-2A24-42D2-8403-F140F5852168}">
      <dgm:prSet/>
      <dgm:spPr/>
      <dgm:t>
        <a:bodyPr/>
        <a:lstStyle/>
        <a:p>
          <a:endParaRPr lang="en-US"/>
        </a:p>
      </dgm:t>
    </dgm:pt>
    <dgm:pt modelId="{37AC2E84-06AD-46FA-A5D8-2EF25204D60A}" type="sibTrans" cxnId="{BF0643C1-2A24-42D2-8403-F140F5852168}">
      <dgm:prSet/>
      <dgm:spPr/>
      <dgm:t>
        <a:bodyPr/>
        <a:lstStyle/>
        <a:p>
          <a:endParaRPr lang="en-US"/>
        </a:p>
      </dgm:t>
    </dgm:pt>
    <dgm:pt modelId="{AF7C2EDF-106D-468C-8D8E-3B891FA6FD70}">
      <dgm:prSet phldrT="[Text]" custT="1"/>
      <dgm:spPr/>
      <dgm:t>
        <a:bodyPr/>
        <a:lstStyle/>
        <a:p>
          <a:r>
            <a:rPr lang="en-US" sz="1800" dirty="0">
              <a:latin typeface="+mj-lt"/>
            </a:rPr>
            <a:t>February 28, 2020</a:t>
          </a:r>
        </a:p>
      </dgm:t>
    </dgm:pt>
    <dgm:pt modelId="{08D42CB5-D9D5-4F64-99CF-6635D552E817}" type="parTrans" cxnId="{83863094-5B17-4F75-90B6-7CAC4B5E3722}">
      <dgm:prSet/>
      <dgm:spPr/>
      <dgm:t>
        <a:bodyPr/>
        <a:lstStyle/>
        <a:p>
          <a:endParaRPr lang="en-US"/>
        </a:p>
      </dgm:t>
    </dgm:pt>
    <dgm:pt modelId="{9A617460-E738-42C2-9150-11144E5F89C9}" type="sibTrans" cxnId="{83863094-5B17-4F75-90B6-7CAC4B5E3722}">
      <dgm:prSet/>
      <dgm:spPr/>
      <dgm:t>
        <a:bodyPr/>
        <a:lstStyle/>
        <a:p>
          <a:endParaRPr lang="en-US"/>
        </a:p>
      </dgm:t>
    </dgm:pt>
    <dgm:pt modelId="{10A1F0D4-BDB2-4DB6-9417-B35C6B834011}">
      <dgm:prSet phldrT="[Text]" custT="1"/>
      <dgm:spPr/>
      <dgm:t>
        <a:bodyPr/>
        <a:lstStyle/>
        <a:p>
          <a:r>
            <a:rPr lang="en-US" sz="1800" b="1" dirty="0">
              <a:latin typeface="+mj-lt"/>
            </a:rPr>
            <a:t>Applications</a:t>
          </a:r>
        </a:p>
      </dgm:t>
    </dgm:pt>
    <dgm:pt modelId="{94695A65-CBE0-4A25-BECD-0D8D968890A4}" type="parTrans" cxnId="{3E93C4BC-FE41-412D-B7B0-ED6DEB4C6767}">
      <dgm:prSet/>
      <dgm:spPr/>
      <dgm:t>
        <a:bodyPr/>
        <a:lstStyle/>
        <a:p>
          <a:endParaRPr lang="en-US"/>
        </a:p>
      </dgm:t>
    </dgm:pt>
    <dgm:pt modelId="{7BC8A012-1229-4057-B5C0-4C4AA321BF3A}" type="sibTrans" cxnId="{3E93C4BC-FE41-412D-B7B0-ED6DEB4C6767}">
      <dgm:prSet/>
      <dgm:spPr/>
      <dgm:t>
        <a:bodyPr/>
        <a:lstStyle/>
        <a:p>
          <a:endParaRPr lang="en-US"/>
        </a:p>
      </dgm:t>
    </dgm:pt>
    <dgm:pt modelId="{A56ABBFB-98C3-41FE-A5D6-974674ABB4CA}">
      <dgm:prSet phldrT="[Text]" custT="1"/>
      <dgm:spPr/>
      <dgm:t>
        <a:bodyPr/>
        <a:lstStyle/>
        <a:p>
          <a:r>
            <a:rPr lang="en-US" sz="1800" dirty="0">
              <a:latin typeface="+mj-lt"/>
            </a:rPr>
            <a:t>March 2, 2020</a:t>
          </a:r>
        </a:p>
      </dgm:t>
    </dgm:pt>
    <dgm:pt modelId="{FDF05755-F885-4B41-BDFD-AA6F9FBB71C5}" type="parTrans" cxnId="{3096C4CF-3792-4114-9C2B-850AC61ECFC1}">
      <dgm:prSet/>
      <dgm:spPr/>
      <dgm:t>
        <a:bodyPr/>
        <a:lstStyle/>
        <a:p>
          <a:endParaRPr lang="en-US"/>
        </a:p>
      </dgm:t>
    </dgm:pt>
    <dgm:pt modelId="{22B58994-5474-4B59-AB2F-D12D8E61F65C}" type="sibTrans" cxnId="{3096C4CF-3792-4114-9C2B-850AC61ECFC1}">
      <dgm:prSet/>
      <dgm:spPr/>
      <dgm:t>
        <a:bodyPr/>
        <a:lstStyle/>
        <a:p>
          <a:endParaRPr lang="en-US"/>
        </a:p>
      </dgm:t>
    </dgm:pt>
    <dgm:pt modelId="{5692DF84-902F-4EC4-9118-A27A08B74E52}">
      <dgm:prSet phldrT="[Text]" custT="1"/>
      <dgm:spPr/>
      <dgm:t>
        <a:bodyPr/>
        <a:lstStyle/>
        <a:p>
          <a:r>
            <a:rPr lang="en-US" sz="1800" dirty="0">
              <a:latin typeface="+mj-lt"/>
            </a:rPr>
            <a:t>March 31, 2020</a:t>
          </a:r>
        </a:p>
      </dgm:t>
    </dgm:pt>
    <dgm:pt modelId="{CF1BB1E2-B542-4CAE-8206-15CFC80A19A3}" type="parTrans" cxnId="{8E846751-5ABE-45DC-A69E-7D2D8E53C43E}">
      <dgm:prSet/>
      <dgm:spPr/>
      <dgm:t>
        <a:bodyPr/>
        <a:lstStyle/>
        <a:p>
          <a:endParaRPr lang="en-US"/>
        </a:p>
      </dgm:t>
    </dgm:pt>
    <dgm:pt modelId="{DF04906B-93E4-4718-98AF-4C0F6CBD0BD3}" type="sibTrans" cxnId="{8E846751-5ABE-45DC-A69E-7D2D8E53C43E}">
      <dgm:prSet/>
      <dgm:spPr/>
      <dgm:t>
        <a:bodyPr/>
        <a:lstStyle/>
        <a:p>
          <a:endParaRPr lang="en-US"/>
        </a:p>
      </dgm:t>
    </dgm:pt>
    <dgm:pt modelId="{AA034C9F-1B01-427D-A770-DAC2A0D68CA8}">
      <dgm:prSet phldrT="[Text]" custT="1"/>
      <dgm:spPr/>
      <dgm:t>
        <a:bodyPr/>
        <a:lstStyle/>
        <a:p>
          <a:r>
            <a:rPr lang="en-US" sz="1800" dirty="0">
              <a:latin typeface="+mj-lt"/>
            </a:rPr>
            <a:t>April 1, 2020</a:t>
          </a:r>
        </a:p>
      </dgm:t>
    </dgm:pt>
    <dgm:pt modelId="{608E1B3B-5533-4429-807E-E95F55A31531}" type="parTrans" cxnId="{86D06FEA-3135-4C6C-86C3-4875696535C1}">
      <dgm:prSet/>
      <dgm:spPr/>
      <dgm:t>
        <a:bodyPr/>
        <a:lstStyle/>
        <a:p>
          <a:endParaRPr lang="en-US"/>
        </a:p>
      </dgm:t>
    </dgm:pt>
    <dgm:pt modelId="{997AA8EB-27B8-4795-A011-D2F0076E8FE7}" type="sibTrans" cxnId="{86D06FEA-3135-4C6C-86C3-4875696535C1}">
      <dgm:prSet/>
      <dgm:spPr/>
      <dgm:t>
        <a:bodyPr/>
        <a:lstStyle/>
        <a:p>
          <a:endParaRPr lang="en-US"/>
        </a:p>
      </dgm:t>
    </dgm:pt>
    <dgm:pt modelId="{79256EBA-A5B6-458C-AF44-A1C766AC8E87}">
      <dgm:prSet phldrT="[Text]" custT="1"/>
      <dgm:spPr/>
      <dgm:t>
        <a:bodyPr/>
        <a:lstStyle/>
        <a:p>
          <a:r>
            <a:rPr lang="en-US" sz="1800" b="1" dirty="0">
              <a:latin typeface="+mj-lt"/>
            </a:rPr>
            <a:t>DMAS Review and Approval</a:t>
          </a:r>
        </a:p>
      </dgm:t>
    </dgm:pt>
    <dgm:pt modelId="{E4A7E0F1-63DB-42D8-8646-C0EC90DE8D6D}" type="parTrans" cxnId="{C64B9612-4830-4E21-AF45-DA338D20121C}">
      <dgm:prSet/>
      <dgm:spPr/>
      <dgm:t>
        <a:bodyPr/>
        <a:lstStyle/>
        <a:p>
          <a:endParaRPr lang="en-US"/>
        </a:p>
      </dgm:t>
    </dgm:pt>
    <dgm:pt modelId="{412AE1A7-E33D-43D6-B0C6-FF96A214C1F8}" type="sibTrans" cxnId="{C64B9612-4830-4E21-AF45-DA338D20121C}">
      <dgm:prSet/>
      <dgm:spPr/>
      <dgm:t>
        <a:bodyPr/>
        <a:lstStyle/>
        <a:p>
          <a:endParaRPr lang="en-US"/>
        </a:p>
      </dgm:t>
    </dgm:pt>
    <dgm:pt modelId="{F41AB759-0231-4026-9AC2-C1320FAEBAE6}">
      <dgm:prSet phldrT="[Text]" custT="1"/>
      <dgm:spPr/>
      <dgm:t>
        <a:bodyPr/>
        <a:lstStyle/>
        <a:p>
          <a:r>
            <a:rPr lang="en-US" sz="1800" dirty="0">
              <a:latin typeface="+mj-lt"/>
            </a:rPr>
            <a:t>April 30, 2020</a:t>
          </a:r>
        </a:p>
      </dgm:t>
    </dgm:pt>
    <dgm:pt modelId="{7109B0BF-7880-4054-984B-7B4D68B56099}" type="parTrans" cxnId="{54ED9DBE-992E-4D75-A771-D79A157DFE46}">
      <dgm:prSet/>
      <dgm:spPr/>
      <dgm:t>
        <a:bodyPr/>
        <a:lstStyle/>
        <a:p>
          <a:endParaRPr lang="en-US"/>
        </a:p>
      </dgm:t>
    </dgm:pt>
    <dgm:pt modelId="{9897A139-5247-4706-ACFC-19D57833E28B}" type="sibTrans" cxnId="{54ED9DBE-992E-4D75-A771-D79A157DFE46}">
      <dgm:prSet/>
      <dgm:spPr/>
      <dgm:t>
        <a:bodyPr/>
        <a:lstStyle/>
        <a:p>
          <a:endParaRPr lang="en-US"/>
        </a:p>
      </dgm:t>
    </dgm:pt>
    <dgm:pt modelId="{1279AD04-1618-4069-A23F-5874F1BDFBFF}">
      <dgm:prSet phldrT="[Text]" custT="1"/>
      <dgm:spPr/>
      <dgm:t>
        <a:bodyPr/>
        <a:lstStyle/>
        <a:p>
          <a:r>
            <a:rPr lang="en-US" sz="1800" b="1" dirty="0">
              <a:latin typeface="+mj-lt"/>
            </a:rPr>
            <a:t>CMS Review and Approval</a:t>
          </a:r>
        </a:p>
      </dgm:t>
    </dgm:pt>
    <dgm:pt modelId="{AED41421-BD49-4EDA-B753-5250C48CB2A3}" type="parTrans" cxnId="{6E461EEC-A616-4072-A96F-8F2DADAC9191}">
      <dgm:prSet/>
      <dgm:spPr/>
      <dgm:t>
        <a:bodyPr/>
        <a:lstStyle/>
        <a:p>
          <a:endParaRPr lang="en-US"/>
        </a:p>
      </dgm:t>
    </dgm:pt>
    <dgm:pt modelId="{8D41535B-E204-4C70-88C1-8D2258C2E156}" type="sibTrans" cxnId="{6E461EEC-A616-4072-A96F-8F2DADAC9191}">
      <dgm:prSet/>
      <dgm:spPr/>
      <dgm:t>
        <a:bodyPr/>
        <a:lstStyle/>
        <a:p>
          <a:endParaRPr lang="en-US"/>
        </a:p>
      </dgm:t>
    </dgm:pt>
    <dgm:pt modelId="{0B421168-D077-40DB-8359-60888B7EFEB3}">
      <dgm:prSet phldrT="[Text]" custT="1"/>
      <dgm:spPr/>
      <dgm:t>
        <a:bodyPr/>
        <a:lstStyle/>
        <a:p>
          <a:r>
            <a:rPr lang="en-US" sz="1800" dirty="0">
              <a:latin typeface="+mj-lt"/>
            </a:rPr>
            <a:t>May 1, 2020</a:t>
          </a:r>
        </a:p>
      </dgm:t>
    </dgm:pt>
    <dgm:pt modelId="{E794DF10-835F-4ADD-97FB-F3D24CD612E7}" type="parTrans" cxnId="{21DDCF2D-E967-4703-81BA-C46E17426780}">
      <dgm:prSet/>
      <dgm:spPr/>
      <dgm:t>
        <a:bodyPr/>
        <a:lstStyle/>
        <a:p>
          <a:endParaRPr lang="en-US"/>
        </a:p>
      </dgm:t>
    </dgm:pt>
    <dgm:pt modelId="{1441450F-C64A-40B2-B71E-9906F88F7B40}" type="sibTrans" cxnId="{21DDCF2D-E967-4703-81BA-C46E17426780}">
      <dgm:prSet/>
      <dgm:spPr/>
      <dgm:t>
        <a:bodyPr/>
        <a:lstStyle/>
        <a:p>
          <a:endParaRPr lang="en-US"/>
        </a:p>
      </dgm:t>
    </dgm:pt>
    <dgm:pt modelId="{2D6C7F90-4FA2-413E-B766-D92CA1957E31}">
      <dgm:prSet phldrT="[Text]" custT="1"/>
      <dgm:spPr/>
      <dgm:t>
        <a:bodyPr/>
        <a:lstStyle/>
        <a:p>
          <a:r>
            <a:rPr lang="en-US" sz="1800" dirty="0">
              <a:latin typeface="+mj-lt"/>
            </a:rPr>
            <a:t>June 15, 2020</a:t>
          </a:r>
        </a:p>
      </dgm:t>
    </dgm:pt>
    <dgm:pt modelId="{1F32AAD1-A09D-4BA0-9B0E-2BA13EAB0F49}" type="parTrans" cxnId="{7F611C74-A304-4A2A-A567-C21EB9484A91}">
      <dgm:prSet/>
      <dgm:spPr/>
      <dgm:t>
        <a:bodyPr/>
        <a:lstStyle/>
        <a:p>
          <a:endParaRPr lang="en-US"/>
        </a:p>
      </dgm:t>
    </dgm:pt>
    <dgm:pt modelId="{BF881056-B756-4E42-B66F-28AD5E3D7550}" type="sibTrans" cxnId="{7F611C74-A304-4A2A-A567-C21EB9484A91}">
      <dgm:prSet/>
      <dgm:spPr/>
      <dgm:t>
        <a:bodyPr/>
        <a:lstStyle/>
        <a:p>
          <a:endParaRPr lang="en-US"/>
        </a:p>
      </dgm:t>
    </dgm:pt>
    <dgm:pt modelId="{84F542B5-07CB-48F3-8E3E-CBB1E14A69B9}">
      <dgm:prSet phldrT="[Text]" custT="1"/>
      <dgm:spPr/>
      <dgm:t>
        <a:bodyPr/>
        <a:lstStyle/>
        <a:p>
          <a:r>
            <a:rPr lang="en-US" sz="1800" b="1" dirty="0">
              <a:latin typeface="+mj-lt"/>
            </a:rPr>
            <a:t>Contracting</a:t>
          </a:r>
        </a:p>
      </dgm:t>
    </dgm:pt>
    <dgm:pt modelId="{0F17AB55-7CAC-43C3-8623-D3EC90ACA5F5}" type="parTrans" cxnId="{B35F2FC6-1201-40D4-AAE8-7DFF3B2F0BFC}">
      <dgm:prSet/>
      <dgm:spPr/>
      <dgm:t>
        <a:bodyPr/>
        <a:lstStyle/>
        <a:p>
          <a:endParaRPr lang="en-US"/>
        </a:p>
      </dgm:t>
    </dgm:pt>
    <dgm:pt modelId="{CDB24EB0-0AE4-4264-BBAC-A939AC5F8A97}" type="sibTrans" cxnId="{B35F2FC6-1201-40D4-AAE8-7DFF3B2F0BFC}">
      <dgm:prSet/>
      <dgm:spPr/>
      <dgm:t>
        <a:bodyPr/>
        <a:lstStyle/>
        <a:p>
          <a:endParaRPr lang="en-US"/>
        </a:p>
      </dgm:t>
    </dgm:pt>
    <dgm:pt modelId="{748F3B9D-DD8B-441B-8A26-D88D6FECC218}">
      <dgm:prSet phldrT="[Text]" custT="1"/>
      <dgm:spPr/>
      <dgm:t>
        <a:bodyPr/>
        <a:lstStyle/>
        <a:p>
          <a:r>
            <a:rPr lang="en-US" sz="1800" dirty="0">
              <a:latin typeface="+mj-lt"/>
            </a:rPr>
            <a:t>June 15, 2020</a:t>
          </a:r>
        </a:p>
      </dgm:t>
    </dgm:pt>
    <dgm:pt modelId="{0C9D95E5-9C2C-43AF-82D7-579809A2CEA9}" type="parTrans" cxnId="{11C97C4A-3A11-4F15-9F00-4FB95E0A0A3F}">
      <dgm:prSet/>
      <dgm:spPr/>
      <dgm:t>
        <a:bodyPr/>
        <a:lstStyle/>
        <a:p>
          <a:endParaRPr lang="en-US"/>
        </a:p>
      </dgm:t>
    </dgm:pt>
    <dgm:pt modelId="{0F3C0C04-DF64-4490-A624-08B4A2172259}" type="sibTrans" cxnId="{11C97C4A-3A11-4F15-9F00-4FB95E0A0A3F}">
      <dgm:prSet/>
      <dgm:spPr/>
      <dgm:t>
        <a:bodyPr/>
        <a:lstStyle/>
        <a:p>
          <a:endParaRPr lang="en-US"/>
        </a:p>
      </dgm:t>
    </dgm:pt>
    <dgm:pt modelId="{AFD01AA4-DFDC-4E38-876D-83E8C216C4F3}">
      <dgm:prSet phldrT="[Text]" custT="1"/>
      <dgm:spPr/>
      <dgm:t>
        <a:bodyPr/>
        <a:lstStyle/>
        <a:p>
          <a:r>
            <a:rPr lang="en-US" sz="1800" dirty="0">
              <a:latin typeface="+mj-lt"/>
            </a:rPr>
            <a:t>July 1, 2020</a:t>
          </a:r>
        </a:p>
      </dgm:t>
    </dgm:pt>
    <dgm:pt modelId="{31C896A8-7A53-4139-9B0B-AF486559A3D5}" type="parTrans" cxnId="{2F0B079B-465D-4CD5-86F2-4180EE7DC32A}">
      <dgm:prSet/>
      <dgm:spPr/>
      <dgm:t>
        <a:bodyPr/>
        <a:lstStyle/>
        <a:p>
          <a:endParaRPr lang="en-US"/>
        </a:p>
      </dgm:t>
    </dgm:pt>
    <dgm:pt modelId="{DDEA9828-24B3-4C4E-A4E6-8118E84D0578}" type="sibTrans" cxnId="{2F0B079B-465D-4CD5-86F2-4180EE7DC32A}">
      <dgm:prSet/>
      <dgm:spPr/>
      <dgm:t>
        <a:bodyPr/>
        <a:lstStyle/>
        <a:p>
          <a:endParaRPr lang="en-US"/>
        </a:p>
      </dgm:t>
    </dgm:pt>
    <dgm:pt modelId="{4BA99D59-C1CA-44EA-B01D-8C04B161088F}" type="pres">
      <dgm:prSet presAssocID="{598ABD4F-A7D7-46FE-9110-5D4D56522E23}" presName="Name0" presStyleCnt="0">
        <dgm:presLayoutVars>
          <dgm:dir/>
          <dgm:animLvl val="lvl"/>
          <dgm:resizeHandles val="exact"/>
        </dgm:presLayoutVars>
      </dgm:prSet>
      <dgm:spPr/>
      <dgm:t>
        <a:bodyPr/>
        <a:lstStyle/>
        <a:p>
          <a:endParaRPr lang="en-US"/>
        </a:p>
      </dgm:t>
    </dgm:pt>
    <dgm:pt modelId="{EDCFD8B4-F084-420F-A57E-F90EC1AAD964}" type="pres">
      <dgm:prSet presAssocID="{84F542B5-07CB-48F3-8E3E-CBB1E14A69B9}" presName="boxAndChildren" presStyleCnt="0"/>
      <dgm:spPr/>
    </dgm:pt>
    <dgm:pt modelId="{4EBB4DBF-CFCD-4693-8570-7197FD4E6BFE}" type="pres">
      <dgm:prSet presAssocID="{84F542B5-07CB-48F3-8E3E-CBB1E14A69B9}" presName="parentTextBox" presStyleLbl="node1" presStyleIdx="0" presStyleCnt="6"/>
      <dgm:spPr/>
      <dgm:t>
        <a:bodyPr/>
        <a:lstStyle/>
        <a:p>
          <a:endParaRPr lang="en-US"/>
        </a:p>
      </dgm:t>
    </dgm:pt>
    <dgm:pt modelId="{0B47BDA5-D2CD-4403-A8E4-5D488AB14DB7}" type="pres">
      <dgm:prSet presAssocID="{84F542B5-07CB-48F3-8E3E-CBB1E14A69B9}" presName="entireBox" presStyleLbl="node1" presStyleIdx="0" presStyleCnt="6"/>
      <dgm:spPr/>
      <dgm:t>
        <a:bodyPr/>
        <a:lstStyle/>
        <a:p>
          <a:endParaRPr lang="en-US"/>
        </a:p>
      </dgm:t>
    </dgm:pt>
    <dgm:pt modelId="{52FA6F94-78E4-4FBD-A4AA-333D8C46699F}" type="pres">
      <dgm:prSet presAssocID="{84F542B5-07CB-48F3-8E3E-CBB1E14A69B9}" presName="descendantBox" presStyleCnt="0"/>
      <dgm:spPr/>
    </dgm:pt>
    <dgm:pt modelId="{9F2B14D9-025D-4D6F-93F4-CA3104A3E6B8}" type="pres">
      <dgm:prSet presAssocID="{748F3B9D-DD8B-441B-8A26-D88D6FECC218}" presName="childTextBox" presStyleLbl="fgAccFollowNode1" presStyleIdx="0" presStyleCnt="11">
        <dgm:presLayoutVars>
          <dgm:bulletEnabled val="1"/>
        </dgm:presLayoutVars>
      </dgm:prSet>
      <dgm:spPr/>
      <dgm:t>
        <a:bodyPr/>
        <a:lstStyle/>
        <a:p>
          <a:endParaRPr lang="en-US"/>
        </a:p>
      </dgm:t>
    </dgm:pt>
    <dgm:pt modelId="{23757BE7-3594-4EFB-92C3-DDCFA6CFE65B}" type="pres">
      <dgm:prSet presAssocID="{AFD01AA4-DFDC-4E38-876D-83E8C216C4F3}" presName="childTextBox" presStyleLbl="fgAccFollowNode1" presStyleIdx="1" presStyleCnt="11">
        <dgm:presLayoutVars>
          <dgm:bulletEnabled val="1"/>
        </dgm:presLayoutVars>
      </dgm:prSet>
      <dgm:spPr/>
      <dgm:t>
        <a:bodyPr/>
        <a:lstStyle/>
        <a:p>
          <a:endParaRPr lang="en-US"/>
        </a:p>
      </dgm:t>
    </dgm:pt>
    <dgm:pt modelId="{7F2404F0-FC71-49C5-927D-757673ADA949}" type="pres">
      <dgm:prSet presAssocID="{8D41535B-E204-4C70-88C1-8D2258C2E156}" presName="sp" presStyleCnt="0"/>
      <dgm:spPr/>
    </dgm:pt>
    <dgm:pt modelId="{14B4DD16-659F-47FA-AA05-A82F1C5E810E}" type="pres">
      <dgm:prSet presAssocID="{1279AD04-1618-4069-A23F-5874F1BDFBFF}" presName="arrowAndChildren" presStyleCnt="0"/>
      <dgm:spPr/>
    </dgm:pt>
    <dgm:pt modelId="{DAE420B6-1C11-4B85-9BFF-EC238F6C93C1}" type="pres">
      <dgm:prSet presAssocID="{1279AD04-1618-4069-A23F-5874F1BDFBFF}" presName="parentTextArrow" presStyleLbl="node1" presStyleIdx="0" presStyleCnt="6"/>
      <dgm:spPr/>
      <dgm:t>
        <a:bodyPr/>
        <a:lstStyle/>
        <a:p>
          <a:endParaRPr lang="en-US"/>
        </a:p>
      </dgm:t>
    </dgm:pt>
    <dgm:pt modelId="{DCF2C70D-ADB7-435B-9F4F-7E89574B6DEA}" type="pres">
      <dgm:prSet presAssocID="{1279AD04-1618-4069-A23F-5874F1BDFBFF}" presName="arrow" presStyleLbl="node1" presStyleIdx="1" presStyleCnt="6"/>
      <dgm:spPr/>
      <dgm:t>
        <a:bodyPr/>
        <a:lstStyle/>
        <a:p>
          <a:endParaRPr lang="en-US"/>
        </a:p>
      </dgm:t>
    </dgm:pt>
    <dgm:pt modelId="{EC213C74-015E-46AE-97E8-4CDD4F36C4FC}" type="pres">
      <dgm:prSet presAssocID="{1279AD04-1618-4069-A23F-5874F1BDFBFF}" presName="descendantArrow" presStyleCnt="0"/>
      <dgm:spPr/>
    </dgm:pt>
    <dgm:pt modelId="{9645BCC1-6DFB-4738-894E-CFDFB4EC6F7C}" type="pres">
      <dgm:prSet presAssocID="{0B421168-D077-40DB-8359-60888B7EFEB3}" presName="childTextArrow" presStyleLbl="fgAccFollowNode1" presStyleIdx="2" presStyleCnt="11">
        <dgm:presLayoutVars>
          <dgm:bulletEnabled val="1"/>
        </dgm:presLayoutVars>
      </dgm:prSet>
      <dgm:spPr/>
      <dgm:t>
        <a:bodyPr/>
        <a:lstStyle/>
        <a:p>
          <a:endParaRPr lang="en-US"/>
        </a:p>
      </dgm:t>
    </dgm:pt>
    <dgm:pt modelId="{436300BA-3D29-415C-8268-9D6CA8660107}" type="pres">
      <dgm:prSet presAssocID="{2D6C7F90-4FA2-413E-B766-D92CA1957E31}" presName="childTextArrow" presStyleLbl="fgAccFollowNode1" presStyleIdx="3" presStyleCnt="11">
        <dgm:presLayoutVars>
          <dgm:bulletEnabled val="1"/>
        </dgm:presLayoutVars>
      </dgm:prSet>
      <dgm:spPr/>
      <dgm:t>
        <a:bodyPr/>
        <a:lstStyle/>
        <a:p>
          <a:endParaRPr lang="en-US"/>
        </a:p>
      </dgm:t>
    </dgm:pt>
    <dgm:pt modelId="{98A7D0EF-06E4-4A88-8120-9B8B95D74463}" type="pres">
      <dgm:prSet presAssocID="{412AE1A7-E33D-43D6-B0C6-FF96A214C1F8}" presName="sp" presStyleCnt="0"/>
      <dgm:spPr/>
    </dgm:pt>
    <dgm:pt modelId="{CD8BE681-A208-4F66-A6D4-6365D5160BD4}" type="pres">
      <dgm:prSet presAssocID="{79256EBA-A5B6-458C-AF44-A1C766AC8E87}" presName="arrowAndChildren" presStyleCnt="0"/>
      <dgm:spPr/>
    </dgm:pt>
    <dgm:pt modelId="{0BFDAE80-B0DF-47E8-A4CC-0D06CF8B3150}" type="pres">
      <dgm:prSet presAssocID="{79256EBA-A5B6-458C-AF44-A1C766AC8E87}" presName="parentTextArrow" presStyleLbl="node1" presStyleIdx="1" presStyleCnt="6"/>
      <dgm:spPr/>
      <dgm:t>
        <a:bodyPr/>
        <a:lstStyle/>
        <a:p>
          <a:endParaRPr lang="en-US"/>
        </a:p>
      </dgm:t>
    </dgm:pt>
    <dgm:pt modelId="{3D504ABE-7DB3-47AD-8B3B-9F05BA5DD898}" type="pres">
      <dgm:prSet presAssocID="{79256EBA-A5B6-458C-AF44-A1C766AC8E87}" presName="arrow" presStyleLbl="node1" presStyleIdx="2" presStyleCnt="6"/>
      <dgm:spPr/>
      <dgm:t>
        <a:bodyPr/>
        <a:lstStyle/>
        <a:p>
          <a:endParaRPr lang="en-US"/>
        </a:p>
      </dgm:t>
    </dgm:pt>
    <dgm:pt modelId="{855BCA4D-7B79-4093-80B0-6319B2805FA2}" type="pres">
      <dgm:prSet presAssocID="{79256EBA-A5B6-458C-AF44-A1C766AC8E87}" presName="descendantArrow" presStyleCnt="0"/>
      <dgm:spPr/>
    </dgm:pt>
    <dgm:pt modelId="{A05132B2-CF8E-4085-880D-6B691AB99289}" type="pres">
      <dgm:prSet presAssocID="{AA034C9F-1B01-427D-A770-DAC2A0D68CA8}" presName="childTextArrow" presStyleLbl="fgAccFollowNode1" presStyleIdx="4" presStyleCnt="11">
        <dgm:presLayoutVars>
          <dgm:bulletEnabled val="1"/>
        </dgm:presLayoutVars>
      </dgm:prSet>
      <dgm:spPr/>
      <dgm:t>
        <a:bodyPr/>
        <a:lstStyle/>
        <a:p>
          <a:endParaRPr lang="en-US"/>
        </a:p>
      </dgm:t>
    </dgm:pt>
    <dgm:pt modelId="{75F82205-8E59-4726-97B4-86A0231407F5}" type="pres">
      <dgm:prSet presAssocID="{F41AB759-0231-4026-9AC2-C1320FAEBAE6}" presName="childTextArrow" presStyleLbl="fgAccFollowNode1" presStyleIdx="5" presStyleCnt="11">
        <dgm:presLayoutVars>
          <dgm:bulletEnabled val="1"/>
        </dgm:presLayoutVars>
      </dgm:prSet>
      <dgm:spPr/>
      <dgm:t>
        <a:bodyPr/>
        <a:lstStyle/>
        <a:p>
          <a:endParaRPr lang="en-US"/>
        </a:p>
      </dgm:t>
    </dgm:pt>
    <dgm:pt modelId="{C9E85B28-655D-4B4C-BAFD-045DCB93273C}" type="pres">
      <dgm:prSet presAssocID="{7BC8A012-1229-4057-B5C0-4C4AA321BF3A}" presName="sp" presStyleCnt="0"/>
      <dgm:spPr/>
    </dgm:pt>
    <dgm:pt modelId="{A879D4E0-3CAF-438A-8205-A4AA9C940B8E}" type="pres">
      <dgm:prSet presAssocID="{10A1F0D4-BDB2-4DB6-9417-B35C6B834011}" presName="arrowAndChildren" presStyleCnt="0"/>
      <dgm:spPr/>
    </dgm:pt>
    <dgm:pt modelId="{43965EFF-5CBD-4BDA-AA38-6908470F8963}" type="pres">
      <dgm:prSet presAssocID="{10A1F0D4-BDB2-4DB6-9417-B35C6B834011}" presName="parentTextArrow" presStyleLbl="node1" presStyleIdx="2" presStyleCnt="6"/>
      <dgm:spPr/>
      <dgm:t>
        <a:bodyPr/>
        <a:lstStyle/>
        <a:p>
          <a:endParaRPr lang="en-US"/>
        </a:p>
      </dgm:t>
    </dgm:pt>
    <dgm:pt modelId="{591BED2B-4FCD-46D4-913C-E41C3CD80977}" type="pres">
      <dgm:prSet presAssocID="{10A1F0D4-BDB2-4DB6-9417-B35C6B834011}" presName="arrow" presStyleLbl="node1" presStyleIdx="3" presStyleCnt="6"/>
      <dgm:spPr/>
      <dgm:t>
        <a:bodyPr/>
        <a:lstStyle/>
        <a:p>
          <a:endParaRPr lang="en-US"/>
        </a:p>
      </dgm:t>
    </dgm:pt>
    <dgm:pt modelId="{36F62F73-269E-4E89-82D4-DE0556715B46}" type="pres">
      <dgm:prSet presAssocID="{10A1F0D4-BDB2-4DB6-9417-B35C6B834011}" presName="descendantArrow" presStyleCnt="0"/>
      <dgm:spPr/>
    </dgm:pt>
    <dgm:pt modelId="{E553629F-CA30-4D68-82B4-D15F31118567}" type="pres">
      <dgm:prSet presAssocID="{A56ABBFB-98C3-41FE-A5D6-974674ABB4CA}" presName="childTextArrow" presStyleLbl="fgAccFollowNode1" presStyleIdx="6" presStyleCnt="11">
        <dgm:presLayoutVars>
          <dgm:bulletEnabled val="1"/>
        </dgm:presLayoutVars>
      </dgm:prSet>
      <dgm:spPr/>
      <dgm:t>
        <a:bodyPr/>
        <a:lstStyle/>
        <a:p>
          <a:endParaRPr lang="en-US"/>
        </a:p>
      </dgm:t>
    </dgm:pt>
    <dgm:pt modelId="{5CB4C26E-692F-465E-86CD-EFE4B5B95A7A}" type="pres">
      <dgm:prSet presAssocID="{5692DF84-902F-4EC4-9118-A27A08B74E52}" presName="childTextArrow" presStyleLbl="fgAccFollowNode1" presStyleIdx="7" presStyleCnt="11">
        <dgm:presLayoutVars>
          <dgm:bulletEnabled val="1"/>
        </dgm:presLayoutVars>
      </dgm:prSet>
      <dgm:spPr/>
      <dgm:t>
        <a:bodyPr/>
        <a:lstStyle/>
        <a:p>
          <a:endParaRPr lang="en-US"/>
        </a:p>
      </dgm:t>
    </dgm:pt>
    <dgm:pt modelId="{43EAA8BC-ED74-4B75-A65D-C233113FA517}" type="pres">
      <dgm:prSet presAssocID="{F2A6C385-B44B-45AC-849A-2CFC1B77DE49}" presName="sp" presStyleCnt="0"/>
      <dgm:spPr/>
    </dgm:pt>
    <dgm:pt modelId="{89A6998F-10D1-4B64-8A3F-814660703364}" type="pres">
      <dgm:prSet presAssocID="{46F0C51A-B58E-4BF3-8360-624D0AC87E33}" presName="arrowAndChildren" presStyleCnt="0"/>
      <dgm:spPr/>
    </dgm:pt>
    <dgm:pt modelId="{ED4BD500-03C1-4A31-91AA-7C9A77E66F42}" type="pres">
      <dgm:prSet presAssocID="{46F0C51A-B58E-4BF3-8360-624D0AC87E33}" presName="parentTextArrow" presStyleLbl="node1" presStyleIdx="3" presStyleCnt="6"/>
      <dgm:spPr/>
      <dgm:t>
        <a:bodyPr/>
        <a:lstStyle/>
        <a:p>
          <a:endParaRPr lang="en-US"/>
        </a:p>
      </dgm:t>
    </dgm:pt>
    <dgm:pt modelId="{8D513BBC-79C8-4A0E-B16F-67EDF5217877}" type="pres">
      <dgm:prSet presAssocID="{46F0C51A-B58E-4BF3-8360-624D0AC87E33}" presName="arrow" presStyleLbl="node1" presStyleIdx="4" presStyleCnt="6" custLinFactNeighborX="-5000" custLinFactNeighborY="-347"/>
      <dgm:spPr/>
      <dgm:t>
        <a:bodyPr/>
        <a:lstStyle/>
        <a:p>
          <a:endParaRPr lang="en-US"/>
        </a:p>
      </dgm:t>
    </dgm:pt>
    <dgm:pt modelId="{8507178D-074E-4779-A507-46BF6B875280}" type="pres">
      <dgm:prSet presAssocID="{46F0C51A-B58E-4BF3-8360-624D0AC87E33}" presName="descendantArrow" presStyleCnt="0"/>
      <dgm:spPr/>
    </dgm:pt>
    <dgm:pt modelId="{9D4293C6-F6C4-4A15-824C-8808E7C3E0C1}" type="pres">
      <dgm:prSet presAssocID="{BB4E8E28-9597-4F99-A091-4767B2B49B83}" presName="childTextArrow" presStyleLbl="fgAccFollowNode1" presStyleIdx="8" presStyleCnt="11">
        <dgm:presLayoutVars>
          <dgm:bulletEnabled val="1"/>
        </dgm:presLayoutVars>
      </dgm:prSet>
      <dgm:spPr/>
      <dgm:t>
        <a:bodyPr/>
        <a:lstStyle/>
        <a:p>
          <a:endParaRPr lang="en-US"/>
        </a:p>
      </dgm:t>
    </dgm:pt>
    <dgm:pt modelId="{4ED92A9C-F02E-4A45-9ACE-8092E3C32571}" type="pres">
      <dgm:prSet presAssocID="{AF7C2EDF-106D-468C-8D8E-3B891FA6FD70}" presName="childTextArrow" presStyleLbl="fgAccFollowNode1" presStyleIdx="9" presStyleCnt="11">
        <dgm:presLayoutVars>
          <dgm:bulletEnabled val="1"/>
        </dgm:presLayoutVars>
      </dgm:prSet>
      <dgm:spPr/>
      <dgm:t>
        <a:bodyPr/>
        <a:lstStyle/>
        <a:p>
          <a:endParaRPr lang="en-US"/>
        </a:p>
      </dgm:t>
    </dgm:pt>
    <dgm:pt modelId="{D764190B-47F0-4553-B414-2740EA0C3662}" type="pres">
      <dgm:prSet presAssocID="{ADB1A46B-A5A1-4ACC-B8F3-168DE6950928}" presName="sp" presStyleCnt="0"/>
      <dgm:spPr/>
    </dgm:pt>
    <dgm:pt modelId="{A326F03C-08C4-425A-9EE2-FCAB7311D53F}" type="pres">
      <dgm:prSet presAssocID="{6B638163-28C7-4907-877B-D6654508AEB5}" presName="arrowAndChildren" presStyleCnt="0"/>
      <dgm:spPr/>
    </dgm:pt>
    <dgm:pt modelId="{6FE6D64D-8CD8-49B5-8E4C-483A9645B935}" type="pres">
      <dgm:prSet presAssocID="{6B638163-28C7-4907-877B-D6654508AEB5}" presName="parentTextArrow" presStyleLbl="node1" presStyleIdx="4" presStyleCnt="6"/>
      <dgm:spPr/>
      <dgm:t>
        <a:bodyPr/>
        <a:lstStyle/>
        <a:p>
          <a:endParaRPr lang="en-US"/>
        </a:p>
      </dgm:t>
    </dgm:pt>
    <dgm:pt modelId="{21B95786-A5BD-41F2-AB94-9F7B54F9DDE4}" type="pres">
      <dgm:prSet presAssocID="{6B638163-28C7-4907-877B-D6654508AEB5}" presName="arrow" presStyleLbl="node1" presStyleIdx="5" presStyleCnt="6" custLinFactNeighborY="-265"/>
      <dgm:spPr/>
      <dgm:t>
        <a:bodyPr/>
        <a:lstStyle/>
        <a:p>
          <a:endParaRPr lang="en-US"/>
        </a:p>
      </dgm:t>
    </dgm:pt>
    <dgm:pt modelId="{3A0A4F57-1FF1-491B-AEAE-4EEC052499F3}" type="pres">
      <dgm:prSet presAssocID="{6B638163-28C7-4907-877B-D6654508AEB5}" presName="descendantArrow" presStyleCnt="0"/>
      <dgm:spPr/>
    </dgm:pt>
    <dgm:pt modelId="{B0CA1BB3-D038-44B9-9405-2F349E18B7C5}" type="pres">
      <dgm:prSet presAssocID="{2E3DB2EB-8935-47AB-A3E8-3F9182CBC7E1}" presName="childTextArrow" presStyleLbl="fgAccFollowNode1" presStyleIdx="10" presStyleCnt="11" custLinFactNeighborX="-7500" custLinFactNeighborY="-7975">
        <dgm:presLayoutVars>
          <dgm:bulletEnabled val="1"/>
        </dgm:presLayoutVars>
      </dgm:prSet>
      <dgm:spPr/>
      <dgm:t>
        <a:bodyPr/>
        <a:lstStyle/>
        <a:p>
          <a:endParaRPr lang="en-US"/>
        </a:p>
      </dgm:t>
    </dgm:pt>
  </dgm:ptLst>
  <dgm:cxnLst>
    <dgm:cxn modelId="{A49969D5-8FD8-4212-A78E-DCD85DA2F20A}" type="presOf" srcId="{84F542B5-07CB-48F3-8E3E-CBB1E14A69B9}" destId="{0B47BDA5-D2CD-4403-A8E4-5D488AB14DB7}" srcOrd="1" destOrd="0" presId="urn:microsoft.com/office/officeart/2005/8/layout/process4"/>
    <dgm:cxn modelId="{AAADEAEA-F136-4AEF-A5FB-D5B2A11E4CEA}" type="presOf" srcId="{79256EBA-A5B6-458C-AF44-A1C766AC8E87}" destId="{3D504ABE-7DB3-47AD-8B3B-9F05BA5DD898}" srcOrd="1" destOrd="0" presId="urn:microsoft.com/office/officeart/2005/8/layout/process4"/>
    <dgm:cxn modelId="{11C97C4A-3A11-4F15-9F00-4FB95E0A0A3F}" srcId="{84F542B5-07CB-48F3-8E3E-CBB1E14A69B9}" destId="{748F3B9D-DD8B-441B-8A26-D88D6FECC218}" srcOrd="0" destOrd="0" parTransId="{0C9D95E5-9C2C-43AF-82D7-579809A2CEA9}" sibTransId="{0F3C0C04-DF64-4490-A624-08B4A2172259}"/>
    <dgm:cxn modelId="{4C987DC9-D09F-4D72-A0C1-933BFC096B32}" type="presOf" srcId="{AA034C9F-1B01-427D-A770-DAC2A0D68CA8}" destId="{A05132B2-CF8E-4085-880D-6B691AB99289}" srcOrd="0" destOrd="0" presId="urn:microsoft.com/office/officeart/2005/8/layout/process4"/>
    <dgm:cxn modelId="{B35F2FC6-1201-40D4-AAE8-7DFF3B2F0BFC}" srcId="{598ABD4F-A7D7-46FE-9110-5D4D56522E23}" destId="{84F542B5-07CB-48F3-8E3E-CBB1E14A69B9}" srcOrd="5" destOrd="0" parTransId="{0F17AB55-7CAC-43C3-8623-D3EC90ACA5F5}" sibTransId="{CDB24EB0-0AE4-4264-BBAC-A939AC5F8A97}"/>
    <dgm:cxn modelId="{5EF61544-6647-4026-BBE1-A616FD296CD8}" srcId="{598ABD4F-A7D7-46FE-9110-5D4D56522E23}" destId="{46F0C51A-B58E-4BF3-8360-624D0AC87E33}" srcOrd="1" destOrd="0" parTransId="{F9171B72-FCB2-4137-8F31-79A898048CE1}" sibTransId="{F2A6C385-B44B-45AC-849A-2CFC1B77DE49}"/>
    <dgm:cxn modelId="{54ED9DBE-992E-4D75-A771-D79A157DFE46}" srcId="{79256EBA-A5B6-458C-AF44-A1C766AC8E87}" destId="{F41AB759-0231-4026-9AC2-C1320FAEBAE6}" srcOrd="1" destOrd="0" parTransId="{7109B0BF-7880-4054-984B-7B4D68B56099}" sibTransId="{9897A139-5247-4706-ACFC-19D57833E28B}"/>
    <dgm:cxn modelId="{FBD6DF2C-9170-422E-A202-D958DA04433D}" type="presOf" srcId="{748F3B9D-DD8B-441B-8A26-D88D6FECC218}" destId="{9F2B14D9-025D-4D6F-93F4-CA3104A3E6B8}" srcOrd="0" destOrd="0" presId="urn:microsoft.com/office/officeart/2005/8/layout/process4"/>
    <dgm:cxn modelId="{AC9531C3-7B90-4750-9993-1B15D20C71A0}" type="presOf" srcId="{F41AB759-0231-4026-9AC2-C1320FAEBAE6}" destId="{75F82205-8E59-4726-97B4-86A0231407F5}" srcOrd="0" destOrd="0" presId="urn:microsoft.com/office/officeart/2005/8/layout/process4"/>
    <dgm:cxn modelId="{7232DE5F-B1CB-4A6A-B657-DF8EDDC67218}" type="presOf" srcId="{AFD01AA4-DFDC-4E38-876D-83E8C216C4F3}" destId="{23757BE7-3594-4EFB-92C3-DDCFA6CFE65B}" srcOrd="0" destOrd="0" presId="urn:microsoft.com/office/officeart/2005/8/layout/process4"/>
    <dgm:cxn modelId="{83863094-5B17-4F75-90B6-7CAC4B5E3722}" srcId="{46F0C51A-B58E-4BF3-8360-624D0AC87E33}" destId="{AF7C2EDF-106D-468C-8D8E-3B891FA6FD70}" srcOrd="1" destOrd="0" parTransId="{08D42CB5-D9D5-4F64-99CF-6635D552E817}" sibTransId="{9A617460-E738-42C2-9150-11144E5F89C9}"/>
    <dgm:cxn modelId="{EAED3E34-7770-4493-A94E-4F3D19E144DE}" type="presOf" srcId="{79256EBA-A5B6-458C-AF44-A1C766AC8E87}" destId="{0BFDAE80-B0DF-47E8-A4CC-0D06CF8B3150}" srcOrd="0" destOrd="0" presId="urn:microsoft.com/office/officeart/2005/8/layout/process4"/>
    <dgm:cxn modelId="{B0E5285C-BB26-40BE-ADF4-8197D4A12AFD}" srcId="{6B638163-28C7-4907-877B-D6654508AEB5}" destId="{2E3DB2EB-8935-47AB-A3E8-3F9182CBC7E1}" srcOrd="0" destOrd="0" parTransId="{7367EAFA-DD25-43F6-AAEF-CDF8DB05DC76}" sibTransId="{52E465E1-4976-45A8-A43B-D243341F328B}"/>
    <dgm:cxn modelId="{6E461EEC-A616-4072-A96F-8F2DADAC9191}" srcId="{598ABD4F-A7D7-46FE-9110-5D4D56522E23}" destId="{1279AD04-1618-4069-A23F-5874F1BDFBFF}" srcOrd="4" destOrd="0" parTransId="{AED41421-BD49-4EDA-B753-5250C48CB2A3}" sibTransId="{8D41535B-E204-4C70-88C1-8D2258C2E156}"/>
    <dgm:cxn modelId="{44083909-E99A-4031-A24C-59A6D09165E1}" type="presOf" srcId="{A56ABBFB-98C3-41FE-A5D6-974674ABB4CA}" destId="{E553629F-CA30-4D68-82B4-D15F31118567}" srcOrd="0" destOrd="0" presId="urn:microsoft.com/office/officeart/2005/8/layout/process4"/>
    <dgm:cxn modelId="{7F611C74-A304-4A2A-A567-C21EB9484A91}" srcId="{1279AD04-1618-4069-A23F-5874F1BDFBFF}" destId="{2D6C7F90-4FA2-413E-B766-D92CA1957E31}" srcOrd="1" destOrd="0" parTransId="{1F32AAD1-A09D-4BA0-9B0E-2BA13EAB0F49}" sibTransId="{BF881056-B756-4E42-B66F-28AD5E3D7550}"/>
    <dgm:cxn modelId="{97945D63-0AE8-4D9C-8794-91B44BF69002}" type="presOf" srcId="{6B638163-28C7-4907-877B-D6654508AEB5}" destId="{21B95786-A5BD-41F2-AB94-9F7B54F9DDE4}" srcOrd="1" destOrd="0" presId="urn:microsoft.com/office/officeart/2005/8/layout/process4"/>
    <dgm:cxn modelId="{5696C55F-0C35-400D-933A-6CA3B983F101}" type="presOf" srcId="{1279AD04-1618-4069-A23F-5874F1BDFBFF}" destId="{DCF2C70D-ADB7-435B-9F4F-7E89574B6DEA}" srcOrd="1" destOrd="0" presId="urn:microsoft.com/office/officeart/2005/8/layout/process4"/>
    <dgm:cxn modelId="{BF2BCBFE-1298-4861-B21F-B97887C69D87}" type="presOf" srcId="{0B421168-D077-40DB-8359-60888B7EFEB3}" destId="{9645BCC1-6DFB-4738-894E-CFDFB4EC6F7C}" srcOrd="0" destOrd="0" presId="urn:microsoft.com/office/officeart/2005/8/layout/process4"/>
    <dgm:cxn modelId="{3096C4CF-3792-4114-9C2B-850AC61ECFC1}" srcId="{10A1F0D4-BDB2-4DB6-9417-B35C6B834011}" destId="{A56ABBFB-98C3-41FE-A5D6-974674ABB4CA}" srcOrd="0" destOrd="0" parTransId="{FDF05755-F885-4B41-BDFD-AA6F9FBB71C5}" sibTransId="{22B58994-5474-4B59-AB2F-D12D8E61F65C}"/>
    <dgm:cxn modelId="{BF0643C1-2A24-42D2-8403-F140F5852168}" srcId="{46F0C51A-B58E-4BF3-8360-624D0AC87E33}" destId="{BB4E8E28-9597-4F99-A091-4767B2B49B83}" srcOrd="0" destOrd="0" parTransId="{D9CEBEE9-5096-4717-A1BB-28424BF7D5F0}" sibTransId="{37AC2E84-06AD-46FA-A5D8-2EF25204D60A}"/>
    <dgm:cxn modelId="{E736C2EB-80A3-4EDC-A868-ECE271570683}" type="presOf" srcId="{1279AD04-1618-4069-A23F-5874F1BDFBFF}" destId="{DAE420B6-1C11-4B85-9BFF-EC238F6C93C1}" srcOrd="0" destOrd="0" presId="urn:microsoft.com/office/officeart/2005/8/layout/process4"/>
    <dgm:cxn modelId="{AA35B3B3-CD16-4DB1-97FC-4ADE5A9D1414}" type="presOf" srcId="{10A1F0D4-BDB2-4DB6-9417-B35C6B834011}" destId="{591BED2B-4FCD-46D4-913C-E41C3CD80977}" srcOrd="1" destOrd="0" presId="urn:microsoft.com/office/officeart/2005/8/layout/process4"/>
    <dgm:cxn modelId="{F0E69117-5F68-4625-89C1-48D4FEC5DAFF}" type="presOf" srcId="{10A1F0D4-BDB2-4DB6-9417-B35C6B834011}" destId="{43965EFF-5CBD-4BDA-AA38-6908470F8963}" srcOrd="0" destOrd="0" presId="urn:microsoft.com/office/officeart/2005/8/layout/process4"/>
    <dgm:cxn modelId="{3E93C4BC-FE41-412D-B7B0-ED6DEB4C6767}" srcId="{598ABD4F-A7D7-46FE-9110-5D4D56522E23}" destId="{10A1F0D4-BDB2-4DB6-9417-B35C6B834011}" srcOrd="2" destOrd="0" parTransId="{94695A65-CBE0-4A25-BECD-0D8D968890A4}" sibTransId="{7BC8A012-1229-4057-B5C0-4C4AA321BF3A}"/>
    <dgm:cxn modelId="{21DDCF2D-E967-4703-81BA-C46E17426780}" srcId="{1279AD04-1618-4069-A23F-5874F1BDFBFF}" destId="{0B421168-D077-40DB-8359-60888B7EFEB3}" srcOrd="0" destOrd="0" parTransId="{E794DF10-835F-4ADD-97FB-F3D24CD612E7}" sibTransId="{1441450F-C64A-40B2-B71E-9906F88F7B40}"/>
    <dgm:cxn modelId="{04F98B9E-C192-4D33-8B2C-46B42503E55D}" type="presOf" srcId="{2E3DB2EB-8935-47AB-A3E8-3F9182CBC7E1}" destId="{B0CA1BB3-D038-44B9-9405-2F349E18B7C5}" srcOrd="0" destOrd="0" presId="urn:microsoft.com/office/officeart/2005/8/layout/process4"/>
    <dgm:cxn modelId="{8E846751-5ABE-45DC-A69E-7D2D8E53C43E}" srcId="{10A1F0D4-BDB2-4DB6-9417-B35C6B834011}" destId="{5692DF84-902F-4EC4-9118-A27A08B74E52}" srcOrd="1" destOrd="0" parTransId="{CF1BB1E2-B542-4CAE-8206-15CFC80A19A3}" sibTransId="{DF04906B-93E4-4718-98AF-4C0F6CBD0BD3}"/>
    <dgm:cxn modelId="{94117763-FA00-452E-AE90-232584948A18}" type="presOf" srcId="{BB4E8E28-9597-4F99-A091-4767B2B49B83}" destId="{9D4293C6-F6C4-4A15-824C-8808E7C3E0C1}" srcOrd="0" destOrd="0" presId="urn:microsoft.com/office/officeart/2005/8/layout/process4"/>
    <dgm:cxn modelId="{410F055B-2A5D-4698-BEC1-5D4DBD4875B4}" type="presOf" srcId="{2D6C7F90-4FA2-413E-B766-D92CA1957E31}" destId="{436300BA-3D29-415C-8268-9D6CA8660107}" srcOrd="0" destOrd="0" presId="urn:microsoft.com/office/officeart/2005/8/layout/process4"/>
    <dgm:cxn modelId="{7AA8C90D-EEC8-4279-9155-B19FD1B767A2}" type="presOf" srcId="{6B638163-28C7-4907-877B-D6654508AEB5}" destId="{6FE6D64D-8CD8-49B5-8E4C-483A9645B935}" srcOrd="0" destOrd="0" presId="urn:microsoft.com/office/officeart/2005/8/layout/process4"/>
    <dgm:cxn modelId="{FE7DCDE8-7F04-40F8-927B-2FE7A6EB492D}" type="presOf" srcId="{5692DF84-902F-4EC4-9118-A27A08B74E52}" destId="{5CB4C26E-692F-465E-86CD-EFE4B5B95A7A}" srcOrd="0" destOrd="0" presId="urn:microsoft.com/office/officeart/2005/8/layout/process4"/>
    <dgm:cxn modelId="{BFB426CE-91F8-4820-B89A-1C1C8D25F1B1}" type="presOf" srcId="{46F0C51A-B58E-4BF3-8360-624D0AC87E33}" destId="{8D513BBC-79C8-4A0E-B16F-67EDF5217877}" srcOrd="1" destOrd="0" presId="urn:microsoft.com/office/officeart/2005/8/layout/process4"/>
    <dgm:cxn modelId="{2F0B079B-465D-4CD5-86F2-4180EE7DC32A}" srcId="{84F542B5-07CB-48F3-8E3E-CBB1E14A69B9}" destId="{AFD01AA4-DFDC-4E38-876D-83E8C216C4F3}" srcOrd="1" destOrd="0" parTransId="{31C896A8-7A53-4139-9B0B-AF486559A3D5}" sibTransId="{DDEA9828-24B3-4C4E-A4E6-8118E84D0578}"/>
    <dgm:cxn modelId="{9303CBF4-9BB7-4249-A5B0-77D43D31F9D3}" type="presOf" srcId="{46F0C51A-B58E-4BF3-8360-624D0AC87E33}" destId="{ED4BD500-03C1-4A31-91AA-7C9A77E66F42}" srcOrd="0" destOrd="0" presId="urn:microsoft.com/office/officeart/2005/8/layout/process4"/>
    <dgm:cxn modelId="{F3BB0B52-0AE7-47DA-AFD2-BFDE9BD38FC3}" srcId="{598ABD4F-A7D7-46FE-9110-5D4D56522E23}" destId="{6B638163-28C7-4907-877B-D6654508AEB5}" srcOrd="0" destOrd="0" parTransId="{8AE1D5CE-8B64-4F49-9BB5-4BBF45D6E8B2}" sibTransId="{ADB1A46B-A5A1-4ACC-B8F3-168DE6950928}"/>
    <dgm:cxn modelId="{7B3EC708-25B2-4C01-85C2-0EE4E5B33280}" type="presOf" srcId="{84F542B5-07CB-48F3-8E3E-CBB1E14A69B9}" destId="{4EBB4DBF-CFCD-4693-8570-7197FD4E6BFE}" srcOrd="0" destOrd="0" presId="urn:microsoft.com/office/officeart/2005/8/layout/process4"/>
    <dgm:cxn modelId="{C64B9612-4830-4E21-AF45-DA338D20121C}" srcId="{598ABD4F-A7D7-46FE-9110-5D4D56522E23}" destId="{79256EBA-A5B6-458C-AF44-A1C766AC8E87}" srcOrd="3" destOrd="0" parTransId="{E4A7E0F1-63DB-42D8-8646-C0EC90DE8D6D}" sibTransId="{412AE1A7-E33D-43D6-B0C6-FF96A214C1F8}"/>
    <dgm:cxn modelId="{77A84CA3-3145-4D4B-B653-E189A4406679}" type="presOf" srcId="{AF7C2EDF-106D-468C-8D8E-3B891FA6FD70}" destId="{4ED92A9C-F02E-4A45-9ACE-8092E3C32571}" srcOrd="0" destOrd="0" presId="urn:microsoft.com/office/officeart/2005/8/layout/process4"/>
    <dgm:cxn modelId="{86D06FEA-3135-4C6C-86C3-4875696535C1}" srcId="{79256EBA-A5B6-458C-AF44-A1C766AC8E87}" destId="{AA034C9F-1B01-427D-A770-DAC2A0D68CA8}" srcOrd="0" destOrd="0" parTransId="{608E1B3B-5533-4429-807E-E95F55A31531}" sibTransId="{997AA8EB-27B8-4795-A011-D2F0076E8FE7}"/>
    <dgm:cxn modelId="{85433FD4-6D6B-49A8-AFE1-A8E89EDBEE58}" type="presOf" srcId="{598ABD4F-A7D7-46FE-9110-5D4D56522E23}" destId="{4BA99D59-C1CA-44EA-B01D-8C04B161088F}" srcOrd="0" destOrd="0" presId="urn:microsoft.com/office/officeart/2005/8/layout/process4"/>
    <dgm:cxn modelId="{493D01ED-8BAE-4950-8BA4-67F00929F6C5}" type="presParOf" srcId="{4BA99D59-C1CA-44EA-B01D-8C04B161088F}" destId="{EDCFD8B4-F084-420F-A57E-F90EC1AAD964}" srcOrd="0" destOrd="0" presId="urn:microsoft.com/office/officeart/2005/8/layout/process4"/>
    <dgm:cxn modelId="{D23920EB-918B-4478-A2A6-7EDCFE8CB638}" type="presParOf" srcId="{EDCFD8B4-F084-420F-A57E-F90EC1AAD964}" destId="{4EBB4DBF-CFCD-4693-8570-7197FD4E6BFE}" srcOrd="0" destOrd="0" presId="urn:microsoft.com/office/officeart/2005/8/layout/process4"/>
    <dgm:cxn modelId="{8709C5B8-B850-4EC3-98F8-1770DDD82879}" type="presParOf" srcId="{EDCFD8B4-F084-420F-A57E-F90EC1AAD964}" destId="{0B47BDA5-D2CD-4403-A8E4-5D488AB14DB7}" srcOrd="1" destOrd="0" presId="urn:microsoft.com/office/officeart/2005/8/layout/process4"/>
    <dgm:cxn modelId="{F782A941-AE9C-4752-8A75-22F4DEDF6B0E}" type="presParOf" srcId="{EDCFD8B4-F084-420F-A57E-F90EC1AAD964}" destId="{52FA6F94-78E4-4FBD-A4AA-333D8C46699F}" srcOrd="2" destOrd="0" presId="urn:microsoft.com/office/officeart/2005/8/layout/process4"/>
    <dgm:cxn modelId="{9B6BC83D-4C82-4603-B02D-3E532690F6F3}" type="presParOf" srcId="{52FA6F94-78E4-4FBD-A4AA-333D8C46699F}" destId="{9F2B14D9-025D-4D6F-93F4-CA3104A3E6B8}" srcOrd="0" destOrd="0" presId="urn:microsoft.com/office/officeart/2005/8/layout/process4"/>
    <dgm:cxn modelId="{D2EFE43B-DA25-4828-A24D-7B3AC11DFE8E}" type="presParOf" srcId="{52FA6F94-78E4-4FBD-A4AA-333D8C46699F}" destId="{23757BE7-3594-4EFB-92C3-DDCFA6CFE65B}" srcOrd="1" destOrd="0" presId="urn:microsoft.com/office/officeart/2005/8/layout/process4"/>
    <dgm:cxn modelId="{FBDB8519-12B5-4810-A98B-DC4262CAE0A5}" type="presParOf" srcId="{4BA99D59-C1CA-44EA-B01D-8C04B161088F}" destId="{7F2404F0-FC71-49C5-927D-757673ADA949}" srcOrd="1" destOrd="0" presId="urn:microsoft.com/office/officeart/2005/8/layout/process4"/>
    <dgm:cxn modelId="{A268F33D-0B4E-4E42-8388-9A80230D7B9B}" type="presParOf" srcId="{4BA99D59-C1CA-44EA-B01D-8C04B161088F}" destId="{14B4DD16-659F-47FA-AA05-A82F1C5E810E}" srcOrd="2" destOrd="0" presId="urn:microsoft.com/office/officeart/2005/8/layout/process4"/>
    <dgm:cxn modelId="{EB6D207A-EE27-4807-8BD7-EBCEFCAEF1BB}" type="presParOf" srcId="{14B4DD16-659F-47FA-AA05-A82F1C5E810E}" destId="{DAE420B6-1C11-4B85-9BFF-EC238F6C93C1}" srcOrd="0" destOrd="0" presId="urn:microsoft.com/office/officeart/2005/8/layout/process4"/>
    <dgm:cxn modelId="{8F62E374-FD22-4319-B455-FE80AC7BC13B}" type="presParOf" srcId="{14B4DD16-659F-47FA-AA05-A82F1C5E810E}" destId="{DCF2C70D-ADB7-435B-9F4F-7E89574B6DEA}" srcOrd="1" destOrd="0" presId="urn:microsoft.com/office/officeart/2005/8/layout/process4"/>
    <dgm:cxn modelId="{A5DABC31-4DB5-4CC6-A8E8-34A1ECD5F06F}" type="presParOf" srcId="{14B4DD16-659F-47FA-AA05-A82F1C5E810E}" destId="{EC213C74-015E-46AE-97E8-4CDD4F36C4FC}" srcOrd="2" destOrd="0" presId="urn:microsoft.com/office/officeart/2005/8/layout/process4"/>
    <dgm:cxn modelId="{A88CD8D0-F0A7-4BBC-95F2-32BFE4A03EF9}" type="presParOf" srcId="{EC213C74-015E-46AE-97E8-4CDD4F36C4FC}" destId="{9645BCC1-6DFB-4738-894E-CFDFB4EC6F7C}" srcOrd="0" destOrd="0" presId="urn:microsoft.com/office/officeart/2005/8/layout/process4"/>
    <dgm:cxn modelId="{8698A0EC-5C1A-4F3C-9A74-96CC3895F74E}" type="presParOf" srcId="{EC213C74-015E-46AE-97E8-4CDD4F36C4FC}" destId="{436300BA-3D29-415C-8268-9D6CA8660107}" srcOrd="1" destOrd="0" presId="urn:microsoft.com/office/officeart/2005/8/layout/process4"/>
    <dgm:cxn modelId="{14265E49-F51E-4633-9D17-44FD6ACE6FB0}" type="presParOf" srcId="{4BA99D59-C1CA-44EA-B01D-8C04B161088F}" destId="{98A7D0EF-06E4-4A88-8120-9B8B95D74463}" srcOrd="3" destOrd="0" presId="urn:microsoft.com/office/officeart/2005/8/layout/process4"/>
    <dgm:cxn modelId="{4584A219-0105-4CD1-812A-71FD9E4D176F}" type="presParOf" srcId="{4BA99D59-C1CA-44EA-B01D-8C04B161088F}" destId="{CD8BE681-A208-4F66-A6D4-6365D5160BD4}" srcOrd="4" destOrd="0" presId="urn:microsoft.com/office/officeart/2005/8/layout/process4"/>
    <dgm:cxn modelId="{E9DC114E-0E04-4BF3-853F-E3C5B0A3F9B5}" type="presParOf" srcId="{CD8BE681-A208-4F66-A6D4-6365D5160BD4}" destId="{0BFDAE80-B0DF-47E8-A4CC-0D06CF8B3150}" srcOrd="0" destOrd="0" presId="urn:microsoft.com/office/officeart/2005/8/layout/process4"/>
    <dgm:cxn modelId="{A8B2B307-6868-4DF1-B69C-3125A61CF91A}" type="presParOf" srcId="{CD8BE681-A208-4F66-A6D4-6365D5160BD4}" destId="{3D504ABE-7DB3-47AD-8B3B-9F05BA5DD898}" srcOrd="1" destOrd="0" presId="urn:microsoft.com/office/officeart/2005/8/layout/process4"/>
    <dgm:cxn modelId="{C2AAC169-DDBE-4F84-A185-48703969EE74}" type="presParOf" srcId="{CD8BE681-A208-4F66-A6D4-6365D5160BD4}" destId="{855BCA4D-7B79-4093-80B0-6319B2805FA2}" srcOrd="2" destOrd="0" presId="urn:microsoft.com/office/officeart/2005/8/layout/process4"/>
    <dgm:cxn modelId="{FAE3F058-8DDF-4E76-AB08-9700021CF6E9}" type="presParOf" srcId="{855BCA4D-7B79-4093-80B0-6319B2805FA2}" destId="{A05132B2-CF8E-4085-880D-6B691AB99289}" srcOrd="0" destOrd="0" presId="urn:microsoft.com/office/officeart/2005/8/layout/process4"/>
    <dgm:cxn modelId="{4890A1CB-5E3E-4DE7-B188-52676513D4DB}" type="presParOf" srcId="{855BCA4D-7B79-4093-80B0-6319B2805FA2}" destId="{75F82205-8E59-4726-97B4-86A0231407F5}" srcOrd="1" destOrd="0" presId="urn:microsoft.com/office/officeart/2005/8/layout/process4"/>
    <dgm:cxn modelId="{E404F67E-2D14-4BF9-A336-D7FB34DF6614}" type="presParOf" srcId="{4BA99D59-C1CA-44EA-B01D-8C04B161088F}" destId="{C9E85B28-655D-4B4C-BAFD-045DCB93273C}" srcOrd="5" destOrd="0" presId="urn:microsoft.com/office/officeart/2005/8/layout/process4"/>
    <dgm:cxn modelId="{E0CE2E83-53AC-4986-8118-46CCA2BF1EA9}" type="presParOf" srcId="{4BA99D59-C1CA-44EA-B01D-8C04B161088F}" destId="{A879D4E0-3CAF-438A-8205-A4AA9C940B8E}" srcOrd="6" destOrd="0" presId="urn:microsoft.com/office/officeart/2005/8/layout/process4"/>
    <dgm:cxn modelId="{F642179D-21B0-401D-A823-A6367D0D4735}" type="presParOf" srcId="{A879D4E0-3CAF-438A-8205-A4AA9C940B8E}" destId="{43965EFF-5CBD-4BDA-AA38-6908470F8963}" srcOrd="0" destOrd="0" presId="urn:microsoft.com/office/officeart/2005/8/layout/process4"/>
    <dgm:cxn modelId="{D3B08CD9-16DE-4E3D-8BE5-FF2DD06816CE}" type="presParOf" srcId="{A879D4E0-3CAF-438A-8205-A4AA9C940B8E}" destId="{591BED2B-4FCD-46D4-913C-E41C3CD80977}" srcOrd="1" destOrd="0" presId="urn:microsoft.com/office/officeart/2005/8/layout/process4"/>
    <dgm:cxn modelId="{E8A89A38-0480-45F3-80A7-2AD4B63635B4}" type="presParOf" srcId="{A879D4E0-3CAF-438A-8205-A4AA9C940B8E}" destId="{36F62F73-269E-4E89-82D4-DE0556715B46}" srcOrd="2" destOrd="0" presId="urn:microsoft.com/office/officeart/2005/8/layout/process4"/>
    <dgm:cxn modelId="{65316B15-F927-4D64-BEB0-CE4DA83558E5}" type="presParOf" srcId="{36F62F73-269E-4E89-82D4-DE0556715B46}" destId="{E553629F-CA30-4D68-82B4-D15F31118567}" srcOrd="0" destOrd="0" presId="urn:microsoft.com/office/officeart/2005/8/layout/process4"/>
    <dgm:cxn modelId="{78F1278C-35F8-43F6-ABFF-BDDD25E87544}" type="presParOf" srcId="{36F62F73-269E-4E89-82D4-DE0556715B46}" destId="{5CB4C26E-692F-465E-86CD-EFE4B5B95A7A}" srcOrd="1" destOrd="0" presId="urn:microsoft.com/office/officeart/2005/8/layout/process4"/>
    <dgm:cxn modelId="{7EE39C55-A08F-47DF-AB4A-6C53D0266B9C}" type="presParOf" srcId="{4BA99D59-C1CA-44EA-B01D-8C04B161088F}" destId="{43EAA8BC-ED74-4B75-A65D-C233113FA517}" srcOrd="7" destOrd="0" presId="urn:microsoft.com/office/officeart/2005/8/layout/process4"/>
    <dgm:cxn modelId="{464622DC-F3D2-421F-9547-B3A15A4B6D28}" type="presParOf" srcId="{4BA99D59-C1CA-44EA-B01D-8C04B161088F}" destId="{89A6998F-10D1-4B64-8A3F-814660703364}" srcOrd="8" destOrd="0" presId="urn:microsoft.com/office/officeart/2005/8/layout/process4"/>
    <dgm:cxn modelId="{10782C1E-5AB7-4B51-926A-6592D83C0A9F}" type="presParOf" srcId="{89A6998F-10D1-4B64-8A3F-814660703364}" destId="{ED4BD500-03C1-4A31-91AA-7C9A77E66F42}" srcOrd="0" destOrd="0" presId="urn:microsoft.com/office/officeart/2005/8/layout/process4"/>
    <dgm:cxn modelId="{F5746CA8-AE6B-47D0-9173-67D05098AE09}" type="presParOf" srcId="{89A6998F-10D1-4B64-8A3F-814660703364}" destId="{8D513BBC-79C8-4A0E-B16F-67EDF5217877}" srcOrd="1" destOrd="0" presId="urn:microsoft.com/office/officeart/2005/8/layout/process4"/>
    <dgm:cxn modelId="{12E795CC-A3F8-4124-9A1E-579095DD132B}" type="presParOf" srcId="{89A6998F-10D1-4B64-8A3F-814660703364}" destId="{8507178D-074E-4779-A507-46BF6B875280}" srcOrd="2" destOrd="0" presId="urn:microsoft.com/office/officeart/2005/8/layout/process4"/>
    <dgm:cxn modelId="{5DDC2620-6B3C-49C4-AF00-78C90291F673}" type="presParOf" srcId="{8507178D-074E-4779-A507-46BF6B875280}" destId="{9D4293C6-F6C4-4A15-824C-8808E7C3E0C1}" srcOrd="0" destOrd="0" presId="urn:microsoft.com/office/officeart/2005/8/layout/process4"/>
    <dgm:cxn modelId="{93D1A764-039D-45B5-8987-EE4298DA0AD3}" type="presParOf" srcId="{8507178D-074E-4779-A507-46BF6B875280}" destId="{4ED92A9C-F02E-4A45-9ACE-8092E3C32571}" srcOrd="1" destOrd="0" presId="urn:microsoft.com/office/officeart/2005/8/layout/process4"/>
    <dgm:cxn modelId="{7D4C1D23-FAB9-41B8-9505-75BBF7D197C5}" type="presParOf" srcId="{4BA99D59-C1CA-44EA-B01D-8C04B161088F}" destId="{D764190B-47F0-4553-B414-2740EA0C3662}" srcOrd="9" destOrd="0" presId="urn:microsoft.com/office/officeart/2005/8/layout/process4"/>
    <dgm:cxn modelId="{9DB45E12-76D5-4D4F-9345-D17B997788D7}" type="presParOf" srcId="{4BA99D59-C1CA-44EA-B01D-8C04B161088F}" destId="{A326F03C-08C4-425A-9EE2-FCAB7311D53F}" srcOrd="10" destOrd="0" presId="urn:microsoft.com/office/officeart/2005/8/layout/process4"/>
    <dgm:cxn modelId="{8B3F98C3-9236-4845-81F8-5052896A6820}" type="presParOf" srcId="{A326F03C-08C4-425A-9EE2-FCAB7311D53F}" destId="{6FE6D64D-8CD8-49B5-8E4C-483A9645B935}" srcOrd="0" destOrd="0" presId="urn:microsoft.com/office/officeart/2005/8/layout/process4"/>
    <dgm:cxn modelId="{49746D71-85FF-4359-9CFE-5F2A887EBD59}" type="presParOf" srcId="{A326F03C-08C4-425A-9EE2-FCAB7311D53F}" destId="{21B95786-A5BD-41F2-AB94-9F7B54F9DDE4}" srcOrd="1" destOrd="0" presId="urn:microsoft.com/office/officeart/2005/8/layout/process4"/>
    <dgm:cxn modelId="{1B41F12F-0022-4B2A-99A7-9874CD1B2B88}" type="presParOf" srcId="{A326F03C-08C4-425A-9EE2-FCAB7311D53F}" destId="{3A0A4F57-1FF1-491B-AEAE-4EEC052499F3}" srcOrd="2" destOrd="0" presId="urn:microsoft.com/office/officeart/2005/8/layout/process4"/>
    <dgm:cxn modelId="{32823C0E-E346-4A4A-8064-B4E7B8E6E9F5}" type="presParOf" srcId="{3A0A4F57-1FF1-491B-AEAE-4EEC052499F3}" destId="{B0CA1BB3-D038-44B9-9405-2F349E18B7C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8ABD4F-A7D7-46FE-9110-5D4D56522E2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B638163-28C7-4907-877B-D6654508AEB5}">
      <dgm:prSet phldrT="[Text]" custT="1"/>
      <dgm:spPr/>
      <dgm:t>
        <a:bodyPr/>
        <a:lstStyle/>
        <a:p>
          <a:r>
            <a:rPr lang="en-US" sz="1800" b="1" dirty="0">
              <a:latin typeface="+mj-lt"/>
            </a:rPr>
            <a:t>RFA and Medicaid Bulletin</a:t>
          </a:r>
        </a:p>
      </dgm:t>
    </dgm:pt>
    <dgm:pt modelId="{8AE1D5CE-8B64-4F49-9BB5-4BBF45D6E8B2}" type="parTrans" cxnId="{F3BB0B52-0AE7-47DA-AFD2-BFDE9BD38FC3}">
      <dgm:prSet/>
      <dgm:spPr/>
      <dgm:t>
        <a:bodyPr/>
        <a:lstStyle/>
        <a:p>
          <a:endParaRPr lang="en-US"/>
        </a:p>
      </dgm:t>
    </dgm:pt>
    <dgm:pt modelId="{ADB1A46B-A5A1-4ACC-B8F3-168DE6950928}" type="sibTrans" cxnId="{F3BB0B52-0AE7-47DA-AFD2-BFDE9BD38FC3}">
      <dgm:prSet/>
      <dgm:spPr/>
      <dgm:t>
        <a:bodyPr/>
        <a:lstStyle/>
        <a:p>
          <a:endParaRPr lang="en-US"/>
        </a:p>
      </dgm:t>
    </dgm:pt>
    <dgm:pt modelId="{2E3DB2EB-8935-47AB-A3E8-3F9182CBC7E1}">
      <dgm:prSet phldrT="[Text]" custT="1"/>
      <dgm:spPr/>
      <dgm:t>
        <a:bodyPr/>
        <a:lstStyle/>
        <a:p>
          <a:r>
            <a:rPr lang="en-US" sz="1800" dirty="0">
              <a:latin typeface="+mj-lt"/>
            </a:rPr>
            <a:t>January 2020</a:t>
          </a:r>
        </a:p>
      </dgm:t>
    </dgm:pt>
    <dgm:pt modelId="{7367EAFA-DD25-43F6-AAEF-CDF8DB05DC76}" type="parTrans" cxnId="{B0E5285C-BB26-40BE-ADF4-8197D4A12AFD}">
      <dgm:prSet/>
      <dgm:spPr/>
      <dgm:t>
        <a:bodyPr/>
        <a:lstStyle/>
        <a:p>
          <a:endParaRPr lang="en-US"/>
        </a:p>
      </dgm:t>
    </dgm:pt>
    <dgm:pt modelId="{52E465E1-4976-45A8-A43B-D243341F328B}" type="sibTrans" cxnId="{B0E5285C-BB26-40BE-ADF4-8197D4A12AFD}">
      <dgm:prSet/>
      <dgm:spPr/>
      <dgm:t>
        <a:bodyPr/>
        <a:lstStyle/>
        <a:p>
          <a:endParaRPr lang="en-US"/>
        </a:p>
      </dgm:t>
    </dgm:pt>
    <dgm:pt modelId="{46F0C51A-B58E-4BF3-8360-624D0AC87E33}">
      <dgm:prSet phldrT="[Text]" custT="1"/>
      <dgm:spPr/>
      <dgm:t>
        <a:bodyPr/>
        <a:lstStyle/>
        <a:p>
          <a:r>
            <a:rPr lang="en-US" sz="1800" b="1" dirty="0">
              <a:latin typeface="+mj-lt"/>
            </a:rPr>
            <a:t>Cover Sheets</a:t>
          </a:r>
        </a:p>
      </dgm:t>
    </dgm:pt>
    <dgm:pt modelId="{F9171B72-FCB2-4137-8F31-79A898048CE1}" type="parTrans" cxnId="{5EF61544-6647-4026-BBE1-A616FD296CD8}">
      <dgm:prSet/>
      <dgm:spPr/>
      <dgm:t>
        <a:bodyPr/>
        <a:lstStyle/>
        <a:p>
          <a:endParaRPr lang="en-US"/>
        </a:p>
      </dgm:t>
    </dgm:pt>
    <dgm:pt modelId="{F2A6C385-B44B-45AC-849A-2CFC1B77DE49}" type="sibTrans" cxnId="{5EF61544-6647-4026-BBE1-A616FD296CD8}">
      <dgm:prSet/>
      <dgm:spPr/>
      <dgm:t>
        <a:bodyPr/>
        <a:lstStyle/>
        <a:p>
          <a:endParaRPr lang="en-US"/>
        </a:p>
      </dgm:t>
    </dgm:pt>
    <dgm:pt modelId="{BB4E8E28-9597-4F99-A091-4767B2B49B83}">
      <dgm:prSet phldrT="[Text]" custT="1"/>
      <dgm:spPr/>
      <dgm:t>
        <a:bodyPr/>
        <a:lstStyle/>
        <a:p>
          <a:r>
            <a:rPr lang="en-US" sz="1800" dirty="0">
              <a:latin typeface="+mj-lt"/>
            </a:rPr>
            <a:t>February 3, 2020</a:t>
          </a:r>
        </a:p>
      </dgm:t>
    </dgm:pt>
    <dgm:pt modelId="{D9CEBEE9-5096-4717-A1BB-28424BF7D5F0}" type="parTrans" cxnId="{BF0643C1-2A24-42D2-8403-F140F5852168}">
      <dgm:prSet/>
      <dgm:spPr/>
      <dgm:t>
        <a:bodyPr/>
        <a:lstStyle/>
        <a:p>
          <a:endParaRPr lang="en-US"/>
        </a:p>
      </dgm:t>
    </dgm:pt>
    <dgm:pt modelId="{37AC2E84-06AD-46FA-A5D8-2EF25204D60A}" type="sibTrans" cxnId="{BF0643C1-2A24-42D2-8403-F140F5852168}">
      <dgm:prSet/>
      <dgm:spPr/>
      <dgm:t>
        <a:bodyPr/>
        <a:lstStyle/>
        <a:p>
          <a:endParaRPr lang="en-US"/>
        </a:p>
      </dgm:t>
    </dgm:pt>
    <dgm:pt modelId="{AF7C2EDF-106D-468C-8D8E-3B891FA6FD70}">
      <dgm:prSet phldrT="[Text]" custT="1"/>
      <dgm:spPr/>
      <dgm:t>
        <a:bodyPr/>
        <a:lstStyle/>
        <a:p>
          <a:r>
            <a:rPr lang="en-US" sz="1800" dirty="0">
              <a:latin typeface="+mj-lt"/>
            </a:rPr>
            <a:t>February 28, 2020</a:t>
          </a:r>
        </a:p>
      </dgm:t>
    </dgm:pt>
    <dgm:pt modelId="{08D42CB5-D9D5-4F64-99CF-6635D552E817}" type="parTrans" cxnId="{83863094-5B17-4F75-90B6-7CAC4B5E3722}">
      <dgm:prSet/>
      <dgm:spPr/>
      <dgm:t>
        <a:bodyPr/>
        <a:lstStyle/>
        <a:p>
          <a:endParaRPr lang="en-US"/>
        </a:p>
      </dgm:t>
    </dgm:pt>
    <dgm:pt modelId="{9A617460-E738-42C2-9150-11144E5F89C9}" type="sibTrans" cxnId="{83863094-5B17-4F75-90B6-7CAC4B5E3722}">
      <dgm:prSet/>
      <dgm:spPr/>
      <dgm:t>
        <a:bodyPr/>
        <a:lstStyle/>
        <a:p>
          <a:endParaRPr lang="en-US"/>
        </a:p>
      </dgm:t>
    </dgm:pt>
    <dgm:pt modelId="{10A1F0D4-BDB2-4DB6-9417-B35C6B834011}">
      <dgm:prSet phldrT="[Text]" custT="1"/>
      <dgm:spPr/>
      <dgm:t>
        <a:bodyPr/>
        <a:lstStyle/>
        <a:p>
          <a:r>
            <a:rPr lang="en-US" sz="1800" b="1" dirty="0">
              <a:latin typeface="+mj-lt"/>
            </a:rPr>
            <a:t>Applications</a:t>
          </a:r>
        </a:p>
      </dgm:t>
    </dgm:pt>
    <dgm:pt modelId="{94695A65-CBE0-4A25-BECD-0D8D968890A4}" type="parTrans" cxnId="{3E93C4BC-FE41-412D-B7B0-ED6DEB4C6767}">
      <dgm:prSet/>
      <dgm:spPr/>
      <dgm:t>
        <a:bodyPr/>
        <a:lstStyle/>
        <a:p>
          <a:endParaRPr lang="en-US"/>
        </a:p>
      </dgm:t>
    </dgm:pt>
    <dgm:pt modelId="{7BC8A012-1229-4057-B5C0-4C4AA321BF3A}" type="sibTrans" cxnId="{3E93C4BC-FE41-412D-B7B0-ED6DEB4C6767}">
      <dgm:prSet/>
      <dgm:spPr/>
      <dgm:t>
        <a:bodyPr/>
        <a:lstStyle/>
        <a:p>
          <a:endParaRPr lang="en-US"/>
        </a:p>
      </dgm:t>
    </dgm:pt>
    <dgm:pt modelId="{A56ABBFB-98C3-41FE-A5D6-974674ABB4CA}">
      <dgm:prSet phldrT="[Text]" custT="1"/>
      <dgm:spPr/>
      <dgm:t>
        <a:bodyPr/>
        <a:lstStyle/>
        <a:p>
          <a:r>
            <a:rPr lang="en-US" sz="1800" dirty="0">
              <a:latin typeface="+mj-lt"/>
            </a:rPr>
            <a:t>March 2, 2020</a:t>
          </a:r>
        </a:p>
      </dgm:t>
    </dgm:pt>
    <dgm:pt modelId="{FDF05755-F885-4B41-BDFD-AA6F9FBB71C5}" type="parTrans" cxnId="{3096C4CF-3792-4114-9C2B-850AC61ECFC1}">
      <dgm:prSet/>
      <dgm:spPr/>
      <dgm:t>
        <a:bodyPr/>
        <a:lstStyle/>
        <a:p>
          <a:endParaRPr lang="en-US"/>
        </a:p>
      </dgm:t>
    </dgm:pt>
    <dgm:pt modelId="{22B58994-5474-4B59-AB2F-D12D8E61F65C}" type="sibTrans" cxnId="{3096C4CF-3792-4114-9C2B-850AC61ECFC1}">
      <dgm:prSet/>
      <dgm:spPr/>
      <dgm:t>
        <a:bodyPr/>
        <a:lstStyle/>
        <a:p>
          <a:endParaRPr lang="en-US"/>
        </a:p>
      </dgm:t>
    </dgm:pt>
    <dgm:pt modelId="{5692DF84-902F-4EC4-9118-A27A08B74E52}">
      <dgm:prSet phldrT="[Text]" custT="1"/>
      <dgm:spPr/>
      <dgm:t>
        <a:bodyPr/>
        <a:lstStyle/>
        <a:p>
          <a:r>
            <a:rPr lang="en-US" sz="1800" b="0" i="0" dirty="0">
              <a:latin typeface="+mj-lt"/>
            </a:rPr>
            <a:t>July 15, 2020</a:t>
          </a:r>
        </a:p>
      </dgm:t>
    </dgm:pt>
    <dgm:pt modelId="{CF1BB1E2-B542-4CAE-8206-15CFC80A19A3}" type="parTrans" cxnId="{8E846751-5ABE-45DC-A69E-7D2D8E53C43E}">
      <dgm:prSet/>
      <dgm:spPr/>
      <dgm:t>
        <a:bodyPr/>
        <a:lstStyle/>
        <a:p>
          <a:endParaRPr lang="en-US"/>
        </a:p>
      </dgm:t>
    </dgm:pt>
    <dgm:pt modelId="{DF04906B-93E4-4718-98AF-4C0F6CBD0BD3}" type="sibTrans" cxnId="{8E846751-5ABE-45DC-A69E-7D2D8E53C43E}">
      <dgm:prSet/>
      <dgm:spPr/>
      <dgm:t>
        <a:bodyPr/>
        <a:lstStyle/>
        <a:p>
          <a:endParaRPr lang="en-US"/>
        </a:p>
      </dgm:t>
    </dgm:pt>
    <dgm:pt modelId="{AA034C9F-1B01-427D-A770-DAC2A0D68CA8}">
      <dgm:prSet phldrT="[Text]" custT="1"/>
      <dgm:spPr/>
      <dgm:t>
        <a:bodyPr/>
        <a:lstStyle/>
        <a:p>
          <a:r>
            <a:rPr lang="en-US" sz="1800" dirty="0">
              <a:latin typeface="+mj-lt"/>
            </a:rPr>
            <a:t>Postponed until 2021</a:t>
          </a:r>
        </a:p>
      </dgm:t>
    </dgm:pt>
    <dgm:pt modelId="{608E1B3B-5533-4429-807E-E95F55A31531}" type="parTrans" cxnId="{86D06FEA-3135-4C6C-86C3-4875696535C1}">
      <dgm:prSet/>
      <dgm:spPr/>
      <dgm:t>
        <a:bodyPr/>
        <a:lstStyle/>
        <a:p>
          <a:endParaRPr lang="en-US"/>
        </a:p>
      </dgm:t>
    </dgm:pt>
    <dgm:pt modelId="{997AA8EB-27B8-4795-A011-D2F0076E8FE7}" type="sibTrans" cxnId="{86D06FEA-3135-4C6C-86C3-4875696535C1}">
      <dgm:prSet/>
      <dgm:spPr/>
      <dgm:t>
        <a:bodyPr/>
        <a:lstStyle/>
        <a:p>
          <a:endParaRPr lang="en-US"/>
        </a:p>
      </dgm:t>
    </dgm:pt>
    <dgm:pt modelId="{79256EBA-A5B6-458C-AF44-A1C766AC8E87}">
      <dgm:prSet phldrT="[Text]" custT="1"/>
      <dgm:spPr/>
      <dgm:t>
        <a:bodyPr/>
        <a:lstStyle/>
        <a:p>
          <a:r>
            <a:rPr lang="en-US" sz="1800" b="1" dirty="0">
              <a:latin typeface="+mj-lt"/>
            </a:rPr>
            <a:t>Review, Approvals, and Contracting</a:t>
          </a:r>
        </a:p>
      </dgm:t>
    </dgm:pt>
    <dgm:pt modelId="{E4A7E0F1-63DB-42D8-8646-C0EC90DE8D6D}" type="parTrans" cxnId="{C64B9612-4830-4E21-AF45-DA338D20121C}">
      <dgm:prSet/>
      <dgm:spPr/>
      <dgm:t>
        <a:bodyPr/>
        <a:lstStyle/>
        <a:p>
          <a:endParaRPr lang="en-US"/>
        </a:p>
      </dgm:t>
    </dgm:pt>
    <dgm:pt modelId="{412AE1A7-E33D-43D6-B0C6-FF96A214C1F8}" type="sibTrans" cxnId="{C64B9612-4830-4E21-AF45-DA338D20121C}">
      <dgm:prSet/>
      <dgm:spPr/>
      <dgm:t>
        <a:bodyPr/>
        <a:lstStyle/>
        <a:p>
          <a:endParaRPr lang="en-US"/>
        </a:p>
      </dgm:t>
    </dgm:pt>
    <dgm:pt modelId="{4BA99D59-C1CA-44EA-B01D-8C04B161088F}" type="pres">
      <dgm:prSet presAssocID="{598ABD4F-A7D7-46FE-9110-5D4D56522E23}" presName="Name0" presStyleCnt="0">
        <dgm:presLayoutVars>
          <dgm:dir/>
          <dgm:animLvl val="lvl"/>
          <dgm:resizeHandles val="exact"/>
        </dgm:presLayoutVars>
      </dgm:prSet>
      <dgm:spPr/>
      <dgm:t>
        <a:bodyPr/>
        <a:lstStyle/>
        <a:p>
          <a:endParaRPr lang="en-US"/>
        </a:p>
      </dgm:t>
    </dgm:pt>
    <dgm:pt modelId="{D553A7F6-63D0-49A2-AAC3-AF7E77578074}" type="pres">
      <dgm:prSet presAssocID="{79256EBA-A5B6-458C-AF44-A1C766AC8E87}" presName="boxAndChildren" presStyleCnt="0"/>
      <dgm:spPr/>
    </dgm:pt>
    <dgm:pt modelId="{6E1B06F4-78DB-4557-8801-E146C082A784}" type="pres">
      <dgm:prSet presAssocID="{79256EBA-A5B6-458C-AF44-A1C766AC8E87}" presName="parentTextBox" presStyleLbl="node1" presStyleIdx="0" presStyleCnt="4"/>
      <dgm:spPr/>
      <dgm:t>
        <a:bodyPr/>
        <a:lstStyle/>
        <a:p>
          <a:endParaRPr lang="en-US"/>
        </a:p>
      </dgm:t>
    </dgm:pt>
    <dgm:pt modelId="{0BAB44C1-B34B-4F2B-9196-25DF3504D5A3}" type="pres">
      <dgm:prSet presAssocID="{79256EBA-A5B6-458C-AF44-A1C766AC8E87}" presName="entireBox" presStyleLbl="node1" presStyleIdx="0" presStyleCnt="4"/>
      <dgm:spPr/>
      <dgm:t>
        <a:bodyPr/>
        <a:lstStyle/>
        <a:p>
          <a:endParaRPr lang="en-US"/>
        </a:p>
      </dgm:t>
    </dgm:pt>
    <dgm:pt modelId="{228348CA-D723-40B7-AC09-9E4AB8B3FDF6}" type="pres">
      <dgm:prSet presAssocID="{79256EBA-A5B6-458C-AF44-A1C766AC8E87}" presName="descendantBox" presStyleCnt="0"/>
      <dgm:spPr/>
    </dgm:pt>
    <dgm:pt modelId="{7040A902-9195-4F56-A1CA-975077142A2C}" type="pres">
      <dgm:prSet presAssocID="{AA034C9F-1B01-427D-A770-DAC2A0D68CA8}" presName="childTextBox" presStyleLbl="fgAccFollowNode1" presStyleIdx="0" presStyleCnt="6">
        <dgm:presLayoutVars>
          <dgm:bulletEnabled val="1"/>
        </dgm:presLayoutVars>
      </dgm:prSet>
      <dgm:spPr/>
      <dgm:t>
        <a:bodyPr/>
        <a:lstStyle/>
        <a:p>
          <a:endParaRPr lang="en-US"/>
        </a:p>
      </dgm:t>
    </dgm:pt>
    <dgm:pt modelId="{C9E85B28-655D-4B4C-BAFD-045DCB93273C}" type="pres">
      <dgm:prSet presAssocID="{7BC8A012-1229-4057-B5C0-4C4AA321BF3A}" presName="sp" presStyleCnt="0"/>
      <dgm:spPr/>
    </dgm:pt>
    <dgm:pt modelId="{A879D4E0-3CAF-438A-8205-A4AA9C940B8E}" type="pres">
      <dgm:prSet presAssocID="{10A1F0D4-BDB2-4DB6-9417-B35C6B834011}" presName="arrowAndChildren" presStyleCnt="0"/>
      <dgm:spPr/>
    </dgm:pt>
    <dgm:pt modelId="{43965EFF-5CBD-4BDA-AA38-6908470F8963}" type="pres">
      <dgm:prSet presAssocID="{10A1F0D4-BDB2-4DB6-9417-B35C6B834011}" presName="parentTextArrow" presStyleLbl="node1" presStyleIdx="0" presStyleCnt="4"/>
      <dgm:spPr/>
      <dgm:t>
        <a:bodyPr/>
        <a:lstStyle/>
        <a:p>
          <a:endParaRPr lang="en-US"/>
        </a:p>
      </dgm:t>
    </dgm:pt>
    <dgm:pt modelId="{591BED2B-4FCD-46D4-913C-E41C3CD80977}" type="pres">
      <dgm:prSet presAssocID="{10A1F0D4-BDB2-4DB6-9417-B35C6B834011}" presName="arrow" presStyleLbl="node1" presStyleIdx="1" presStyleCnt="4"/>
      <dgm:spPr/>
      <dgm:t>
        <a:bodyPr/>
        <a:lstStyle/>
        <a:p>
          <a:endParaRPr lang="en-US"/>
        </a:p>
      </dgm:t>
    </dgm:pt>
    <dgm:pt modelId="{36F62F73-269E-4E89-82D4-DE0556715B46}" type="pres">
      <dgm:prSet presAssocID="{10A1F0D4-BDB2-4DB6-9417-B35C6B834011}" presName="descendantArrow" presStyleCnt="0"/>
      <dgm:spPr/>
    </dgm:pt>
    <dgm:pt modelId="{E553629F-CA30-4D68-82B4-D15F31118567}" type="pres">
      <dgm:prSet presAssocID="{A56ABBFB-98C3-41FE-A5D6-974674ABB4CA}" presName="childTextArrow" presStyleLbl="fgAccFollowNode1" presStyleIdx="1" presStyleCnt="6">
        <dgm:presLayoutVars>
          <dgm:bulletEnabled val="1"/>
        </dgm:presLayoutVars>
      </dgm:prSet>
      <dgm:spPr/>
      <dgm:t>
        <a:bodyPr/>
        <a:lstStyle/>
        <a:p>
          <a:endParaRPr lang="en-US"/>
        </a:p>
      </dgm:t>
    </dgm:pt>
    <dgm:pt modelId="{5CB4C26E-692F-465E-86CD-EFE4B5B95A7A}" type="pres">
      <dgm:prSet presAssocID="{5692DF84-902F-4EC4-9118-A27A08B74E52}" presName="childTextArrow" presStyleLbl="fgAccFollowNode1" presStyleIdx="2" presStyleCnt="6">
        <dgm:presLayoutVars>
          <dgm:bulletEnabled val="1"/>
        </dgm:presLayoutVars>
      </dgm:prSet>
      <dgm:spPr/>
      <dgm:t>
        <a:bodyPr/>
        <a:lstStyle/>
        <a:p>
          <a:endParaRPr lang="en-US"/>
        </a:p>
      </dgm:t>
    </dgm:pt>
    <dgm:pt modelId="{43EAA8BC-ED74-4B75-A65D-C233113FA517}" type="pres">
      <dgm:prSet presAssocID="{F2A6C385-B44B-45AC-849A-2CFC1B77DE49}" presName="sp" presStyleCnt="0"/>
      <dgm:spPr/>
    </dgm:pt>
    <dgm:pt modelId="{89A6998F-10D1-4B64-8A3F-814660703364}" type="pres">
      <dgm:prSet presAssocID="{46F0C51A-B58E-4BF3-8360-624D0AC87E33}" presName="arrowAndChildren" presStyleCnt="0"/>
      <dgm:spPr/>
    </dgm:pt>
    <dgm:pt modelId="{ED4BD500-03C1-4A31-91AA-7C9A77E66F42}" type="pres">
      <dgm:prSet presAssocID="{46F0C51A-B58E-4BF3-8360-624D0AC87E33}" presName="parentTextArrow" presStyleLbl="node1" presStyleIdx="1" presStyleCnt="4"/>
      <dgm:spPr/>
      <dgm:t>
        <a:bodyPr/>
        <a:lstStyle/>
        <a:p>
          <a:endParaRPr lang="en-US"/>
        </a:p>
      </dgm:t>
    </dgm:pt>
    <dgm:pt modelId="{8D513BBC-79C8-4A0E-B16F-67EDF5217877}" type="pres">
      <dgm:prSet presAssocID="{46F0C51A-B58E-4BF3-8360-624D0AC87E33}" presName="arrow" presStyleLbl="node1" presStyleIdx="2" presStyleCnt="4" custLinFactNeighborX="-5000" custLinFactNeighborY="-347"/>
      <dgm:spPr/>
      <dgm:t>
        <a:bodyPr/>
        <a:lstStyle/>
        <a:p>
          <a:endParaRPr lang="en-US"/>
        </a:p>
      </dgm:t>
    </dgm:pt>
    <dgm:pt modelId="{8507178D-074E-4779-A507-46BF6B875280}" type="pres">
      <dgm:prSet presAssocID="{46F0C51A-B58E-4BF3-8360-624D0AC87E33}" presName="descendantArrow" presStyleCnt="0"/>
      <dgm:spPr/>
    </dgm:pt>
    <dgm:pt modelId="{9D4293C6-F6C4-4A15-824C-8808E7C3E0C1}" type="pres">
      <dgm:prSet presAssocID="{BB4E8E28-9597-4F99-A091-4767B2B49B83}" presName="childTextArrow" presStyleLbl="fgAccFollowNode1" presStyleIdx="3" presStyleCnt="6">
        <dgm:presLayoutVars>
          <dgm:bulletEnabled val="1"/>
        </dgm:presLayoutVars>
      </dgm:prSet>
      <dgm:spPr/>
      <dgm:t>
        <a:bodyPr/>
        <a:lstStyle/>
        <a:p>
          <a:endParaRPr lang="en-US"/>
        </a:p>
      </dgm:t>
    </dgm:pt>
    <dgm:pt modelId="{4ED92A9C-F02E-4A45-9ACE-8092E3C32571}" type="pres">
      <dgm:prSet presAssocID="{AF7C2EDF-106D-468C-8D8E-3B891FA6FD70}" presName="childTextArrow" presStyleLbl="fgAccFollowNode1" presStyleIdx="4" presStyleCnt="6">
        <dgm:presLayoutVars>
          <dgm:bulletEnabled val="1"/>
        </dgm:presLayoutVars>
      </dgm:prSet>
      <dgm:spPr/>
      <dgm:t>
        <a:bodyPr/>
        <a:lstStyle/>
        <a:p>
          <a:endParaRPr lang="en-US"/>
        </a:p>
      </dgm:t>
    </dgm:pt>
    <dgm:pt modelId="{D764190B-47F0-4553-B414-2740EA0C3662}" type="pres">
      <dgm:prSet presAssocID="{ADB1A46B-A5A1-4ACC-B8F3-168DE6950928}" presName="sp" presStyleCnt="0"/>
      <dgm:spPr/>
    </dgm:pt>
    <dgm:pt modelId="{A326F03C-08C4-425A-9EE2-FCAB7311D53F}" type="pres">
      <dgm:prSet presAssocID="{6B638163-28C7-4907-877B-D6654508AEB5}" presName="arrowAndChildren" presStyleCnt="0"/>
      <dgm:spPr/>
    </dgm:pt>
    <dgm:pt modelId="{6FE6D64D-8CD8-49B5-8E4C-483A9645B935}" type="pres">
      <dgm:prSet presAssocID="{6B638163-28C7-4907-877B-D6654508AEB5}" presName="parentTextArrow" presStyleLbl="node1" presStyleIdx="2" presStyleCnt="4"/>
      <dgm:spPr/>
      <dgm:t>
        <a:bodyPr/>
        <a:lstStyle/>
        <a:p>
          <a:endParaRPr lang="en-US"/>
        </a:p>
      </dgm:t>
    </dgm:pt>
    <dgm:pt modelId="{21B95786-A5BD-41F2-AB94-9F7B54F9DDE4}" type="pres">
      <dgm:prSet presAssocID="{6B638163-28C7-4907-877B-D6654508AEB5}" presName="arrow" presStyleLbl="node1" presStyleIdx="3" presStyleCnt="4" custLinFactNeighborY="-265"/>
      <dgm:spPr/>
      <dgm:t>
        <a:bodyPr/>
        <a:lstStyle/>
        <a:p>
          <a:endParaRPr lang="en-US"/>
        </a:p>
      </dgm:t>
    </dgm:pt>
    <dgm:pt modelId="{3A0A4F57-1FF1-491B-AEAE-4EEC052499F3}" type="pres">
      <dgm:prSet presAssocID="{6B638163-28C7-4907-877B-D6654508AEB5}" presName="descendantArrow" presStyleCnt="0"/>
      <dgm:spPr/>
    </dgm:pt>
    <dgm:pt modelId="{B0CA1BB3-D038-44B9-9405-2F349E18B7C5}" type="pres">
      <dgm:prSet presAssocID="{2E3DB2EB-8935-47AB-A3E8-3F9182CBC7E1}" presName="childTextArrow" presStyleLbl="fgAccFollowNode1" presStyleIdx="5" presStyleCnt="6" custLinFactNeighborX="-7500" custLinFactNeighborY="-7975">
        <dgm:presLayoutVars>
          <dgm:bulletEnabled val="1"/>
        </dgm:presLayoutVars>
      </dgm:prSet>
      <dgm:spPr/>
      <dgm:t>
        <a:bodyPr/>
        <a:lstStyle/>
        <a:p>
          <a:endParaRPr lang="en-US"/>
        </a:p>
      </dgm:t>
    </dgm:pt>
  </dgm:ptLst>
  <dgm:cxnLst>
    <dgm:cxn modelId="{C64B9612-4830-4E21-AF45-DA338D20121C}" srcId="{598ABD4F-A7D7-46FE-9110-5D4D56522E23}" destId="{79256EBA-A5B6-458C-AF44-A1C766AC8E87}" srcOrd="3" destOrd="0" parTransId="{E4A7E0F1-63DB-42D8-8646-C0EC90DE8D6D}" sibTransId="{412AE1A7-E33D-43D6-B0C6-FF96A214C1F8}"/>
    <dgm:cxn modelId="{AA35B3B3-CD16-4DB1-97FC-4ADE5A9D1414}" type="presOf" srcId="{10A1F0D4-BDB2-4DB6-9417-B35C6B834011}" destId="{591BED2B-4FCD-46D4-913C-E41C3CD80977}" srcOrd="1" destOrd="0" presId="urn:microsoft.com/office/officeart/2005/8/layout/process4"/>
    <dgm:cxn modelId="{94117763-FA00-452E-AE90-232584948A18}" type="presOf" srcId="{BB4E8E28-9597-4F99-A091-4767B2B49B83}" destId="{9D4293C6-F6C4-4A15-824C-8808E7C3E0C1}" srcOrd="0" destOrd="0" presId="urn:microsoft.com/office/officeart/2005/8/layout/process4"/>
    <dgm:cxn modelId="{8E846751-5ABE-45DC-A69E-7D2D8E53C43E}" srcId="{10A1F0D4-BDB2-4DB6-9417-B35C6B834011}" destId="{5692DF84-902F-4EC4-9118-A27A08B74E52}" srcOrd="1" destOrd="0" parTransId="{CF1BB1E2-B542-4CAE-8206-15CFC80A19A3}" sibTransId="{DF04906B-93E4-4718-98AF-4C0F6CBD0BD3}"/>
    <dgm:cxn modelId="{4C4C761B-D5A0-49F6-88AA-0BF1D5AE7F9A}" type="presOf" srcId="{79256EBA-A5B6-458C-AF44-A1C766AC8E87}" destId="{0BAB44C1-B34B-4F2B-9196-25DF3504D5A3}" srcOrd="1" destOrd="0" presId="urn:microsoft.com/office/officeart/2005/8/layout/process4"/>
    <dgm:cxn modelId="{3096C4CF-3792-4114-9C2B-850AC61ECFC1}" srcId="{10A1F0D4-BDB2-4DB6-9417-B35C6B834011}" destId="{A56ABBFB-98C3-41FE-A5D6-974674ABB4CA}" srcOrd="0" destOrd="0" parTransId="{FDF05755-F885-4B41-BDFD-AA6F9FBB71C5}" sibTransId="{22B58994-5474-4B59-AB2F-D12D8E61F65C}"/>
    <dgm:cxn modelId="{FE7DCDE8-7F04-40F8-927B-2FE7A6EB492D}" type="presOf" srcId="{5692DF84-902F-4EC4-9118-A27A08B74E52}" destId="{5CB4C26E-692F-465E-86CD-EFE4B5B95A7A}" srcOrd="0" destOrd="0" presId="urn:microsoft.com/office/officeart/2005/8/layout/process4"/>
    <dgm:cxn modelId="{04F98B9E-C192-4D33-8B2C-46B42503E55D}" type="presOf" srcId="{2E3DB2EB-8935-47AB-A3E8-3F9182CBC7E1}" destId="{B0CA1BB3-D038-44B9-9405-2F349E18B7C5}" srcOrd="0" destOrd="0" presId="urn:microsoft.com/office/officeart/2005/8/layout/process4"/>
    <dgm:cxn modelId="{3E93C4BC-FE41-412D-B7B0-ED6DEB4C6767}" srcId="{598ABD4F-A7D7-46FE-9110-5D4D56522E23}" destId="{10A1F0D4-BDB2-4DB6-9417-B35C6B834011}" srcOrd="2" destOrd="0" parTransId="{94695A65-CBE0-4A25-BECD-0D8D968890A4}" sibTransId="{7BC8A012-1229-4057-B5C0-4C4AA321BF3A}"/>
    <dgm:cxn modelId="{F3BB0B52-0AE7-47DA-AFD2-BFDE9BD38FC3}" srcId="{598ABD4F-A7D7-46FE-9110-5D4D56522E23}" destId="{6B638163-28C7-4907-877B-D6654508AEB5}" srcOrd="0" destOrd="0" parTransId="{8AE1D5CE-8B64-4F49-9BB5-4BBF45D6E8B2}" sibTransId="{ADB1A46B-A5A1-4ACC-B8F3-168DE6950928}"/>
    <dgm:cxn modelId="{97945D63-0AE8-4D9C-8794-91B44BF69002}" type="presOf" srcId="{6B638163-28C7-4907-877B-D6654508AEB5}" destId="{21B95786-A5BD-41F2-AB94-9F7B54F9DDE4}" srcOrd="1" destOrd="0" presId="urn:microsoft.com/office/officeart/2005/8/layout/process4"/>
    <dgm:cxn modelId="{2AE33F62-2F20-4795-A60F-D1A210D71A38}" type="presOf" srcId="{AA034C9F-1B01-427D-A770-DAC2A0D68CA8}" destId="{7040A902-9195-4F56-A1CA-975077142A2C}" srcOrd="0" destOrd="0" presId="urn:microsoft.com/office/officeart/2005/8/layout/process4"/>
    <dgm:cxn modelId="{44083909-E99A-4031-A24C-59A6D09165E1}" type="presOf" srcId="{A56ABBFB-98C3-41FE-A5D6-974674ABB4CA}" destId="{E553629F-CA30-4D68-82B4-D15F31118567}" srcOrd="0" destOrd="0" presId="urn:microsoft.com/office/officeart/2005/8/layout/process4"/>
    <dgm:cxn modelId="{BFB426CE-91F8-4820-B89A-1C1C8D25F1B1}" type="presOf" srcId="{46F0C51A-B58E-4BF3-8360-624D0AC87E33}" destId="{8D513BBC-79C8-4A0E-B16F-67EDF5217877}" srcOrd="1" destOrd="0" presId="urn:microsoft.com/office/officeart/2005/8/layout/process4"/>
    <dgm:cxn modelId="{BF0643C1-2A24-42D2-8403-F140F5852168}" srcId="{46F0C51A-B58E-4BF3-8360-624D0AC87E33}" destId="{BB4E8E28-9597-4F99-A091-4767B2B49B83}" srcOrd="0" destOrd="0" parTransId="{D9CEBEE9-5096-4717-A1BB-28424BF7D5F0}" sibTransId="{37AC2E84-06AD-46FA-A5D8-2EF25204D60A}"/>
    <dgm:cxn modelId="{9303CBF4-9BB7-4249-A5B0-77D43D31F9D3}" type="presOf" srcId="{46F0C51A-B58E-4BF3-8360-624D0AC87E33}" destId="{ED4BD500-03C1-4A31-91AA-7C9A77E66F42}" srcOrd="0" destOrd="0" presId="urn:microsoft.com/office/officeart/2005/8/layout/process4"/>
    <dgm:cxn modelId="{85433FD4-6D6B-49A8-AFE1-A8E89EDBEE58}" type="presOf" srcId="{598ABD4F-A7D7-46FE-9110-5D4D56522E23}" destId="{4BA99D59-C1CA-44EA-B01D-8C04B161088F}" srcOrd="0" destOrd="0" presId="urn:microsoft.com/office/officeart/2005/8/layout/process4"/>
    <dgm:cxn modelId="{77A84CA3-3145-4D4B-B653-E189A4406679}" type="presOf" srcId="{AF7C2EDF-106D-468C-8D8E-3B891FA6FD70}" destId="{4ED92A9C-F02E-4A45-9ACE-8092E3C32571}" srcOrd="0" destOrd="0" presId="urn:microsoft.com/office/officeart/2005/8/layout/process4"/>
    <dgm:cxn modelId="{7AA8C90D-EEC8-4279-9155-B19FD1B767A2}" type="presOf" srcId="{6B638163-28C7-4907-877B-D6654508AEB5}" destId="{6FE6D64D-8CD8-49B5-8E4C-483A9645B935}" srcOrd="0" destOrd="0" presId="urn:microsoft.com/office/officeart/2005/8/layout/process4"/>
    <dgm:cxn modelId="{86D06FEA-3135-4C6C-86C3-4875696535C1}" srcId="{79256EBA-A5B6-458C-AF44-A1C766AC8E87}" destId="{AA034C9F-1B01-427D-A770-DAC2A0D68CA8}" srcOrd="0" destOrd="0" parTransId="{608E1B3B-5533-4429-807E-E95F55A31531}" sibTransId="{997AA8EB-27B8-4795-A011-D2F0076E8FE7}"/>
    <dgm:cxn modelId="{83863094-5B17-4F75-90B6-7CAC4B5E3722}" srcId="{46F0C51A-B58E-4BF3-8360-624D0AC87E33}" destId="{AF7C2EDF-106D-468C-8D8E-3B891FA6FD70}" srcOrd="1" destOrd="0" parTransId="{08D42CB5-D9D5-4F64-99CF-6635D552E817}" sibTransId="{9A617460-E738-42C2-9150-11144E5F89C9}"/>
    <dgm:cxn modelId="{5EF61544-6647-4026-BBE1-A616FD296CD8}" srcId="{598ABD4F-A7D7-46FE-9110-5D4D56522E23}" destId="{46F0C51A-B58E-4BF3-8360-624D0AC87E33}" srcOrd="1" destOrd="0" parTransId="{F9171B72-FCB2-4137-8F31-79A898048CE1}" sibTransId="{F2A6C385-B44B-45AC-849A-2CFC1B77DE49}"/>
    <dgm:cxn modelId="{C58C3EB0-624E-40E0-B742-8438A331B2F5}" type="presOf" srcId="{79256EBA-A5B6-458C-AF44-A1C766AC8E87}" destId="{6E1B06F4-78DB-4557-8801-E146C082A784}" srcOrd="0" destOrd="0" presId="urn:microsoft.com/office/officeart/2005/8/layout/process4"/>
    <dgm:cxn modelId="{F0E69117-5F68-4625-89C1-48D4FEC5DAFF}" type="presOf" srcId="{10A1F0D4-BDB2-4DB6-9417-B35C6B834011}" destId="{43965EFF-5CBD-4BDA-AA38-6908470F8963}" srcOrd="0" destOrd="0" presId="urn:microsoft.com/office/officeart/2005/8/layout/process4"/>
    <dgm:cxn modelId="{B0E5285C-BB26-40BE-ADF4-8197D4A12AFD}" srcId="{6B638163-28C7-4907-877B-D6654508AEB5}" destId="{2E3DB2EB-8935-47AB-A3E8-3F9182CBC7E1}" srcOrd="0" destOrd="0" parTransId="{7367EAFA-DD25-43F6-AAEF-CDF8DB05DC76}" sibTransId="{52E465E1-4976-45A8-A43B-D243341F328B}"/>
    <dgm:cxn modelId="{617E8CD4-8098-4C4C-876E-5BC0E9E8CB06}" type="presParOf" srcId="{4BA99D59-C1CA-44EA-B01D-8C04B161088F}" destId="{D553A7F6-63D0-49A2-AAC3-AF7E77578074}" srcOrd="0" destOrd="0" presId="urn:microsoft.com/office/officeart/2005/8/layout/process4"/>
    <dgm:cxn modelId="{A98702DF-C843-4AC2-B417-949FF64C46EB}" type="presParOf" srcId="{D553A7F6-63D0-49A2-AAC3-AF7E77578074}" destId="{6E1B06F4-78DB-4557-8801-E146C082A784}" srcOrd="0" destOrd="0" presId="urn:microsoft.com/office/officeart/2005/8/layout/process4"/>
    <dgm:cxn modelId="{37E646BB-3D0B-4C51-B2B2-A1359196A8A7}" type="presParOf" srcId="{D553A7F6-63D0-49A2-AAC3-AF7E77578074}" destId="{0BAB44C1-B34B-4F2B-9196-25DF3504D5A3}" srcOrd="1" destOrd="0" presId="urn:microsoft.com/office/officeart/2005/8/layout/process4"/>
    <dgm:cxn modelId="{D8B25BB8-A8E7-414D-BD08-4C897186E2A7}" type="presParOf" srcId="{D553A7F6-63D0-49A2-AAC3-AF7E77578074}" destId="{228348CA-D723-40B7-AC09-9E4AB8B3FDF6}" srcOrd="2" destOrd="0" presId="urn:microsoft.com/office/officeart/2005/8/layout/process4"/>
    <dgm:cxn modelId="{C840DCBC-87D9-44AE-84E6-AEDB5DF811C7}" type="presParOf" srcId="{228348CA-D723-40B7-AC09-9E4AB8B3FDF6}" destId="{7040A902-9195-4F56-A1CA-975077142A2C}" srcOrd="0" destOrd="0" presId="urn:microsoft.com/office/officeart/2005/8/layout/process4"/>
    <dgm:cxn modelId="{E404F67E-2D14-4BF9-A336-D7FB34DF6614}" type="presParOf" srcId="{4BA99D59-C1CA-44EA-B01D-8C04B161088F}" destId="{C9E85B28-655D-4B4C-BAFD-045DCB93273C}" srcOrd="1" destOrd="0" presId="urn:microsoft.com/office/officeart/2005/8/layout/process4"/>
    <dgm:cxn modelId="{E0CE2E83-53AC-4986-8118-46CCA2BF1EA9}" type="presParOf" srcId="{4BA99D59-C1CA-44EA-B01D-8C04B161088F}" destId="{A879D4E0-3CAF-438A-8205-A4AA9C940B8E}" srcOrd="2" destOrd="0" presId="urn:microsoft.com/office/officeart/2005/8/layout/process4"/>
    <dgm:cxn modelId="{F642179D-21B0-401D-A823-A6367D0D4735}" type="presParOf" srcId="{A879D4E0-3CAF-438A-8205-A4AA9C940B8E}" destId="{43965EFF-5CBD-4BDA-AA38-6908470F8963}" srcOrd="0" destOrd="0" presId="urn:microsoft.com/office/officeart/2005/8/layout/process4"/>
    <dgm:cxn modelId="{D3B08CD9-16DE-4E3D-8BE5-FF2DD06816CE}" type="presParOf" srcId="{A879D4E0-3CAF-438A-8205-A4AA9C940B8E}" destId="{591BED2B-4FCD-46D4-913C-E41C3CD80977}" srcOrd="1" destOrd="0" presId="urn:microsoft.com/office/officeart/2005/8/layout/process4"/>
    <dgm:cxn modelId="{E8A89A38-0480-45F3-80A7-2AD4B63635B4}" type="presParOf" srcId="{A879D4E0-3CAF-438A-8205-A4AA9C940B8E}" destId="{36F62F73-269E-4E89-82D4-DE0556715B46}" srcOrd="2" destOrd="0" presId="urn:microsoft.com/office/officeart/2005/8/layout/process4"/>
    <dgm:cxn modelId="{65316B15-F927-4D64-BEB0-CE4DA83558E5}" type="presParOf" srcId="{36F62F73-269E-4E89-82D4-DE0556715B46}" destId="{E553629F-CA30-4D68-82B4-D15F31118567}" srcOrd="0" destOrd="0" presId="urn:microsoft.com/office/officeart/2005/8/layout/process4"/>
    <dgm:cxn modelId="{78F1278C-35F8-43F6-ABFF-BDDD25E87544}" type="presParOf" srcId="{36F62F73-269E-4E89-82D4-DE0556715B46}" destId="{5CB4C26E-692F-465E-86CD-EFE4B5B95A7A}" srcOrd="1" destOrd="0" presId="urn:microsoft.com/office/officeart/2005/8/layout/process4"/>
    <dgm:cxn modelId="{7EE39C55-A08F-47DF-AB4A-6C53D0266B9C}" type="presParOf" srcId="{4BA99D59-C1CA-44EA-B01D-8C04B161088F}" destId="{43EAA8BC-ED74-4B75-A65D-C233113FA517}" srcOrd="3" destOrd="0" presId="urn:microsoft.com/office/officeart/2005/8/layout/process4"/>
    <dgm:cxn modelId="{464622DC-F3D2-421F-9547-B3A15A4B6D28}" type="presParOf" srcId="{4BA99D59-C1CA-44EA-B01D-8C04B161088F}" destId="{89A6998F-10D1-4B64-8A3F-814660703364}" srcOrd="4" destOrd="0" presId="urn:microsoft.com/office/officeart/2005/8/layout/process4"/>
    <dgm:cxn modelId="{10782C1E-5AB7-4B51-926A-6592D83C0A9F}" type="presParOf" srcId="{89A6998F-10D1-4B64-8A3F-814660703364}" destId="{ED4BD500-03C1-4A31-91AA-7C9A77E66F42}" srcOrd="0" destOrd="0" presId="urn:microsoft.com/office/officeart/2005/8/layout/process4"/>
    <dgm:cxn modelId="{F5746CA8-AE6B-47D0-9173-67D05098AE09}" type="presParOf" srcId="{89A6998F-10D1-4B64-8A3F-814660703364}" destId="{8D513BBC-79C8-4A0E-B16F-67EDF5217877}" srcOrd="1" destOrd="0" presId="urn:microsoft.com/office/officeart/2005/8/layout/process4"/>
    <dgm:cxn modelId="{12E795CC-A3F8-4124-9A1E-579095DD132B}" type="presParOf" srcId="{89A6998F-10D1-4B64-8A3F-814660703364}" destId="{8507178D-074E-4779-A507-46BF6B875280}" srcOrd="2" destOrd="0" presId="urn:microsoft.com/office/officeart/2005/8/layout/process4"/>
    <dgm:cxn modelId="{5DDC2620-6B3C-49C4-AF00-78C90291F673}" type="presParOf" srcId="{8507178D-074E-4779-A507-46BF6B875280}" destId="{9D4293C6-F6C4-4A15-824C-8808E7C3E0C1}" srcOrd="0" destOrd="0" presId="urn:microsoft.com/office/officeart/2005/8/layout/process4"/>
    <dgm:cxn modelId="{93D1A764-039D-45B5-8987-EE4298DA0AD3}" type="presParOf" srcId="{8507178D-074E-4779-A507-46BF6B875280}" destId="{4ED92A9C-F02E-4A45-9ACE-8092E3C32571}" srcOrd="1" destOrd="0" presId="urn:microsoft.com/office/officeart/2005/8/layout/process4"/>
    <dgm:cxn modelId="{7D4C1D23-FAB9-41B8-9505-75BBF7D197C5}" type="presParOf" srcId="{4BA99D59-C1CA-44EA-B01D-8C04B161088F}" destId="{D764190B-47F0-4553-B414-2740EA0C3662}" srcOrd="5" destOrd="0" presId="urn:microsoft.com/office/officeart/2005/8/layout/process4"/>
    <dgm:cxn modelId="{9DB45E12-76D5-4D4F-9345-D17B997788D7}" type="presParOf" srcId="{4BA99D59-C1CA-44EA-B01D-8C04B161088F}" destId="{A326F03C-08C4-425A-9EE2-FCAB7311D53F}" srcOrd="6" destOrd="0" presId="urn:microsoft.com/office/officeart/2005/8/layout/process4"/>
    <dgm:cxn modelId="{8B3F98C3-9236-4845-81F8-5052896A6820}" type="presParOf" srcId="{A326F03C-08C4-425A-9EE2-FCAB7311D53F}" destId="{6FE6D64D-8CD8-49B5-8E4C-483A9645B935}" srcOrd="0" destOrd="0" presId="urn:microsoft.com/office/officeart/2005/8/layout/process4"/>
    <dgm:cxn modelId="{49746D71-85FF-4359-9CFE-5F2A887EBD59}" type="presParOf" srcId="{A326F03C-08C4-425A-9EE2-FCAB7311D53F}" destId="{21B95786-A5BD-41F2-AB94-9F7B54F9DDE4}" srcOrd="1" destOrd="0" presId="urn:microsoft.com/office/officeart/2005/8/layout/process4"/>
    <dgm:cxn modelId="{1B41F12F-0022-4B2A-99A7-9874CD1B2B88}" type="presParOf" srcId="{A326F03C-08C4-425A-9EE2-FCAB7311D53F}" destId="{3A0A4F57-1FF1-491B-AEAE-4EEC052499F3}" srcOrd="2" destOrd="0" presId="urn:microsoft.com/office/officeart/2005/8/layout/process4"/>
    <dgm:cxn modelId="{32823C0E-E346-4A4A-8064-B4E7B8E6E9F5}" type="presParOf" srcId="{3A0A4F57-1FF1-491B-AEAE-4EEC052499F3}" destId="{B0CA1BB3-D038-44B9-9405-2F349E18B7C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E78A71-339A-4298-87F1-99A43F7FC0C6}" type="doc">
      <dgm:prSet loTypeId="urn:microsoft.com/office/officeart/2008/layout/LinedList" loCatId="list" qsTypeId="urn:microsoft.com/office/officeart/2005/8/quickstyle/simple3" qsCatId="simple" csTypeId="urn:microsoft.com/office/officeart/2005/8/colors/accent5_2" csCatId="accent5" phldr="1"/>
      <dgm:spPr/>
      <dgm:t>
        <a:bodyPr/>
        <a:lstStyle/>
        <a:p>
          <a:endParaRPr lang="en-US"/>
        </a:p>
      </dgm:t>
    </dgm:pt>
    <dgm:pt modelId="{E5C61542-2797-4EDC-A04E-0D30D1ED42AF}">
      <dgm:prSet/>
      <dgm:spPr/>
      <dgm:t>
        <a:bodyPr/>
        <a:lstStyle/>
        <a:p>
          <a:r>
            <a:rPr lang="en-US" b="1" dirty="0">
              <a:latin typeface="Arial" panose="020B0604020202020204" pitchFamily="34" charset="0"/>
              <a:cs typeface="Arial" panose="020B0604020202020204" pitchFamily="34" charset="0"/>
            </a:rPr>
            <a:t>250 Nursing Homes</a:t>
          </a:r>
        </a:p>
        <a:p>
          <a:r>
            <a:rPr lang="en-US" dirty="0">
              <a:latin typeface="Arial" panose="020B0604020202020204" pitchFamily="34" charset="0"/>
              <a:cs typeface="Arial" panose="020B0604020202020204" pitchFamily="34" charset="0"/>
            </a:rPr>
            <a:t>30,193 beds, representing 92.5 % of Virginia’s total NH beds</a:t>
          </a:r>
        </a:p>
      </dgm:t>
    </dgm:pt>
    <dgm:pt modelId="{54CD6DFA-13AE-4133-A7BF-A9AFBC4840F1}" type="parTrans" cxnId="{2F8DB5FB-C5A1-4A47-A633-36965381804A}">
      <dgm:prSet/>
      <dgm:spPr/>
      <dgm:t>
        <a:bodyPr/>
        <a:lstStyle/>
        <a:p>
          <a:endParaRPr lang="en-US"/>
        </a:p>
      </dgm:t>
    </dgm:pt>
    <dgm:pt modelId="{F50E5059-48AD-4DB7-9241-2DD366ED9859}" type="sibTrans" cxnId="{2F8DB5FB-C5A1-4A47-A633-36965381804A}">
      <dgm:prSet/>
      <dgm:spPr/>
      <dgm:t>
        <a:bodyPr/>
        <a:lstStyle/>
        <a:p>
          <a:endParaRPr lang="en-US"/>
        </a:p>
      </dgm:t>
    </dgm:pt>
    <dgm:pt modelId="{BD2AB370-D33A-405E-82C7-871FFBB04FA0}">
      <dgm:prSet/>
      <dgm:spPr/>
      <dgm:t>
        <a:bodyPr/>
        <a:lstStyle/>
        <a:p>
          <a:r>
            <a:rPr lang="en-US" b="1" dirty="0">
              <a:latin typeface="Arial" panose="020B0604020202020204" pitchFamily="34" charset="0"/>
              <a:cs typeface="Arial" panose="020B0604020202020204" pitchFamily="34" charset="0"/>
            </a:rPr>
            <a:t>92 Assisted Living Facilities</a:t>
          </a:r>
        </a:p>
        <a:p>
          <a:r>
            <a:rPr lang="en-US" dirty="0">
              <a:latin typeface="Arial" panose="020B0604020202020204" pitchFamily="34" charset="0"/>
              <a:cs typeface="Arial" panose="020B0604020202020204" pitchFamily="34" charset="0"/>
            </a:rPr>
            <a:t>6,339 Assisted Living Beds</a:t>
          </a:r>
        </a:p>
      </dgm:t>
    </dgm:pt>
    <dgm:pt modelId="{3CF0606D-4A24-4EA0-9179-70FB4BCE0B32}" type="parTrans" cxnId="{28A5135E-2B8E-47AA-8392-DCEE8EAE911B}">
      <dgm:prSet/>
      <dgm:spPr/>
      <dgm:t>
        <a:bodyPr/>
        <a:lstStyle/>
        <a:p>
          <a:endParaRPr lang="en-US"/>
        </a:p>
      </dgm:t>
    </dgm:pt>
    <dgm:pt modelId="{15E4AFBE-AB2F-4FF0-B04C-1251FE6DEE01}" type="sibTrans" cxnId="{28A5135E-2B8E-47AA-8392-DCEE8EAE911B}">
      <dgm:prSet/>
      <dgm:spPr/>
      <dgm:t>
        <a:bodyPr/>
        <a:lstStyle/>
        <a:p>
          <a:endParaRPr lang="en-US"/>
        </a:p>
      </dgm:t>
    </dgm:pt>
    <dgm:pt modelId="{F28F134B-8676-42D4-9269-A3609F59D30A}">
      <dgm:prSet/>
      <dgm:spPr/>
      <dgm:t>
        <a:bodyPr/>
        <a:lstStyle/>
        <a:p>
          <a:r>
            <a:rPr lang="en-US" dirty="0">
              <a:latin typeface="Arial" panose="020B0604020202020204" pitchFamily="34" charset="0"/>
              <a:cs typeface="Arial" panose="020B0604020202020204" pitchFamily="34" charset="0"/>
            </a:rPr>
            <a:t>75% for-profit | 25% not-for-profit/government affiliated</a:t>
          </a:r>
        </a:p>
      </dgm:t>
    </dgm:pt>
    <dgm:pt modelId="{0C914598-368C-4FE9-BBE3-C0D587853A32}" type="parTrans" cxnId="{555E7EF9-D02F-4D84-A3AA-94EC5DF682AF}">
      <dgm:prSet/>
      <dgm:spPr/>
      <dgm:t>
        <a:bodyPr/>
        <a:lstStyle/>
        <a:p>
          <a:endParaRPr lang="en-US"/>
        </a:p>
      </dgm:t>
    </dgm:pt>
    <dgm:pt modelId="{948DAACA-3380-42AE-89F1-B6D357E9A970}" type="sibTrans" cxnId="{555E7EF9-D02F-4D84-A3AA-94EC5DF682AF}">
      <dgm:prSet/>
      <dgm:spPr/>
      <dgm:t>
        <a:bodyPr/>
        <a:lstStyle/>
        <a:p>
          <a:endParaRPr lang="en-US"/>
        </a:p>
      </dgm:t>
    </dgm:pt>
    <dgm:pt modelId="{4655550D-80F3-45EA-942F-B0D1EE4DE3BC}" type="pres">
      <dgm:prSet presAssocID="{C5E78A71-339A-4298-87F1-99A43F7FC0C6}" presName="vert0" presStyleCnt="0">
        <dgm:presLayoutVars>
          <dgm:dir/>
          <dgm:animOne val="branch"/>
          <dgm:animLvl val="lvl"/>
        </dgm:presLayoutVars>
      </dgm:prSet>
      <dgm:spPr/>
      <dgm:t>
        <a:bodyPr/>
        <a:lstStyle/>
        <a:p>
          <a:endParaRPr lang="en-US"/>
        </a:p>
      </dgm:t>
    </dgm:pt>
    <dgm:pt modelId="{FBC175BE-9527-4C7A-A76F-91B2F6565783}" type="pres">
      <dgm:prSet presAssocID="{E5C61542-2797-4EDC-A04E-0D30D1ED42AF}" presName="thickLine" presStyleLbl="alignNode1" presStyleIdx="0" presStyleCnt="3"/>
      <dgm:spPr/>
    </dgm:pt>
    <dgm:pt modelId="{3CE26625-5E89-4376-AC6A-24195860B153}" type="pres">
      <dgm:prSet presAssocID="{E5C61542-2797-4EDC-A04E-0D30D1ED42AF}" presName="horz1" presStyleCnt="0"/>
      <dgm:spPr/>
    </dgm:pt>
    <dgm:pt modelId="{7BC6964C-8F9F-4BF3-88C3-60FF2C2E07EF}" type="pres">
      <dgm:prSet presAssocID="{E5C61542-2797-4EDC-A04E-0D30D1ED42AF}" presName="tx1" presStyleLbl="revTx" presStyleIdx="0" presStyleCnt="3"/>
      <dgm:spPr/>
      <dgm:t>
        <a:bodyPr/>
        <a:lstStyle/>
        <a:p>
          <a:endParaRPr lang="en-US"/>
        </a:p>
      </dgm:t>
    </dgm:pt>
    <dgm:pt modelId="{1C4E73F8-0CA9-46E6-8E14-8B324628DC65}" type="pres">
      <dgm:prSet presAssocID="{E5C61542-2797-4EDC-A04E-0D30D1ED42AF}" presName="vert1" presStyleCnt="0"/>
      <dgm:spPr/>
    </dgm:pt>
    <dgm:pt modelId="{AFE35AFA-C1FA-4621-A1D6-9BE897186BFD}" type="pres">
      <dgm:prSet presAssocID="{BD2AB370-D33A-405E-82C7-871FFBB04FA0}" presName="thickLine" presStyleLbl="alignNode1" presStyleIdx="1" presStyleCnt="3"/>
      <dgm:spPr/>
    </dgm:pt>
    <dgm:pt modelId="{97B42920-6B49-475A-87DE-481677CD489A}" type="pres">
      <dgm:prSet presAssocID="{BD2AB370-D33A-405E-82C7-871FFBB04FA0}" presName="horz1" presStyleCnt="0"/>
      <dgm:spPr/>
    </dgm:pt>
    <dgm:pt modelId="{19304DB8-28A8-4056-A391-94C29BDAB77A}" type="pres">
      <dgm:prSet presAssocID="{BD2AB370-D33A-405E-82C7-871FFBB04FA0}" presName="tx1" presStyleLbl="revTx" presStyleIdx="1" presStyleCnt="3"/>
      <dgm:spPr/>
      <dgm:t>
        <a:bodyPr/>
        <a:lstStyle/>
        <a:p>
          <a:endParaRPr lang="en-US"/>
        </a:p>
      </dgm:t>
    </dgm:pt>
    <dgm:pt modelId="{2909D75C-BBF3-4E7E-827C-9B146C6197A6}" type="pres">
      <dgm:prSet presAssocID="{BD2AB370-D33A-405E-82C7-871FFBB04FA0}" presName="vert1" presStyleCnt="0"/>
      <dgm:spPr/>
    </dgm:pt>
    <dgm:pt modelId="{F248AEC3-2EA3-4557-A330-570BCBDF6968}" type="pres">
      <dgm:prSet presAssocID="{F28F134B-8676-42D4-9269-A3609F59D30A}" presName="thickLine" presStyleLbl="alignNode1" presStyleIdx="2" presStyleCnt="3"/>
      <dgm:spPr/>
    </dgm:pt>
    <dgm:pt modelId="{9167AC40-56C6-43A5-BF4F-990BB59B8C22}" type="pres">
      <dgm:prSet presAssocID="{F28F134B-8676-42D4-9269-A3609F59D30A}" presName="horz1" presStyleCnt="0"/>
      <dgm:spPr/>
    </dgm:pt>
    <dgm:pt modelId="{EDCB989C-78BF-45D0-B765-8CE4F5DCE240}" type="pres">
      <dgm:prSet presAssocID="{F28F134B-8676-42D4-9269-A3609F59D30A}" presName="tx1" presStyleLbl="revTx" presStyleIdx="2" presStyleCnt="3"/>
      <dgm:spPr/>
      <dgm:t>
        <a:bodyPr/>
        <a:lstStyle/>
        <a:p>
          <a:endParaRPr lang="en-US"/>
        </a:p>
      </dgm:t>
    </dgm:pt>
    <dgm:pt modelId="{03468E70-20DA-4A3C-AB1A-218D010C7E17}" type="pres">
      <dgm:prSet presAssocID="{F28F134B-8676-42D4-9269-A3609F59D30A}" presName="vert1" presStyleCnt="0"/>
      <dgm:spPr/>
    </dgm:pt>
  </dgm:ptLst>
  <dgm:cxnLst>
    <dgm:cxn modelId="{A4C483F0-543B-43CE-BD86-DA7CAE0A6426}" type="presOf" srcId="{E5C61542-2797-4EDC-A04E-0D30D1ED42AF}" destId="{7BC6964C-8F9F-4BF3-88C3-60FF2C2E07EF}" srcOrd="0" destOrd="0" presId="urn:microsoft.com/office/officeart/2008/layout/LinedList"/>
    <dgm:cxn modelId="{28A5135E-2B8E-47AA-8392-DCEE8EAE911B}" srcId="{C5E78A71-339A-4298-87F1-99A43F7FC0C6}" destId="{BD2AB370-D33A-405E-82C7-871FFBB04FA0}" srcOrd="1" destOrd="0" parTransId="{3CF0606D-4A24-4EA0-9179-70FB4BCE0B32}" sibTransId="{15E4AFBE-AB2F-4FF0-B04C-1251FE6DEE01}"/>
    <dgm:cxn modelId="{B8A4D100-0030-45D0-AD27-2654C51D040A}" type="presOf" srcId="{F28F134B-8676-42D4-9269-A3609F59D30A}" destId="{EDCB989C-78BF-45D0-B765-8CE4F5DCE240}" srcOrd="0" destOrd="0" presId="urn:microsoft.com/office/officeart/2008/layout/LinedList"/>
    <dgm:cxn modelId="{EF61D2A3-67CF-4998-9696-2DD6F05CC094}" type="presOf" srcId="{C5E78A71-339A-4298-87F1-99A43F7FC0C6}" destId="{4655550D-80F3-45EA-942F-B0D1EE4DE3BC}" srcOrd="0" destOrd="0" presId="urn:microsoft.com/office/officeart/2008/layout/LinedList"/>
    <dgm:cxn modelId="{6AAC1BCB-DE77-4A65-BD76-1D898E2E3514}" type="presOf" srcId="{BD2AB370-D33A-405E-82C7-871FFBB04FA0}" destId="{19304DB8-28A8-4056-A391-94C29BDAB77A}" srcOrd="0" destOrd="0" presId="urn:microsoft.com/office/officeart/2008/layout/LinedList"/>
    <dgm:cxn modelId="{2F8DB5FB-C5A1-4A47-A633-36965381804A}" srcId="{C5E78A71-339A-4298-87F1-99A43F7FC0C6}" destId="{E5C61542-2797-4EDC-A04E-0D30D1ED42AF}" srcOrd="0" destOrd="0" parTransId="{54CD6DFA-13AE-4133-A7BF-A9AFBC4840F1}" sibTransId="{F50E5059-48AD-4DB7-9241-2DD366ED9859}"/>
    <dgm:cxn modelId="{555E7EF9-D02F-4D84-A3AA-94EC5DF682AF}" srcId="{C5E78A71-339A-4298-87F1-99A43F7FC0C6}" destId="{F28F134B-8676-42D4-9269-A3609F59D30A}" srcOrd="2" destOrd="0" parTransId="{0C914598-368C-4FE9-BBE3-C0D587853A32}" sibTransId="{948DAACA-3380-42AE-89F1-B6D357E9A970}"/>
    <dgm:cxn modelId="{1ACFE996-03D3-478F-AE24-948F7DAF0134}" type="presParOf" srcId="{4655550D-80F3-45EA-942F-B0D1EE4DE3BC}" destId="{FBC175BE-9527-4C7A-A76F-91B2F6565783}" srcOrd="0" destOrd="0" presId="urn:microsoft.com/office/officeart/2008/layout/LinedList"/>
    <dgm:cxn modelId="{B8B5B825-C47A-42E5-ACDA-E1E854DC87F8}" type="presParOf" srcId="{4655550D-80F3-45EA-942F-B0D1EE4DE3BC}" destId="{3CE26625-5E89-4376-AC6A-24195860B153}" srcOrd="1" destOrd="0" presId="urn:microsoft.com/office/officeart/2008/layout/LinedList"/>
    <dgm:cxn modelId="{417C4E15-9A9A-4331-8879-D9A45020F6C3}" type="presParOf" srcId="{3CE26625-5E89-4376-AC6A-24195860B153}" destId="{7BC6964C-8F9F-4BF3-88C3-60FF2C2E07EF}" srcOrd="0" destOrd="0" presId="urn:microsoft.com/office/officeart/2008/layout/LinedList"/>
    <dgm:cxn modelId="{67CC033D-9D89-42C0-8C28-C49396C6E1A6}" type="presParOf" srcId="{3CE26625-5E89-4376-AC6A-24195860B153}" destId="{1C4E73F8-0CA9-46E6-8E14-8B324628DC65}" srcOrd="1" destOrd="0" presId="urn:microsoft.com/office/officeart/2008/layout/LinedList"/>
    <dgm:cxn modelId="{21662D3F-B0F9-48FB-ADB7-AFC58B667A99}" type="presParOf" srcId="{4655550D-80F3-45EA-942F-B0D1EE4DE3BC}" destId="{AFE35AFA-C1FA-4621-A1D6-9BE897186BFD}" srcOrd="2" destOrd="0" presId="urn:microsoft.com/office/officeart/2008/layout/LinedList"/>
    <dgm:cxn modelId="{94E85571-8F9F-4553-8E54-0A2C20150C86}" type="presParOf" srcId="{4655550D-80F3-45EA-942F-B0D1EE4DE3BC}" destId="{97B42920-6B49-475A-87DE-481677CD489A}" srcOrd="3" destOrd="0" presId="urn:microsoft.com/office/officeart/2008/layout/LinedList"/>
    <dgm:cxn modelId="{B17FAF91-2477-44F3-B611-5BE8238EAADF}" type="presParOf" srcId="{97B42920-6B49-475A-87DE-481677CD489A}" destId="{19304DB8-28A8-4056-A391-94C29BDAB77A}" srcOrd="0" destOrd="0" presId="urn:microsoft.com/office/officeart/2008/layout/LinedList"/>
    <dgm:cxn modelId="{71180C06-2FC8-4754-89B5-4684B6AE05E7}" type="presParOf" srcId="{97B42920-6B49-475A-87DE-481677CD489A}" destId="{2909D75C-BBF3-4E7E-827C-9B146C6197A6}" srcOrd="1" destOrd="0" presId="urn:microsoft.com/office/officeart/2008/layout/LinedList"/>
    <dgm:cxn modelId="{F8EDF83E-968B-47BF-9C0F-419ABFE2E804}" type="presParOf" srcId="{4655550D-80F3-45EA-942F-B0D1EE4DE3BC}" destId="{F248AEC3-2EA3-4557-A330-570BCBDF6968}" srcOrd="4" destOrd="0" presId="urn:microsoft.com/office/officeart/2008/layout/LinedList"/>
    <dgm:cxn modelId="{8459350D-0B68-4902-A86E-BE6A9919F634}" type="presParOf" srcId="{4655550D-80F3-45EA-942F-B0D1EE4DE3BC}" destId="{9167AC40-56C6-43A5-BF4F-990BB59B8C22}" srcOrd="5" destOrd="0" presId="urn:microsoft.com/office/officeart/2008/layout/LinedList"/>
    <dgm:cxn modelId="{213AE462-A69B-408C-8976-FE2421A363AC}" type="presParOf" srcId="{9167AC40-56C6-43A5-BF4F-990BB59B8C22}" destId="{EDCB989C-78BF-45D0-B765-8CE4F5DCE240}" srcOrd="0" destOrd="0" presId="urn:microsoft.com/office/officeart/2008/layout/LinedList"/>
    <dgm:cxn modelId="{FC6C32F8-8250-4601-A6E8-97B681896D14}" type="presParOf" srcId="{9167AC40-56C6-43A5-BF4F-990BB59B8C22}" destId="{03468E70-20DA-4A3C-AB1A-218D010C7E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FD500-47BE-4224-AFA9-19B70C4D4F61}">
      <dsp:nvSpPr>
        <dsp:cNvPr id="0" name=""/>
        <dsp:cNvSpPr/>
      </dsp:nvSpPr>
      <dsp:spPr>
        <a:xfrm rot="5400000">
          <a:off x="379431" y="1078431"/>
          <a:ext cx="1140066" cy="18970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E5E9E-2C1F-4900-99D1-0E64FA5836F0}">
      <dsp:nvSpPr>
        <dsp:cNvPr id="0" name=""/>
        <dsp:cNvSpPr/>
      </dsp:nvSpPr>
      <dsp:spPr>
        <a:xfrm>
          <a:off x="189125" y="1645239"/>
          <a:ext cx="1712663" cy="150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Locate Regulations </a:t>
          </a:r>
          <a:endParaRPr lang="en-US" sz="2400" kern="1200" dirty="0"/>
        </a:p>
      </dsp:txBody>
      <dsp:txXfrm>
        <a:off x="189125" y="1645239"/>
        <a:ext cx="1712663" cy="1501249"/>
      </dsp:txXfrm>
    </dsp:sp>
    <dsp:sp modelId="{EB1E78DE-CEB2-4BBE-83F9-65045A0885E5}">
      <dsp:nvSpPr>
        <dsp:cNvPr id="0" name=""/>
        <dsp:cNvSpPr/>
      </dsp:nvSpPr>
      <dsp:spPr>
        <a:xfrm>
          <a:off x="1578645" y="938769"/>
          <a:ext cx="323144" cy="3231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21DE6-F461-4BA7-A201-29267B7855E8}">
      <dsp:nvSpPr>
        <dsp:cNvPr id="0" name=""/>
        <dsp:cNvSpPr/>
      </dsp:nvSpPr>
      <dsp:spPr>
        <a:xfrm rot="5400000">
          <a:off x="2476065" y="559617"/>
          <a:ext cx="1140066" cy="18970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CDC93-3A3B-4E03-9B67-08155A51C784}">
      <dsp:nvSpPr>
        <dsp:cNvPr id="0" name=""/>
        <dsp:cNvSpPr/>
      </dsp:nvSpPr>
      <dsp:spPr>
        <a:xfrm>
          <a:off x="2285760" y="1126425"/>
          <a:ext cx="1712663" cy="150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Gather Data Sources</a:t>
          </a:r>
          <a:endParaRPr lang="en-US" sz="2400" kern="1200" dirty="0"/>
        </a:p>
      </dsp:txBody>
      <dsp:txXfrm>
        <a:off x="2285760" y="1126425"/>
        <a:ext cx="1712663" cy="1501249"/>
      </dsp:txXfrm>
    </dsp:sp>
    <dsp:sp modelId="{C9492AA5-2652-4054-87A1-687465B994DE}">
      <dsp:nvSpPr>
        <dsp:cNvPr id="0" name=""/>
        <dsp:cNvSpPr/>
      </dsp:nvSpPr>
      <dsp:spPr>
        <a:xfrm>
          <a:off x="3675279" y="419954"/>
          <a:ext cx="323144" cy="32314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53A39-CA61-47D9-A90D-B122E93DDD98}">
      <dsp:nvSpPr>
        <dsp:cNvPr id="0" name=""/>
        <dsp:cNvSpPr/>
      </dsp:nvSpPr>
      <dsp:spPr>
        <a:xfrm rot="5400000">
          <a:off x="4572700" y="40803"/>
          <a:ext cx="1140066" cy="18970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ADD0A-28B8-4550-B852-C078D8D200A1}">
      <dsp:nvSpPr>
        <dsp:cNvPr id="0" name=""/>
        <dsp:cNvSpPr/>
      </dsp:nvSpPr>
      <dsp:spPr>
        <a:xfrm>
          <a:off x="4382394" y="607610"/>
          <a:ext cx="1712663" cy="1501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Apply Calculations</a:t>
          </a:r>
          <a:endParaRPr lang="en-US" sz="2400" kern="1200" dirty="0"/>
        </a:p>
      </dsp:txBody>
      <dsp:txXfrm>
        <a:off x="4382394" y="607610"/>
        <a:ext cx="1712663" cy="1501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3C068-8FD7-4294-83D1-8FB9ABE69C0C}">
      <dsp:nvSpPr>
        <dsp:cNvPr id="0" name=""/>
        <dsp:cNvSpPr/>
      </dsp:nvSpPr>
      <dsp:spPr>
        <a:xfrm>
          <a:off x="2860906" y="1683839"/>
          <a:ext cx="2058026" cy="205802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Provider Cost Report Data</a:t>
          </a:r>
          <a:endParaRPr lang="en-US" sz="1800" kern="1200" dirty="0"/>
        </a:p>
      </dsp:txBody>
      <dsp:txXfrm>
        <a:off x="3274661" y="2165922"/>
        <a:ext cx="1230516" cy="1057868"/>
      </dsp:txXfrm>
    </dsp:sp>
    <dsp:sp modelId="{ADF1A031-AD22-4D86-94F2-D43D53DD1430}">
      <dsp:nvSpPr>
        <dsp:cNvPr id="0" name=""/>
        <dsp:cNvSpPr/>
      </dsp:nvSpPr>
      <dsp:spPr>
        <a:xfrm>
          <a:off x="1663509" y="1197397"/>
          <a:ext cx="1496746" cy="149674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Patient Acuity</a:t>
          </a:r>
          <a:endParaRPr lang="en-US" sz="1800" kern="1200" dirty="0"/>
        </a:p>
      </dsp:txBody>
      <dsp:txXfrm>
        <a:off x="2040319" y="1576485"/>
        <a:ext cx="743126" cy="738570"/>
      </dsp:txXfrm>
    </dsp:sp>
    <dsp:sp modelId="{BC54B603-C3D0-4583-85E5-740B863CCE28}">
      <dsp:nvSpPr>
        <dsp:cNvPr id="0" name=""/>
        <dsp:cNvSpPr/>
      </dsp:nvSpPr>
      <dsp:spPr>
        <a:xfrm rot="20700000">
          <a:off x="2501840" y="164794"/>
          <a:ext cx="1466505" cy="146650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Inflation</a:t>
          </a:r>
        </a:p>
      </dsp:txBody>
      <dsp:txXfrm rot="-20700000">
        <a:off x="2823488" y="486442"/>
        <a:ext cx="823210" cy="823210"/>
      </dsp:txXfrm>
    </dsp:sp>
    <dsp:sp modelId="{E966BF80-1BBE-43B9-A7E7-09D2177ABCD0}">
      <dsp:nvSpPr>
        <dsp:cNvPr id="0" name=""/>
        <dsp:cNvSpPr/>
      </dsp:nvSpPr>
      <dsp:spPr>
        <a:xfrm>
          <a:off x="2697756" y="1376065"/>
          <a:ext cx="2634273" cy="2634273"/>
        </a:xfrm>
        <a:prstGeom prst="circularArrow">
          <a:avLst>
            <a:gd name="adj1" fmla="val 4687"/>
            <a:gd name="adj2" fmla="val 299029"/>
            <a:gd name="adj3" fmla="val 2504454"/>
            <a:gd name="adj4" fmla="val 1588674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EABB2-BF26-48E3-9FE4-FBF6BEBA14EC}">
      <dsp:nvSpPr>
        <dsp:cNvPr id="0" name=""/>
        <dsp:cNvSpPr/>
      </dsp:nvSpPr>
      <dsp:spPr>
        <a:xfrm>
          <a:off x="1398438" y="868165"/>
          <a:ext cx="1913964" cy="19139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1BD922-11C0-456A-82E6-B008904309AC}">
      <dsp:nvSpPr>
        <dsp:cNvPr id="0" name=""/>
        <dsp:cNvSpPr/>
      </dsp:nvSpPr>
      <dsp:spPr>
        <a:xfrm>
          <a:off x="2162622" y="-154483"/>
          <a:ext cx="2063639" cy="206363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2F22-EFB7-4CE7-9606-92894CA475FA}">
      <dsp:nvSpPr>
        <dsp:cNvPr id="0" name=""/>
        <dsp:cNvSpPr/>
      </dsp:nvSpPr>
      <dsp:spPr>
        <a:xfrm>
          <a:off x="238314" y="0"/>
          <a:ext cx="1600200" cy="1600200"/>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Direct Costs</a:t>
          </a:r>
        </a:p>
        <a:p>
          <a:pPr lvl="0" algn="ctr" defTabSz="666750">
            <a:lnSpc>
              <a:spcPct val="90000"/>
            </a:lnSpc>
            <a:spcBef>
              <a:spcPct val="0"/>
            </a:spcBef>
            <a:spcAft>
              <a:spcPct val="35000"/>
            </a:spcAft>
          </a:pPr>
          <a:r>
            <a:rPr lang="en-US" sz="1500" kern="1200" dirty="0" smtClean="0"/>
            <a:t>47%</a:t>
          </a:r>
        </a:p>
      </dsp:txBody>
      <dsp:txXfrm>
        <a:off x="472658" y="234344"/>
        <a:ext cx="1131512" cy="1131512"/>
      </dsp:txXfrm>
    </dsp:sp>
    <dsp:sp modelId="{121B2466-5B09-4B85-BC6B-867E0B5DFCBB}">
      <dsp:nvSpPr>
        <dsp:cNvPr id="0" name=""/>
        <dsp:cNvSpPr/>
      </dsp:nvSpPr>
      <dsp:spPr>
        <a:xfrm>
          <a:off x="1838514" y="0"/>
          <a:ext cx="1576292" cy="1600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Indirect Costs</a:t>
          </a:r>
        </a:p>
        <a:p>
          <a:pPr lvl="0" algn="ctr" defTabSz="666750">
            <a:lnSpc>
              <a:spcPct val="90000"/>
            </a:lnSpc>
            <a:spcBef>
              <a:spcPct val="0"/>
            </a:spcBef>
            <a:spcAft>
              <a:spcPct val="35000"/>
            </a:spcAft>
          </a:pPr>
          <a:r>
            <a:rPr lang="en-US" sz="1500" kern="1200" dirty="0" smtClean="0"/>
            <a:t>44%</a:t>
          </a:r>
          <a:endParaRPr lang="en-US" sz="1500" kern="1200" dirty="0"/>
        </a:p>
      </dsp:txBody>
      <dsp:txXfrm>
        <a:off x="2069357" y="234344"/>
        <a:ext cx="1114606" cy="1131512"/>
      </dsp:txXfrm>
    </dsp:sp>
    <dsp:sp modelId="{9F25590F-73B1-47C8-B8A4-390A997C5958}">
      <dsp:nvSpPr>
        <dsp:cNvPr id="0" name=""/>
        <dsp:cNvSpPr/>
      </dsp:nvSpPr>
      <dsp:spPr>
        <a:xfrm>
          <a:off x="3414807" y="0"/>
          <a:ext cx="1576292" cy="1600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Capital Costs (building and fixed equipment)</a:t>
          </a:r>
        </a:p>
        <a:p>
          <a:pPr lvl="0" algn="ctr" defTabSz="666750">
            <a:lnSpc>
              <a:spcPct val="90000"/>
            </a:lnSpc>
            <a:spcBef>
              <a:spcPct val="0"/>
            </a:spcBef>
            <a:spcAft>
              <a:spcPct val="35000"/>
            </a:spcAft>
          </a:pPr>
          <a:r>
            <a:rPr lang="en-US" sz="1500" kern="1200" dirty="0" smtClean="0"/>
            <a:t>9%</a:t>
          </a:r>
          <a:endParaRPr lang="en-US" sz="1500" kern="1200" dirty="0"/>
        </a:p>
      </dsp:txBody>
      <dsp:txXfrm>
        <a:off x="3645650" y="234344"/>
        <a:ext cx="1114606" cy="1131512"/>
      </dsp:txXfrm>
    </dsp:sp>
    <dsp:sp modelId="{8F7AE335-1859-4D22-92B5-63CDE6305945}">
      <dsp:nvSpPr>
        <dsp:cNvPr id="0" name=""/>
        <dsp:cNvSpPr/>
      </dsp:nvSpPr>
      <dsp:spPr>
        <a:xfrm>
          <a:off x="4991099" y="0"/>
          <a:ext cx="1576292" cy="1600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Nurse Aid Training (NATCEP)</a:t>
          </a:r>
        </a:p>
        <a:p>
          <a:pPr lvl="0" algn="ctr" defTabSz="666750">
            <a:lnSpc>
              <a:spcPct val="90000"/>
            </a:lnSpc>
            <a:spcBef>
              <a:spcPct val="0"/>
            </a:spcBef>
            <a:spcAft>
              <a:spcPct val="35000"/>
            </a:spcAft>
          </a:pPr>
          <a:r>
            <a:rPr lang="en-US" sz="1500" kern="1200" dirty="0" smtClean="0"/>
            <a:t>&gt;1%</a:t>
          </a:r>
          <a:endParaRPr lang="en-US" sz="1500" kern="1200" dirty="0"/>
        </a:p>
      </dsp:txBody>
      <dsp:txXfrm>
        <a:off x="5221942" y="234344"/>
        <a:ext cx="1114606" cy="1131512"/>
      </dsp:txXfrm>
    </dsp:sp>
    <dsp:sp modelId="{1946AB4F-D604-4B49-96D3-793A2A77498E}">
      <dsp:nvSpPr>
        <dsp:cNvPr id="0" name=""/>
        <dsp:cNvSpPr/>
      </dsp:nvSpPr>
      <dsp:spPr>
        <a:xfrm>
          <a:off x="6567392" y="0"/>
          <a:ext cx="1576292" cy="1600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Criminal Records Checks (CRC)</a:t>
          </a:r>
        </a:p>
        <a:p>
          <a:pPr lvl="0" algn="ctr" defTabSz="666750">
            <a:lnSpc>
              <a:spcPct val="90000"/>
            </a:lnSpc>
            <a:spcBef>
              <a:spcPct val="0"/>
            </a:spcBef>
            <a:spcAft>
              <a:spcPct val="35000"/>
            </a:spcAft>
          </a:pPr>
          <a:r>
            <a:rPr lang="en-US" sz="1500" kern="1200" dirty="0" smtClean="0"/>
            <a:t>&gt;1%</a:t>
          </a:r>
          <a:endParaRPr lang="en-US" sz="1500" kern="1200" dirty="0"/>
        </a:p>
      </dsp:txBody>
      <dsp:txXfrm>
        <a:off x="6798235" y="234344"/>
        <a:ext cx="1114606" cy="1131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5DE11-5884-4B40-9A35-01AA8F3BD2D8}">
      <dsp:nvSpPr>
        <dsp:cNvPr id="0" name=""/>
        <dsp:cNvSpPr/>
      </dsp:nvSpPr>
      <dsp:spPr>
        <a:xfrm>
          <a:off x="8008" y="386317"/>
          <a:ext cx="1892323" cy="1863212"/>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Direct Operating Costs</a:t>
          </a:r>
        </a:p>
        <a:p>
          <a:pPr lvl="0" algn="ctr" defTabSz="577850">
            <a:lnSpc>
              <a:spcPct val="90000"/>
            </a:lnSpc>
            <a:spcBef>
              <a:spcPct val="0"/>
            </a:spcBef>
            <a:spcAft>
              <a:spcPct val="35000"/>
            </a:spcAft>
          </a:pPr>
          <a:r>
            <a:rPr lang="en-US" sz="1300" kern="1200" dirty="0" smtClean="0"/>
            <a:t>(Nursing &amp; Ancillaries) </a:t>
          </a:r>
        </a:p>
        <a:p>
          <a:pPr lvl="0" algn="ctr" defTabSz="577850">
            <a:lnSpc>
              <a:spcPct val="90000"/>
            </a:lnSpc>
            <a:spcBef>
              <a:spcPct val="0"/>
            </a:spcBef>
            <a:spcAft>
              <a:spcPct val="35000"/>
            </a:spcAft>
          </a:pPr>
          <a:r>
            <a:rPr lang="en-US" sz="1300" kern="1200" dirty="0" smtClean="0"/>
            <a:t>X RUG Case Mix</a:t>
          </a:r>
          <a:endParaRPr lang="en-US" sz="1300" kern="1200" dirty="0"/>
        </a:p>
      </dsp:txBody>
      <dsp:txXfrm>
        <a:off x="285132" y="659178"/>
        <a:ext cx="1338075" cy="1317490"/>
      </dsp:txXfrm>
    </dsp:sp>
    <dsp:sp modelId="{B28C6145-7184-41E5-A658-BEAC4A96F7E0}">
      <dsp:nvSpPr>
        <dsp:cNvPr id="0" name=""/>
        <dsp:cNvSpPr/>
      </dsp:nvSpPr>
      <dsp:spPr>
        <a:xfrm>
          <a:off x="2012357" y="917829"/>
          <a:ext cx="800189" cy="80018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118422" y="1223821"/>
        <a:ext cx="588059" cy="188205"/>
      </dsp:txXfrm>
    </dsp:sp>
    <dsp:sp modelId="{6251EC4E-2E1E-4B97-AB9D-D684623E1F98}">
      <dsp:nvSpPr>
        <dsp:cNvPr id="0" name=""/>
        <dsp:cNvSpPr/>
      </dsp:nvSpPr>
      <dsp:spPr>
        <a:xfrm>
          <a:off x="2924573" y="628105"/>
          <a:ext cx="1379636" cy="13796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Indirect Operating, Capital, NATCEP &amp; CRC Costs </a:t>
          </a:r>
          <a:endParaRPr lang="en-US" sz="1300" kern="1200" dirty="0"/>
        </a:p>
      </dsp:txBody>
      <dsp:txXfrm>
        <a:off x="3126616" y="830148"/>
        <a:ext cx="975550" cy="975550"/>
      </dsp:txXfrm>
    </dsp:sp>
    <dsp:sp modelId="{7B16CE49-377D-4A69-AA29-420E780F0F07}">
      <dsp:nvSpPr>
        <dsp:cNvPr id="0" name=""/>
        <dsp:cNvSpPr/>
      </dsp:nvSpPr>
      <dsp:spPr>
        <a:xfrm>
          <a:off x="4416236" y="917829"/>
          <a:ext cx="800189" cy="80018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522301" y="1082668"/>
        <a:ext cx="588059" cy="470511"/>
      </dsp:txXfrm>
    </dsp:sp>
    <dsp:sp modelId="{FC2F1D5A-6992-4D8F-992F-63C8366E72E6}">
      <dsp:nvSpPr>
        <dsp:cNvPr id="0" name=""/>
        <dsp:cNvSpPr/>
      </dsp:nvSpPr>
      <dsp:spPr>
        <a:xfrm>
          <a:off x="5327014" y="0"/>
          <a:ext cx="2512138" cy="2632194"/>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Per Diem Rate</a:t>
          </a:r>
          <a:endParaRPr lang="en-US" sz="1300" kern="1200" dirty="0"/>
        </a:p>
      </dsp:txBody>
      <dsp:txXfrm>
        <a:off x="5694908" y="385476"/>
        <a:ext cx="1776350" cy="1861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BDA5-D2CD-4403-A8E4-5D488AB14DB7}">
      <dsp:nvSpPr>
        <dsp:cNvPr id="0" name=""/>
        <dsp:cNvSpPr/>
      </dsp:nvSpPr>
      <dsp:spPr>
        <a:xfrm>
          <a:off x="0" y="4578255"/>
          <a:ext cx="6096000" cy="6008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Contracting</a:t>
          </a:r>
        </a:p>
      </dsp:txBody>
      <dsp:txXfrm>
        <a:off x="0" y="4578255"/>
        <a:ext cx="6096000" cy="324482"/>
      </dsp:txXfrm>
    </dsp:sp>
    <dsp:sp modelId="{9F2B14D9-025D-4D6F-93F4-CA3104A3E6B8}">
      <dsp:nvSpPr>
        <dsp:cNvPr id="0" name=""/>
        <dsp:cNvSpPr/>
      </dsp:nvSpPr>
      <dsp:spPr>
        <a:xfrm>
          <a:off x="0" y="4890720"/>
          <a:ext cx="3047999" cy="2764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June 15, 2020</a:t>
          </a:r>
        </a:p>
      </dsp:txBody>
      <dsp:txXfrm>
        <a:off x="0" y="4890720"/>
        <a:ext cx="3047999" cy="276411"/>
      </dsp:txXfrm>
    </dsp:sp>
    <dsp:sp modelId="{23757BE7-3594-4EFB-92C3-DDCFA6CFE65B}">
      <dsp:nvSpPr>
        <dsp:cNvPr id="0" name=""/>
        <dsp:cNvSpPr/>
      </dsp:nvSpPr>
      <dsp:spPr>
        <a:xfrm>
          <a:off x="3048000" y="4890720"/>
          <a:ext cx="3047999" cy="2764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July 1, 2020</a:t>
          </a:r>
        </a:p>
      </dsp:txBody>
      <dsp:txXfrm>
        <a:off x="3048000" y="4890720"/>
        <a:ext cx="3047999" cy="276411"/>
      </dsp:txXfrm>
    </dsp:sp>
    <dsp:sp modelId="{DCF2C70D-ADB7-435B-9F4F-7E89574B6DEA}">
      <dsp:nvSpPr>
        <dsp:cNvPr id="0" name=""/>
        <dsp:cNvSpPr/>
      </dsp:nvSpPr>
      <dsp:spPr>
        <a:xfrm rot="10800000">
          <a:off x="0" y="3663094"/>
          <a:ext cx="6096000" cy="92417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CMS Review and Approval</a:t>
          </a:r>
        </a:p>
      </dsp:txBody>
      <dsp:txXfrm rot="-10800000">
        <a:off x="0" y="3663094"/>
        <a:ext cx="6096000" cy="324385"/>
      </dsp:txXfrm>
    </dsp:sp>
    <dsp:sp modelId="{9645BCC1-6DFB-4738-894E-CFDFB4EC6F7C}">
      <dsp:nvSpPr>
        <dsp:cNvPr id="0" name=""/>
        <dsp:cNvSpPr/>
      </dsp:nvSpPr>
      <dsp:spPr>
        <a:xfrm>
          <a:off x="0" y="3987479"/>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May 1, 2020</a:t>
          </a:r>
        </a:p>
      </dsp:txBody>
      <dsp:txXfrm>
        <a:off x="0" y="3987479"/>
        <a:ext cx="3047999" cy="276328"/>
      </dsp:txXfrm>
    </dsp:sp>
    <dsp:sp modelId="{436300BA-3D29-415C-8268-9D6CA8660107}">
      <dsp:nvSpPr>
        <dsp:cNvPr id="0" name=""/>
        <dsp:cNvSpPr/>
      </dsp:nvSpPr>
      <dsp:spPr>
        <a:xfrm>
          <a:off x="3048000" y="3987479"/>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June 15, 2020</a:t>
          </a:r>
        </a:p>
      </dsp:txBody>
      <dsp:txXfrm>
        <a:off x="3048000" y="3987479"/>
        <a:ext cx="3047999" cy="276328"/>
      </dsp:txXfrm>
    </dsp:sp>
    <dsp:sp modelId="{3D504ABE-7DB3-47AD-8B3B-9F05BA5DD898}">
      <dsp:nvSpPr>
        <dsp:cNvPr id="0" name=""/>
        <dsp:cNvSpPr/>
      </dsp:nvSpPr>
      <dsp:spPr>
        <a:xfrm rot="10800000">
          <a:off x="0" y="2747933"/>
          <a:ext cx="6096000" cy="92417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DMAS Review and Approval</a:t>
          </a:r>
        </a:p>
      </dsp:txBody>
      <dsp:txXfrm rot="-10800000">
        <a:off x="0" y="2747933"/>
        <a:ext cx="6096000" cy="324385"/>
      </dsp:txXfrm>
    </dsp:sp>
    <dsp:sp modelId="{A05132B2-CF8E-4085-880D-6B691AB99289}">
      <dsp:nvSpPr>
        <dsp:cNvPr id="0" name=""/>
        <dsp:cNvSpPr/>
      </dsp:nvSpPr>
      <dsp:spPr>
        <a:xfrm>
          <a:off x="0" y="3072318"/>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April 1, 2020</a:t>
          </a:r>
        </a:p>
      </dsp:txBody>
      <dsp:txXfrm>
        <a:off x="0" y="3072318"/>
        <a:ext cx="3047999" cy="276328"/>
      </dsp:txXfrm>
    </dsp:sp>
    <dsp:sp modelId="{75F82205-8E59-4726-97B4-86A0231407F5}">
      <dsp:nvSpPr>
        <dsp:cNvPr id="0" name=""/>
        <dsp:cNvSpPr/>
      </dsp:nvSpPr>
      <dsp:spPr>
        <a:xfrm>
          <a:off x="3048000" y="3072318"/>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April 30, 2020</a:t>
          </a:r>
        </a:p>
      </dsp:txBody>
      <dsp:txXfrm>
        <a:off x="3048000" y="3072318"/>
        <a:ext cx="3047999" cy="276328"/>
      </dsp:txXfrm>
    </dsp:sp>
    <dsp:sp modelId="{591BED2B-4FCD-46D4-913C-E41C3CD80977}">
      <dsp:nvSpPr>
        <dsp:cNvPr id="0" name=""/>
        <dsp:cNvSpPr/>
      </dsp:nvSpPr>
      <dsp:spPr>
        <a:xfrm rot="10800000">
          <a:off x="0" y="1832772"/>
          <a:ext cx="6096000" cy="92417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Applications</a:t>
          </a:r>
        </a:p>
      </dsp:txBody>
      <dsp:txXfrm rot="-10800000">
        <a:off x="0" y="1832772"/>
        <a:ext cx="6096000" cy="324385"/>
      </dsp:txXfrm>
    </dsp:sp>
    <dsp:sp modelId="{E553629F-CA30-4D68-82B4-D15F31118567}">
      <dsp:nvSpPr>
        <dsp:cNvPr id="0" name=""/>
        <dsp:cNvSpPr/>
      </dsp:nvSpPr>
      <dsp:spPr>
        <a:xfrm>
          <a:off x="0" y="2157157"/>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March 2, 2020</a:t>
          </a:r>
        </a:p>
      </dsp:txBody>
      <dsp:txXfrm>
        <a:off x="0" y="2157157"/>
        <a:ext cx="3047999" cy="276328"/>
      </dsp:txXfrm>
    </dsp:sp>
    <dsp:sp modelId="{5CB4C26E-692F-465E-86CD-EFE4B5B95A7A}">
      <dsp:nvSpPr>
        <dsp:cNvPr id="0" name=""/>
        <dsp:cNvSpPr/>
      </dsp:nvSpPr>
      <dsp:spPr>
        <a:xfrm>
          <a:off x="3048000" y="2157157"/>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March 31, 2020</a:t>
          </a:r>
        </a:p>
      </dsp:txBody>
      <dsp:txXfrm>
        <a:off x="3048000" y="2157157"/>
        <a:ext cx="3047999" cy="276328"/>
      </dsp:txXfrm>
    </dsp:sp>
    <dsp:sp modelId="{8D513BBC-79C8-4A0E-B16F-67EDF5217877}">
      <dsp:nvSpPr>
        <dsp:cNvPr id="0" name=""/>
        <dsp:cNvSpPr/>
      </dsp:nvSpPr>
      <dsp:spPr>
        <a:xfrm rot="10800000">
          <a:off x="0" y="914405"/>
          <a:ext cx="6096000" cy="92417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Cover Sheets</a:t>
          </a:r>
        </a:p>
      </dsp:txBody>
      <dsp:txXfrm rot="-10800000">
        <a:off x="0" y="914405"/>
        <a:ext cx="6096000" cy="324385"/>
      </dsp:txXfrm>
    </dsp:sp>
    <dsp:sp modelId="{9D4293C6-F6C4-4A15-824C-8808E7C3E0C1}">
      <dsp:nvSpPr>
        <dsp:cNvPr id="0" name=""/>
        <dsp:cNvSpPr/>
      </dsp:nvSpPr>
      <dsp:spPr>
        <a:xfrm>
          <a:off x="0" y="1241997"/>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February 3, 2020</a:t>
          </a:r>
        </a:p>
      </dsp:txBody>
      <dsp:txXfrm>
        <a:off x="0" y="1241997"/>
        <a:ext cx="3047999" cy="276328"/>
      </dsp:txXfrm>
    </dsp:sp>
    <dsp:sp modelId="{4ED92A9C-F02E-4A45-9ACE-8092E3C32571}">
      <dsp:nvSpPr>
        <dsp:cNvPr id="0" name=""/>
        <dsp:cNvSpPr/>
      </dsp:nvSpPr>
      <dsp:spPr>
        <a:xfrm>
          <a:off x="3048000" y="1241997"/>
          <a:ext cx="3047999"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February 28, 2020</a:t>
          </a:r>
        </a:p>
      </dsp:txBody>
      <dsp:txXfrm>
        <a:off x="3048000" y="1241997"/>
        <a:ext cx="3047999" cy="276328"/>
      </dsp:txXfrm>
    </dsp:sp>
    <dsp:sp modelId="{21B95786-A5BD-41F2-AB94-9F7B54F9DDE4}">
      <dsp:nvSpPr>
        <dsp:cNvPr id="0" name=""/>
        <dsp:cNvSpPr/>
      </dsp:nvSpPr>
      <dsp:spPr>
        <a:xfrm rot="10800000">
          <a:off x="0" y="1"/>
          <a:ext cx="6096000" cy="92417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RFA and Medicaid Bulletin</a:t>
          </a:r>
        </a:p>
      </dsp:txBody>
      <dsp:txXfrm rot="-10800000">
        <a:off x="0" y="1"/>
        <a:ext cx="6096000" cy="324385"/>
      </dsp:txXfrm>
    </dsp:sp>
    <dsp:sp modelId="{B0CA1BB3-D038-44B9-9405-2F349E18B7C5}">
      <dsp:nvSpPr>
        <dsp:cNvPr id="0" name=""/>
        <dsp:cNvSpPr/>
      </dsp:nvSpPr>
      <dsp:spPr>
        <a:xfrm>
          <a:off x="0" y="304799"/>
          <a:ext cx="6096000" cy="276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January 2020</a:t>
          </a:r>
        </a:p>
      </dsp:txBody>
      <dsp:txXfrm>
        <a:off x="0" y="304799"/>
        <a:ext cx="6096000" cy="276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B44C1-B34B-4F2B-9196-25DF3504D5A3}">
      <dsp:nvSpPr>
        <dsp:cNvPr id="0" name=""/>
        <dsp:cNvSpPr/>
      </dsp:nvSpPr>
      <dsp:spPr>
        <a:xfrm>
          <a:off x="0" y="3812531"/>
          <a:ext cx="6096000" cy="8340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Review, Approvals, and Contracting</a:t>
          </a:r>
        </a:p>
      </dsp:txBody>
      <dsp:txXfrm>
        <a:off x="0" y="3812531"/>
        <a:ext cx="6096000" cy="450407"/>
      </dsp:txXfrm>
    </dsp:sp>
    <dsp:sp modelId="{7040A902-9195-4F56-A1CA-975077142A2C}">
      <dsp:nvSpPr>
        <dsp:cNvPr id="0" name=""/>
        <dsp:cNvSpPr/>
      </dsp:nvSpPr>
      <dsp:spPr>
        <a:xfrm>
          <a:off x="0" y="4246257"/>
          <a:ext cx="6096000" cy="383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Postponed until 2021</a:t>
          </a:r>
        </a:p>
      </dsp:txBody>
      <dsp:txXfrm>
        <a:off x="0" y="4246257"/>
        <a:ext cx="6096000" cy="383680"/>
      </dsp:txXfrm>
    </dsp:sp>
    <dsp:sp modelId="{591BED2B-4FCD-46D4-913C-E41C3CD80977}">
      <dsp:nvSpPr>
        <dsp:cNvPr id="0" name=""/>
        <dsp:cNvSpPr/>
      </dsp:nvSpPr>
      <dsp:spPr>
        <a:xfrm rot="10800000">
          <a:off x="0" y="2542214"/>
          <a:ext cx="6096000" cy="12828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Applications</a:t>
          </a:r>
        </a:p>
      </dsp:txBody>
      <dsp:txXfrm rot="-10800000">
        <a:off x="0" y="2542214"/>
        <a:ext cx="6096000" cy="450272"/>
      </dsp:txXfrm>
    </dsp:sp>
    <dsp:sp modelId="{E553629F-CA30-4D68-82B4-D15F31118567}">
      <dsp:nvSpPr>
        <dsp:cNvPr id="0" name=""/>
        <dsp:cNvSpPr/>
      </dsp:nvSpPr>
      <dsp:spPr>
        <a:xfrm>
          <a:off x="0" y="2992486"/>
          <a:ext cx="3047999" cy="3835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March 2, 2020</a:t>
          </a:r>
        </a:p>
      </dsp:txBody>
      <dsp:txXfrm>
        <a:off x="0" y="2992486"/>
        <a:ext cx="3047999" cy="383565"/>
      </dsp:txXfrm>
    </dsp:sp>
    <dsp:sp modelId="{5CB4C26E-692F-465E-86CD-EFE4B5B95A7A}">
      <dsp:nvSpPr>
        <dsp:cNvPr id="0" name=""/>
        <dsp:cNvSpPr/>
      </dsp:nvSpPr>
      <dsp:spPr>
        <a:xfrm>
          <a:off x="3048000" y="2992486"/>
          <a:ext cx="3047999" cy="3835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i="0" kern="1200" dirty="0">
              <a:latin typeface="+mj-lt"/>
            </a:rPr>
            <a:t>July 15, 2020</a:t>
          </a:r>
        </a:p>
      </dsp:txBody>
      <dsp:txXfrm>
        <a:off x="3048000" y="2992486"/>
        <a:ext cx="3047999" cy="383565"/>
      </dsp:txXfrm>
    </dsp:sp>
    <dsp:sp modelId="{8D513BBC-79C8-4A0E-B16F-67EDF5217877}">
      <dsp:nvSpPr>
        <dsp:cNvPr id="0" name=""/>
        <dsp:cNvSpPr/>
      </dsp:nvSpPr>
      <dsp:spPr>
        <a:xfrm rot="10800000">
          <a:off x="0" y="1267445"/>
          <a:ext cx="6096000" cy="12828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Cover Sheets</a:t>
          </a:r>
        </a:p>
      </dsp:txBody>
      <dsp:txXfrm rot="-10800000">
        <a:off x="0" y="1267445"/>
        <a:ext cx="6096000" cy="450272"/>
      </dsp:txXfrm>
    </dsp:sp>
    <dsp:sp modelId="{9D4293C6-F6C4-4A15-824C-8808E7C3E0C1}">
      <dsp:nvSpPr>
        <dsp:cNvPr id="0" name=""/>
        <dsp:cNvSpPr/>
      </dsp:nvSpPr>
      <dsp:spPr>
        <a:xfrm>
          <a:off x="0" y="1722169"/>
          <a:ext cx="3047999" cy="3835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February 3, 2020</a:t>
          </a:r>
        </a:p>
      </dsp:txBody>
      <dsp:txXfrm>
        <a:off x="0" y="1722169"/>
        <a:ext cx="3047999" cy="383565"/>
      </dsp:txXfrm>
    </dsp:sp>
    <dsp:sp modelId="{4ED92A9C-F02E-4A45-9ACE-8092E3C32571}">
      <dsp:nvSpPr>
        <dsp:cNvPr id="0" name=""/>
        <dsp:cNvSpPr/>
      </dsp:nvSpPr>
      <dsp:spPr>
        <a:xfrm>
          <a:off x="3048000" y="1722169"/>
          <a:ext cx="3047999" cy="3835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February 28, 2020</a:t>
          </a:r>
        </a:p>
      </dsp:txBody>
      <dsp:txXfrm>
        <a:off x="3048000" y="1722169"/>
        <a:ext cx="3047999" cy="383565"/>
      </dsp:txXfrm>
    </dsp:sp>
    <dsp:sp modelId="{21B95786-A5BD-41F2-AB94-9F7B54F9DDE4}">
      <dsp:nvSpPr>
        <dsp:cNvPr id="0" name=""/>
        <dsp:cNvSpPr/>
      </dsp:nvSpPr>
      <dsp:spPr>
        <a:xfrm rot="10800000">
          <a:off x="0" y="0"/>
          <a:ext cx="6096000" cy="12828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latin typeface="+mj-lt"/>
            </a:rPr>
            <a:t>RFA and Medicaid Bulletin</a:t>
          </a:r>
        </a:p>
      </dsp:txBody>
      <dsp:txXfrm rot="-10800000">
        <a:off x="0" y="0"/>
        <a:ext cx="6096000" cy="450272"/>
      </dsp:txXfrm>
    </dsp:sp>
    <dsp:sp modelId="{B0CA1BB3-D038-44B9-9405-2F349E18B7C5}">
      <dsp:nvSpPr>
        <dsp:cNvPr id="0" name=""/>
        <dsp:cNvSpPr/>
      </dsp:nvSpPr>
      <dsp:spPr>
        <a:xfrm>
          <a:off x="0" y="421263"/>
          <a:ext cx="6096000" cy="3835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mj-lt"/>
            </a:rPr>
            <a:t>January 2020</a:t>
          </a:r>
        </a:p>
      </dsp:txBody>
      <dsp:txXfrm>
        <a:off x="0" y="421263"/>
        <a:ext cx="6096000" cy="383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175BE-9527-4C7A-A76F-91B2F6565783}">
      <dsp:nvSpPr>
        <dsp:cNvPr id="0" name=""/>
        <dsp:cNvSpPr/>
      </dsp:nvSpPr>
      <dsp:spPr>
        <a:xfrm>
          <a:off x="0" y="1964"/>
          <a:ext cx="10358437" cy="0"/>
        </a:xfrm>
        <a:prstGeom prst="lin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BC6964C-8F9F-4BF3-88C3-60FF2C2E07EF}">
      <dsp:nvSpPr>
        <dsp:cNvPr id="0" name=""/>
        <dsp:cNvSpPr/>
      </dsp:nvSpPr>
      <dsp:spPr>
        <a:xfrm>
          <a:off x="0" y="1964"/>
          <a:ext cx="10358437"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250 Nursing Homes</a:t>
          </a:r>
        </a:p>
        <a:p>
          <a:pPr lvl="0" algn="l" defTabSz="1289050">
            <a:lnSpc>
              <a:spcPct val="90000"/>
            </a:lnSpc>
            <a:spcBef>
              <a:spcPct val="0"/>
            </a:spcBef>
            <a:spcAft>
              <a:spcPct val="35000"/>
            </a:spcAft>
          </a:pPr>
          <a:r>
            <a:rPr lang="en-US" sz="2900" kern="1200" dirty="0">
              <a:latin typeface="Arial" panose="020B0604020202020204" pitchFamily="34" charset="0"/>
              <a:cs typeface="Arial" panose="020B0604020202020204" pitchFamily="34" charset="0"/>
            </a:rPr>
            <a:t>30,193 beds, representing 92.5 % of Virginia’s total NH beds</a:t>
          </a:r>
        </a:p>
      </dsp:txBody>
      <dsp:txXfrm>
        <a:off x="0" y="1964"/>
        <a:ext cx="10358437" cy="1339598"/>
      </dsp:txXfrm>
    </dsp:sp>
    <dsp:sp modelId="{AFE35AFA-C1FA-4621-A1D6-9BE897186BFD}">
      <dsp:nvSpPr>
        <dsp:cNvPr id="0" name=""/>
        <dsp:cNvSpPr/>
      </dsp:nvSpPr>
      <dsp:spPr>
        <a:xfrm>
          <a:off x="0" y="1341563"/>
          <a:ext cx="10358437" cy="0"/>
        </a:xfrm>
        <a:prstGeom prst="lin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9304DB8-28A8-4056-A391-94C29BDAB77A}">
      <dsp:nvSpPr>
        <dsp:cNvPr id="0" name=""/>
        <dsp:cNvSpPr/>
      </dsp:nvSpPr>
      <dsp:spPr>
        <a:xfrm>
          <a:off x="0" y="1341563"/>
          <a:ext cx="10358437"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latin typeface="Arial" panose="020B0604020202020204" pitchFamily="34" charset="0"/>
              <a:cs typeface="Arial" panose="020B0604020202020204" pitchFamily="34" charset="0"/>
            </a:rPr>
            <a:t>92 Assisted Living Facilities</a:t>
          </a:r>
        </a:p>
        <a:p>
          <a:pPr lvl="0" algn="l" defTabSz="1289050">
            <a:lnSpc>
              <a:spcPct val="90000"/>
            </a:lnSpc>
            <a:spcBef>
              <a:spcPct val="0"/>
            </a:spcBef>
            <a:spcAft>
              <a:spcPct val="35000"/>
            </a:spcAft>
          </a:pPr>
          <a:r>
            <a:rPr lang="en-US" sz="2900" kern="1200" dirty="0">
              <a:latin typeface="Arial" panose="020B0604020202020204" pitchFamily="34" charset="0"/>
              <a:cs typeface="Arial" panose="020B0604020202020204" pitchFamily="34" charset="0"/>
            </a:rPr>
            <a:t>6,339 Assisted Living Beds</a:t>
          </a:r>
        </a:p>
      </dsp:txBody>
      <dsp:txXfrm>
        <a:off x="0" y="1341563"/>
        <a:ext cx="10358437" cy="1339598"/>
      </dsp:txXfrm>
    </dsp:sp>
    <dsp:sp modelId="{F248AEC3-2EA3-4557-A330-570BCBDF6968}">
      <dsp:nvSpPr>
        <dsp:cNvPr id="0" name=""/>
        <dsp:cNvSpPr/>
      </dsp:nvSpPr>
      <dsp:spPr>
        <a:xfrm>
          <a:off x="0" y="2681161"/>
          <a:ext cx="10358437" cy="0"/>
        </a:xfrm>
        <a:prstGeom prst="lin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DCB989C-78BF-45D0-B765-8CE4F5DCE240}">
      <dsp:nvSpPr>
        <dsp:cNvPr id="0" name=""/>
        <dsp:cNvSpPr/>
      </dsp:nvSpPr>
      <dsp:spPr>
        <a:xfrm>
          <a:off x="0" y="2681161"/>
          <a:ext cx="10358437"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Arial" panose="020B0604020202020204" pitchFamily="34" charset="0"/>
              <a:cs typeface="Arial" panose="020B0604020202020204" pitchFamily="34" charset="0"/>
            </a:rPr>
            <a:t>75% for-profit | 25% not-for-profit/government affiliated</a:t>
          </a:r>
        </a:p>
      </dsp:txBody>
      <dsp:txXfrm>
        <a:off x="0" y="2681161"/>
        <a:ext cx="10358437" cy="13395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4240A05-A3B5-4289-A5A3-1379E1C01543}" type="datetimeFigureOut">
              <a:rPr lang="en-US"/>
              <a:pPr>
                <a:defRPr/>
              </a:pPr>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BA7C46E-031F-49CC-A1B4-4280F58C70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ls.gov/ooh/healthcare/radiologic-technologists.htm" TargetMode="External"/><Relationship Id="rId3" Type="http://schemas.openxmlformats.org/officeDocument/2006/relationships/hyperlink" Target="https://www.bls.gov/ooh/healthcare/emts-and-paramedics.htm" TargetMode="External"/><Relationship Id="rId7" Type="http://schemas.openxmlformats.org/officeDocument/2006/relationships/hyperlink" Target="https://www.bls.gov/ooh/healthcare/pharmacy-technicians.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ls.gov/ooh/healthcare/clinical-laboratory-technologists-and-technicians.htm" TargetMode="External"/><Relationship Id="rId11" Type="http://schemas.openxmlformats.org/officeDocument/2006/relationships/hyperlink" Target="https://www.bls.gov/ooh/healthcare/medical-assistants.htm" TargetMode="External"/><Relationship Id="rId5" Type="http://schemas.openxmlformats.org/officeDocument/2006/relationships/hyperlink" Target="https://www.bls.gov/ooh/healthcare/licensed-practical-and-licensed-vocational-nurses.htm" TargetMode="External"/><Relationship Id="rId10" Type="http://schemas.openxmlformats.org/officeDocument/2006/relationships/hyperlink" Target="https://www.bls.gov/ooh/healthcare/medical-records-and-health-information-technicians.htm" TargetMode="External"/><Relationship Id="rId4" Type="http://schemas.openxmlformats.org/officeDocument/2006/relationships/hyperlink" Target="https://www.bls.gov/ooh/healthcare/nursing-assistants.htm" TargetMode="External"/><Relationship Id="rId9" Type="http://schemas.openxmlformats.org/officeDocument/2006/relationships/hyperlink" Target="https://www.bls.gov/ooh/healthcare/surgical-technologists.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Alex start the meeting; will tell attendees what to do.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F952C0-4C21-4B66-8573-0AB93E7AC2EC}"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EMTs and Paramedics, on the internet at </a:t>
            </a:r>
            <a:r>
              <a:rPr lang="en-US" dirty="0">
                <a:hlinkClick r:id="rId3"/>
              </a:rPr>
              <a:t>https://www.bls.gov/ooh/healthcare/emts-and-paramedics.htm</a:t>
            </a:r>
            <a:r>
              <a:rPr lang="en-US" dirty="0"/>
              <a:t> (visited </a:t>
            </a:r>
            <a:r>
              <a:rPr lang="en-US" i="1" dirty="0"/>
              <a:t>March 12, 2020</a:t>
            </a:r>
            <a:r>
              <a:rPr lang="en-US" dirty="0"/>
              <a:t>).</a:t>
            </a:r>
          </a:p>
          <a:p>
            <a:endParaRPr lang="en-US" dirty="0"/>
          </a:p>
          <a:p>
            <a:r>
              <a:rPr lang="en-US" dirty="0"/>
              <a:t>2. Postsecondary nondegree award is a program that leads to a certificate or other award, but not a degree.</a:t>
            </a:r>
          </a:p>
          <a:p>
            <a:endParaRPr lang="en-US" dirty="0"/>
          </a:p>
          <a:p>
            <a:r>
              <a:rPr lang="en-US" sz="1200" b="0" i="0" kern="1200" dirty="0">
                <a:solidFill>
                  <a:schemeClr val="tx1"/>
                </a:solidFill>
                <a:effectLst/>
                <a:latin typeface="+mn-lt"/>
                <a:ea typeface="+mn-ea"/>
                <a:cs typeface="+mn-cs"/>
              </a:rPr>
              <a:t>3.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Nursing Assistants and Orderlies,</a:t>
            </a:r>
            <a:r>
              <a:rPr lang="en-US" dirty="0"/>
              <a:t/>
            </a:r>
            <a:br>
              <a:rPr lang="en-US" dirty="0"/>
            </a:br>
            <a:r>
              <a:rPr lang="en-US" sz="1200" b="0" i="0" kern="1200" dirty="0">
                <a:solidFill>
                  <a:schemeClr val="tx1"/>
                </a:solidFill>
                <a:effectLst/>
                <a:latin typeface="+mn-lt"/>
                <a:ea typeface="+mn-ea"/>
                <a:cs typeface="+mn-cs"/>
              </a:rPr>
              <a:t>on the Internet at </a:t>
            </a:r>
            <a:r>
              <a:rPr lang="en-US" sz="1200" b="0" i="0" u="sng" kern="1200" dirty="0">
                <a:solidFill>
                  <a:schemeClr val="tx1"/>
                </a:solidFill>
                <a:effectLst/>
                <a:latin typeface="+mn-lt"/>
                <a:ea typeface="+mn-ea"/>
                <a:cs typeface="+mn-cs"/>
                <a:hlinkClick r:id="rId4"/>
              </a:rPr>
              <a:t>https://www.bls.gov/ooh/healthcare/nursing-assistants.htm</a:t>
            </a:r>
            <a:r>
              <a:rPr lang="en-US" sz="1200" b="0" i="0" kern="1200" dirty="0">
                <a:solidFill>
                  <a:schemeClr val="tx1"/>
                </a:solidFill>
                <a:effectLst/>
                <a:latin typeface="+mn-lt"/>
                <a:ea typeface="+mn-ea"/>
                <a:cs typeface="+mn-cs"/>
              </a:rPr>
              <a:t> (visited </a:t>
            </a:r>
            <a:r>
              <a:rPr lang="en-US" sz="1200" b="0" i="1" kern="1200" dirty="0">
                <a:solidFill>
                  <a:schemeClr val="tx1"/>
                </a:solidFill>
                <a:effectLst/>
                <a:latin typeface="+mn-lt"/>
                <a:ea typeface="+mn-ea"/>
                <a:cs typeface="+mn-cs"/>
              </a:rPr>
              <a:t>February 02, 2020</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Licensed Practical and Licensed Vocational Nurses, on the Internet at </a:t>
            </a:r>
            <a:r>
              <a:rPr lang="en-US" sz="1200" b="0" i="0" u="sng" kern="1200" dirty="0">
                <a:solidFill>
                  <a:schemeClr val="tx1"/>
                </a:solidFill>
                <a:effectLst/>
                <a:latin typeface="+mn-lt"/>
                <a:ea typeface="+mn-ea"/>
                <a:cs typeface="+mn-cs"/>
                <a:hlinkClick r:id="rId5"/>
              </a:rPr>
              <a:t>https://www.bls.gov/ooh/healthcare/licensed-practical-and-licensed-vocational-nurses.htm</a:t>
            </a:r>
            <a:r>
              <a:rPr lang="en-US" sz="1200" b="0" i="0" kern="1200" dirty="0">
                <a:solidFill>
                  <a:schemeClr val="tx1"/>
                </a:solidFill>
                <a:effectLst/>
                <a:latin typeface="+mn-lt"/>
                <a:ea typeface="+mn-ea"/>
                <a:cs typeface="+mn-cs"/>
              </a:rPr>
              <a:t> (visited </a:t>
            </a:r>
            <a:r>
              <a:rPr lang="en-US" sz="1200" b="0" i="1" kern="1200" dirty="0">
                <a:solidFill>
                  <a:schemeClr val="tx1"/>
                </a:solidFill>
                <a:effectLst/>
                <a:latin typeface="+mn-lt"/>
                <a:ea typeface="+mn-ea"/>
                <a:cs typeface="+mn-cs"/>
              </a:rPr>
              <a:t>February 17, 2020</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Clinic/Medical Laboratory Technologists and Technicians, on the internet at </a:t>
            </a:r>
            <a:r>
              <a:rPr lang="en-US" dirty="0">
                <a:hlinkClick r:id="rId6"/>
              </a:rPr>
              <a:t>https://www.bls.gov/ooh/healthcare/clinical-laboratory-technologists-and-technicians.htm</a:t>
            </a:r>
            <a:r>
              <a:rPr lang="en-US" dirty="0"/>
              <a:t> (visited </a:t>
            </a:r>
            <a:r>
              <a:rPr lang="en-US" i="1" dirty="0"/>
              <a:t>March 12, 2020</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Pharmacy Technicians, on the internet at </a:t>
            </a:r>
            <a:r>
              <a:rPr lang="en-US" dirty="0">
                <a:hlinkClick r:id="rId7"/>
              </a:rPr>
              <a:t>https://www.bls.gov/ooh/healthcare/pharmacy-technicians.htm</a:t>
            </a:r>
            <a:r>
              <a:rPr lang="en-US" dirty="0"/>
              <a:t> (visited </a:t>
            </a:r>
            <a:r>
              <a:rPr lang="en-US" i="1" dirty="0"/>
              <a:t>March 12, 2020</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a:t>
            </a:r>
            <a:r>
              <a:rPr lang="en-US" sz="1200" b="0" i="0" kern="1200" dirty="0">
                <a:solidFill>
                  <a:schemeClr val="tx1"/>
                </a:solidFill>
                <a:effectLst/>
                <a:latin typeface="+mn-lt"/>
                <a:ea typeface="+mn-ea"/>
                <a:cs typeface="+mn-cs"/>
              </a:rPr>
              <a:t>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Radiologic and MRI Technologists, on the internet at </a:t>
            </a:r>
            <a:r>
              <a:rPr lang="en-US" dirty="0">
                <a:hlinkClick r:id="rId7"/>
              </a:rPr>
              <a:t>https://www.bls.gov/ooh/healthcare/pharmacy-technicians.</a:t>
            </a:r>
            <a:r>
              <a:rPr lang="en-US" dirty="0">
                <a:hlinkClick r:id="rId8"/>
              </a:rPr>
              <a:t> https://www.bls.gov/ooh/healthcare/radiologic-technologists.htm</a:t>
            </a:r>
            <a:r>
              <a:rPr lang="en-US" dirty="0"/>
              <a:t> (visited </a:t>
            </a:r>
            <a:r>
              <a:rPr lang="en-US" i="1" dirty="0"/>
              <a:t>March 12, 2020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a:t>
            </a:r>
            <a:r>
              <a:rPr lang="en-US" sz="1200" b="0" i="0" kern="1200" dirty="0">
                <a:solidFill>
                  <a:schemeClr val="tx1"/>
                </a:solidFill>
                <a:effectLst/>
                <a:latin typeface="+mn-lt"/>
                <a:ea typeface="+mn-ea"/>
                <a:cs typeface="+mn-cs"/>
              </a:rPr>
              <a:t>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Surgical Technologists, on the internet at </a:t>
            </a:r>
            <a:r>
              <a:rPr lang="en-US" dirty="0">
                <a:hlinkClick r:id="rId9"/>
              </a:rPr>
              <a:t>https://www.bls.gov/ooh/healthcare/surgical-technologists.htm</a:t>
            </a:r>
            <a:r>
              <a:rPr lang="en-US" dirty="0"/>
              <a:t> (visited </a:t>
            </a:r>
            <a:r>
              <a:rPr lang="en-US" i="1" dirty="0"/>
              <a:t>March 12, 2020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sz="1200" kern="1200" dirty="0">
                <a:solidFill>
                  <a:schemeClr val="tx1"/>
                </a:solidFill>
                <a:effectLst/>
                <a:latin typeface="+mn-lt"/>
                <a:ea typeface="+mn-ea"/>
                <a:cs typeface="+mn-cs"/>
              </a:rPr>
              <a:t>The Office of Management and Budget (OMB) recently approved the addition of the new Standard Occupational Classification (SOC) 29-9020 and detailed SOC 29-9021 Health Information Technologists and Medical Registrars that includes health informatics to the 2018 revision of the Standard Occupational Classification System.</a:t>
            </a:r>
            <a:r>
              <a:rPr lang="en-US" dirty="0">
                <a:effectLst/>
              </a:rPr>
              <a:t> Data are not yet available for Health Informatics. </a:t>
            </a:r>
            <a:r>
              <a:rPr lang="en-US" sz="1200" b="0" i="0" kern="1200" dirty="0">
                <a:solidFill>
                  <a:schemeClr val="tx1"/>
                </a:solidFill>
                <a:effectLst/>
                <a:latin typeface="+mn-lt"/>
                <a:ea typeface="+mn-ea"/>
                <a:cs typeface="+mn-cs"/>
              </a:rPr>
              <a:t>Data provided are for the closest match to this emerging occupation, Medical Records and Health Information Technicians.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Medical Records and Health Information Technicians, on the internet </a:t>
            </a:r>
            <a:r>
              <a:rPr lang="en-US" dirty="0">
                <a:hlinkClick r:id="rId10"/>
              </a:rPr>
              <a:t>https://www.bls.gov/ooh/healthcare/medical-records-and-health-information-technicians.htm</a:t>
            </a:r>
            <a:r>
              <a:rPr lang="en-US" sz="1200" b="0" i="0" kern="1200" dirty="0">
                <a:solidFill>
                  <a:schemeClr val="tx1"/>
                </a:solidFill>
                <a:effectLst/>
                <a:latin typeface="+mn-lt"/>
                <a:ea typeface="+mn-ea"/>
                <a:cs typeface="+mn-cs"/>
              </a:rPr>
              <a:t> </a:t>
            </a:r>
            <a:r>
              <a:rPr lang="en-US" dirty="0"/>
              <a:t>(visited </a:t>
            </a:r>
            <a:r>
              <a:rPr lang="en-US" i="1" dirty="0"/>
              <a:t>March 12, 2020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Patient Care Technician is </a:t>
            </a:r>
            <a:r>
              <a:rPr lang="en-US" sz="1200" b="0" i="0" kern="1200" dirty="0">
                <a:solidFill>
                  <a:schemeClr val="tx1"/>
                </a:solidFill>
                <a:effectLst/>
                <a:latin typeface="+mn-lt"/>
                <a:ea typeface="+mn-ea"/>
                <a:cs typeface="+mn-cs"/>
              </a:rPr>
              <a:t>not identified as an occupational specialty by the Bureau of Labor Statistics. Medical assistants are similar occupation, however, provide a mix of administrative and clinical tasks. Patient Care Technicians are more focused on clinical tasks. </a:t>
            </a:r>
            <a:r>
              <a:rPr lang="en-US" dirty="0">
                <a:effectLst/>
              </a:rPr>
              <a:t>Data are not available for Patient care </a:t>
            </a:r>
            <a:r>
              <a:rPr lang="en-US" dirty="0" err="1">
                <a:effectLst/>
              </a:rPr>
              <a:t>techniciains</a:t>
            </a:r>
            <a:r>
              <a:rPr lang="en-US" dirty="0">
                <a:effectLst/>
              </a:rPr>
              <a:t>. </a:t>
            </a:r>
            <a:r>
              <a:rPr lang="en-US" sz="1200" b="0" i="0" kern="1200" dirty="0">
                <a:solidFill>
                  <a:schemeClr val="tx1"/>
                </a:solidFill>
                <a:effectLst/>
                <a:latin typeface="+mn-lt"/>
                <a:ea typeface="+mn-ea"/>
                <a:cs typeface="+mn-cs"/>
              </a:rPr>
              <a:t>Data provided are for Medical Assistants. Bureau of Labor Statistics, U.S. Department of Labor, </a:t>
            </a:r>
            <a:r>
              <a:rPr lang="en-US" sz="1200" b="0" i="1" kern="1200" dirty="0">
                <a:solidFill>
                  <a:schemeClr val="tx1"/>
                </a:solidFill>
                <a:effectLst/>
                <a:latin typeface="+mn-lt"/>
                <a:ea typeface="+mn-ea"/>
                <a:cs typeface="+mn-cs"/>
              </a:rPr>
              <a:t>Occupational Outlook Handbook</a:t>
            </a:r>
            <a:r>
              <a:rPr lang="en-US" sz="1200" b="0" i="0" kern="1200" dirty="0">
                <a:solidFill>
                  <a:schemeClr val="tx1"/>
                </a:solidFill>
                <a:effectLst/>
                <a:latin typeface="+mn-lt"/>
                <a:ea typeface="+mn-ea"/>
                <a:cs typeface="+mn-cs"/>
              </a:rPr>
              <a:t>, Medical Assistants, on the internet </a:t>
            </a:r>
            <a:r>
              <a:rPr lang="en-US" dirty="0">
                <a:hlinkClick r:id="rId11"/>
              </a:rPr>
              <a:t>https://www.bls.gov/ooh/healthcare/medical-assistants.htm</a:t>
            </a:r>
            <a:r>
              <a:rPr lang="en-US" sz="1200" b="0" i="0" kern="1200" dirty="0">
                <a:solidFill>
                  <a:schemeClr val="tx1"/>
                </a:solidFill>
                <a:effectLst/>
                <a:latin typeface="+mn-lt"/>
                <a:ea typeface="+mn-ea"/>
                <a:cs typeface="+mn-cs"/>
              </a:rPr>
              <a:t> </a:t>
            </a:r>
            <a:r>
              <a:rPr lang="en-US" dirty="0"/>
              <a:t>(visited </a:t>
            </a:r>
            <a:r>
              <a:rPr lang="en-US" i="1" dirty="0"/>
              <a:t>March 12, 2020</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1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58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59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40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4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Majority of</a:t>
            </a:r>
            <a:r>
              <a:rPr lang="en-US" baseline="0" dirty="0" smtClean="0"/>
              <a:t> reimbursement is by MCOs</a:t>
            </a:r>
          </a:p>
          <a:p>
            <a:r>
              <a:rPr lang="en-US" baseline="0" dirty="0" smtClean="0"/>
              <a:t>$1B on NF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09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Derived from wage indexes</a:t>
            </a:r>
          </a:p>
          <a:p>
            <a:pPr marL="171450" indent="-171450">
              <a:buFont typeface="Arial" panose="020B0604020202020204" pitchFamily="34" charset="0"/>
              <a:buChar char="•"/>
            </a:pPr>
            <a:r>
              <a:rPr lang="en-US" dirty="0" smtClean="0"/>
              <a:t>Metropolitan Statistical Areas mapping – determine if Urban 3 or Urban 4</a:t>
            </a:r>
          </a:p>
          <a:p>
            <a:pPr marL="628650" lvl="1" indent="-171450">
              <a:buFont typeface="Arial" panose="020B0604020202020204" pitchFamily="34" charset="0"/>
              <a:buChar char="•"/>
            </a:pPr>
            <a:r>
              <a:rPr lang="en-US" dirty="0" smtClean="0"/>
              <a:t>Urban 3 is “special” – includes Northern VA</a:t>
            </a:r>
          </a:p>
          <a:p>
            <a:pPr marL="628650" lvl="1" indent="-171450">
              <a:buFont typeface="Arial" panose="020B0604020202020204" pitchFamily="34" charset="0"/>
              <a:buChar char="•"/>
            </a:pPr>
            <a:r>
              <a:rPr lang="en-US" dirty="0" smtClean="0"/>
              <a:t>Urban 4 is catch-all (peer group very big – most of facilities, other groups are small)</a:t>
            </a:r>
          </a:p>
          <a:p>
            <a:pPr marL="628650" lvl="1" indent="-171450">
              <a:buFont typeface="Arial" panose="020B0604020202020204" pitchFamily="34" charset="0"/>
              <a:buChar char="•"/>
            </a:pPr>
            <a:r>
              <a:rPr lang="en-US" dirty="0" err="1" smtClean="0"/>
              <a:t>Micropolitian</a:t>
            </a:r>
            <a:r>
              <a:rPr lang="en-US" baseline="0" dirty="0" smtClean="0"/>
              <a:t> are considered Rural</a:t>
            </a:r>
            <a:endParaRPr lang="en-US" dirty="0" smtClean="0"/>
          </a:p>
          <a:p>
            <a:pPr marL="628650" lvl="1" indent="-171450">
              <a:buFont typeface="Arial" panose="020B0604020202020204" pitchFamily="34" charset="0"/>
              <a:buChar char="•"/>
            </a:pPr>
            <a:r>
              <a:rPr lang="en-US" dirty="0" smtClean="0"/>
              <a:t>Use census data</a:t>
            </a:r>
          </a:p>
          <a:p>
            <a:pPr marL="628650" lvl="1" indent="-171450">
              <a:buFont typeface="Arial" panose="020B0604020202020204" pitchFamily="34" charset="0"/>
              <a:buChar char="•"/>
            </a:pPr>
            <a:endParaRPr lang="en-US" dirty="0" smtClean="0"/>
          </a:p>
          <a:p>
            <a:r>
              <a:rPr lang="en-US" dirty="0" smtClean="0"/>
              <a:t>Peer groups – like experience – urban NOVA, rural North, South, small facilities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31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US" sz="1350" dirty="0" smtClean="0"/>
              <a:t>Use reported Medicaid costs, patient days and case mix data (CMI) to calculate daily costs by facility</a:t>
            </a:r>
          </a:p>
          <a:p>
            <a:pPr marL="557213" lvl="1" indent="-214313">
              <a:buFont typeface="Arial" panose="020B0604020202020204" pitchFamily="34" charset="0"/>
              <a:buChar char="•"/>
            </a:pPr>
            <a:r>
              <a:rPr lang="en-US" sz="1350" dirty="0" smtClean="0"/>
              <a:t>Patient Acuity/Case Mix is determined at the facility by the MDS Coordinator</a:t>
            </a:r>
          </a:p>
          <a:p>
            <a:pPr marL="214313" indent="-214313">
              <a:buFont typeface="Arial" panose="020B0604020202020204" pitchFamily="34" charset="0"/>
              <a:buChar char="•"/>
            </a:pPr>
            <a:r>
              <a:rPr lang="en-US" sz="1350" dirty="0" smtClean="0"/>
              <a:t>Assign each facility to a peer group</a:t>
            </a:r>
          </a:p>
          <a:p>
            <a:pPr marL="214313" indent="-214313">
              <a:buFont typeface="Arial" panose="020B0604020202020204" pitchFamily="34" charset="0"/>
              <a:buChar char="•"/>
            </a:pPr>
            <a:r>
              <a:rPr lang="en-US" sz="1350" dirty="0" smtClean="0"/>
              <a:t>Determine a direct and indirect day-weighted median for each peer group using costs</a:t>
            </a:r>
          </a:p>
          <a:p>
            <a:pPr marL="671513" lvl="1" indent="-214313">
              <a:buFont typeface="Arial" panose="020B0604020202020204" pitchFamily="34" charset="0"/>
              <a:buChar char="•"/>
            </a:pPr>
            <a:r>
              <a:rPr lang="en-US" sz="1350" dirty="0" smtClean="0"/>
              <a:t>Direct</a:t>
            </a:r>
          </a:p>
          <a:p>
            <a:pPr marL="1128713" lvl="2" indent="-214313">
              <a:buFont typeface="Arial" panose="020B0604020202020204" pitchFamily="34" charset="0"/>
              <a:buChar char="•"/>
            </a:pPr>
            <a:r>
              <a:rPr lang="en-US" sz="1350" dirty="0" smtClean="0"/>
              <a:t>Direct cost &gt; nursing &gt; clinical care</a:t>
            </a:r>
          </a:p>
          <a:p>
            <a:pPr marL="1128713" lvl="2" indent="-214313">
              <a:buFont typeface="Arial" panose="020B0604020202020204" pitchFamily="34" charset="0"/>
              <a:buChar char="•"/>
            </a:pPr>
            <a:r>
              <a:rPr lang="en-US" sz="1350" dirty="0" smtClean="0"/>
              <a:t>Direct cost about</a:t>
            </a:r>
            <a:r>
              <a:rPr lang="en-US" sz="1350" baseline="0" dirty="0" smtClean="0"/>
              <a:t> 50% of total care</a:t>
            </a:r>
          </a:p>
          <a:p>
            <a:pPr marL="1128713" lvl="2" indent="-214313">
              <a:buFont typeface="Arial" panose="020B0604020202020204" pitchFamily="34" charset="0"/>
              <a:buChar char="•"/>
            </a:pPr>
            <a:r>
              <a:rPr lang="en-US" sz="1350" baseline="0" dirty="0" smtClean="0"/>
              <a:t>Indirect cost </a:t>
            </a:r>
            <a:r>
              <a:rPr lang="en-US" sz="1350" baseline="0" smtClean="0"/>
              <a:t>about 40</a:t>
            </a:r>
            <a:r>
              <a:rPr lang="en-US" sz="1350" baseline="0" dirty="0" smtClean="0"/>
              <a:t>%</a:t>
            </a:r>
          </a:p>
          <a:p>
            <a:pPr marL="1128713" lvl="2" indent="-214313">
              <a:buFont typeface="Arial" panose="020B0604020202020204" pitchFamily="34" charset="0"/>
              <a:buChar char="•"/>
            </a:pPr>
            <a:r>
              <a:rPr lang="en-US" sz="1350" baseline="0" dirty="0" smtClean="0"/>
              <a:t>Capital about 10%</a:t>
            </a:r>
          </a:p>
          <a:p>
            <a:pPr marL="1128713" lvl="2" indent="-214313">
              <a:buFont typeface="Arial" panose="020B0604020202020204" pitchFamily="34" charset="0"/>
              <a:buChar char="•"/>
            </a:pPr>
            <a:r>
              <a:rPr lang="en-US" sz="1350" baseline="0" dirty="0" smtClean="0"/>
              <a:t>CRC really small</a:t>
            </a:r>
          </a:p>
          <a:p>
            <a:pPr marL="671513" lvl="1" indent="-214313">
              <a:buFont typeface="Arial" panose="020B0604020202020204" pitchFamily="34" charset="0"/>
              <a:buChar char="•"/>
            </a:pPr>
            <a:r>
              <a:rPr lang="en-US" sz="1350" baseline="0" dirty="0" smtClean="0"/>
              <a:t>Indirect</a:t>
            </a:r>
          </a:p>
          <a:p>
            <a:pPr marL="1128713" lvl="2" indent="-214313">
              <a:buFont typeface="Arial" panose="020B0604020202020204" pitchFamily="34" charset="0"/>
              <a:buChar char="•"/>
            </a:pPr>
            <a:r>
              <a:rPr lang="en-US" sz="1350" baseline="0" dirty="0" smtClean="0"/>
              <a:t>Includes Dietary</a:t>
            </a:r>
            <a:endParaRPr lang="en-US" sz="1350" dirty="0" smtClean="0"/>
          </a:p>
          <a:p>
            <a:pPr marL="214313" indent="-214313">
              <a:buFont typeface="Arial" panose="020B0604020202020204" pitchFamily="34" charset="0"/>
              <a:buChar char="•"/>
            </a:pPr>
            <a:r>
              <a:rPr lang="en-US" sz="1350" dirty="0" smtClean="0"/>
              <a:t>Apply adjustment Factors</a:t>
            </a:r>
          </a:p>
          <a:p>
            <a:pPr marL="214313" indent="-214313">
              <a:buFont typeface="Arial" panose="020B0604020202020204" pitchFamily="34" charset="0"/>
              <a:buChar char="•"/>
            </a:pPr>
            <a:r>
              <a:rPr lang="en-US" sz="1350" dirty="0" smtClean="0"/>
              <a:t>Apply “profit cap” for low cost facilities</a:t>
            </a:r>
          </a:p>
          <a:p>
            <a:pPr marL="214313" indent="-214313">
              <a:buFont typeface="Arial" panose="020B0604020202020204" pitchFamily="34" charset="0"/>
              <a:buChar char="•"/>
            </a:pPr>
            <a:endParaRPr lang="en-US" sz="1350" dirty="0" smtClean="0"/>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Provider rates are recalculated every 3 years using cost data.</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Reimbursement Rates are prospective. </a:t>
            </a:r>
          </a:p>
          <a:p>
            <a:pPr marL="6715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Providers are responsible for managing an individual’s cost of care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Individuals are grouped into clinical/resource categories for reimbursement. (RUGs)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Cost data are divided into peer groups to account for differences in geographical cost differences or facility size</a:t>
            </a:r>
          </a:p>
          <a:p>
            <a:r>
              <a:rPr lang="en-US" sz="1400" dirty="0" smtClean="0"/>
              <a:t>Rates based on NF cost per day from Cost Reports – base data is their cost</a:t>
            </a:r>
          </a:p>
          <a:p>
            <a:r>
              <a:rPr lang="en-US" sz="1400" dirty="0" smtClean="0"/>
              <a:t>Establish rate at higher cost for direct cost because clinical care is high priority</a:t>
            </a:r>
          </a:p>
          <a:p>
            <a:r>
              <a:rPr lang="en-US" sz="1400" dirty="0" smtClean="0"/>
              <a:t>Rate higher for direct than indirect</a:t>
            </a:r>
          </a:p>
          <a:p>
            <a:r>
              <a:rPr lang="en-US" sz="1400" dirty="0" smtClean="0"/>
              <a:t>Adjust rate by clinical adjustment factor – encourage facilities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214313" indent="-214313">
              <a:buFont typeface="Arial" panose="020B0604020202020204" pitchFamily="34" charset="0"/>
              <a:buChar char="•"/>
            </a:pPr>
            <a:endParaRPr lang="en-US" sz="135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3AE5C-B9C3-4127-B1A7-B44CC5E23D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45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23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42 CFR 483.430 - Condition of participation: Facility staffing.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Sanctions from the surveys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Can range</a:t>
            </a:r>
            <a:r>
              <a:rPr lang="en-US" sz="1200" b="0" i="0" kern="1200" baseline="0" dirty="0">
                <a:solidFill>
                  <a:schemeClr val="tx1"/>
                </a:solidFill>
                <a:effectLst/>
                <a:latin typeface="+mn-lt"/>
                <a:ea typeface="+mn-ea"/>
                <a:cs typeface="+mn-cs"/>
              </a:rPr>
              <a:t> from DPNA </a:t>
            </a:r>
            <a:r>
              <a:rPr lang="en-US" sz="1200" b="0" i="0" kern="1200" baseline="0" dirty="0">
                <a:solidFill>
                  <a:schemeClr val="tx1"/>
                </a:solidFill>
                <a:effectLst/>
                <a:latin typeface="+mn-lt"/>
                <a:ea typeface="+mn-ea"/>
                <a:cs typeface="+mn-cs"/>
                <a:sym typeface="Wingdings" panose="05000000000000000000" pitchFamily="2" charset="2"/>
              </a:rPr>
              <a:t> Fines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36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2545D0-39C3-4BBD-8484-23D653704331}" type="slidenum">
              <a:rPr lang="en-US" altLang="en-US" smtClean="0"/>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892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previously funded projects from other states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Resident Transition due to NF Closure or Downsizing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Preparation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42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from the funds used for special projects.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504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Disapproved uses decided by CMS.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846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198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US" dirty="0"/>
              <a:t>MEMO – Provide notice of the funds,</a:t>
            </a:r>
            <a:r>
              <a:rPr lang="en-US" baseline="0" dirty="0"/>
              <a:t> and information about applying. Wanted to reach Medicaid providers and stakeholders</a:t>
            </a:r>
            <a:endParaRPr lang="en-US" dirty="0"/>
          </a:p>
          <a:p>
            <a:pPr marL="171707" indent="-171707">
              <a:buFont typeface="Arial" panose="020B0604020202020204" pitchFamily="34" charset="0"/>
              <a:buChar char="•"/>
            </a:pPr>
            <a:r>
              <a:rPr lang="en-US" baseline="0" dirty="0"/>
              <a:t>Covers – Helped give a quick glance at projects that were coming in, and assess capacity for available funds and reviewing</a:t>
            </a:r>
          </a:p>
          <a:p>
            <a:pPr marL="171707" indent="-171707">
              <a:buFont typeface="Arial" panose="020B0604020202020204" pitchFamily="34" charset="0"/>
              <a:buChar char="•"/>
            </a:pPr>
            <a:r>
              <a:rPr lang="en-US" baseline="0" dirty="0"/>
              <a:t>Application – 10 pages, asked about outcomes, deliverables and research on projects</a:t>
            </a:r>
          </a:p>
          <a:p>
            <a:pPr marL="171707" indent="-171707">
              <a:buFont typeface="Arial" panose="020B0604020202020204" pitchFamily="34" charset="0"/>
              <a:buChar char="•"/>
            </a:pPr>
            <a:r>
              <a:rPr lang="en-US" baseline="0" dirty="0"/>
              <a:t>Guidelines – Help support applications, get them in tip top shape</a:t>
            </a:r>
          </a:p>
          <a:p>
            <a:pPr marL="171707" indent="-171707">
              <a:buFont typeface="Arial" panose="020B0604020202020204" pitchFamily="34" charset="0"/>
              <a:buChar char="•"/>
            </a:pPr>
            <a:r>
              <a:rPr lang="en-US" baseline="0" dirty="0"/>
              <a:t>CMS Review- Final approval, and questions about projects aligning with CMP guidelines</a:t>
            </a:r>
          </a:p>
          <a:p>
            <a:pPr marL="171707" indent="-171707">
              <a:buFont typeface="Arial" panose="020B0604020202020204" pitchFamily="34" charset="0"/>
              <a:buChar char="•"/>
            </a:pPr>
            <a:r>
              <a:rPr lang="en-US" baseline="0" dirty="0"/>
              <a:t>Site Visits – Check in with projects, seeing where the work is happening, kick off working relationships</a:t>
            </a:r>
          </a:p>
          <a:p>
            <a:pPr marL="171707" indent="-171707">
              <a:buFont typeface="Arial" panose="020B0604020202020204" pitchFamily="34" charset="0"/>
              <a:buChar char="•"/>
            </a:pPr>
            <a:r>
              <a:rPr lang="en-US" baseline="0" dirty="0"/>
              <a:t>Reporting- Projects will submit; review of project timeline, accomplishments and spending</a:t>
            </a:r>
          </a:p>
          <a:p>
            <a:pPr marL="171707" indent="-171707">
              <a:buFont typeface="Arial" panose="020B0604020202020204" pitchFamily="34" charset="0"/>
              <a:buChar char="•"/>
            </a:pPr>
            <a:endParaRPr lang="en-US" dirty="0"/>
          </a:p>
          <a:p>
            <a:pPr marL="171707" indent="-171707">
              <a:buFont typeface="Arial" panose="020B0604020202020204" pitchFamily="34" charset="0"/>
              <a:buChar char="•"/>
            </a:pPr>
            <a:endParaRPr lang="en-US" dirty="0"/>
          </a:p>
          <a:p>
            <a:r>
              <a:rPr lang="en-US" dirty="0"/>
              <a:t>External Notice – Memo</a:t>
            </a:r>
          </a:p>
          <a:p>
            <a:r>
              <a:rPr lang="en-US" dirty="0"/>
              <a:t>CMP Request for Funding Cover Sheet  </a:t>
            </a:r>
          </a:p>
          <a:p>
            <a:r>
              <a:rPr lang="en-US" dirty="0"/>
              <a:t>CMP Request for Funding Application</a:t>
            </a:r>
          </a:p>
          <a:p>
            <a:r>
              <a:rPr lang="en-US" dirty="0"/>
              <a:t>DMAS Internal Review</a:t>
            </a:r>
          </a:p>
          <a:p>
            <a:r>
              <a:rPr lang="en-US" dirty="0"/>
              <a:t>CMS Submission &amp; Review</a:t>
            </a:r>
          </a:p>
          <a:p>
            <a:r>
              <a:rPr lang="en-US" dirty="0"/>
              <a:t>Project Site Visits</a:t>
            </a:r>
          </a:p>
          <a:p>
            <a:r>
              <a:rPr lang="en-US" dirty="0"/>
              <a:t>Contracting &amp; Quarterly Reporting</a:t>
            </a:r>
          </a:p>
          <a:p>
            <a:pPr marL="171707" indent="-171707">
              <a:buFont typeface="Arial" panose="020B0604020202020204" pitchFamily="34" charset="0"/>
              <a:buChar char="•"/>
            </a:pPr>
            <a:endParaRPr lang="en-US" dirty="0"/>
          </a:p>
          <a:p>
            <a:pPr marL="174970" indent="-17497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57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US" dirty="0"/>
              <a:t>MEMO – Provide notice of the funds,</a:t>
            </a:r>
            <a:r>
              <a:rPr lang="en-US" baseline="0" dirty="0"/>
              <a:t> and information about applying. Wanted to reach Medicaid providers and stakeholders</a:t>
            </a:r>
            <a:endParaRPr lang="en-US" dirty="0"/>
          </a:p>
          <a:p>
            <a:pPr marL="171707" indent="-171707">
              <a:buFont typeface="Arial" panose="020B0604020202020204" pitchFamily="34" charset="0"/>
              <a:buChar char="•"/>
            </a:pPr>
            <a:r>
              <a:rPr lang="en-US" baseline="0" dirty="0"/>
              <a:t>Covers – Helped give a quick glance at projects that were coming in, and assess capacity for available funds and reviewing</a:t>
            </a:r>
          </a:p>
          <a:p>
            <a:pPr marL="171707" indent="-171707">
              <a:buFont typeface="Arial" panose="020B0604020202020204" pitchFamily="34" charset="0"/>
              <a:buChar char="•"/>
            </a:pPr>
            <a:r>
              <a:rPr lang="en-US" baseline="0" dirty="0"/>
              <a:t>Application – 10 pages, asked about outcomes, deliverables and research on projects</a:t>
            </a:r>
          </a:p>
          <a:p>
            <a:pPr marL="171707" indent="-171707">
              <a:buFont typeface="Arial" panose="020B0604020202020204" pitchFamily="34" charset="0"/>
              <a:buChar char="•"/>
            </a:pPr>
            <a:r>
              <a:rPr lang="en-US" baseline="0" dirty="0"/>
              <a:t>Guidelines – Help support applications, get them in tip top shape</a:t>
            </a:r>
          </a:p>
          <a:p>
            <a:pPr marL="171707" indent="-171707">
              <a:buFont typeface="Arial" panose="020B0604020202020204" pitchFamily="34" charset="0"/>
              <a:buChar char="•"/>
            </a:pPr>
            <a:r>
              <a:rPr lang="en-US" baseline="0" dirty="0"/>
              <a:t>CMS Review- Final approval, and questions about projects aligning with CMP guidelines</a:t>
            </a:r>
          </a:p>
          <a:p>
            <a:pPr marL="171707" indent="-171707">
              <a:buFont typeface="Arial" panose="020B0604020202020204" pitchFamily="34" charset="0"/>
              <a:buChar char="•"/>
            </a:pPr>
            <a:r>
              <a:rPr lang="en-US" baseline="0" dirty="0"/>
              <a:t>Site Visits – Check in with projects, seeing where the work is happening, kick off working relationships</a:t>
            </a:r>
          </a:p>
          <a:p>
            <a:pPr marL="171707" indent="-171707">
              <a:buFont typeface="Arial" panose="020B0604020202020204" pitchFamily="34" charset="0"/>
              <a:buChar char="•"/>
            </a:pPr>
            <a:r>
              <a:rPr lang="en-US" baseline="0" dirty="0"/>
              <a:t>Reporting- Projects will submit; review of project timeline, accomplishments and spending</a:t>
            </a:r>
          </a:p>
          <a:p>
            <a:pPr marL="171707" indent="-171707">
              <a:buFont typeface="Arial" panose="020B0604020202020204" pitchFamily="34" charset="0"/>
              <a:buChar char="•"/>
            </a:pPr>
            <a:endParaRPr lang="en-US" dirty="0"/>
          </a:p>
          <a:p>
            <a:pPr marL="171707" indent="-171707">
              <a:buFont typeface="Arial" panose="020B0604020202020204" pitchFamily="34" charset="0"/>
              <a:buChar char="•"/>
            </a:pPr>
            <a:endParaRPr lang="en-US" dirty="0"/>
          </a:p>
          <a:p>
            <a:r>
              <a:rPr lang="en-US" dirty="0"/>
              <a:t>External Notice – Memo</a:t>
            </a:r>
          </a:p>
          <a:p>
            <a:r>
              <a:rPr lang="en-US" dirty="0"/>
              <a:t>CMP Request for Funding Cover Sheet  </a:t>
            </a:r>
          </a:p>
          <a:p>
            <a:r>
              <a:rPr lang="en-US" dirty="0"/>
              <a:t>CMP Request for Funding Application</a:t>
            </a:r>
          </a:p>
          <a:p>
            <a:r>
              <a:rPr lang="en-US" dirty="0"/>
              <a:t>DMAS Internal Review</a:t>
            </a:r>
          </a:p>
          <a:p>
            <a:r>
              <a:rPr lang="en-US" dirty="0"/>
              <a:t>CMS Submission &amp; Review</a:t>
            </a:r>
          </a:p>
          <a:p>
            <a:r>
              <a:rPr lang="en-US" dirty="0"/>
              <a:t>Project Site Visits</a:t>
            </a:r>
          </a:p>
          <a:p>
            <a:r>
              <a:rPr lang="en-US" dirty="0"/>
              <a:t>Contracting &amp; Quarterly Reporting</a:t>
            </a:r>
          </a:p>
          <a:p>
            <a:pPr marL="171707" indent="-171707">
              <a:buFont typeface="Arial" panose="020B0604020202020204" pitchFamily="34" charset="0"/>
              <a:buChar char="•"/>
            </a:pPr>
            <a:endParaRPr lang="en-US" dirty="0"/>
          </a:p>
          <a:p>
            <a:pPr marL="174970" indent="-17497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8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810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4799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5A2C44-B00D-43F3-9D61-52CD2FC81E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24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2545D0-39C3-4BBD-8484-23D653704331}" type="slidenum">
              <a:rPr lang="en-US" altLang="en-US" smtClean="0"/>
              <a:pPr/>
              <a:t>4</a:t>
            </a:fld>
            <a:endParaRPr lang="en-US" altLang="en-US" smtClean="0"/>
          </a:p>
        </p:txBody>
      </p:sp>
    </p:spTree>
    <p:extLst>
      <p:ext uri="{BB962C8B-B14F-4D97-AF65-F5344CB8AC3E}">
        <p14:creationId xmlns:p14="http://schemas.microsoft.com/office/powerpoint/2010/main" val="3892231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3" name="Google Shape;183;p1: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Megan</a:t>
            </a:r>
            <a:endParaRPr/>
          </a:p>
        </p:txBody>
      </p:sp>
    </p:spTree>
    <p:extLst>
      <p:ext uri="{BB962C8B-B14F-4D97-AF65-F5344CB8AC3E}">
        <p14:creationId xmlns:p14="http://schemas.microsoft.com/office/powerpoint/2010/main" val="266977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9264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9905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70256dd32_1_79: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6" name="Google Shape;296;g870256dd32_1_79:notes"/>
          <p:cNvSpPr txBox="1">
            <a:spLocks noGrp="1"/>
          </p:cNvSpPr>
          <p:nvPr>
            <p:ph type="body" idx="1"/>
          </p:nvPr>
        </p:nvSpPr>
        <p:spPr>
          <a:xfrm>
            <a:off x="685800" y="4343400"/>
            <a:ext cx="5457900" cy="408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9752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0011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These</a:t>
            </a:r>
            <a:r>
              <a:rPr lang="en-US" baseline="0" dirty="0" smtClean="0"/>
              <a:t> occupations are a prime </a:t>
            </a:r>
            <a:r>
              <a:rPr lang="en-US" dirty="0" smtClean="0"/>
              <a:t>target for retraining. How can we move individuals into</a:t>
            </a:r>
            <a:r>
              <a:rPr lang="en-US" baseline="0" dirty="0" smtClean="0"/>
              <a:t> new positions that offer them greater job stability.</a:t>
            </a:r>
            <a:endParaRPr dirty="0"/>
          </a:p>
        </p:txBody>
      </p:sp>
    </p:spTree>
    <p:extLst>
      <p:ext uri="{BB962C8B-B14F-4D97-AF65-F5344CB8AC3E}">
        <p14:creationId xmlns:p14="http://schemas.microsoft.com/office/powerpoint/2010/main" val="3519480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Nursing assistants make up</a:t>
            </a:r>
            <a:r>
              <a:rPr lang="en-US" baseline="0" dirty="0" smtClean="0"/>
              <a:t> </a:t>
            </a:r>
            <a:r>
              <a:rPr lang="en-US" dirty="0" smtClean="0"/>
              <a:t>a little over a third of the personnel and receive $13.10 an hour. According to MIT, a living wage in Virginia averages</a:t>
            </a:r>
          </a:p>
          <a:p>
            <a:pPr marL="0" lvl="0" indent="0" algn="l" rtl="0">
              <a:spcBef>
                <a:spcPts val="0"/>
              </a:spcBef>
              <a:spcAft>
                <a:spcPts val="0"/>
              </a:spcAft>
              <a:buNone/>
            </a:pPr>
            <a:r>
              <a:rPr lang="en-US" dirty="0" smtClean="0"/>
              <a:t>$14.00 an hour.</a:t>
            </a:r>
            <a:r>
              <a:rPr lang="en-US" baseline="0" dirty="0" smtClean="0"/>
              <a:t> </a:t>
            </a:r>
            <a:r>
              <a:rPr lang="en-US" dirty="0" smtClean="0"/>
              <a:t>Over the years, many retail and fast food restaurants pay this</a:t>
            </a:r>
            <a:r>
              <a:rPr lang="en-US" baseline="0" dirty="0" smtClean="0"/>
              <a:t> </a:t>
            </a:r>
            <a:r>
              <a:rPr lang="en-US" dirty="0" smtClean="0"/>
              <a:t>same wage or higher.</a:t>
            </a:r>
            <a:endParaRPr dirty="0"/>
          </a:p>
        </p:txBody>
      </p:sp>
    </p:spTree>
    <p:extLst>
      <p:ext uri="{BB962C8B-B14F-4D97-AF65-F5344CB8AC3E}">
        <p14:creationId xmlns:p14="http://schemas.microsoft.com/office/powerpoint/2010/main" val="2124237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lang="en-US" dirty="0" smtClean="0"/>
          </a:p>
        </p:txBody>
      </p:sp>
    </p:spTree>
    <p:extLst>
      <p:ext uri="{BB962C8B-B14F-4D97-AF65-F5344CB8AC3E}">
        <p14:creationId xmlns:p14="http://schemas.microsoft.com/office/powerpoint/2010/main" val="2312105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3337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119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2545D0-39C3-4BBD-8484-23D653704331}" type="slidenum">
              <a:rPr lang="en-US" altLang="en-US" smtClean="0"/>
              <a:pPr/>
              <a:t>5</a:t>
            </a:fld>
            <a:endParaRPr lang="en-US" altLang="en-US" smtClean="0"/>
          </a:p>
        </p:txBody>
      </p:sp>
    </p:spTree>
    <p:extLst>
      <p:ext uri="{BB962C8B-B14F-4D97-AF65-F5344CB8AC3E}">
        <p14:creationId xmlns:p14="http://schemas.microsoft.com/office/powerpoint/2010/main" val="3655550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1527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70256dd32_1_79: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6" name="Google Shape;296;g870256dd32_1_79:notes"/>
          <p:cNvSpPr txBox="1">
            <a:spLocks noGrp="1"/>
          </p:cNvSpPr>
          <p:nvPr>
            <p:ph type="body" idx="1"/>
          </p:nvPr>
        </p:nvSpPr>
        <p:spPr>
          <a:xfrm>
            <a:off x="685800" y="4343400"/>
            <a:ext cx="5457900" cy="408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5292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6989425" y="-11796713"/>
            <a:ext cx="2215356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3: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Peer mentoring programs</a:t>
            </a:r>
            <a:endParaRPr dirty="0"/>
          </a:p>
        </p:txBody>
      </p:sp>
    </p:spTree>
    <p:extLst>
      <p:ext uri="{BB962C8B-B14F-4D97-AF65-F5344CB8AC3E}">
        <p14:creationId xmlns:p14="http://schemas.microsoft.com/office/powerpoint/2010/main" val="3268175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83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VHCA-VCAL Membership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342 Provider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250 Nursing Homes | 30,193 Nursing Beds | 92.5% of Virginia’s nursing beds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92 Assisted Living Facilities | 6,339 Assisted Living Beds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361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90,000 patients served each year</a:t>
            </a:r>
            <a:endParaRPr lang="en-US" dirty="0">
              <a:latin typeface="Arial" panose="020B0604020202020204" pitchFamily="34" charset="0"/>
              <a:cs typeface="Arial" panose="020B0604020202020204" pitchFamily="34" charset="0"/>
            </a:endParaRPr>
          </a:p>
          <a:p>
            <a:pPr marL="91440" lvl="1" indent="-91440" fontAlgn="base">
              <a:spcBef>
                <a:spcPts val="1200"/>
              </a:spcBef>
              <a:spcAft>
                <a:spcPts val="200"/>
              </a:spcAft>
              <a:buClr>
                <a:srgbClr val="99CB38"/>
              </a:buClr>
              <a:buSzPct val="100000"/>
              <a:buFont typeface="Arial" panose="020B0604020202020204" pitchFamily="34" charset="0"/>
              <a:buChar char="►"/>
            </a:pPr>
            <a:r>
              <a:rPr lang="en-US" kern="0" dirty="0">
                <a:latin typeface="Arial" panose="020B0604020202020204" pitchFamily="34" charset="0"/>
                <a:cs typeface="Arial" panose="020B0604020202020204" pitchFamily="34" charset="0"/>
              </a:rPr>
              <a:t>  Most are short-term rehabilitation stays with successful return to the home environment </a:t>
            </a:r>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r>
              <a:rPr lang="en-US" dirty="0"/>
              <a:t>Virginia’s LTC facilities* support an estimated $9.95 billion in economic activity </a:t>
            </a:r>
          </a:p>
          <a:p>
            <a:r>
              <a:rPr lang="en-US" dirty="0"/>
              <a:t>79,034 direct jobs | 26,867 indirect and induced jobs | 105,901 total jobs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059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2800" dirty="0"/>
              <a:t>Occupancy (pre-COVID) was estimated at 86%, meaning on any given day, the typical nursing facility would be providing care for about 102 patients/residents</a:t>
            </a:r>
          </a:p>
          <a:p>
            <a:pPr lvl="1">
              <a:buFont typeface="Wingdings" panose="05000000000000000000" pitchFamily="2" charset="2"/>
              <a:buChar char="Ø"/>
            </a:pPr>
            <a:r>
              <a:rPr lang="en-US" sz="2600" dirty="0"/>
              <a:t>On average, about two-thirds of the care is long-term care funded by Medicaid</a:t>
            </a:r>
          </a:p>
          <a:p>
            <a:pPr lvl="1">
              <a:buFont typeface="Wingdings" panose="05000000000000000000" pitchFamily="2" charset="2"/>
              <a:buChar char="Ø"/>
            </a:pPr>
            <a:r>
              <a:rPr lang="en-US" sz="2600" dirty="0"/>
              <a:t>Medicare-covered short stays represents another 15.5% of utilization</a:t>
            </a:r>
          </a:p>
          <a:p>
            <a:pPr lvl="1">
              <a:buFont typeface="Wingdings" panose="05000000000000000000" pitchFamily="2" charset="2"/>
              <a:buChar char="Ø"/>
            </a:pPr>
            <a:r>
              <a:rPr lang="en-US" sz="2600" dirty="0"/>
              <a:t>The remaining utilization is from other government payers (Veteran’s Administration, for example), commercial insurance, and private pay</a:t>
            </a:r>
          </a:p>
          <a:p>
            <a:pPr lvl="2">
              <a:buFont typeface="Wingdings" panose="05000000000000000000" pitchFamily="2" charset="2"/>
              <a:buChar char="Ø"/>
            </a:pPr>
            <a:r>
              <a:rPr lang="en-US" sz="2200" dirty="0"/>
              <a:t>Many long-term care residents start as “private pay” until they diminish their assets and achieve Medicaid eligibility (no more than $2,000 in assets)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20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2800" dirty="0"/>
              <a:t>Occupancy (pre-COVID) was estimated at 86%, meaning on any given day, the typical nursing facility would be providing care for about 102 patients/residents</a:t>
            </a:r>
          </a:p>
          <a:p>
            <a:pPr lvl="1">
              <a:buFont typeface="Wingdings" panose="05000000000000000000" pitchFamily="2" charset="2"/>
              <a:buChar char="Ø"/>
            </a:pPr>
            <a:r>
              <a:rPr lang="en-US" sz="2600" dirty="0"/>
              <a:t>On average, about two-thirds of the care is long-term care funded by Medicaid</a:t>
            </a:r>
          </a:p>
          <a:p>
            <a:pPr lvl="1">
              <a:buFont typeface="Wingdings" panose="05000000000000000000" pitchFamily="2" charset="2"/>
              <a:buChar char="Ø"/>
            </a:pPr>
            <a:r>
              <a:rPr lang="en-US" sz="2600" dirty="0"/>
              <a:t>Medicare-covered short stays represents another 15.5% of utilization</a:t>
            </a:r>
          </a:p>
          <a:p>
            <a:pPr lvl="1">
              <a:buFont typeface="Wingdings" panose="05000000000000000000" pitchFamily="2" charset="2"/>
              <a:buChar char="Ø"/>
            </a:pPr>
            <a:r>
              <a:rPr lang="en-US" sz="2600" dirty="0"/>
              <a:t>The remaining utilization is from other government payers (Veteran’s Administration, for example), commercial insurance, and private pay</a:t>
            </a:r>
          </a:p>
          <a:p>
            <a:pPr lvl="2">
              <a:buFont typeface="Wingdings" panose="05000000000000000000" pitchFamily="2" charset="2"/>
              <a:buChar char="Ø"/>
            </a:pPr>
            <a:r>
              <a:rPr lang="en-US" sz="2200" dirty="0"/>
              <a:t>Many long-term care residents start as “private pay” until they diminish their assets and achieve Medicaid eligibility (no more than $2,000 in assets)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514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Underfunding is defined at reimbursement below costs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439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6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4ED4D5-F8C5-4B85-BE2B-97F7E73E7B93}" type="slidenum">
              <a:rPr lang="en-US" altLang="en-US" smtClean="0"/>
              <a:pPr/>
              <a:t>8</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2800" dirty="0"/>
              <a:t>Last but not least, there have been significant drops in the number of patient/residents being cared for in nursing facilities, resulting in a significant decline in revenue supporting nursing facility costs</a:t>
            </a:r>
          </a:p>
          <a:p>
            <a:pPr lvl="1">
              <a:buFont typeface="Wingdings" panose="05000000000000000000" pitchFamily="2" charset="2"/>
              <a:buChar char="Ø"/>
            </a:pPr>
            <a:r>
              <a:rPr lang="en-US" sz="2600" dirty="0"/>
              <a:t>A reduction in occupied beds does not translate to equally reduced costs</a:t>
            </a:r>
          </a:p>
          <a:p>
            <a:pPr lvl="1">
              <a:buFont typeface="Wingdings" panose="05000000000000000000" pitchFamily="2" charset="2"/>
              <a:buChar char="Ø"/>
            </a:pPr>
            <a:r>
              <a:rPr lang="en-US" sz="2600" dirty="0"/>
              <a:t>Through July, Virginia nursing facilities have experienced a nearly 11% drop in the daily census</a:t>
            </a:r>
          </a:p>
          <a:p>
            <a:pPr lvl="2">
              <a:buFont typeface="Wingdings" panose="05000000000000000000" pitchFamily="2" charset="2"/>
              <a:buChar char="Ø"/>
            </a:pPr>
            <a:r>
              <a:rPr lang="en-US" sz="2200" dirty="0"/>
              <a:t>This drop is even more significant in facilities experiencing outbreaks</a:t>
            </a:r>
          </a:p>
          <a:p>
            <a:pPr lvl="1">
              <a:buFont typeface="Wingdings" panose="05000000000000000000" pitchFamily="2" charset="2"/>
              <a:buChar char="Ø"/>
            </a:pPr>
            <a:r>
              <a:rPr lang="en-US" sz="2600" dirty="0"/>
              <a:t>The associated lost revenue is estimated to be over $130 million through July, and this trend and effect is likely to continue for the foreseeable future</a:t>
            </a:r>
          </a:p>
          <a:p>
            <a:pPr lvl="2">
              <a:buFont typeface="Wingdings" panose="05000000000000000000" pitchFamily="2" charset="2"/>
              <a:buChar char="Ø"/>
            </a:pPr>
            <a:r>
              <a:rPr lang="en-US" sz="2200" dirty="0"/>
              <a:t>In terms of magnitude, $130 million (five months) equates to roughly 5.5% of </a:t>
            </a:r>
            <a:r>
              <a:rPr lang="en-US" sz="2200" i="1" dirty="0"/>
              <a:t>annual</a:t>
            </a:r>
            <a:r>
              <a:rPr lang="en-US" sz="2200" dirty="0"/>
              <a:t> patient revenue (VHI data cited earlier), that </a:t>
            </a:r>
            <a:r>
              <a:rPr lang="en-US" sz="2200" i="1" dirty="0"/>
              <a:t>without</a:t>
            </a:r>
            <a:r>
              <a:rPr lang="en-US" sz="2200" dirty="0"/>
              <a:t> this revenue decline resulted in a margin of only 1.7%)</a:t>
            </a:r>
          </a:p>
          <a:p>
            <a:pPr lvl="2">
              <a:buFont typeface="Wingdings" panose="05000000000000000000" pitchFamily="2" charset="2"/>
              <a:buChar char="Ø"/>
            </a:pPr>
            <a:endParaRPr lang="en-US" sz="24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158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fontAlgn="base">
              <a:buClr>
                <a:srgbClr val="99CB38"/>
              </a:buClr>
              <a:buNone/>
            </a:pPr>
            <a:r>
              <a:rPr lang="en-US" sz="2800" b="1" dirty="0">
                <a:latin typeface="Arial" panose="020B0604020202020204" pitchFamily="34" charset="0"/>
                <a:cs typeface="Arial" panose="020B0604020202020204" pitchFamily="34" charset="0"/>
              </a:rPr>
              <a:t>Not factors </a:t>
            </a:r>
            <a:r>
              <a:rPr lang="en-US" sz="2800" dirty="0">
                <a:latin typeface="Arial" panose="020B0604020202020204" pitchFamily="34" charset="0"/>
                <a:cs typeface="Arial" panose="020B0604020202020204" pitchFamily="34" charset="0"/>
              </a:rPr>
              <a:t>in outbreaks:</a:t>
            </a:r>
          </a:p>
          <a:p>
            <a:pPr lvl="2" fontAlgn="base">
              <a:buClr>
                <a:srgbClr val="99CB38"/>
              </a:buClr>
              <a:buFont typeface="Arial" panose="020B0604020202020204" pitchFamily="34" charset="0"/>
              <a:buChar char="•"/>
            </a:pPr>
            <a:r>
              <a:rPr lang="en-US" sz="2800" dirty="0">
                <a:latin typeface="Arial" panose="020B0604020202020204" pitchFamily="34" charset="0"/>
                <a:cs typeface="Arial" panose="020B0604020202020204" pitchFamily="34" charset="0"/>
              </a:rPr>
              <a:t> Quality ratings</a:t>
            </a:r>
          </a:p>
          <a:p>
            <a:pPr lvl="2" fontAlgn="base">
              <a:buClr>
                <a:srgbClr val="99CB38"/>
              </a:buClr>
              <a:buFont typeface="Arial" panose="020B0604020202020204" pitchFamily="34" charset="0"/>
              <a:buChar char="•"/>
            </a:pPr>
            <a:r>
              <a:rPr lang="en-US" sz="2800" dirty="0">
                <a:latin typeface="Arial" panose="020B0604020202020204" pitchFamily="34" charset="0"/>
                <a:cs typeface="Arial" panose="020B0604020202020204" pitchFamily="34" charset="0"/>
              </a:rPr>
              <a:t> Infection citations</a:t>
            </a:r>
          </a:p>
          <a:p>
            <a:pPr lvl="2" fontAlgn="base">
              <a:buClr>
                <a:srgbClr val="99CB38"/>
              </a:buClr>
              <a:buFont typeface="Arial" panose="020B0604020202020204" pitchFamily="34" charset="0"/>
              <a:buChar char="•"/>
            </a:pPr>
            <a:r>
              <a:rPr lang="en-US" sz="2800" dirty="0">
                <a:latin typeface="Arial" panose="020B0604020202020204" pitchFamily="34" charset="0"/>
                <a:cs typeface="Arial" panose="020B0604020202020204" pitchFamily="34" charset="0"/>
              </a:rPr>
              <a:t> Staffing</a:t>
            </a:r>
          </a:p>
          <a:p>
            <a:pPr lvl="2" fontAlgn="base">
              <a:buClr>
                <a:srgbClr val="99CB38"/>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lvl="2" fontAlgn="base">
              <a:buClr>
                <a:srgbClr val="99CB38"/>
              </a:buClr>
              <a:buFont typeface="Arial" panose="020B0604020202020204" pitchFamily="34" charset="0"/>
              <a:buNone/>
            </a:pPr>
            <a:r>
              <a:rPr lang="en-US" sz="2800" dirty="0">
                <a:latin typeface="Arial" panose="020B0604020202020204" pitchFamily="34" charset="0"/>
                <a:cs typeface="Arial" panose="020B0604020202020204" pitchFamily="34" charset="0"/>
              </a:rPr>
              <a:t>Note: new study from JAMA is attributing it to staffing.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821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2800" dirty="0"/>
              <a:t>While the funding relief has been very welcome and has essentially allowed nursing facilities in Virginia to continue to operate, the COVID costs have been staggering</a:t>
            </a:r>
          </a:p>
          <a:p>
            <a:pPr lvl="1">
              <a:buFont typeface="Wingdings" panose="05000000000000000000" pitchFamily="2" charset="2"/>
              <a:buChar char="Ø"/>
            </a:pPr>
            <a:r>
              <a:rPr lang="en-US" sz="2600" dirty="0"/>
              <a:t>Personal Protective Equipment (PPE) use and costs have seen dramatic increases</a:t>
            </a:r>
          </a:p>
          <a:p>
            <a:pPr lvl="1">
              <a:buFont typeface="Wingdings" panose="05000000000000000000" pitchFamily="2" charset="2"/>
              <a:buChar char="Ø"/>
            </a:pPr>
            <a:r>
              <a:rPr lang="en-US" sz="2600" dirty="0"/>
              <a:t>Personnel costs have increased dramatically though “Hero” pay, overtime, contract staffing, daycare, sick leave, etc.</a:t>
            </a:r>
          </a:p>
          <a:p>
            <a:pPr lvl="1">
              <a:buFont typeface="Wingdings" panose="05000000000000000000" pitchFamily="2" charset="2"/>
              <a:buChar char="Ø"/>
            </a:pPr>
            <a:r>
              <a:rPr lang="en-US" sz="2600" dirty="0"/>
              <a:t>Costs associated with COVID Testing are significant</a:t>
            </a:r>
          </a:p>
          <a:p>
            <a:pPr lvl="2">
              <a:buFont typeface="Wingdings" panose="05000000000000000000" pitchFamily="2" charset="2"/>
              <a:buChar char="Ø"/>
            </a:pPr>
            <a:r>
              <a:rPr lang="en-US" sz="2400" dirty="0"/>
              <a:t>While diagnostic tests may be covered by Medicare/Medicaid/Insurance, routine testing (for re-opening and on-going monitoring) is often not covered</a:t>
            </a:r>
          </a:p>
          <a:p>
            <a:pPr lvl="2">
              <a:buFont typeface="Wingdings" panose="05000000000000000000" pitchFamily="2" charset="2"/>
              <a:buChar char="Ø"/>
            </a:pPr>
            <a:endParaRPr lang="en-US" sz="2400" dirty="0"/>
          </a:p>
          <a:p>
            <a:pPr>
              <a:buFont typeface="Wingdings" panose="05000000000000000000" pitchFamily="2" charset="2"/>
              <a:buChar char="Ø"/>
            </a:pPr>
            <a:r>
              <a:rPr lang="en-US" sz="2800" dirty="0"/>
              <a:t>Last but not least, there have been significant drops in the number of patient/residents being cared for in nursing facilities, resulting in a significant decline in revenue supporting nursing facility costs</a:t>
            </a:r>
          </a:p>
          <a:p>
            <a:pPr lvl="1">
              <a:buFont typeface="Wingdings" panose="05000000000000000000" pitchFamily="2" charset="2"/>
              <a:buChar char="Ø"/>
            </a:pPr>
            <a:r>
              <a:rPr lang="en-US" sz="2600" dirty="0"/>
              <a:t>A reduction in occupied beds does not translate to equally reduced costs</a:t>
            </a:r>
          </a:p>
          <a:p>
            <a:pPr lvl="1">
              <a:buFont typeface="Wingdings" panose="05000000000000000000" pitchFamily="2" charset="2"/>
              <a:buChar char="Ø"/>
            </a:pPr>
            <a:r>
              <a:rPr lang="en-US" sz="2600" dirty="0"/>
              <a:t>Through July, Virginia nursing facilities have experienced a nearly 11% drop in the daily census</a:t>
            </a:r>
          </a:p>
          <a:p>
            <a:pPr lvl="2">
              <a:buFont typeface="Wingdings" panose="05000000000000000000" pitchFamily="2" charset="2"/>
              <a:buChar char="Ø"/>
            </a:pPr>
            <a:r>
              <a:rPr lang="en-US" sz="2200" dirty="0"/>
              <a:t>This drop is even more significant in facilities experiencing outbreaks</a:t>
            </a:r>
          </a:p>
          <a:p>
            <a:pPr lvl="1">
              <a:buFont typeface="Wingdings" panose="05000000000000000000" pitchFamily="2" charset="2"/>
              <a:buChar char="Ø"/>
            </a:pPr>
            <a:r>
              <a:rPr lang="en-US" sz="2600" dirty="0"/>
              <a:t>The associated lost revenue is estimated to be over $130 million through July, and this trend and effect is likely to continue for the foreseeable future</a:t>
            </a:r>
          </a:p>
          <a:p>
            <a:pPr lvl="2">
              <a:buFont typeface="Wingdings" panose="05000000000000000000" pitchFamily="2" charset="2"/>
              <a:buChar char="Ø"/>
            </a:pPr>
            <a:r>
              <a:rPr lang="en-US" sz="2200" dirty="0"/>
              <a:t>In terms of magnitude, $130 million (five months) equates to roughly 5.5% of </a:t>
            </a:r>
            <a:r>
              <a:rPr lang="en-US" sz="2200" i="1" dirty="0"/>
              <a:t>annual</a:t>
            </a:r>
            <a:r>
              <a:rPr lang="en-US" sz="2200" dirty="0"/>
              <a:t> patient revenue (VHI data cited earlier), that </a:t>
            </a:r>
            <a:r>
              <a:rPr lang="en-US" sz="2200" i="1" dirty="0"/>
              <a:t>without</a:t>
            </a:r>
            <a:r>
              <a:rPr lang="en-US" sz="2200" dirty="0"/>
              <a:t> this revenue decline resulted in a margin of only 1.7%)</a:t>
            </a:r>
          </a:p>
          <a:p>
            <a:pPr lvl="2">
              <a:buFont typeface="Wingdings" panose="05000000000000000000" pitchFamily="2" charset="2"/>
              <a:buChar char="Ø"/>
            </a:pPr>
            <a:endParaRPr lang="en-US" sz="24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092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2800" dirty="0"/>
              <a:t>Nursing facilities have received significant funding to help address the COVID pandemic</a:t>
            </a:r>
          </a:p>
          <a:p>
            <a:pPr lvl="1">
              <a:buFont typeface="Wingdings" panose="05000000000000000000" pitchFamily="2" charset="2"/>
              <a:buChar char="Ø"/>
            </a:pPr>
            <a:r>
              <a:rPr lang="en-US" sz="2600" dirty="0"/>
              <a:t>As mentioned on a previous slide, the Governor and General Assembly have provided an additional $20 per day per Medicaid recipient during the emergency</a:t>
            </a:r>
          </a:p>
          <a:p>
            <a:pPr lvl="1">
              <a:buFont typeface="Wingdings" panose="05000000000000000000" pitchFamily="2" charset="2"/>
              <a:buChar char="Ø"/>
            </a:pPr>
            <a:r>
              <a:rPr lang="en-US" sz="2600" dirty="0"/>
              <a:t>Congress passed the CARES Act which contained significant direct provider relief, from which nursing facilities have received funding</a:t>
            </a:r>
          </a:p>
          <a:p>
            <a:pPr lvl="1">
              <a:buFont typeface="Wingdings" panose="05000000000000000000" pitchFamily="2" charset="2"/>
              <a:buChar char="Ø"/>
            </a:pPr>
            <a:r>
              <a:rPr lang="en-US" sz="2600" dirty="0"/>
              <a:t>The Governor recently provided an additional $33 million (not yet distributed) from CARES Act funding received by the Commonwealth</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180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91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19DE6-B058-464B-BB5A-A8E03228DC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04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14375"/>
            <a:ext cx="6330950" cy="3562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01004"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20100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80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19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32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C6F620C-D93B-41C4-BDFB-7C52B8404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77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888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076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30696909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Rectangle 11">
            <a:extLst>
              <a:ext uri="{FF2B5EF4-FFF2-40B4-BE49-F238E27FC236}">
                <a16:creationId xmlns:a16="http://schemas.microsoft.com/office/drawing/2014/main" id="{594CA66E-6ECF-44EC-808C-4309922C314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3" name="Rectangle 12">
            <a:extLst>
              <a:ext uri="{FF2B5EF4-FFF2-40B4-BE49-F238E27FC236}">
                <a16:creationId xmlns:a16="http://schemas.microsoft.com/office/drawing/2014/main" id="{CE2DF0F0-7615-4B0F-8AD6-62F693AA5E1F}"/>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17913093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Rectangle 15">
            <a:extLst>
              <a:ext uri="{FF2B5EF4-FFF2-40B4-BE49-F238E27FC236}">
                <a16:creationId xmlns:a16="http://schemas.microsoft.com/office/drawing/2014/main" id="{12FE0E9F-A26D-453B-BFB2-D4489039F3EE}"/>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0" name="Rectangle 19">
            <a:extLst>
              <a:ext uri="{FF2B5EF4-FFF2-40B4-BE49-F238E27FC236}">
                <a16:creationId xmlns:a16="http://schemas.microsoft.com/office/drawing/2014/main" id="{9F23455E-D8F9-40A4-AEE9-66ED265E440D}"/>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7C57F5B9-8B3B-498E-9E55-A6058D13CB08}"/>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Rectangle 21">
            <a:extLst>
              <a:ext uri="{FF2B5EF4-FFF2-40B4-BE49-F238E27FC236}">
                <a16:creationId xmlns:a16="http://schemas.microsoft.com/office/drawing/2014/main" id="{EAD6BF4B-0BBB-4589-927E-B2E81ACA26DB}"/>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Tree>
    <p:extLst>
      <p:ext uri="{BB962C8B-B14F-4D97-AF65-F5344CB8AC3E}">
        <p14:creationId xmlns:p14="http://schemas.microsoft.com/office/powerpoint/2010/main" val="281280599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Rectangle 9">
            <a:extLst>
              <a:ext uri="{FF2B5EF4-FFF2-40B4-BE49-F238E27FC236}">
                <a16:creationId xmlns:a16="http://schemas.microsoft.com/office/drawing/2014/main" id="{FEE1A72F-1DBF-49AD-B451-C71CE1391874}"/>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5D8AA961-7511-4972-9F80-2F1100C28D84}"/>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4" name="Rectangle 13">
            <a:extLst>
              <a:ext uri="{FF2B5EF4-FFF2-40B4-BE49-F238E27FC236}">
                <a16:creationId xmlns:a16="http://schemas.microsoft.com/office/drawing/2014/main" id="{CBAFB34C-570D-49D7-8D5A-74CEA2759B02}"/>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14936440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3088794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Box 12"/>
          <p:cNvSpPr txBox="1"/>
          <p:nvPr/>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n-US" sz="867" noProof="0" dirty="0">
                <a:solidFill>
                  <a:schemeClr val="bg1"/>
                </a:solidFill>
              </a:rPr>
              <a:t>Presentation title</a:t>
            </a:r>
            <a:br>
              <a:rPr lang="en-US" sz="867" noProof="0" dirty="0">
                <a:solidFill>
                  <a:schemeClr val="bg1"/>
                </a:solidFill>
              </a:rPr>
            </a:br>
            <a:r>
              <a:rPr lang="en-US" sz="867" noProof="0" dirty="0">
                <a:solidFill>
                  <a:schemeClr val="bg1"/>
                </a:solidFill>
              </a:rPr>
              <a:t>[To edit, click View &gt; Slide Master &gt; Slide Master]</a:t>
            </a:r>
          </a:p>
        </p:txBody>
      </p:sp>
      <p:sp>
        <p:nvSpPr>
          <p:cNvPr id="14" name="TextBox 13"/>
          <p:cNvSpPr txBox="1"/>
          <p:nvPr/>
        </p:nvSpPr>
        <p:spPr>
          <a:xfrm>
            <a:off x="501653" y="6477000"/>
            <a:ext cx="5355167" cy="266868"/>
          </a:xfrm>
          <a:prstGeom prst="rect">
            <a:avLst/>
          </a:prstGeom>
          <a:noFill/>
        </p:spPr>
        <p:txBody>
          <a:bodyPr wrap="square" lIns="0" tIns="0" rIns="0" bIns="0" rtlCol="0">
            <a:spAutoFit/>
          </a:bodyPr>
          <a:lstStyle/>
          <a:p>
            <a:pPr marL="0" indent="0">
              <a:spcBef>
                <a:spcPts val="800"/>
              </a:spcBef>
              <a:buSzPct val="100000"/>
              <a:buFont typeface="Arial"/>
              <a:buNone/>
            </a:pPr>
            <a:r>
              <a:rPr lang="en-US" sz="867" noProof="0" dirty="0">
                <a:solidFill>
                  <a:schemeClr val="bg1"/>
                </a:solidFill>
              </a:rPr>
              <a:t>Member firms and DTTL: Insert appropriate copyright</a:t>
            </a:r>
            <a:br>
              <a:rPr lang="en-US" sz="867" noProof="0" dirty="0">
                <a:solidFill>
                  <a:schemeClr val="bg1"/>
                </a:solidFill>
              </a:rPr>
            </a:br>
            <a:r>
              <a:rPr lang="en-US" sz="867" noProof="0" dirty="0">
                <a:solidFill>
                  <a:schemeClr val="bg1"/>
                </a:solidFill>
              </a:rPr>
              <a:t>[To edit, click View &gt; Slide Master &gt; Slide Master]</a:t>
            </a:r>
          </a:p>
        </p:txBody>
      </p:sp>
      <p:sp>
        <p:nvSpPr>
          <p:cNvPr id="15" name="TextBox 14"/>
          <p:cNvSpPr txBox="1"/>
          <p:nvPr/>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08809877"/>
      </p:ext>
    </p:extLst>
  </p:cSld>
  <p:clrMapOvr>
    <a:masterClrMapping/>
  </p:clrMapOvr>
  <p:transition>
    <p:fade/>
  </p:transition>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55542112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10661553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67878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p:nvGrpSpPr>
        <p:grpSpPr>
          <a:xfrm>
            <a:off x="475325" y="457200"/>
            <a:ext cx="19980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pic>
        <p:nvPicPr>
          <p:cNvPr id="16" name="E964DAE8CDF15C4DB063B5141052C940@NAMPRD85.PROD.OUTLOOK.COM" descr="E964DAE8CDF15C4DB063B5141052C940@NAMPRD85">
            <a:extLst>
              <a:ext uri="{FF2B5EF4-FFF2-40B4-BE49-F238E27FC236}">
                <a16:creationId xmlns:a16="http://schemas.microsoft.com/office/drawing/2014/main" id="{87817C2F-63DE-41D6-8EDA-B15552775C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71679" y="457199"/>
            <a:ext cx="2011696" cy="548640"/>
          </a:xfrm>
          <a:prstGeom prst="rect">
            <a:avLst/>
          </a:prstGeom>
          <a:noFill/>
          <a:ln>
            <a:noFill/>
          </a:ln>
        </p:spPr>
      </p:pic>
    </p:spTree>
    <p:extLst>
      <p:ext uri="{BB962C8B-B14F-4D97-AF65-F5344CB8AC3E}">
        <p14:creationId xmlns:p14="http://schemas.microsoft.com/office/powerpoint/2010/main" val="382067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258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08042244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89029726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8898575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rgbClr val="003A5D"/>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CaseCode"/>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4267293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rgbClr val="00AAA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8" name="CaseCode">
            <a:extLst>
              <a:ext uri="{FF2B5EF4-FFF2-40B4-BE49-F238E27FC236}">
                <a16:creationId xmlns:a16="http://schemas.microsoft.com/office/drawing/2014/main" id="{44657FDB-46F4-468A-BC08-0129C94499C8}"/>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Tree>
    <p:extLst>
      <p:ext uri="{BB962C8B-B14F-4D97-AF65-F5344CB8AC3E}">
        <p14:creationId xmlns:p14="http://schemas.microsoft.com/office/powerpoint/2010/main" val="29344193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CaseCode">
            <a:extLst>
              <a:ext uri="{FF2B5EF4-FFF2-40B4-BE49-F238E27FC236}">
                <a16:creationId xmlns:a16="http://schemas.microsoft.com/office/drawing/2014/main" id="{3D390565-2335-4826-B582-B50716E3E5E8}"/>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MENTOR Strategic Refresh</a:t>
            </a:r>
          </a:p>
        </p:txBody>
      </p:sp>
    </p:spTree>
    <p:extLst>
      <p:ext uri="{BB962C8B-B14F-4D97-AF65-F5344CB8AC3E}">
        <p14:creationId xmlns:p14="http://schemas.microsoft.com/office/powerpoint/2010/main" val="14844654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rgbClr val="003A5D"/>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7" name="CaseCode">
            <a:extLst>
              <a:ext uri="{FF2B5EF4-FFF2-40B4-BE49-F238E27FC236}">
                <a16:creationId xmlns:a16="http://schemas.microsoft.com/office/drawing/2014/main" id="{2886FA8B-E071-49FF-BE02-B1A270677E81}"/>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Tree>
    <p:extLst>
      <p:ext uri="{BB962C8B-B14F-4D97-AF65-F5344CB8AC3E}">
        <p14:creationId xmlns:p14="http://schemas.microsoft.com/office/powerpoint/2010/main" val="286768019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rgbClr val="00AAA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7" name="CaseCode">
            <a:extLst>
              <a:ext uri="{FF2B5EF4-FFF2-40B4-BE49-F238E27FC236}">
                <a16:creationId xmlns:a16="http://schemas.microsoft.com/office/drawing/2014/main" id="{7B3EFFB1-4804-43D5-A7FE-0319E0BE5E5E}"/>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Tree>
    <p:extLst>
      <p:ext uri="{BB962C8B-B14F-4D97-AF65-F5344CB8AC3E}">
        <p14:creationId xmlns:p14="http://schemas.microsoft.com/office/powerpoint/2010/main" val="1274234770"/>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4" name="CaseCode">
            <a:extLst>
              <a:ext uri="{FF2B5EF4-FFF2-40B4-BE49-F238E27FC236}">
                <a16:creationId xmlns:a16="http://schemas.microsoft.com/office/drawing/2014/main" id="{D10DB915-9878-4400-8986-C09EFE39515B}"/>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MENTOR Strategic Refresh</a:t>
            </a:r>
          </a:p>
        </p:txBody>
      </p:sp>
    </p:spTree>
    <p:extLst>
      <p:ext uri="{BB962C8B-B14F-4D97-AF65-F5344CB8AC3E}">
        <p14:creationId xmlns:p14="http://schemas.microsoft.com/office/powerpoint/2010/main" val="22014098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502780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4B359F-113A-42F7-A1B5-E0EB505433F5}" type="datetime1">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773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6525094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2755795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7987966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a:noFill/>
        </p:spPr>
        <p:txBody>
          <a:bodyPr/>
          <a:lstStyle/>
          <a:p>
            <a:r>
              <a:rPr lang="en-US" noProof="0" dirty="0"/>
              <a:t>Click icon to add chart</a:t>
            </a:r>
          </a:p>
        </p:txBody>
      </p:sp>
      <p:sp>
        <p:nvSpPr>
          <p:cNvPr id="18" name="Text Placeholder 8"/>
          <p:cNvSpPr>
            <a:spLocks noGrp="1"/>
          </p:cNvSpPr>
          <p:nvPr>
            <p:ph type="body" sz="quarter" idx="18"/>
          </p:nvPr>
        </p:nvSpPr>
        <p:spPr>
          <a:xfrm>
            <a:off x="468000" y="1659816"/>
            <a:ext cx="11252200" cy="357187"/>
          </a:xfrm>
          <a:noFill/>
        </p:spPr>
        <p:txBody>
          <a:bodyPr/>
          <a:lstStyle/>
          <a:p>
            <a:pPr lvl="0"/>
            <a:r>
              <a:rPr lang="en-US" noProof="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a:noFill/>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30101835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866084388"/>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1"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957933786"/>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3048815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75621010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96509497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7896986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36CF7-DFF2-4C43-849F-1DE33BC06579}" type="datetime1">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94814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5430302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a:noFill/>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12782798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6307231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dirty="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8705526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1280083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323052174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78747410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48477164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14304504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234075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8FDDC-83EF-42C2-8523-8FBD5A4BF825}" type="datetime1">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2845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pic>
        <p:nvPicPr>
          <p:cNvPr id="17" name="E964DAE8CDF15C4DB063B5141052C940@NAMPRD85.PROD.OUTLOOK.COM" descr="E964DAE8CDF15C4DB063B5141052C940@NAMPRD8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71679" y="457199"/>
            <a:ext cx="2011696" cy="548640"/>
          </a:xfrm>
          <a:prstGeom prst="rect">
            <a:avLst/>
          </a:prstGeom>
          <a:noFill/>
          <a:ln>
            <a:noFill/>
          </a:ln>
        </p:spPr>
      </p:pic>
    </p:spTree>
    <p:extLst>
      <p:ext uri="{BB962C8B-B14F-4D97-AF65-F5344CB8AC3E}">
        <p14:creationId xmlns:p14="http://schemas.microsoft.com/office/powerpoint/2010/main" val="16543083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53440"/>
          </a:xfrm>
        </p:spPr>
        <p:txBody>
          <a:bodyPr anchor="t"/>
          <a:lstStyle/>
          <a:p>
            <a:r>
              <a:rPr lang="en-US" dirty="0"/>
              <a:t>Click to edit Master title style</a:t>
            </a:r>
          </a:p>
        </p:txBody>
      </p:sp>
      <p:sp>
        <p:nvSpPr>
          <p:cNvPr id="3" name="Content Placeholder 2"/>
          <p:cNvSpPr>
            <a:spLocks noGrp="1"/>
          </p:cNvSpPr>
          <p:nvPr>
            <p:ph idx="1"/>
          </p:nvPr>
        </p:nvSpPr>
        <p:spPr>
          <a:xfrm>
            <a:off x="1141413" y="1706881"/>
            <a:ext cx="9905998" cy="408432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76566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049DA1-F29E-4D32-9846-1EA17A2B5A19}" type="datetime1">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08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0D9933-B1E8-4DAD-ACA2-E07C081291D9}" type="datetime1">
              <a:rPr lang="en-US" smtClean="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36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829A0E-E6EC-43F4-A192-E2F57F8E9718}" type="datetime1">
              <a:rPr lang="en-US" smtClean="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682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F5AEE7-521F-47D1-8941-2C2DFAABA8B8}" type="datetime1">
              <a:rPr lang="en-US" smtClean="0"/>
              <a:t>8/17/2020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397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596F8A-84EB-4929-ABFC-7504B6211BD1}" type="datetime1">
              <a:rPr lang="en-US" smtClean="0"/>
              <a:t>8/17/2020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0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07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B1EA2F-4982-42A8-BC93-10BC35306073}" type="datetime1">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122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E049C-C38C-415C-9DBC-26A125AA0C99}" type="datetime1">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06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91FFD-7399-4115-83EB-80F0F3089159}" type="datetime1">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081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effectLst/>
        </p:spPr>
        <p:txBody>
          <a:bodyPr/>
          <a:lstStyle>
            <a:lvl1pPr algn="ctr">
              <a:defRPr cap="all" baseline="0">
                <a:solidFill>
                  <a:schemeClr val="tx2"/>
                </a:solidFill>
              </a:defRPr>
            </a:lvl1pPr>
          </a:lstStyle>
          <a:p>
            <a:pPr lvl="0"/>
            <a:r>
              <a:rPr lang="en-US" smtClean="0"/>
              <a:t>Click to edit Master title style</a:t>
            </a:r>
            <a:endParaRPr lang="en-US" dirty="0" smtClean="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information</a:t>
            </a:r>
            <a:endParaRPr lang="en-US" dirty="0"/>
          </a:p>
        </p:txBody>
      </p:sp>
    </p:spTree>
    <p:extLst>
      <p:ext uri="{BB962C8B-B14F-4D97-AF65-F5344CB8AC3E}">
        <p14:creationId xmlns:p14="http://schemas.microsoft.com/office/powerpoint/2010/main" val="3086827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0" y="2130426"/>
            <a:ext cx="6705600" cy="1470025"/>
          </a:xfrm>
          <a:effectLst/>
        </p:spPr>
        <p:txBody>
          <a:bodyPr/>
          <a:lstStyle>
            <a:lvl1pPr algn="r">
              <a:defRPr cap="all" baseline="0">
                <a:solidFill>
                  <a:schemeClr val="tx2"/>
                </a:solidFill>
              </a:defRPr>
            </a:lvl1pPr>
          </a:lstStyle>
          <a:p>
            <a:pPr lvl="0"/>
            <a:r>
              <a:rPr lang="en-US" smtClean="0"/>
              <a:t>Click to edit Master title style</a:t>
            </a:r>
            <a:endParaRPr lang="en-US" dirty="0" smtClean="0"/>
          </a:p>
        </p:txBody>
      </p:sp>
      <p:sp>
        <p:nvSpPr>
          <p:cNvPr id="3" name="Subtitle 2"/>
          <p:cNvSpPr>
            <a:spLocks noGrp="1"/>
          </p:cNvSpPr>
          <p:nvPr>
            <p:ph type="subTitle" idx="1" hasCustomPrompt="1"/>
          </p:nvPr>
        </p:nvSpPr>
        <p:spPr>
          <a:xfrm>
            <a:off x="5062691" y="3886200"/>
            <a:ext cx="6722909" cy="17526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information</a:t>
            </a:r>
            <a:endParaRPr lang="en-US" dirty="0"/>
          </a:p>
        </p:txBody>
      </p:sp>
      <p:sp>
        <p:nvSpPr>
          <p:cNvPr id="5" name="Picture Placeholder 4"/>
          <p:cNvSpPr>
            <a:spLocks noGrp="1"/>
          </p:cNvSpPr>
          <p:nvPr>
            <p:ph type="pic" sz="quarter" idx="13"/>
          </p:nvPr>
        </p:nvSpPr>
        <p:spPr>
          <a:xfrm>
            <a:off x="304800" y="2133600"/>
            <a:ext cx="4572000" cy="3505200"/>
          </a:xfrm>
        </p:spPr>
        <p:txBody>
          <a:bodyPr/>
          <a:lstStyle>
            <a:lvl1pPr>
              <a:defRPr/>
            </a:lvl1pPr>
          </a:lstStyle>
          <a:p>
            <a:r>
              <a:rPr lang="en-US" smtClean="0"/>
              <a:t>Click icon to add picture</a:t>
            </a:r>
            <a:endParaRPr lang="en-US" dirty="0"/>
          </a:p>
        </p:txBody>
      </p:sp>
    </p:spTree>
    <p:extLst>
      <p:ext uri="{BB962C8B-B14F-4D97-AF65-F5344CB8AC3E}">
        <p14:creationId xmlns:p14="http://schemas.microsoft.com/office/powerpoint/2010/main" val="27375815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9309" y="2362201"/>
            <a:ext cx="8534400" cy="1470025"/>
          </a:xfrm>
          <a:effectLst/>
        </p:spPr>
        <p:txBody>
          <a:bodyPr>
            <a:normAutofit/>
          </a:bodyPr>
          <a:lstStyle>
            <a:lvl1pPr algn="r">
              <a:defRPr sz="3800" cap="all" baseline="0">
                <a:solidFill>
                  <a:schemeClr val="tx2"/>
                </a:solidFill>
              </a:defRPr>
            </a:lvl1pPr>
          </a:lstStyle>
          <a:p>
            <a:r>
              <a:rPr lang="en-US" dirty="0" smtClean="0"/>
              <a:t>	TITLE of Presentation</a:t>
            </a:r>
            <a:endParaRPr lang="en-US" dirty="0"/>
          </a:p>
        </p:txBody>
      </p:sp>
      <p:sp>
        <p:nvSpPr>
          <p:cNvPr id="3" name="Subtitle 2"/>
          <p:cNvSpPr>
            <a:spLocks noGrp="1"/>
          </p:cNvSpPr>
          <p:nvPr>
            <p:ph type="subTitle" idx="1"/>
          </p:nvPr>
        </p:nvSpPr>
        <p:spPr>
          <a:xfrm>
            <a:off x="3352800" y="3886200"/>
            <a:ext cx="8534400" cy="1752600"/>
          </a:xfrm>
        </p:spPr>
        <p:txBody>
          <a:bodyPr/>
          <a:lstStyle>
            <a:lvl1pPr marL="0" indent="0" algn="r">
              <a:buNone/>
              <a:defRPr>
                <a:solidFill>
                  <a:schemeClr val="tx2"/>
                </a:solidFill>
              </a:defRPr>
            </a:lvl1pPr>
          </a:lstStyle>
          <a:p>
            <a:pPr algn="r"/>
            <a:r>
              <a:rPr lang="en-US" smtClean="0"/>
              <a:t>Click to edit Master subtitle style</a:t>
            </a:r>
            <a:endParaRPr lang="en-US" dirty="0"/>
          </a:p>
        </p:txBody>
      </p:sp>
      <p:sp>
        <p:nvSpPr>
          <p:cNvPr id="5" name="Rectangle 4"/>
          <p:cNvSpPr/>
          <p:nvPr userDrawn="1"/>
        </p:nvSpPr>
        <p:spPr>
          <a:xfrm>
            <a:off x="-6221" y="0"/>
            <a:ext cx="1219822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10769600" y="5334001"/>
            <a:ext cx="1227645" cy="926249"/>
          </a:xfrm>
          <a:prstGeom prst="rect">
            <a:avLst/>
          </a:prstGeom>
          <a:noFill/>
          <a:ln w="9525">
            <a:noFill/>
            <a:miter lim="800000"/>
            <a:headEnd/>
            <a:tailEnd/>
          </a:ln>
          <a:effectLst/>
        </p:spPr>
      </p:pic>
      <p:sp>
        <p:nvSpPr>
          <p:cNvPr id="9" name="Slide Number Placeholder 5"/>
          <p:cNvSpPr>
            <a:spLocks noGrp="1"/>
          </p:cNvSpPr>
          <p:nvPr>
            <p:ph type="sldNum" sz="quarter" idx="12"/>
          </p:nvPr>
        </p:nvSpPr>
        <p:spPr>
          <a:xfrm>
            <a:off x="101600" y="6492876"/>
            <a:ext cx="508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1" y="5454208"/>
            <a:ext cx="1765063" cy="717992"/>
          </a:xfrm>
          <a:prstGeom prst="rect">
            <a:avLst/>
          </a:prstGeom>
        </p:spPr>
      </p:pic>
    </p:spTree>
    <p:extLst>
      <p:ext uri="{BB962C8B-B14F-4D97-AF65-F5344CB8AC3E}">
        <p14:creationId xmlns:p14="http://schemas.microsoft.com/office/powerpoint/2010/main" val="39948171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Agenda Slide</a:t>
            </a:r>
            <a:endParaRPr lang="en-US" dirty="0"/>
          </a:p>
        </p:txBody>
      </p:sp>
      <p:sp>
        <p:nvSpPr>
          <p:cNvPr id="5" name="Slide Number Placeholder 4"/>
          <p:cNvSpPr>
            <a:spLocks noGrp="1"/>
          </p:cNvSpPr>
          <p:nvPr>
            <p:ph type="sldNum" sz="quarter" idx="12"/>
          </p:nvPr>
        </p:nvSpPr>
        <p:spPr>
          <a:xfrm>
            <a:off x="101600" y="6492876"/>
            <a:ext cx="5080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
        <p:nvSpPr>
          <p:cNvPr id="4" name="Content Placeholder 2"/>
          <p:cNvSpPr>
            <a:spLocks noGrp="1"/>
          </p:cNvSpPr>
          <p:nvPr>
            <p:ph idx="1" hasCustomPrompt="1"/>
          </p:nvPr>
        </p:nvSpPr>
        <p:spPr>
          <a:xfrm>
            <a:off x="609600" y="1600201"/>
            <a:ext cx="10972800" cy="4525963"/>
          </a:xfrm>
        </p:spPr>
        <p:txBody>
          <a:bodyPr/>
          <a:lstStyle>
            <a:lvl1pPr marL="342900" indent="-342900">
              <a:buSzPct val="80000"/>
              <a:buFont typeface="Wingdings" panose="05000000000000000000" pitchFamily="2" charset="2"/>
              <a:buChar char="q"/>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add agenda item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77637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a:xfrm>
            <a:off x="609600" y="1722438"/>
            <a:ext cx="10972800" cy="4525963"/>
          </a:xfrm>
        </p:spPr>
        <p:txBody>
          <a:bodyPr/>
          <a:lstStyle>
            <a:lvl1pPr>
              <a:defRPr sz="2800">
                <a:latin typeface="Calibri" panose="020F0502020204030204" pitchFamily="34" charset="0"/>
              </a:defRPr>
            </a:lvl1pPr>
            <a:lvl2pPr marL="742950" indent="-285750">
              <a:buClr>
                <a:schemeClr val="accent2"/>
              </a:buClr>
              <a:buFont typeface="Wingdings" panose="05000000000000000000" pitchFamily="2" charset="2"/>
              <a:buChar char="§"/>
              <a:defRPr sz="2600">
                <a:latin typeface="Calibri" panose="020F0502020204030204" pitchFamily="34" charset="0"/>
              </a:defRPr>
            </a:lvl2pPr>
            <a:lvl3pPr marL="1143000" indent="-228600">
              <a:buClr>
                <a:schemeClr val="accent3"/>
              </a:buClr>
              <a:buFont typeface="Arial" panose="020B0604020202020204" pitchFamily="34" charset="0"/>
              <a:buChar char="•"/>
              <a:defRPr>
                <a:latin typeface="Calibri" panose="020F0502020204030204" pitchFamily="34" charset="0"/>
              </a:defRPr>
            </a:lvl3pPr>
            <a:lvl4pPr>
              <a:buClr>
                <a:schemeClr val="accent1"/>
              </a:buClr>
              <a:defRPr sz="2200">
                <a:latin typeface="Calibri" panose="020F0502020204030204" pitchFamily="34" charset="0"/>
              </a:defRPr>
            </a:lvl4pPr>
            <a:lvl5pPr>
              <a:buClr>
                <a:schemeClr val="accent5"/>
              </a:buClr>
              <a:defRPr>
                <a:latin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609600" y="1066800"/>
            <a:ext cx="10972800" cy="609600"/>
          </a:xfrm>
        </p:spPr>
        <p:txBody>
          <a:bodyPr/>
          <a:lstStyle>
            <a:lvl1pPr marL="0" indent="0">
              <a:buNone/>
              <a:defRPr baseline="0">
                <a:solidFill>
                  <a:schemeClr val="accent1"/>
                </a:solidFill>
              </a:defRPr>
            </a:lvl1pPr>
          </a:lstStyle>
          <a:p>
            <a:pPr lvl="0"/>
            <a:r>
              <a:rPr lang="en-US" dirty="0" smtClean="0"/>
              <a:t>Click to add tagline</a:t>
            </a:r>
            <a:endParaRPr lang="en-US" dirty="0"/>
          </a:p>
        </p:txBody>
      </p:sp>
      <p:sp>
        <p:nvSpPr>
          <p:cNvPr id="6" name="Slide Number Placeholder 5"/>
          <p:cNvSpPr>
            <a:spLocks noGrp="1"/>
          </p:cNvSpPr>
          <p:nvPr>
            <p:ph type="sldNum" sz="quarter" idx="12"/>
          </p:nvPr>
        </p:nvSpPr>
        <p:spPr>
          <a:xfrm>
            <a:off x="101600" y="6492876"/>
            <a:ext cx="1727200" cy="365125"/>
          </a:xfrm>
          <a:prstGeom prst="rect">
            <a:avLst/>
          </a:prstGeom>
        </p:spPr>
        <p:txBody>
          <a:bodyPr/>
          <a:lstStyle/>
          <a:p>
            <a:fld id="{E18695A3-612B-4B2B-B01B-9890B4364E2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770594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7240431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p:cNvSpPr>
            <a:spLocks noGrp="1"/>
          </p:cNvSpPr>
          <p:nvPr>
            <p:ph type="body" sz="quarter" idx="13" hasCustomPrompt="1"/>
          </p:nvPr>
        </p:nvSpPr>
        <p:spPr>
          <a:xfrm>
            <a:off x="609600" y="1066800"/>
            <a:ext cx="10972800" cy="609600"/>
          </a:xfrm>
        </p:spPr>
        <p:txBody>
          <a:bodyPr/>
          <a:lstStyle>
            <a:lvl1pPr marL="0" indent="0">
              <a:buNone/>
              <a:defRPr baseline="0">
                <a:solidFill>
                  <a:schemeClr val="accent1"/>
                </a:solidFill>
              </a:defRPr>
            </a:lvl1pPr>
          </a:lstStyle>
          <a:p>
            <a:pPr lvl="0"/>
            <a:r>
              <a:rPr lang="en-US" dirty="0" smtClean="0"/>
              <a:t>Click to add tagline</a:t>
            </a:r>
            <a:endParaRPr lang="en-US" dirty="0"/>
          </a:p>
        </p:txBody>
      </p:sp>
      <p:sp>
        <p:nvSpPr>
          <p:cNvPr id="8" name="Slide Number Placeholder 5"/>
          <p:cNvSpPr>
            <a:spLocks noGrp="1"/>
          </p:cNvSpPr>
          <p:nvPr>
            <p:ph type="sldNum" sz="quarter" idx="4"/>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424049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5554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8131538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2" name="Picture Placeholder 11"/>
          <p:cNvSpPr>
            <a:spLocks noGrp="1"/>
          </p:cNvSpPr>
          <p:nvPr>
            <p:ph type="pic" sz="quarter" idx="10" hasCustomPrompt="1"/>
          </p:nvPr>
        </p:nvSpPr>
        <p:spPr>
          <a:xfrm>
            <a:off x="0" y="0"/>
            <a:ext cx="12192000" cy="6858000"/>
          </a:xfrm>
        </p:spPr>
        <p:txBody>
          <a:bodyPr/>
          <a:lstStyle>
            <a:lvl1pPr>
              <a:defRPr baseline="0"/>
            </a:lvl1pPr>
          </a:lstStyle>
          <a:p>
            <a:r>
              <a:rPr lang="en-US" dirty="0" smtClean="0"/>
              <a:t>Click on icon to add picture. Click text box to add white text</a:t>
            </a:r>
            <a:endParaRPr lang="en-US" dirty="0"/>
          </a:p>
        </p:txBody>
      </p:sp>
      <p:sp>
        <p:nvSpPr>
          <p:cNvPr id="3" name="Text Placeholder 2"/>
          <p:cNvSpPr>
            <a:spLocks noGrp="1"/>
          </p:cNvSpPr>
          <p:nvPr>
            <p:ph type="body" idx="1" hasCustomPrompt="1"/>
          </p:nvPr>
        </p:nvSpPr>
        <p:spPr>
          <a:xfrm>
            <a:off x="4572000" y="3553640"/>
            <a:ext cx="7416800" cy="3151961"/>
          </a:xfrm>
        </p:spPr>
        <p:txBody>
          <a:bodyPr anchor="b">
            <a:normAutofit/>
          </a:bodyPr>
          <a:lstStyle>
            <a:lvl1pPr marL="0" indent="0" algn="r" defTabSz="914400" rtl="0" eaLnBrk="1" latinLnBrk="0" hangingPunct="1">
              <a:spcBef>
                <a:spcPct val="0"/>
              </a:spcBef>
              <a:buNone/>
              <a:defRPr lang="en-US" sz="4000" b="1" kern="1200" cap="all" baseline="0" dirty="0" smtClean="0">
                <a:solidFill>
                  <a:schemeClr val="bg1"/>
                </a:solidFill>
                <a:latin typeface="Calibri" panose="020F0502020204030204" pitchFamily="34" charset="0"/>
                <a:ea typeface="Dotum" panose="020B0600000101010101" pitchFamily="34" charset="-127"/>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white text</a:t>
            </a:r>
          </a:p>
        </p:txBody>
      </p:sp>
    </p:spTree>
    <p:extLst>
      <p:ext uri="{BB962C8B-B14F-4D97-AF65-F5344CB8AC3E}">
        <p14:creationId xmlns:p14="http://schemas.microsoft.com/office/powerpoint/2010/main" val="11577607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30675161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16624177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19200"/>
            <a:ext cx="4011084" cy="1028731"/>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219200"/>
            <a:ext cx="6815667"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2362200"/>
            <a:ext cx="4011084"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Slide Number Placeholder 5"/>
          <p:cNvSpPr>
            <a:spLocks noGrp="1"/>
          </p:cNvSpPr>
          <p:nvPr>
            <p:ph type="sldNum" sz="quarter" idx="4"/>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sp>
        <p:nvSpPr>
          <p:cNvPr id="8" name="Title Placeholder 1"/>
          <p:cNvSpPr txBox="1">
            <a:spLocks/>
          </p:cNvSpPr>
          <p:nvPr userDrawn="1"/>
        </p:nvSpPr>
        <p:spPr>
          <a:xfrm>
            <a:off x="0" y="0"/>
            <a:ext cx="12192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a:lstStyle>
          <a:p>
            <a:r>
              <a:rPr lang="en-US" sz="3800" smtClean="0"/>
              <a:t>Click to edit Master title style</a:t>
            </a:r>
            <a:endParaRPr lang="en-US" sz="3800" dirty="0"/>
          </a:p>
        </p:txBody>
      </p:sp>
    </p:spTree>
    <p:extLst>
      <p:ext uri="{BB962C8B-B14F-4D97-AF65-F5344CB8AC3E}">
        <p14:creationId xmlns:p14="http://schemas.microsoft.com/office/powerpoint/2010/main" val="39412637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1855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cap="all" baseline="0"/>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pic>
        <p:nvPicPr>
          <p:cNvPr id="13"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10160001" y="451276"/>
            <a:ext cx="1118799" cy="844125"/>
          </a:xfrm>
          <a:prstGeom prst="rect">
            <a:avLst/>
          </a:prstGeom>
          <a:noFill/>
          <a:ln w="9525">
            <a:noFill/>
            <a:miter lim="800000"/>
            <a:headEnd/>
            <a:tailEnd/>
          </a:ln>
          <a:effec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533400"/>
            <a:ext cx="1763491" cy="717992"/>
          </a:xfrm>
          <a:prstGeom prst="rect">
            <a:avLst/>
          </a:prstGeom>
        </p:spPr>
      </p:pic>
    </p:spTree>
    <p:extLst>
      <p:ext uri="{BB962C8B-B14F-4D97-AF65-F5344CB8AC3E}">
        <p14:creationId xmlns:p14="http://schemas.microsoft.com/office/powerpoint/2010/main" val="27683781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0" y="2130426"/>
            <a:ext cx="6705600" cy="1470025"/>
          </a:xfrm>
        </p:spPr>
        <p:txBody>
          <a:bodyPr/>
          <a:lstStyle>
            <a:lvl1pPr algn="r">
              <a:defRPr cap="all" baseline="0"/>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5062691" y="3886200"/>
            <a:ext cx="6722909" cy="17526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
        <p:nvSpPr>
          <p:cNvPr id="5" name="Picture Placeholder 4"/>
          <p:cNvSpPr>
            <a:spLocks noGrp="1"/>
          </p:cNvSpPr>
          <p:nvPr>
            <p:ph type="pic" sz="quarter" idx="13"/>
          </p:nvPr>
        </p:nvSpPr>
        <p:spPr>
          <a:xfrm>
            <a:off x="304800" y="2133600"/>
            <a:ext cx="4572000" cy="3505200"/>
          </a:xfrm>
        </p:spPr>
        <p:txBody>
          <a:bodyPr/>
          <a:lstStyle>
            <a:lvl1pPr>
              <a:defRPr/>
            </a:lvl1pPr>
          </a:lstStyle>
          <a:p>
            <a:r>
              <a:rPr lang="en-US" dirty="0"/>
              <a:t>Click icon to add picture</a:t>
            </a:r>
          </a:p>
        </p:txBody>
      </p:sp>
      <p:pic>
        <p:nvPicPr>
          <p:cNvPr id="8"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10160001" y="451276"/>
            <a:ext cx="1118799" cy="844125"/>
          </a:xfrm>
          <a:prstGeom prst="rect">
            <a:avLst/>
          </a:prstGeom>
          <a:noFill/>
          <a:ln w="9525">
            <a:noFill/>
            <a:miter lim="800000"/>
            <a:headEnd/>
            <a:tailEnd/>
          </a:ln>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533400"/>
            <a:ext cx="1763491" cy="717992"/>
          </a:xfrm>
          <a:prstGeom prst="rect">
            <a:avLst/>
          </a:prstGeom>
        </p:spPr>
      </p:pic>
    </p:spTree>
    <p:extLst>
      <p:ext uri="{BB962C8B-B14F-4D97-AF65-F5344CB8AC3E}">
        <p14:creationId xmlns:p14="http://schemas.microsoft.com/office/powerpoint/2010/main" val="279788105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9309" y="2362201"/>
            <a:ext cx="8534400" cy="1470025"/>
          </a:xfrm>
        </p:spPr>
        <p:txBody>
          <a:bodyPr>
            <a:normAutofit/>
          </a:bodyPr>
          <a:lstStyle>
            <a:lvl1pPr algn="r">
              <a:defRPr sz="3800" cap="all" baseline="0"/>
            </a:lvl1pPr>
          </a:lstStyle>
          <a:p>
            <a:r>
              <a:rPr lang="en-US" dirty="0"/>
              <a:t>	TITLE of Presentation</a:t>
            </a:r>
          </a:p>
        </p:txBody>
      </p:sp>
      <p:sp>
        <p:nvSpPr>
          <p:cNvPr id="3" name="Subtitle 2"/>
          <p:cNvSpPr>
            <a:spLocks noGrp="1"/>
          </p:cNvSpPr>
          <p:nvPr>
            <p:ph type="subTitle" idx="1"/>
          </p:nvPr>
        </p:nvSpPr>
        <p:spPr>
          <a:xfrm>
            <a:off x="3352800" y="3886200"/>
            <a:ext cx="8534400" cy="1752600"/>
          </a:xfrm>
        </p:spPr>
        <p:txBody>
          <a:bodyPr/>
          <a:lstStyle>
            <a:lvl1pPr marL="0" indent="0" algn="r">
              <a:buNone/>
              <a:defRPr/>
            </a:lvl1pPr>
          </a:lstStyle>
          <a:p>
            <a:pPr algn="r"/>
            <a:r>
              <a:rPr lang="en-US"/>
              <a:t>Click to edit Master subtitle style</a:t>
            </a:r>
            <a:endParaRPr lang="en-US" dirty="0"/>
          </a:p>
        </p:txBody>
      </p:sp>
      <p:sp>
        <p:nvSpPr>
          <p:cNvPr id="4" name="Rectangle 3"/>
          <p:cNvSpPr/>
          <p:nvPr userDrawn="1"/>
        </p:nvSpPr>
        <p:spPr>
          <a:xfrm>
            <a:off x="-1" y="6380854"/>
            <a:ext cx="12191999" cy="477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6221" y="0"/>
            <a:ext cx="1219822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5"/>
          <p:cNvPicPr>
            <a:picLocks noChangeAspect="1" noChangeArrowheads="1"/>
          </p:cNvPicPr>
          <p:nvPr userDrawn="1"/>
        </p:nvPicPr>
        <p:blipFill>
          <a:blip r:embed="rId2" cstate="print">
            <a:clrChange>
              <a:clrFrom>
                <a:srgbClr val="FFF7CE"/>
              </a:clrFrom>
              <a:clrTo>
                <a:srgbClr val="FFF7CE">
                  <a:alpha val="0"/>
                </a:srgbClr>
              </a:clrTo>
            </a:clrChange>
            <a:lum contrast="6000"/>
          </a:blip>
          <a:srcRect/>
          <a:stretch>
            <a:fillRect/>
          </a:stretch>
        </p:blipFill>
        <p:spPr bwMode="auto">
          <a:xfrm>
            <a:off x="10769600" y="5334001"/>
            <a:ext cx="1227645" cy="926249"/>
          </a:xfrm>
          <a:prstGeom prst="rect">
            <a:avLst/>
          </a:prstGeom>
          <a:noFill/>
          <a:ln w="9525">
            <a:noFill/>
            <a:miter lim="800000"/>
            <a:headEnd/>
            <a:tailEnd/>
          </a:ln>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143" y="5454208"/>
            <a:ext cx="1763491" cy="717992"/>
          </a:xfrm>
          <a:prstGeom prst="rect">
            <a:avLst/>
          </a:prstGeom>
        </p:spPr>
      </p:pic>
    </p:spTree>
    <p:extLst>
      <p:ext uri="{BB962C8B-B14F-4D97-AF65-F5344CB8AC3E}">
        <p14:creationId xmlns:p14="http://schemas.microsoft.com/office/powerpoint/2010/main" val="559493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Agenda Slide</a:t>
            </a:r>
          </a:p>
        </p:txBody>
      </p:sp>
      <p:sp>
        <p:nvSpPr>
          <p:cNvPr id="5" name="Slide Number Placeholder 4"/>
          <p:cNvSpPr>
            <a:spLocks noGrp="1"/>
          </p:cNvSpPr>
          <p:nvPr>
            <p:ph type="sldNum" sz="quarter" idx="12"/>
          </p:nvPr>
        </p:nvSpPr>
        <p:spPr/>
        <p:txBody>
          <a:bodyPr/>
          <a:lstStyle/>
          <a:p>
            <a:fld id="{E18695A3-612B-4B2B-B01B-9890B4364E2E}" type="slidenum">
              <a:rPr lang="en-US" smtClean="0"/>
              <a:t>‹#›</a:t>
            </a:fld>
            <a:endParaRPr lang="en-US" dirty="0"/>
          </a:p>
        </p:txBody>
      </p:sp>
      <p:sp>
        <p:nvSpPr>
          <p:cNvPr id="4" name="Content Placeholder 2"/>
          <p:cNvSpPr>
            <a:spLocks noGrp="1"/>
          </p:cNvSpPr>
          <p:nvPr>
            <p:ph idx="1" hasCustomPrompt="1"/>
          </p:nvPr>
        </p:nvSpPr>
        <p:spPr>
          <a:xfrm>
            <a:off x="609600" y="1600201"/>
            <a:ext cx="10972800" cy="4525963"/>
          </a:xfrm>
        </p:spPr>
        <p:txBody>
          <a:bodyPr/>
          <a:lstStyle>
            <a:lvl1pPr marL="342900" indent="-342900">
              <a:buSzPct val="80000"/>
              <a:buFont typeface="Wingdings" panose="05000000000000000000" pitchFamily="2" charset="2"/>
              <a:buChar char="q"/>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Click to add 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259555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335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609600" y="1722438"/>
            <a:ext cx="10972800" cy="4525963"/>
          </a:xfrm>
        </p:spPr>
        <p:txBody>
          <a:bodyPr/>
          <a:lstStyle>
            <a:lvl1pPr marL="342900" indent="-342900">
              <a:buFont typeface="Wingdings" panose="05000000000000000000" pitchFamily="2" charset="2"/>
              <a:buChar char="§"/>
              <a:defRPr sz="2800">
                <a:latin typeface="Corbel" panose="020B0503020204020204" pitchFamily="34" charset="0"/>
              </a:defRPr>
            </a:lvl1pPr>
            <a:lvl2pPr marL="742950" indent="-285750">
              <a:buClr>
                <a:schemeClr val="accent2"/>
              </a:buClr>
              <a:buFont typeface="Wingdings" panose="05000000000000000000" pitchFamily="2" charset="2"/>
              <a:buChar char="§"/>
              <a:defRPr sz="2600">
                <a:latin typeface="Corbel" panose="020B0503020204020204" pitchFamily="34" charset="0"/>
              </a:defRPr>
            </a:lvl2pPr>
            <a:lvl3pPr marL="1143000" indent="-228600">
              <a:buClr>
                <a:schemeClr val="accent3"/>
              </a:buClr>
              <a:buFont typeface="Arial" panose="020B0604020202020204" pitchFamily="34" charset="0"/>
              <a:buChar char="•"/>
              <a:defRPr>
                <a:latin typeface="Corbel" panose="020B0503020204020204" pitchFamily="34" charset="0"/>
              </a:defRPr>
            </a:lvl3pPr>
            <a:lvl4pPr>
              <a:buClr>
                <a:schemeClr val="accent1"/>
              </a:buClr>
              <a:defRPr sz="2200">
                <a:latin typeface="Corbel" panose="020B0503020204020204" pitchFamily="34" charset="0"/>
              </a:defRPr>
            </a:lvl4pPr>
            <a:lvl5pPr>
              <a:buClr>
                <a:schemeClr val="accent5"/>
              </a:buClr>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18695A3-612B-4B2B-B01B-9890B4364E2E}" type="slidenum">
              <a:rPr lang="en-US" smtClean="0"/>
              <a:t>‹#›</a:t>
            </a:fld>
            <a:endParaRPr lang="en-US" dirty="0"/>
          </a:p>
        </p:txBody>
      </p:sp>
      <p:sp>
        <p:nvSpPr>
          <p:cNvPr id="8" name="Text Placeholder 7"/>
          <p:cNvSpPr>
            <a:spLocks noGrp="1"/>
          </p:cNvSpPr>
          <p:nvPr>
            <p:ph type="body" sz="quarter" idx="13" hasCustomPrompt="1"/>
          </p:nvPr>
        </p:nvSpPr>
        <p:spPr>
          <a:xfrm>
            <a:off x="609600" y="1066800"/>
            <a:ext cx="10972800" cy="609600"/>
          </a:xfrm>
        </p:spPr>
        <p:txBody>
          <a:bodyPr/>
          <a:lstStyle>
            <a:lvl1pPr marL="0" indent="0">
              <a:buNone/>
              <a:defRPr baseline="0">
                <a:solidFill>
                  <a:schemeClr val="accent1"/>
                </a:solidFill>
              </a:defRPr>
            </a:lvl1pPr>
          </a:lstStyle>
          <a:p>
            <a:pPr lvl="0"/>
            <a:r>
              <a:rPr lang="en-US" dirty="0"/>
              <a:t>Click to add tagline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3744653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18695A3-612B-4B2B-B01B-9890B4364E2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764893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18695A3-612B-4B2B-B01B-9890B4364E2E}" type="slidenum">
              <a:rPr lang="en-US" smtClean="0"/>
              <a:pPr/>
              <a:t>‹#›</a:t>
            </a:fld>
            <a:endParaRPr lang="en-US" dirty="0"/>
          </a:p>
        </p:txBody>
      </p:sp>
    </p:spTree>
    <p:extLst>
      <p:ext uri="{BB962C8B-B14F-4D97-AF65-F5344CB8AC3E}">
        <p14:creationId xmlns:p14="http://schemas.microsoft.com/office/powerpoint/2010/main" val="4252138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marL="342900" indent="-3429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342900" indent="-342900">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18695A3-612B-4B2B-B01B-9890B4364E2E}" type="slidenum">
              <a:rPr lang="en-US" smtClean="0"/>
              <a:t>‹#›</a:t>
            </a:fld>
            <a:endParaRPr lang="en-US" dirty="0"/>
          </a:p>
        </p:txBody>
      </p:sp>
      <p:sp>
        <p:nvSpPr>
          <p:cNvPr id="9" name="Text Placeholder 7"/>
          <p:cNvSpPr>
            <a:spLocks noGrp="1"/>
          </p:cNvSpPr>
          <p:nvPr>
            <p:ph type="body" sz="quarter" idx="13" hasCustomPrompt="1"/>
          </p:nvPr>
        </p:nvSpPr>
        <p:spPr>
          <a:xfrm>
            <a:off x="609600" y="1066800"/>
            <a:ext cx="10972800" cy="609600"/>
          </a:xfrm>
        </p:spPr>
        <p:txBody>
          <a:bodyPr/>
          <a:lstStyle>
            <a:lvl1pPr marL="0" indent="0">
              <a:buNone/>
              <a:defRPr baseline="0">
                <a:solidFill>
                  <a:schemeClr val="accent1"/>
                </a:solidFill>
              </a:defRPr>
            </a:lvl1pPr>
          </a:lstStyle>
          <a:p>
            <a:pPr lvl="0"/>
            <a:r>
              <a:rPr lang="en-US" dirty="0"/>
              <a:t>Click to add tagline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3396374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342900" indent="-342900">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marL="342900" indent="-342900">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18695A3-612B-4B2B-B01B-9890B4364E2E}"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2060489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sp>
        <p:nvSpPr>
          <p:cNvPr id="2" name="Picture Placeholder 11"/>
          <p:cNvSpPr>
            <a:spLocks noGrp="1"/>
          </p:cNvSpPr>
          <p:nvPr>
            <p:ph type="pic" sz="quarter" idx="10" hasCustomPrompt="1"/>
          </p:nvPr>
        </p:nvSpPr>
        <p:spPr>
          <a:xfrm>
            <a:off x="0" y="0"/>
            <a:ext cx="12192000" cy="6858000"/>
          </a:xfrm>
        </p:spPr>
        <p:txBody>
          <a:bodyPr/>
          <a:lstStyle>
            <a:lvl1pPr>
              <a:defRPr baseline="0"/>
            </a:lvl1pPr>
          </a:lstStyle>
          <a:p>
            <a:r>
              <a:rPr lang="en-US" dirty="0"/>
              <a:t>Click on icon to add picture. Click text box to add white text</a:t>
            </a:r>
          </a:p>
        </p:txBody>
      </p:sp>
      <p:sp>
        <p:nvSpPr>
          <p:cNvPr id="3" name="Text Placeholder 2"/>
          <p:cNvSpPr>
            <a:spLocks noGrp="1"/>
          </p:cNvSpPr>
          <p:nvPr>
            <p:ph type="body" idx="1" hasCustomPrompt="1"/>
          </p:nvPr>
        </p:nvSpPr>
        <p:spPr>
          <a:xfrm>
            <a:off x="4572000" y="3553640"/>
            <a:ext cx="7416800" cy="3151961"/>
          </a:xfrm>
        </p:spPr>
        <p:txBody>
          <a:bodyPr anchor="b">
            <a:normAutofit/>
          </a:bodyPr>
          <a:lstStyle>
            <a:lvl1pPr marL="0" indent="0" algn="r" defTabSz="914400" rtl="0" eaLnBrk="1" latinLnBrk="0" hangingPunct="1">
              <a:spcBef>
                <a:spcPct val="0"/>
              </a:spcBef>
              <a:buNone/>
              <a:defRPr lang="en-US" sz="4000" b="1" kern="1200" cap="all" baseline="0" dirty="0" smtClean="0">
                <a:solidFill>
                  <a:schemeClr val="bg1"/>
                </a:solidFill>
                <a:latin typeface="Corbel" panose="020B0503020204020204" pitchFamily="34" charset="0"/>
                <a:ea typeface="Dotum" panose="020B0600000101010101" pitchFamily="34" charset="-127"/>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white text</a:t>
            </a:r>
          </a:p>
        </p:txBody>
      </p:sp>
    </p:spTree>
    <p:extLst>
      <p:ext uri="{BB962C8B-B14F-4D97-AF65-F5344CB8AC3E}">
        <p14:creationId xmlns:p14="http://schemas.microsoft.com/office/powerpoint/2010/main" val="637284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18695A3-612B-4B2B-B01B-9890B4364E2E}"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3395441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8695A3-612B-4B2B-B01B-9890B4364E2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819171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47687"/>
            <a:ext cx="4011084" cy="1162050"/>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547688"/>
            <a:ext cx="6815667" cy="5853113"/>
          </a:xfrm>
        </p:spPr>
        <p:txBody>
          <a:bodyPr/>
          <a:lstStyle>
            <a:lvl1pPr marL="342900" indent="-342900">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70973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18695A3-612B-4B2B-B01B-9890B4364E2E}"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041" y="6217920"/>
            <a:ext cx="711199" cy="289559"/>
          </a:xfrm>
          <a:prstGeom prst="rect">
            <a:avLst/>
          </a:prstGeom>
        </p:spPr>
      </p:pic>
    </p:spTree>
    <p:extLst>
      <p:ext uri="{BB962C8B-B14F-4D97-AF65-F5344CB8AC3E}">
        <p14:creationId xmlns:p14="http://schemas.microsoft.com/office/powerpoint/2010/main" val="1342130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54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95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 y="0"/>
            <a:ext cx="12191999"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2"/>
              </a:buClr>
              <a:buSzPts val="2400"/>
              <a:buFont typeface="Arial"/>
              <a:buNone/>
              <a:defRPr sz="1200" b="0" i="0" u="none" strike="noStrike" cap="none">
                <a:solidFill>
                  <a:schemeClr val="dk2"/>
                </a:solidFill>
                <a:latin typeface="Nunito Light"/>
                <a:ea typeface="Nunito Light"/>
                <a:cs typeface="Nunito Light"/>
                <a:sym typeface="Nunito Light"/>
              </a:defRPr>
            </a:lvl1pPr>
            <a:lvl2pPr marR="0" lvl="1"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7474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4"/>
        <p:cNvGrpSpPr/>
        <p:nvPr/>
      </p:nvGrpSpPr>
      <p:grpSpPr>
        <a:xfrm>
          <a:off x="0" y="0"/>
          <a:ext cx="0" cy="0"/>
          <a:chOff x="0" y="0"/>
          <a:chExt cx="0" cy="0"/>
        </a:xfrm>
      </p:grpSpPr>
      <p:grpSp>
        <p:nvGrpSpPr>
          <p:cNvPr id="15" name="Google Shape;15;p4"/>
          <p:cNvGrpSpPr/>
          <p:nvPr/>
        </p:nvGrpSpPr>
        <p:grpSpPr>
          <a:xfrm rot="5400000">
            <a:off x="-8358195" y="-198960"/>
            <a:ext cx="12267576" cy="2152745"/>
            <a:chOff x="0" y="-156114"/>
            <a:chExt cx="24535151" cy="4304369"/>
          </a:xfrm>
        </p:grpSpPr>
        <p:sp>
          <p:nvSpPr>
            <p:cNvPr id="16" name="Google Shape;16;p4"/>
            <p:cNvSpPr/>
            <p:nvPr/>
          </p:nvSpPr>
          <p:spPr>
            <a:xfrm>
              <a:off x="23378291" y="2431564"/>
              <a:ext cx="1134322" cy="1716691"/>
            </a:xfrm>
            <a:custGeom>
              <a:avLst/>
              <a:gdLst/>
              <a:ahLst/>
              <a:cxnLst/>
              <a:rect l="l" t="t" r="r" b="b"/>
              <a:pathLst>
                <a:path w="1152" h="1740" extrusionOk="0">
                  <a:moveTo>
                    <a:pt x="0" y="1739"/>
                  </a:moveTo>
                  <a:lnTo>
                    <a:pt x="1151" y="918"/>
                  </a:lnTo>
                  <a:lnTo>
                    <a:pt x="1151" y="0"/>
                  </a:lnTo>
                  <a:lnTo>
                    <a:pt x="0" y="173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 name="Google Shape;17;p4"/>
            <p:cNvSpPr/>
            <p:nvPr/>
          </p:nvSpPr>
          <p:spPr>
            <a:xfrm>
              <a:off x="23079220" y="-88970"/>
              <a:ext cx="1455931" cy="4233061"/>
            </a:xfrm>
            <a:custGeom>
              <a:avLst/>
              <a:gdLst/>
              <a:ahLst/>
              <a:cxnLst/>
              <a:rect l="l" t="t" r="r" b="b"/>
              <a:pathLst>
                <a:path w="1479" h="4296" extrusionOk="0">
                  <a:moveTo>
                    <a:pt x="0" y="0"/>
                  </a:moveTo>
                  <a:lnTo>
                    <a:pt x="327" y="4295"/>
                  </a:lnTo>
                  <a:lnTo>
                    <a:pt x="1478" y="2556"/>
                  </a:lnTo>
                  <a:lnTo>
                    <a:pt x="147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8" name="Google Shape;18;p4"/>
            <p:cNvSpPr/>
            <p:nvPr/>
          </p:nvSpPr>
          <p:spPr>
            <a:xfrm>
              <a:off x="20776620" y="-88970"/>
              <a:ext cx="2646748" cy="4233061"/>
            </a:xfrm>
            <a:custGeom>
              <a:avLst/>
              <a:gdLst/>
              <a:ahLst/>
              <a:cxnLst/>
              <a:rect l="l" t="t" r="r" b="b"/>
              <a:pathLst>
                <a:path w="2687" h="4296" extrusionOk="0">
                  <a:moveTo>
                    <a:pt x="0" y="0"/>
                  </a:moveTo>
                  <a:lnTo>
                    <a:pt x="2686" y="4295"/>
                  </a:lnTo>
                  <a:lnTo>
                    <a:pt x="235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9" name="Google Shape;19;p4"/>
            <p:cNvSpPr/>
            <p:nvPr/>
          </p:nvSpPr>
          <p:spPr>
            <a:xfrm>
              <a:off x="20420244" y="-88970"/>
              <a:ext cx="3003125" cy="4233061"/>
            </a:xfrm>
            <a:custGeom>
              <a:avLst/>
              <a:gdLst/>
              <a:ahLst/>
              <a:cxnLst/>
              <a:rect l="l" t="t" r="r" b="b"/>
              <a:pathLst>
                <a:path w="3049" h="4296" extrusionOk="0">
                  <a:moveTo>
                    <a:pt x="0" y="0"/>
                  </a:moveTo>
                  <a:lnTo>
                    <a:pt x="43" y="3187"/>
                  </a:lnTo>
                  <a:lnTo>
                    <a:pt x="3048" y="4295"/>
                  </a:lnTo>
                  <a:lnTo>
                    <a:pt x="362"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0" name="Google Shape;20;p4"/>
            <p:cNvSpPr/>
            <p:nvPr/>
          </p:nvSpPr>
          <p:spPr>
            <a:xfrm>
              <a:off x="17677877" y="-88971"/>
              <a:ext cx="2785824" cy="3142198"/>
            </a:xfrm>
            <a:custGeom>
              <a:avLst/>
              <a:gdLst/>
              <a:ahLst/>
              <a:cxnLst/>
              <a:rect l="l" t="t" r="r" b="b"/>
              <a:pathLst>
                <a:path w="2826" h="3188" extrusionOk="0">
                  <a:moveTo>
                    <a:pt x="2126" y="0"/>
                  </a:moveTo>
                  <a:lnTo>
                    <a:pt x="0" y="1954"/>
                  </a:lnTo>
                  <a:lnTo>
                    <a:pt x="2825" y="3187"/>
                  </a:lnTo>
                  <a:lnTo>
                    <a:pt x="2782" y="0"/>
                  </a:lnTo>
                  <a:lnTo>
                    <a:pt x="2126"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1" name="Google Shape;21;p4"/>
            <p:cNvSpPr/>
            <p:nvPr/>
          </p:nvSpPr>
          <p:spPr>
            <a:xfrm>
              <a:off x="17608342" y="-88971"/>
              <a:ext cx="2168684" cy="1925303"/>
            </a:xfrm>
            <a:custGeom>
              <a:avLst/>
              <a:gdLst/>
              <a:ahLst/>
              <a:cxnLst/>
              <a:rect l="l" t="t" r="r" b="b"/>
              <a:pathLst>
                <a:path w="2199" h="1955" extrusionOk="0">
                  <a:moveTo>
                    <a:pt x="0" y="0"/>
                  </a:moveTo>
                  <a:lnTo>
                    <a:pt x="72" y="1954"/>
                  </a:lnTo>
                  <a:lnTo>
                    <a:pt x="219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2" name="Google Shape;22;p4"/>
            <p:cNvSpPr/>
            <p:nvPr/>
          </p:nvSpPr>
          <p:spPr>
            <a:xfrm>
              <a:off x="14888519" y="-88734"/>
              <a:ext cx="2811899" cy="1925303"/>
            </a:xfrm>
            <a:custGeom>
              <a:avLst/>
              <a:gdLst/>
              <a:ahLst/>
              <a:cxnLst/>
              <a:rect l="l" t="t" r="r" b="b"/>
              <a:pathLst>
                <a:path w="2852" h="1955" extrusionOk="0">
                  <a:moveTo>
                    <a:pt x="0" y="0"/>
                  </a:moveTo>
                  <a:lnTo>
                    <a:pt x="2851" y="1954"/>
                  </a:lnTo>
                  <a:lnTo>
                    <a:pt x="277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3" name="Google Shape;23;p4"/>
            <p:cNvSpPr/>
            <p:nvPr/>
          </p:nvSpPr>
          <p:spPr>
            <a:xfrm>
              <a:off x="13589856" y="-88970"/>
              <a:ext cx="4137447" cy="3520308"/>
            </a:xfrm>
            <a:custGeom>
              <a:avLst/>
              <a:gdLst/>
              <a:ahLst/>
              <a:cxnLst/>
              <a:rect l="l" t="t" r="r" b="b"/>
              <a:pathLst>
                <a:path w="4196" h="3572" extrusionOk="0">
                  <a:moveTo>
                    <a:pt x="0" y="0"/>
                  </a:moveTo>
                  <a:lnTo>
                    <a:pt x="1886" y="3571"/>
                  </a:lnTo>
                  <a:lnTo>
                    <a:pt x="4195" y="1954"/>
                  </a:lnTo>
                  <a:lnTo>
                    <a:pt x="1344"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4" name="Google Shape;24;p4"/>
            <p:cNvSpPr/>
            <p:nvPr/>
          </p:nvSpPr>
          <p:spPr>
            <a:xfrm>
              <a:off x="11104147" y="-111272"/>
              <a:ext cx="4346058" cy="3520308"/>
            </a:xfrm>
            <a:custGeom>
              <a:avLst/>
              <a:gdLst/>
              <a:ahLst/>
              <a:cxnLst/>
              <a:rect l="l" t="t" r="r" b="b"/>
              <a:pathLst>
                <a:path w="4408" h="3572" extrusionOk="0">
                  <a:moveTo>
                    <a:pt x="965" y="0"/>
                  </a:moveTo>
                  <a:lnTo>
                    <a:pt x="0" y="1760"/>
                  </a:lnTo>
                  <a:lnTo>
                    <a:pt x="4407" y="3571"/>
                  </a:lnTo>
                  <a:lnTo>
                    <a:pt x="2521" y="0"/>
                  </a:lnTo>
                  <a:lnTo>
                    <a:pt x="965"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5" name="Google Shape;25;p4"/>
            <p:cNvSpPr/>
            <p:nvPr/>
          </p:nvSpPr>
          <p:spPr>
            <a:xfrm>
              <a:off x="9793019" y="-88970"/>
              <a:ext cx="369415" cy="195571"/>
            </a:xfrm>
            <a:custGeom>
              <a:avLst/>
              <a:gdLst/>
              <a:ahLst/>
              <a:cxnLst/>
              <a:rect l="l" t="t" r="r" b="b"/>
              <a:pathLst>
                <a:path w="374" h="198" extrusionOk="0">
                  <a:moveTo>
                    <a:pt x="112" y="0"/>
                  </a:moveTo>
                  <a:lnTo>
                    <a:pt x="0" y="197"/>
                  </a:lnTo>
                  <a:lnTo>
                    <a:pt x="373" y="0"/>
                  </a:lnTo>
                  <a:lnTo>
                    <a:pt x="112"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6" name="Google Shape;26;p4"/>
            <p:cNvSpPr/>
            <p:nvPr/>
          </p:nvSpPr>
          <p:spPr>
            <a:xfrm>
              <a:off x="9698211" y="-88970"/>
              <a:ext cx="225996" cy="195571"/>
            </a:xfrm>
            <a:custGeom>
              <a:avLst/>
              <a:gdLst/>
              <a:ahLst/>
              <a:cxnLst/>
              <a:rect l="l" t="t" r="r" b="b"/>
              <a:pathLst>
                <a:path w="231" h="198" extrusionOk="0">
                  <a:moveTo>
                    <a:pt x="0" y="0"/>
                  </a:moveTo>
                  <a:lnTo>
                    <a:pt x="118" y="197"/>
                  </a:lnTo>
                  <a:lnTo>
                    <a:pt x="230" y="0"/>
                  </a:lnTo>
                  <a:lnTo>
                    <a:pt x="0"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7" name="Google Shape;27;p4"/>
            <p:cNvSpPr/>
            <p:nvPr/>
          </p:nvSpPr>
          <p:spPr>
            <a:xfrm>
              <a:off x="8502000" y="61758"/>
              <a:ext cx="2646751" cy="2259950"/>
            </a:xfrm>
            <a:custGeom>
              <a:avLst/>
              <a:gdLst/>
              <a:ahLst/>
              <a:cxnLst/>
              <a:rect l="l" t="t" r="r" b="b"/>
              <a:pathLst>
                <a:path w="2686" h="2292" extrusionOk="0">
                  <a:moveTo>
                    <a:pt x="2685" y="1563"/>
                  </a:moveTo>
                  <a:lnTo>
                    <a:pt x="1308" y="0"/>
                  </a:lnTo>
                  <a:lnTo>
                    <a:pt x="0" y="2291"/>
                  </a:lnTo>
                  <a:lnTo>
                    <a:pt x="2685" y="1563"/>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8" name="Google Shape;28;p4"/>
            <p:cNvSpPr/>
            <p:nvPr/>
          </p:nvSpPr>
          <p:spPr>
            <a:xfrm>
              <a:off x="6821130" y="61996"/>
              <a:ext cx="2985743" cy="2259950"/>
            </a:xfrm>
            <a:custGeom>
              <a:avLst/>
              <a:gdLst/>
              <a:ahLst/>
              <a:cxnLst/>
              <a:rect l="l" t="t" r="r" b="b"/>
              <a:pathLst>
                <a:path w="3030" h="2292" extrusionOk="0">
                  <a:moveTo>
                    <a:pt x="3029" y="0"/>
                  </a:moveTo>
                  <a:lnTo>
                    <a:pt x="0" y="624"/>
                  </a:lnTo>
                  <a:lnTo>
                    <a:pt x="1721" y="2291"/>
                  </a:lnTo>
                  <a:lnTo>
                    <a:pt x="3029"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29" name="Google Shape;29;p4"/>
            <p:cNvSpPr/>
            <p:nvPr/>
          </p:nvSpPr>
          <p:spPr>
            <a:xfrm>
              <a:off x="6829814" y="-88970"/>
              <a:ext cx="2985743" cy="808366"/>
            </a:xfrm>
            <a:custGeom>
              <a:avLst/>
              <a:gdLst/>
              <a:ahLst/>
              <a:cxnLst/>
              <a:rect l="l" t="t" r="r" b="b"/>
              <a:pathLst>
                <a:path w="3030" h="822" extrusionOk="0">
                  <a:moveTo>
                    <a:pt x="61" y="0"/>
                  </a:moveTo>
                  <a:lnTo>
                    <a:pt x="0" y="821"/>
                  </a:lnTo>
                  <a:lnTo>
                    <a:pt x="3029" y="197"/>
                  </a:lnTo>
                  <a:lnTo>
                    <a:pt x="2911" y="0"/>
                  </a:lnTo>
                  <a:lnTo>
                    <a:pt x="61" y="0"/>
                  </a:lnTo>
                </a:path>
              </a:pathLst>
            </a:custGeom>
            <a:solidFill>
              <a:srgbClr val="0D45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0" name="Google Shape;30;p4"/>
            <p:cNvSpPr/>
            <p:nvPr/>
          </p:nvSpPr>
          <p:spPr>
            <a:xfrm>
              <a:off x="5975275" y="-88970"/>
              <a:ext cx="943094" cy="808366"/>
            </a:xfrm>
            <a:custGeom>
              <a:avLst/>
              <a:gdLst/>
              <a:ahLst/>
              <a:cxnLst/>
              <a:rect l="l" t="t" r="r" b="b"/>
              <a:pathLst>
                <a:path w="955" h="822" extrusionOk="0">
                  <a:moveTo>
                    <a:pt x="0" y="0"/>
                  </a:moveTo>
                  <a:lnTo>
                    <a:pt x="893" y="821"/>
                  </a:lnTo>
                  <a:lnTo>
                    <a:pt x="954"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1" name="Google Shape;31;p4"/>
            <p:cNvSpPr/>
            <p:nvPr/>
          </p:nvSpPr>
          <p:spPr>
            <a:xfrm>
              <a:off x="5608571" y="674793"/>
              <a:ext cx="2916204" cy="1642810"/>
            </a:xfrm>
            <a:custGeom>
              <a:avLst/>
              <a:gdLst/>
              <a:ahLst/>
              <a:cxnLst/>
              <a:rect l="l" t="t" r="r" b="b"/>
              <a:pathLst>
                <a:path w="2959" h="1668" extrusionOk="0">
                  <a:moveTo>
                    <a:pt x="2958" y="1667"/>
                  </a:moveTo>
                  <a:lnTo>
                    <a:pt x="1237" y="0"/>
                  </a:lnTo>
                  <a:lnTo>
                    <a:pt x="0" y="1323"/>
                  </a:lnTo>
                  <a:lnTo>
                    <a:pt x="2958" y="1667"/>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2" name="Google Shape;32;p4"/>
            <p:cNvSpPr/>
            <p:nvPr/>
          </p:nvSpPr>
          <p:spPr>
            <a:xfrm>
              <a:off x="5092201" y="-155877"/>
              <a:ext cx="1760153" cy="2112184"/>
            </a:xfrm>
            <a:custGeom>
              <a:avLst/>
              <a:gdLst/>
              <a:ahLst/>
              <a:cxnLst/>
              <a:rect l="l" t="t" r="r" b="b"/>
              <a:pathLst>
                <a:path w="1787" h="2145" extrusionOk="0">
                  <a:moveTo>
                    <a:pt x="0" y="0"/>
                  </a:moveTo>
                  <a:lnTo>
                    <a:pt x="549" y="2144"/>
                  </a:lnTo>
                  <a:lnTo>
                    <a:pt x="1786" y="821"/>
                  </a:lnTo>
                  <a:lnTo>
                    <a:pt x="893"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3" name="Google Shape;33;p4"/>
            <p:cNvSpPr/>
            <p:nvPr/>
          </p:nvSpPr>
          <p:spPr>
            <a:xfrm>
              <a:off x="443059" y="190760"/>
              <a:ext cx="5232654" cy="2977052"/>
            </a:xfrm>
            <a:custGeom>
              <a:avLst/>
              <a:gdLst/>
              <a:ahLst/>
              <a:cxnLst/>
              <a:rect l="l" t="t" r="r" b="b"/>
              <a:pathLst>
                <a:path w="5311" h="3020" extrusionOk="0">
                  <a:moveTo>
                    <a:pt x="5310" y="1771"/>
                  </a:moveTo>
                  <a:lnTo>
                    <a:pt x="853" y="0"/>
                  </a:lnTo>
                  <a:lnTo>
                    <a:pt x="0" y="3019"/>
                  </a:lnTo>
                  <a:lnTo>
                    <a:pt x="5310" y="1771"/>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4" name="Google Shape;34;p4"/>
            <p:cNvSpPr/>
            <p:nvPr/>
          </p:nvSpPr>
          <p:spPr>
            <a:xfrm>
              <a:off x="1264131" y="-156113"/>
              <a:ext cx="4393864" cy="2112184"/>
            </a:xfrm>
            <a:custGeom>
              <a:avLst/>
              <a:gdLst/>
              <a:ahLst/>
              <a:cxnLst/>
              <a:rect l="l" t="t" r="r" b="b"/>
              <a:pathLst>
                <a:path w="4458" h="2145" extrusionOk="0">
                  <a:moveTo>
                    <a:pt x="936" y="0"/>
                  </a:moveTo>
                  <a:lnTo>
                    <a:pt x="0" y="373"/>
                  </a:lnTo>
                  <a:lnTo>
                    <a:pt x="4457" y="2144"/>
                  </a:lnTo>
                  <a:lnTo>
                    <a:pt x="3908" y="0"/>
                  </a:lnTo>
                  <a:lnTo>
                    <a:pt x="936"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5" name="Google Shape;35;p4"/>
            <p:cNvSpPr/>
            <p:nvPr/>
          </p:nvSpPr>
          <p:spPr>
            <a:xfrm>
              <a:off x="1264131" y="-133574"/>
              <a:ext cx="921364" cy="369415"/>
            </a:xfrm>
            <a:custGeom>
              <a:avLst/>
              <a:gdLst/>
              <a:ahLst/>
              <a:cxnLst/>
              <a:rect l="l" t="t" r="r" b="b"/>
              <a:pathLst>
                <a:path w="937" h="374" extrusionOk="0">
                  <a:moveTo>
                    <a:pt x="72" y="0"/>
                  </a:moveTo>
                  <a:lnTo>
                    <a:pt x="0" y="373"/>
                  </a:lnTo>
                  <a:lnTo>
                    <a:pt x="936" y="0"/>
                  </a:lnTo>
                  <a:lnTo>
                    <a:pt x="72"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6" name="Google Shape;36;p4"/>
            <p:cNvSpPr/>
            <p:nvPr/>
          </p:nvSpPr>
          <p:spPr>
            <a:xfrm>
              <a:off x="734484" y="-133574"/>
              <a:ext cx="621488" cy="369415"/>
            </a:xfrm>
            <a:custGeom>
              <a:avLst/>
              <a:gdLst/>
              <a:ahLst/>
              <a:cxnLst/>
              <a:rect l="l" t="t" r="r" b="b"/>
              <a:pathLst>
                <a:path w="629" h="374" extrusionOk="0">
                  <a:moveTo>
                    <a:pt x="0" y="0"/>
                  </a:moveTo>
                  <a:lnTo>
                    <a:pt x="556" y="373"/>
                  </a:lnTo>
                  <a:lnTo>
                    <a:pt x="628"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7" name="Google Shape;37;p4"/>
            <p:cNvSpPr/>
            <p:nvPr/>
          </p:nvSpPr>
          <p:spPr>
            <a:xfrm>
              <a:off x="0" y="885559"/>
              <a:ext cx="447642" cy="2259950"/>
            </a:xfrm>
            <a:custGeom>
              <a:avLst/>
              <a:gdLst/>
              <a:ahLst/>
              <a:cxnLst/>
              <a:rect l="l" t="t" r="r" b="b"/>
              <a:pathLst>
                <a:path w="453" h="2292" extrusionOk="0">
                  <a:moveTo>
                    <a:pt x="0" y="2104"/>
                  </a:moveTo>
                  <a:lnTo>
                    <a:pt x="452" y="2291"/>
                  </a:lnTo>
                  <a:lnTo>
                    <a:pt x="0" y="0"/>
                  </a:lnTo>
                  <a:lnTo>
                    <a:pt x="0" y="2104"/>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8" name="Google Shape;38;p4"/>
            <p:cNvSpPr/>
            <p:nvPr/>
          </p:nvSpPr>
          <p:spPr>
            <a:xfrm>
              <a:off x="0" y="-156114"/>
              <a:ext cx="1286433" cy="3342117"/>
            </a:xfrm>
            <a:custGeom>
              <a:avLst/>
              <a:gdLst/>
              <a:ahLst/>
              <a:cxnLst/>
              <a:rect l="l" t="t" r="r" b="b"/>
              <a:pathLst>
                <a:path w="1306" h="3393" extrusionOk="0">
                  <a:moveTo>
                    <a:pt x="0" y="0"/>
                  </a:moveTo>
                  <a:lnTo>
                    <a:pt x="0" y="1101"/>
                  </a:lnTo>
                  <a:lnTo>
                    <a:pt x="452" y="3392"/>
                  </a:lnTo>
                  <a:lnTo>
                    <a:pt x="1305" y="373"/>
                  </a:lnTo>
                  <a:lnTo>
                    <a:pt x="749" y="0"/>
                  </a:lnTo>
                  <a:lnTo>
                    <a:pt x="0"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39" name="Google Shape;39;p4"/>
            <p:cNvSpPr/>
            <p:nvPr/>
          </p:nvSpPr>
          <p:spPr>
            <a:xfrm>
              <a:off x="8462804" y="1591817"/>
              <a:ext cx="6988462" cy="1786231"/>
            </a:xfrm>
            <a:custGeom>
              <a:avLst/>
              <a:gdLst/>
              <a:ahLst/>
              <a:cxnLst/>
              <a:rect l="l" t="t" r="r" b="b"/>
              <a:pathLst>
                <a:path w="7093" h="1812" extrusionOk="0">
                  <a:moveTo>
                    <a:pt x="7092" y="1811"/>
                  </a:moveTo>
                  <a:lnTo>
                    <a:pt x="0" y="728"/>
                  </a:lnTo>
                  <a:lnTo>
                    <a:pt x="2685" y="0"/>
                  </a:lnTo>
                  <a:lnTo>
                    <a:pt x="7092" y="1811"/>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0" name="Google Shape;40;p4"/>
            <p:cNvSpPr/>
            <p:nvPr/>
          </p:nvSpPr>
          <p:spPr>
            <a:xfrm>
              <a:off x="9776123" y="-125128"/>
              <a:ext cx="2307757" cy="1734076"/>
            </a:xfrm>
            <a:custGeom>
              <a:avLst/>
              <a:gdLst/>
              <a:ahLst/>
              <a:cxnLst/>
              <a:rect l="l" t="t" r="r" b="b"/>
              <a:pathLst>
                <a:path w="2343" h="1761" extrusionOk="0">
                  <a:moveTo>
                    <a:pt x="373" y="0"/>
                  </a:moveTo>
                  <a:lnTo>
                    <a:pt x="0" y="197"/>
                  </a:lnTo>
                  <a:lnTo>
                    <a:pt x="1377" y="1760"/>
                  </a:lnTo>
                  <a:lnTo>
                    <a:pt x="2342" y="0"/>
                  </a:lnTo>
                  <a:lnTo>
                    <a:pt x="373"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grpSp>
    </p:spTree>
    <p:extLst>
      <p:ext uri="{BB962C8B-B14F-4D97-AF65-F5344CB8AC3E}">
        <p14:creationId xmlns:p14="http://schemas.microsoft.com/office/powerpoint/2010/main" val="3739541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Default">
  <p:cSld name="2_Default">
    <p:spTree>
      <p:nvGrpSpPr>
        <p:cNvPr id="1" name="Shape 41"/>
        <p:cNvGrpSpPr/>
        <p:nvPr/>
      </p:nvGrpSpPr>
      <p:grpSpPr>
        <a:xfrm>
          <a:off x="0" y="0"/>
          <a:ext cx="0" cy="0"/>
          <a:chOff x="0" y="0"/>
          <a:chExt cx="0" cy="0"/>
        </a:xfrm>
      </p:grpSpPr>
      <p:grpSp>
        <p:nvGrpSpPr>
          <p:cNvPr id="42" name="Google Shape;42;p5"/>
          <p:cNvGrpSpPr/>
          <p:nvPr/>
        </p:nvGrpSpPr>
        <p:grpSpPr>
          <a:xfrm rot="10800000">
            <a:off x="-11725" y="5487365"/>
            <a:ext cx="12270771" cy="2152185"/>
            <a:chOff x="0" y="-156114"/>
            <a:chExt cx="24535151" cy="4304369"/>
          </a:xfrm>
        </p:grpSpPr>
        <p:sp>
          <p:nvSpPr>
            <p:cNvPr id="43" name="Google Shape;43;p5"/>
            <p:cNvSpPr/>
            <p:nvPr/>
          </p:nvSpPr>
          <p:spPr>
            <a:xfrm>
              <a:off x="23378291" y="2431564"/>
              <a:ext cx="1134322" cy="1716691"/>
            </a:xfrm>
            <a:custGeom>
              <a:avLst/>
              <a:gdLst/>
              <a:ahLst/>
              <a:cxnLst/>
              <a:rect l="l" t="t" r="r" b="b"/>
              <a:pathLst>
                <a:path w="1152" h="1740" extrusionOk="0">
                  <a:moveTo>
                    <a:pt x="0" y="1739"/>
                  </a:moveTo>
                  <a:lnTo>
                    <a:pt x="1151" y="918"/>
                  </a:lnTo>
                  <a:lnTo>
                    <a:pt x="1151" y="0"/>
                  </a:lnTo>
                  <a:lnTo>
                    <a:pt x="0" y="173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4" name="Google Shape;44;p5"/>
            <p:cNvSpPr/>
            <p:nvPr/>
          </p:nvSpPr>
          <p:spPr>
            <a:xfrm>
              <a:off x="23079220" y="-88970"/>
              <a:ext cx="1455931" cy="4233061"/>
            </a:xfrm>
            <a:custGeom>
              <a:avLst/>
              <a:gdLst/>
              <a:ahLst/>
              <a:cxnLst/>
              <a:rect l="l" t="t" r="r" b="b"/>
              <a:pathLst>
                <a:path w="1479" h="4296" extrusionOk="0">
                  <a:moveTo>
                    <a:pt x="0" y="0"/>
                  </a:moveTo>
                  <a:lnTo>
                    <a:pt x="327" y="4295"/>
                  </a:lnTo>
                  <a:lnTo>
                    <a:pt x="1478" y="2556"/>
                  </a:lnTo>
                  <a:lnTo>
                    <a:pt x="147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5" name="Google Shape;45;p5"/>
            <p:cNvSpPr/>
            <p:nvPr/>
          </p:nvSpPr>
          <p:spPr>
            <a:xfrm>
              <a:off x="20776620" y="-88970"/>
              <a:ext cx="2646748" cy="4233061"/>
            </a:xfrm>
            <a:custGeom>
              <a:avLst/>
              <a:gdLst/>
              <a:ahLst/>
              <a:cxnLst/>
              <a:rect l="l" t="t" r="r" b="b"/>
              <a:pathLst>
                <a:path w="2687" h="4296" extrusionOk="0">
                  <a:moveTo>
                    <a:pt x="0" y="0"/>
                  </a:moveTo>
                  <a:lnTo>
                    <a:pt x="2686" y="4295"/>
                  </a:lnTo>
                  <a:lnTo>
                    <a:pt x="235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6" name="Google Shape;46;p5"/>
            <p:cNvSpPr/>
            <p:nvPr/>
          </p:nvSpPr>
          <p:spPr>
            <a:xfrm>
              <a:off x="20420244" y="-88970"/>
              <a:ext cx="3003125" cy="4233061"/>
            </a:xfrm>
            <a:custGeom>
              <a:avLst/>
              <a:gdLst/>
              <a:ahLst/>
              <a:cxnLst/>
              <a:rect l="l" t="t" r="r" b="b"/>
              <a:pathLst>
                <a:path w="3049" h="4296" extrusionOk="0">
                  <a:moveTo>
                    <a:pt x="0" y="0"/>
                  </a:moveTo>
                  <a:lnTo>
                    <a:pt x="43" y="3187"/>
                  </a:lnTo>
                  <a:lnTo>
                    <a:pt x="3048" y="4295"/>
                  </a:lnTo>
                  <a:lnTo>
                    <a:pt x="362"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7" name="Google Shape;47;p5"/>
            <p:cNvSpPr/>
            <p:nvPr/>
          </p:nvSpPr>
          <p:spPr>
            <a:xfrm>
              <a:off x="17677877" y="-88971"/>
              <a:ext cx="2785824" cy="3142198"/>
            </a:xfrm>
            <a:custGeom>
              <a:avLst/>
              <a:gdLst/>
              <a:ahLst/>
              <a:cxnLst/>
              <a:rect l="l" t="t" r="r" b="b"/>
              <a:pathLst>
                <a:path w="2826" h="3188" extrusionOk="0">
                  <a:moveTo>
                    <a:pt x="2126" y="0"/>
                  </a:moveTo>
                  <a:lnTo>
                    <a:pt x="0" y="1954"/>
                  </a:lnTo>
                  <a:lnTo>
                    <a:pt x="2825" y="3187"/>
                  </a:lnTo>
                  <a:lnTo>
                    <a:pt x="2782" y="0"/>
                  </a:lnTo>
                  <a:lnTo>
                    <a:pt x="2126"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8" name="Google Shape;48;p5"/>
            <p:cNvSpPr/>
            <p:nvPr/>
          </p:nvSpPr>
          <p:spPr>
            <a:xfrm>
              <a:off x="17608342" y="-88971"/>
              <a:ext cx="2168684" cy="1925303"/>
            </a:xfrm>
            <a:custGeom>
              <a:avLst/>
              <a:gdLst/>
              <a:ahLst/>
              <a:cxnLst/>
              <a:rect l="l" t="t" r="r" b="b"/>
              <a:pathLst>
                <a:path w="2199" h="1955" extrusionOk="0">
                  <a:moveTo>
                    <a:pt x="0" y="0"/>
                  </a:moveTo>
                  <a:lnTo>
                    <a:pt x="72" y="1954"/>
                  </a:lnTo>
                  <a:lnTo>
                    <a:pt x="219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49" name="Google Shape;49;p5"/>
            <p:cNvSpPr/>
            <p:nvPr/>
          </p:nvSpPr>
          <p:spPr>
            <a:xfrm>
              <a:off x="14888519" y="-88734"/>
              <a:ext cx="2811899" cy="1925303"/>
            </a:xfrm>
            <a:custGeom>
              <a:avLst/>
              <a:gdLst/>
              <a:ahLst/>
              <a:cxnLst/>
              <a:rect l="l" t="t" r="r" b="b"/>
              <a:pathLst>
                <a:path w="2852" h="1955" extrusionOk="0">
                  <a:moveTo>
                    <a:pt x="0" y="0"/>
                  </a:moveTo>
                  <a:lnTo>
                    <a:pt x="2851" y="1954"/>
                  </a:lnTo>
                  <a:lnTo>
                    <a:pt x="277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0" name="Google Shape;50;p5"/>
            <p:cNvSpPr/>
            <p:nvPr/>
          </p:nvSpPr>
          <p:spPr>
            <a:xfrm>
              <a:off x="13589856" y="-88970"/>
              <a:ext cx="4137447" cy="3520308"/>
            </a:xfrm>
            <a:custGeom>
              <a:avLst/>
              <a:gdLst/>
              <a:ahLst/>
              <a:cxnLst/>
              <a:rect l="l" t="t" r="r" b="b"/>
              <a:pathLst>
                <a:path w="4196" h="3572" extrusionOk="0">
                  <a:moveTo>
                    <a:pt x="0" y="0"/>
                  </a:moveTo>
                  <a:lnTo>
                    <a:pt x="1886" y="3571"/>
                  </a:lnTo>
                  <a:lnTo>
                    <a:pt x="4195" y="1954"/>
                  </a:lnTo>
                  <a:lnTo>
                    <a:pt x="1344"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1" name="Google Shape;51;p5"/>
            <p:cNvSpPr/>
            <p:nvPr/>
          </p:nvSpPr>
          <p:spPr>
            <a:xfrm>
              <a:off x="11104147" y="-111272"/>
              <a:ext cx="4346058" cy="3520308"/>
            </a:xfrm>
            <a:custGeom>
              <a:avLst/>
              <a:gdLst/>
              <a:ahLst/>
              <a:cxnLst/>
              <a:rect l="l" t="t" r="r" b="b"/>
              <a:pathLst>
                <a:path w="4408" h="3572" extrusionOk="0">
                  <a:moveTo>
                    <a:pt x="965" y="0"/>
                  </a:moveTo>
                  <a:lnTo>
                    <a:pt x="0" y="1760"/>
                  </a:lnTo>
                  <a:lnTo>
                    <a:pt x="4407" y="3571"/>
                  </a:lnTo>
                  <a:lnTo>
                    <a:pt x="2521" y="0"/>
                  </a:lnTo>
                  <a:lnTo>
                    <a:pt x="965"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2" name="Google Shape;52;p5"/>
            <p:cNvSpPr/>
            <p:nvPr/>
          </p:nvSpPr>
          <p:spPr>
            <a:xfrm>
              <a:off x="9793019" y="-88970"/>
              <a:ext cx="369415" cy="195571"/>
            </a:xfrm>
            <a:custGeom>
              <a:avLst/>
              <a:gdLst/>
              <a:ahLst/>
              <a:cxnLst/>
              <a:rect l="l" t="t" r="r" b="b"/>
              <a:pathLst>
                <a:path w="374" h="198" extrusionOk="0">
                  <a:moveTo>
                    <a:pt x="112" y="0"/>
                  </a:moveTo>
                  <a:lnTo>
                    <a:pt x="0" y="197"/>
                  </a:lnTo>
                  <a:lnTo>
                    <a:pt x="373" y="0"/>
                  </a:lnTo>
                  <a:lnTo>
                    <a:pt x="112"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3" name="Google Shape;53;p5"/>
            <p:cNvSpPr/>
            <p:nvPr/>
          </p:nvSpPr>
          <p:spPr>
            <a:xfrm>
              <a:off x="9698211" y="-88970"/>
              <a:ext cx="225996" cy="195571"/>
            </a:xfrm>
            <a:custGeom>
              <a:avLst/>
              <a:gdLst/>
              <a:ahLst/>
              <a:cxnLst/>
              <a:rect l="l" t="t" r="r" b="b"/>
              <a:pathLst>
                <a:path w="231" h="198" extrusionOk="0">
                  <a:moveTo>
                    <a:pt x="0" y="0"/>
                  </a:moveTo>
                  <a:lnTo>
                    <a:pt x="118" y="197"/>
                  </a:lnTo>
                  <a:lnTo>
                    <a:pt x="230" y="0"/>
                  </a:lnTo>
                  <a:lnTo>
                    <a:pt x="0"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4" name="Google Shape;54;p5"/>
            <p:cNvSpPr/>
            <p:nvPr/>
          </p:nvSpPr>
          <p:spPr>
            <a:xfrm>
              <a:off x="8502000" y="61758"/>
              <a:ext cx="2646751" cy="2259950"/>
            </a:xfrm>
            <a:custGeom>
              <a:avLst/>
              <a:gdLst/>
              <a:ahLst/>
              <a:cxnLst/>
              <a:rect l="l" t="t" r="r" b="b"/>
              <a:pathLst>
                <a:path w="2686" h="2292" extrusionOk="0">
                  <a:moveTo>
                    <a:pt x="2685" y="1563"/>
                  </a:moveTo>
                  <a:lnTo>
                    <a:pt x="1308" y="0"/>
                  </a:lnTo>
                  <a:lnTo>
                    <a:pt x="0" y="2291"/>
                  </a:lnTo>
                  <a:lnTo>
                    <a:pt x="2685" y="1563"/>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5" name="Google Shape;55;p5"/>
            <p:cNvSpPr/>
            <p:nvPr/>
          </p:nvSpPr>
          <p:spPr>
            <a:xfrm>
              <a:off x="6821130" y="61996"/>
              <a:ext cx="2985743" cy="2259950"/>
            </a:xfrm>
            <a:custGeom>
              <a:avLst/>
              <a:gdLst/>
              <a:ahLst/>
              <a:cxnLst/>
              <a:rect l="l" t="t" r="r" b="b"/>
              <a:pathLst>
                <a:path w="3030" h="2292" extrusionOk="0">
                  <a:moveTo>
                    <a:pt x="3029" y="0"/>
                  </a:moveTo>
                  <a:lnTo>
                    <a:pt x="0" y="624"/>
                  </a:lnTo>
                  <a:lnTo>
                    <a:pt x="1721" y="2291"/>
                  </a:lnTo>
                  <a:lnTo>
                    <a:pt x="3029"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6" name="Google Shape;56;p5"/>
            <p:cNvSpPr/>
            <p:nvPr/>
          </p:nvSpPr>
          <p:spPr>
            <a:xfrm>
              <a:off x="6829814" y="-88970"/>
              <a:ext cx="2985743" cy="808366"/>
            </a:xfrm>
            <a:custGeom>
              <a:avLst/>
              <a:gdLst/>
              <a:ahLst/>
              <a:cxnLst/>
              <a:rect l="l" t="t" r="r" b="b"/>
              <a:pathLst>
                <a:path w="3030" h="822" extrusionOk="0">
                  <a:moveTo>
                    <a:pt x="61" y="0"/>
                  </a:moveTo>
                  <a:lnTo>
                    <a:pt x="0" y="821"/>
                  </a:lnTo>
                  <a:lnTo>
                    <a:pt x="3029" y="197"/>
                  </a:lnTo>
                  <a:lnTo>
                    <a:pt x="2911" y="0"/>
                  </a:lnTo>
                  <a:lnTo>
                    <a:pt x="61" y="0"/>
                  </a:lnTo>
                </a:path>
              </a:pathLst>
            </a:custGeom>
            <a:solidFill>
              <a:srgbClr val="0D45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7" name="Google Shape;57;p5"/>
            <p:cNvSpPr/>
            <p:nvPr/>
          </p:nvSpPr>
          <p:spPr>
            <a:xfrm>
              <a:off x="5975275" y="-88970"/>
              <a:ext cx="943094" cy="808366"/>
            </a:xfrm>
            <a:custGeom>
              <a:avLst/>
              <a:gdLst/>
              <a:ahLst/>
              <a:cxnLst/>
              <a:rect l="l" t="t" r="r" b="b"/>
              <a:pathLst>
                <a:path w="955" h="822" extrusionOk="0">
                  <a:moveTo>
                    <a:pt x="0" y="0"/>
                  </a:moveTo>
                  <a:lnTo>
                    <a:pt x="893" y="821"/>
                  </a:lnTo>
                  <a:lnTo>
                    <a:pt x="954"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8" name="Google Shape;58;p5"/>
            <p:cNvSpPr/>
            <p:nvPr/>
          </p:nvSpPr>
          <p:spPr>
            <a:xfrm>
              <a:off x="5608571" y="674793"/>
              <a:ext cx="2916204" cy="1642810"/>
            </a:xfrm>
            <a:custGeom>
              <a:avLst/>
              <a:gdLst/>
              <a:ahLst/>
              <a:cxnLst/>
              <a:rect l="l" t="t" r="r" b="b"/>
              <a:pathLst>
                <a:path w="2959" h="1668" extrusionOk="0">
                  <a:moveTo>
                    <a:pt x="2958" y="1667"/>
                  </a:moveTo>
                  <a:lnTo>
                    <a:pt x="1237" y="0"/>
                  </a:lnTo>
                  <a:lnTo>
                    <a:pt x="0" y="1323"/>
                  </a:lnTo>
                  <a:lnTo>
                    <a:pt x="2958" y="1667"/>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59" name="Google Shape;59;p5"/>
            <p:cNvSpPr/>
            <p:nvPr/>
          </p:nvSpPr>
          <p:spPr>
            <a:xfrm>
              <a:off x="5092201" y="-155877"/>
              <a:ext cx="1760153" cy="2112184"/>
            </a:xfrm>
            <a:custGeom>
              <a:avLst/>
              <a:gdLst/>
              <a:ahLst/>
              <a:cxnLst/>
              <a:rect l="l" t="t" r="r" b="b"/>
              <a:pathLst>
                <a:path w="1787" h="2145" extrusionOk="0">
                  <a:moveTo>
                    <a:pt x="0" y="0"/>
                  </a:moveTo>
                  <a:lnTo>
                    <a:pt x="549" y="2144"/>
                  </a:lnTo>
                  <a:lnTo>
                    <a:pt x="1786" y="821"/>
                  </a:lnTo>
                  <a:lnTo>
                    <a:pt x="893"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0" name="Google Shape;60;p5"/>
            <p:cNvSpPr/>
            <p:nvPr/>
          </p:nvSpPr>
          <p:spPr>
            <a:xfrm>
              <a:off x="443059" y="190760"/>
              <a:ext cx="5232654" cy="2977052"/>
            </a:xfrm>
            <a:custGeom>
              <a:avLst/>
              <a:gdLst/>
              <a:ahLst/>
              <a:cxnLst/>
              <a:rect l="l" t="t" r="r" b="b"/>
              <a:pathLst>
                <a:path w="5311" h="3020" extrusionOk="0">
                  <a:moveTo>
                    <a:pt x="5310" y="1771"/>
                  </a:moveTo>
                  <a:lnTo>
                    <a:pt x="853" y="0"/>
                  </a:lnTo>
                  <a:lnTo>
                    <a:pt x="0" y="3019"/>
                  </a:lnTo>
                  <a:lnTo>
                    <a:pt x="5310" y="1771"/>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1" name="Google Shape;61;p5"/>
            <p:cNvSpPr/>
            <p:nvPr/>
          </p:nvSpPr>
          <p:spPr>
            <a:xfrm>
              <a:off x="1264131" y="-156113"/>
              <a:ext cx="4393864" cy="2112184"/>
            </a:xfrm>
            <a:custGeom>
              <a:avLst/>
              <a:gdLst/>
              <a:ahLst/>
              <a:cxnLst/>
              <a:rect l="l" t="t" r="r" b="b"/>
              <a:pathLst>
                <a:path w="4458" h="2145" extrusionOk="0">
                  <a:moveTo>
                    <a:pt x="936" y="0"/>
                  </a:moveTo>
                  <a:lnTo>
                    <a:pt x="0" y="373"/>
                  </a:lnTo>
                  <a:lnTo>
                    <a:pt x="4457" y="2144"/>
                  </a:lnTo>
                  <a:lnTo>
                    <a:pt x="3908" y="0"/>
                  </a:lnTo>
                  <a:lnTo>
                    <a:pt x="936"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2" name="Google Shape;62;p5"/>
            <p:cNvSpPr/>
            <p:nvPr/>
          </p:nvSpPr>
          <p:spPr>
            <a:xfrm>
              <a:off x="1264131" y="-133574"/>
              <a:ext cx="921364" cy="369415"/>
            </a:xfrm>
            <a:custGeom>
              <a:avLst/>
              <a:gdLst/>
              <a:ahLst/>
              <a:cxnLst/>
              <a:rect l="l" t="t" r="r" b="b"/>
              <a:pathLst>
                <a:path w="937" h="374" extrusionOk="0">
                  <a:moveTo>
                    <a:pt x="72" y="0"/>
                  </a:moveTo>
                  <a:lnTo>
                    <a:pt x="0" y="373"/>
                  </a:lnTo>
                  <a:lnTo>
                    <a:pt x="936" y="0"/>
                  </a:lnTo>
                  <a:lnTo>
                    <a:pt x="72"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3" name="Google Shape;63;p5"/>
            <p:cNvSpPr/>
            <p:nvPr/>
          </p:nvSpPr>
          <p:spPr>
            <a:xfrm>
              <a:off x="734484" y="-133574"/>
              <a:ext cx="621488" cy="369415"/>
            </a:xfrm>
            <a:custGeom>
              <a:avLst/>
              <a:gdLst/>
              <a:ahLst/>
              <a:cxnLst/>
              <a:rect l="l" t="t" r="r" b="b"/>
              <a:pathLst>
                <a:path w="629" h="374" extrusionOk="0">
                  <a:moveTo>
                    <a:pt x="0" y="0"/>
                  </a:moveTo>
                  <a:lnTo>
                    <a:pt x="556" y="373"/>
                  </a:lnTo>
                  <a:lnTo>
                    <a:pt x="628"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4" name="Google Shape;64;p5"/>
            <p:cNvSpPr/>
            <p:nvPr/>
          </p:nvSpPr>
          <p:spPr>
            <a:xfrm>
              <a:off x="0" y="885559"/>
              <a:ext cx="447642" cy="2259950"/>
            </a:xfrm>
            <a:custGeom>
              <a:avLst/>
              <a:gdLst/>
              <a:ahLst/>
              <a:cxnLst/>
              <a:rect l="l" t="t" r="r" b="b"/>
              <a:pathLst>
                <a:path w="453" h="2292" extrusionOk="0">
                  <a:moveTo>
                    <a:pt x="0" y="2104"/>
                  </a:moveTo>
                  <a:lnTo>
                    <a:pt x="452" y="2291"/>
                  </a:lnTo>
                  <a:lnTo>
                    <a:pt x="0" y="0"/>
                  </a:lnTo>
                  <a:lnTo>
                    <a:pt x="0" y="2104"/>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5" name="Google Shape;65;p5"/>
            <p:cNvSpPr/>
            <p:nvPr/>
          </p:nvSpPr>
          <p:spPr>
            <a:xfrm>
              <a:off x="0" y="-156114"/>
              <a:ext cx="1286433" cy="3342117"/>
            </a:xfrm>
            <a:custGeom>
              <a:avLst/>
              <a:gdLst/>
              <a:ahLst/>
              <a:cxnLst/>
              <a:rect l="l" t="t" r="r" b="b"/>
              <a:pathLst>
                <a:path w="1306" h="3393" extrusionOk="0">
                  <a:moveTo>
                    <a:pt x="0" y="0"/>
                  </a:moveTo>
                  <a:lnTo>
                    <a:pt x="0" y="1101"/>
                  </a:lnTo>
                  <a:lnTo>
                    <a:pt x="452" y="3392"/>
                  </a:lnTo>
                  <a:lnTo>
                    <a:pt x="1305" y="373"/>
                  </a:lnTo>
                  <a:lnTo>
                    <a:pt x="749" y="0"/>
                  </a:lnTo>
                  <a:lnTo>
                    <a:pt x="0"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6" name="Google Shape;66;p5"/>
            <p:cNvSpPr/>
            <p:nvPr/>
          </p:nvSpPr>
          <p:spPr>
            <a:xfrm>
              <a:off x="8462804" y="1591817"/>
              <a:ext cx="6988462" cy="1786231"/>
            </a:xfrm>
            <a:custGeom>
              <a:avLst/>
              <a:gdLst/>
              <a:ahLst/>
              <a:cxnLst/>
              <a:rect l="l" t="t" r="r" b="b"/>
              <a:pathLst>
                <a:path w="7093" h="1812" extrusionOk="0">
                  <a:moveTo>
                    <a:pt x="7092" y="1811"/>
                  </a:moveTo>
                  <a:lnTo>
                    <a:pt x="0" y="728"/>
                  </a:lnTo>
                  <a:lnTo>
                    <a:pt x="2685" y="0"/>
                  </a:lnTo>
                  <a:lnTo>
                    <a:pt x="7092" y="1811"/>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67" name="Google Shape;67;p5"/>
            <p:cNvSpPr/>
            <p:nvPr/>
          </p:nvSpPr>
          <p:spPr>
            <a:xfrm>
              <a:off x="9776123" y="-125128"/>
              <a:ext cx="2307757" cy="1734076"/>
            </a:xfrm>
            <a:custGeom>
              <a:avLst/>
              <a:gdLst/>
              <a:ahLst/>
              <a:cxnLst/>
              <a:rect l="l" t="t" r="r" b="b"/>
              <a:pathLst>
                <a:path w="2343" h="1761" extrusionOk="0">
                  <a:moveTo>
                    <a:pt x="373" y="0"/>
                  </a:moveTo>
                  <a:lnTo>
                    <a:pt x="0" y="197"/>
                  </a:lnTo>
                  <a:lnTo>
                    <a:pt x="1377" y="1760"/>
                  </a:lnTo>
                  <a:lnTo>
                    <a:pt x="2342" y="0"/>
                  </a:lnTo>
                  <a:lnTo>
                    <a:pt x="373"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grpSp>
    </p:spTree>
    <p:extLst>
      <p:ext uri="{BB962C8B-B14F-4D97-AF65-F5344CB8AC3E}">
        <p14:creationId xmlns:p14="http://schemas.microsoft.com/office/powerpoint/2010/main" val="2442973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Default">
  <p:cSld name="1_Default">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3750583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esktop Web Mockup">
  <p:cSld name="Desktop Web Mockup">
    <p:spTree>
      <p:nvGrpSpPr>
        <p:cNvPr id="1" name="Shape 69"/>
        <p:cNvGrpSpPr/>
        <p:nvPr/>
      </p:nvGrpSpPr>
      <p:grpSpPr>
        <a:xfrm>
          <a:off x="0" y="0"/>
          <a:ext cx="0" cy="0"/>
          <a:chOff x="0" y="0"/>
          <a:chExt cx="0" cy="0"/>
        </a:xfrm>
      </p:grpSpPr>
      <p:sp>
        <p:nvSpPr>
          <p:cNvPr id="70" name="Google Shape;70;p7"/>
          <p:cNvSpPr>
            <a:spLocks noGrp="1"/>
          </p:cNvSpPr>
          <p:nvPr>
            <p:ph type="pic" idx="2"/>
          </p:nvPr>
        </p:nvSpPr>
        <p:spPr>
          <a:xfrm>
            <a:off x="6452556" y="1970195"/>
            <a:ext cx="3391226" cy="1935184"/>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2"/>
              </a:buClr>
              <a:buSzPts val="2400"/>
              <a:buFont typeface="Arial"/>
              <a:buNone/>
              <a:defRPr sz="1200" b="0" i="0" u="none" strike="noStrike" cap="none">
                <a:solidFill>
                  <a:schemeClr val="dk2"/>
                </a:solidFill>
                <a:latin typeface="Nunito Light"/>
                <a:ea typeface="Nunito Light"/>
                <a:cs typeface="Nunito Light"/>
                <a:sym typeface="Nunito Light"/>
              </a:defRPr>
            </a:lvl1pPr>
            <a:lvl2pPr marR="0" lvl="1"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grpSp>
        <p:nvGrpSpPr>
          <p:cNvPr id="71" name="Google Shape;71;p7"/>
          <p:cNvGrpSpPr/>
          <p:nvPr/>
        </p:nvGrpSpPr>
        <p:grpSpPr>
          <a:xfrm rot="10800000">
            <a:off x="-11725" y="5487365"/>
            <a:ext cx="12270771" cy="2152185"/>
            <a:chOff x="0" y="-156114"/>
            <a:chExt cx="24535151" cy="4304369"/>
          </a:xfrm>
        </p:grpSpPr>
        <p:sp>
          <p:nvSpPr>
            <p:cNvPr id="72" name="Google Shape;72;p7"/>
            <p:cNvSpPr/>
            <p:nvPr/>
          </p:nvSpPr>
          <p:spPr>
            <a:xfrm>
              <a:off x="23378291" y="2431564"/>
              <a:ext cx="1134322" cy="1716691"/>
            </a:xfrm>
            <a:custGeom>
              <a:avLst/>
              <a:gdLst/>
              <a:ahLst/>
              <a:cxnLst/>
              <a:rect l="l" t="t" r="r" b="b"/>
              <a:pathLst>
                <a:path w="1152" h="1740" extrusionOk="0">
                  <a:moveTo>
                    <a:pt x="0" y="1739"/>
                  </a:moveTo>
                  <a:lnTo>
                    <a:pt x="1151" y="918"/>
                  </a:lnTo>
                  <a:lnTo>
                    <a:pt x="1151" y="0"/>
                  </a:lnTo>
                  <a:lnTo>
                    <a:pt x="0" y="173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3" name="Google Shape;73;p7"/>
            <p:cNvSpPr/>
            <p:nvPr/>
          </p:nvSpPr>
          <p:spPr>
            <a:xfrm>
              <a:off x="23079220" y="-88970"/>
              <a:ext cx="1455931" cy="4233061"/>
            </a:xfrm>
            <a:custGeom>
              <a:avLst/>
              <a:gdLst/>
              <a:ahLst/>
              <a:cxnLst/>
              <a:rect l="l" t="t" r="r" b="b"/>
              <a:pathLst>
                <a:path w="1479" h="4296" extrusionOk="0">
                  <a:moveTo>
                    <a:pt x="0" y="0"/>
                  </a:moveTo>
                  <a:lnTo>
                    <a:pt x="327" y="4295"/>
                  </a:lnTo>
                  <a:lnTo>
                    <a:pt x="1478" y="2556"/>
                  </a:lnTo>
                  <a:lnTo>
                    <a:pt x="147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4" name="Google Shape;74;p7"/>
            <p:cNvSpPr/>
            <p:nvPr/>
          </p:nvSpPr>
          <p:spPr>
            <a:xfrm>
              <a:off x="20776620" y="-88970"/>
              <a:ext cx="2646748" cy="4233061"/>
            </a:xfrm>
            <a:custGeom>
              <a:avLst/>
              <a:gdLst/>
              <a:ahLst/>
              <a:cxnLst/>
              <a:rect l="l" t="t" r="r" b="b"/>
              <a:pathLst>
                <a:path w="2687" h="4296" extrusionOk="0">
                  <a:moveTo>
                    <a:pt x="0" y="0"/>
                  </a:moveTo>
                  <a:lnTo>
                    <a:pt x="2686" y="4295"/>
                  </a:lnTo>
                  <a:lnTo>
                    <a:pt x="235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5" name="Google Shape;75;p7"/>
            <p:cNvSpPr/>
            <p:nvPr/>
          </p:nvSpPr>
          <p:spPr>
            <a:xfrm>
              <a:off x="20420244" y="-88970"/>
              <a:ext cx="3003125" cy="4233061"/>
            </a:xfrm>
            <a:custGeom>
              <a:avLst/>
              <a:gdLst/>
              <a:ahLst/>
              <a:cxnLst/>
              <a:rect l="l" t="t" r="r" b="b"/>
              <a:pathLst>
                <a:path w="3049" h="4296" extrusionOk="0">
                  <a:moveTo>
                    <a:pt x="0" y="0"/>
                  </a:moveTo>
                  <a:lnTo>
                    <a:pt x="43" y="3187"/>
                  </a:lnTo>
                  <a:lnTo>
                    <a:pt x="3048" y="4295"/>
                  </a:lnTo>
                  <a:lnTo>
                    <a:pt x="362"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6" name="Google Shape;76;p7"/>
            <p:cNvSpPr/>
            <p:nvPr/>
          </p:nvSpPr>
          <p:spPr>
            <a:xfrm>
              <a:off x="17677877" y="-88971"/>
              <a:ext cx="2785824" cy="3142198"/>
            </a:xfrm>
            <a:custGeom>
              <a:avLst/>
              <a:gdLst/>
              <a:ahLst/>
              <a:cxnLst/>
              <a:rect l="l" t="t" r="r" b="b"/>
              <a:pathLst>
                <a:path w="2826" h="3188" extrusionOk="0">
                  <a:moveTo>
                    <a:pt x="2126" y="0"/>
                  </a:moveTo>
                  <a:lnTo>
                    <a:pt x="0" y="1954"/>
                  </a:lnTo>
                  <a:lnTo>
                    <a:pt x="2825" y="3187"/>
                  </a:lnTo>
                  <a:lnTo>
                    <a:pt x="2782" y="0"/>
                  </a:lnTo>
                  <a:lnTo>
                    <a:pt x="2126"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7" name="Google Shape;77;p7"/>
            <p:cNvSpPr/>
            <p:nvPr/>
          </p:nvSpPr>
          <p:spPr>
            <a:xfrm>
              <a:off x="17608342" y="-88971"/>
              <a:ext cx="2168684" cy="1925303"/>
            </a:xfrm>
            <a:custGeom>
              <a:avLst/>
              <a:gdLst/>
              <a:ahLst/>
              <a:cxnLst/>
              <a:rect l="l" t="t" r="r" b="b"/>
              <a:pathLst>
                <a:path w="2199" h="1955" extrusionOk="0">
                  <a:moveTo>
                    <a:pt x="0" y="0"/>
                  </a:moveTo>
                  <a:lnTo>
                    <a:pt x="72" y="1954"/>
                  </a:lnTo>
                  <a:lnTo>
                    <a:pt x="219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8" name="Google Shape;78;p7"/>
            <p:cNvSpPr/>
            <p:nvPr/>
          </p:nvSpPr>
          <p:spPr>
            <a:xfrm>
              <a:off x="14888519" y="-88734"/>
              <a:ext cx="2811899" cy="1925303"/>
            </a:xfrm>
            <a:custGeom>
              <a:avLst/>
              <a:gdLst/>
              <a:ahLst/>
              <a:cxnLst/>
              <a:rect l="l" t="t" r="r" b="b"/>
              <a:pathLst>
                <a:path w="2852" h="1955" extrusionOk="0">
                  <a:moveTo>
                    <a:pt x="0" y="0"/>
                  </a:moveTo>
                  <a:lnTo>
                    <a:pt x="2851" y="1954"/>
                  </a:lnTo>
                  <a:lnTo>
                    <a:pt x="277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79" name="Google Shape;79;p7"/>
            <p:cNvSpPr/>
            <p:nvPr/>
          </p:nvSpPr>
          <p:spPr>
            <a:xfrm>
              <a:off x="13589856" y="-88970"/>
              <a:ext cx="4137447" cy="3520308"/>
            </a:xfrm>
            <a:custGeom>
              <a:avLst/>
              <a:gdLst/>
              <a:ahLst/>
              <a:cxnLst/>
              <a:rect l="l" t="t" r="r" b="b"/>
              <a:pathLst>
                <a:path w="4196" h="3572" extrusionOk="0">
                  <a:moveTo>
                    <a:pt x="0" y="0"/>
                  </a:moveTo>
                  <a:lnTo>
                    <a:pt x="1886" y="3571"/>
                  </a:lnTo>
                  <a:lnTo>
                    <a:pt x="4195" y="1954"/>
                  </a:lnTo>
                  <a:lnTo>
                    <a:pt x="1344"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0" name="Google Shape;80;p7"/>
            <p:cNvSpPr/>
            <p:nvPr/>
          </p:nvSpPr>
          <p:spPr>
            <a:xfrm>
              <a:off x="11104147" y="-111272"/>
              <a:ext cx="4346058" cy="3520308"/>
            </a:xfrm>
            <a:custGeom>
              <a:avLst/>
              <a:gdLst/>
              <a:ahLst/>
              <a:cxnLst/>
              <a:rect l="l" t="t" r="r" b="b"/>
              <a:pathLst>
                <a:path w="4408" h="3572" extrusionOk="0">
                  <a:moveTo>
                    <a:pt x="965" y="0"/>
                  </a:moveTo>
                  <a:lnTo>
                    <a:pt x="0" y="1760"/>
                  </a:lnTo>
                  <a:lnTo>
                    <a:pt x="4407" y="3571"/>
                  </a:lnTo>
                  <a:lnTo>
                    <a:pt x="2521" y="0"/>
                  </a:lnTo>
                  <a:lnTo>
                    <a:pt x="965"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1" name="Google Shape;81;p7"/>
            <p:cNvSpPr/>
            <p:nvPr/>
          </p:nvSpPr>
          <p:spPr>
            <a:xfrm>
              <a:off x="9793019" y="-88970"/>
              <a:ext cx="369415" cy="195571"/>
            </a:xfrm>
            <a:custGeom>
              <a:avLst/>
              <a:gdLst/>
              <a:ahLst/>
              <a:cxnLst/>
              <a:rect l="l" t="t" r="r" b="b"/>
              <a:pathLst>
                <a:path w="374" h="198" extrusionOk="0">
                  <a:moveTo>
                    <a:pt x="112" y="0"/>
                  </a:moveTo>
                  <a:lnTo>
                    <a:pt x="0" y="197"/>
                  </a:lnTo>
                  <a:lnTo>
                    <a:pt x="373" y="0"/>
                  </a:lnTo>
                  <a:lnTo>
                    <a:pt x="112"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2" name="Google Shape;82;p7"/>
            <p:cNvSpPr/>
            <p:nvPr/>
          </p:nvSpPr>
          <p:spPr>
            <a:xfrm>
              <a:off x="9698211" y="-88970"/>
              <a:ext cx="225996" cy="195571"/>
            </a:xfrm>
            <a:custGeom>
              <a:avLst/>
              <a:gdLst/>
              <a:ahLst/>
              <a:cxnLst/>
              <a:rect l="l" t="t" r="r" b="b"/>
              <a:pathLst>
                <a:path w="231" h="198" extrusionOk="0">
                  <a:moveTo>
                    <a:pt x="0" y="0"/>
                  </a:moveTo>
                  <a:lnTo>
                    <a:pt x="118" y="197"/>
                  </a:lnTo>
                  <a:lnTo>
                    <a:pt x="230" y="0"/>
                  </a:lnTo>
                  <a:lnTo>
                    <a:pt x="0"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3" name="Google Shape;83;p7"/>
            <p:cNvSpPr/>
            <p:nvPr/>
          </p:nvSpPr>
          <p:spPr>
            <a:xfrm>
              <a:off x="8502000" y="61758"/>
              <a:ext cx="2646751" cy="2259950"/>
            </a:xfrm>
            <a:custGeom>
              <a:avLst/>
              <a:gdLst/>
              <a:ahLst/>
              <a:cxnLst/>
              <a:rect l="l" t="t" r="r" b="b"/>
              <a:pathLst>
                <a:path w="2686" h="2292" extrusionOk="0">
                  <a:moveTo>
                    <a:pt x="2685" y="1563"/>
                  </a:moveTo>
                  <a:lnTo>
                    <a:pt x="1308" y="0"/>
                  </a:lnTo>
                  <a:lnTo>
                    <a:pt x="0" y="2291"/>
                  </a:lnTo>
                  <a:lnTo>
                    <a:pt x="2685" y="1563"/>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4" name="Google Shape;84;p7"/>
            <p:cNvSpPr/>
            <p:nvPr/>
          </p:nvSpPr>
          <p:spPr>
            <a:xfrm>
              <a:off x="6821130" y="61996"/>
              <a:ext cx="2985743" cy="2259950"/>
            </a:xfrm>
            <a:custGeom>
              <a:avLst/>
              <a:gdLst/>
              <a:ahLst/>
              <a:cxnLst/>
              <a:rect l="l" t="t" r="r" b="b"/>
              <a:pathLst>
                <a:path w="3030" h="2292" extrusionOk="0">
                  <a:moveTo>
                    <a:pt x="3029" y="0"/>
                  </a:moveTo>
                  <a:lnTo>
                    <a:pt x="0" y="624"/>
                  </a:lnTo>
                  <a:lnTo>
                    <a:pt x="1721" y="2291"/>
                  </a:lnTo>
                  <a:lnTo>
                    <a:pt x="3029"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5" name="Google Shape;85;p7"/>
            <p:cNvSpPr/>
            <p:nvPr/>
          </p:nvSpPr>
          <p:spPr>
            <a:xfrm>
              <a:off x="6829814" y="-88970"/>
              <a:ext cx="2985743" cy="808366"/>
            </a:xfrm>
            <a:custGeom>
              <a:avLst/>
              <a:gdLst/>
              <a:ahLst/>
              <a:cxnLst/>
              <a:rect l="l" t="t" r="r" b="b"/>
              <a:pathLst>
                <a:path w="3030" h="822" extrusionOk="0">
                  <a:moveTo>
                    <a:pt x="61" y="0"/>
                  </a:moveTo>
                  <a:lnTo>
                    <a:pt x="0" y="821"/>
                  </a:lnTo>
                  <a:lnTo>
                    <a:pt x="3029" y="197"/>
                  </a:lnTo>
                  <a:lnTo>
                    <a:pt x="2911" y="0"/>
                  </a:lnTo>
                  <a:lnTo>
                    <a:pt x="61" y="0"/>
                  </a:lnTo>
                </a:path>
              </a:pathLst>
            </a:custGeom>
            <a:solidFill>
              <a:srgbClr val="0D45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6" name="Google Shape;86;p7"/>
            <p:cNvSpPr/>
            <p:nvPr/>
          </p:nvSpPr>
          <p:spPr>
            <a:xfrm>
              <a:off x="5975275" y="-88970"/>
              <a:ext cx="943094" cy="808366"/>
            </a:xfrm>
            <a:custGeom>
              <a:avLst/>
              <a:gdLst/>
              <a:ahLst/>
              <a:cxnLst/>
              <a:rect l="l" t="t" r="r" b="b"/>
              <a:pathLst>
                <a:path w="955" h="822" extrusionOk="0">
                  <a:moveTo>
                    <a:pt x="0" y="0"/>
                  </a:moveTo>
                  <a:lnTo>
                    <a:pt x="893" y="821"/>
                  </a:lnTo>
                  <a:lnTo>
                    <a:pt x="954"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7" name="Google Shape;87;p7"/>
            <p:cNvSpPr/>
            <p:nvPr/>
          </p:nvSpPr>
          <p:spPr>
            <a:xfrm>
              <a:off x="5608571" y="674793"/>
              <a:ext cx="2916204" cy="1642810"/>
            </a:xfrm>
            <a:custGeom>
              <a:avLst/>
              <a:gdLst/>
              <a:ahLst/>
              <a:cxnLst/>
              <a:rect l="l" t="t" r="r" b="b"/>
              <a:pathLst>
                <a:path w="2959" h="1668" extrusionOk="0">
                  <a:moveTo>
                    <a:pt x="2958" y="1667"/>
                  </a:moveTo>
                  <a:lnTo>
                    <a:pt x="1237" y="0"/>
                  </a:lnTo>
                  <a:lnTo>
                    <a:pt x="0" y="1323"/>
                  </a:lnTo>
                  <a:lnTo>
                    <a:pt x="2958" y="1667"/>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8" name="Google Shape;88;p7"/>
            <p:cNvSpPr/>
            <p:nvPr/>
          </p:nvSpPr>
          <p:spPr>
            <a:xfrm>
              <a:off x="5092201" y="-155877"/>
              <a:ext cx="1760153" cy="2112184"/>
            </a:xfrm>
            <a:custGeom>
              <a:avLst/>
              <a:gdLst/>
              <a:ahLst/>
              <a:cxnLst/>
              <a:rect l="l" t="t" r="r" b="b"/>
              <a:pathLst>
                <a:path w="1787" h="2145" extrusionOk="0">
                  <a:moveTo>
                    <a:pt x="0" y="0"/>
                  </a:moveTo>
                  <a:lnTo>
                    <a:pt x="549" y="2144"/>
                  </a:lnTo>
                  <a:lnTo>
                    <a:pt x="1786" y="821"/>
                  </a:lnTo>
                  <a:lnTo>
                    <a:pt x="893"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89" name="Google Shape;89;p7"/>
            <p:cNvSpPr/>
            <p:nvPr/>
          </p:nvSpPr>
          <p:spPr>
            <a:xfrm>
              <a:off x="443059" y="190760"/>
              <a:ext cx="5232654" cy="2977052"/>
            </a:xfrm>
            <a:custGeom>
              <a:avLst/>
              <a:gdLst/>
              <a:ahLst/>
              <a:cxnLst/>
              <a:rect l="l" t="t" r="r" b="b"/>
              <a:pathLst>
                <a:path w="5311" h="3020" extrusionOk="0">
                  <a:moveTo>
                    <a:pt x="5310" y="1771"/>
                  </a:moveTo>
                  <a:lnTo>
                    <a:pt x="853" y="0"/>
                  </a:lnTo>
                  <a:lnTo>
                    <a:pt x="0" y="3019"/>
                  </a:lnTo>
                  <a:lnTo>
                    <a:pt x="5310" y="1771"/>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0" name="Google Shape;90;p7"/>
            <p:cNvSpPr/>
            <p:nvPr/>
          </p:nvSpPr>
          <p:spPr>
            <a:xfrm>
              <a:off x="1264131" y="-156113"/>
              <a:ext cx="4393864" cy="2112184"/>
            </a:xfrm>
            <a:custGeom>
              <a:avLst/>
              <a:gdLst/>
              <a:ahLst/>
              <a:cxnLst/>
              <a:rect l="l" t="t" r="r" b="b"/>
              <a:pathLst>
                <a:path w="4458" h="2145" extrusionOk="0">
                  <a:moveTo>
                    <a:pt x="936" y="0"/>
                  </a:moveTo>
                  <a:lnTo>
                    <a:pt x="0" y="373"/>
                  </a:lnTo>
                  <a:lnTo>
                    <a:pt x="4457" y="2144"/>
                  </a:lnTo>
                  <a:lnTo>
                    <a:pt x="3908" y="0"/>
                  </a:lnTo>
                  <a:lnTo>
                    <a:pt x="936"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1" name="Google Shape;91;p7"/>
            <p:cNvSpPr/>
            <p:nvPr/>
          </p:nvSpPr>
          <p:spPr>
            <a:xfrm>
              <a:off x="1264131" y="-133574"/>
              <a:ext cx="921364" cy="369415"/>
            </a:xfrm>
            <a:custGeom>
              <a:avLst/>
              <a:gdLst/>
              <a:ahLst/>
              <a:cxnLst/>
              <a:rect l="l" t="t" r="r" b="b"/>
              <a:pathLst>
                <a:path w="937" h="374" extrusionOk="0">
                  <a:moveTo>
                    <a:pt x="72" y="0"/>
                  </a:moveTo>
                  <a:lnTo>
                    <a:pt x="0" y="373"/>
                  </a:lnTo>
                  <a:lnTo>
                    <a:pt x="936" y="0"/>
                  </a:lnTo>
                  <a:lnTo>
                    <a:pt x="72"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2" name="Google Shape;92;p7"/>
            <p:cNvSpPr/>
            <p:nvPr/>
          </p:nvSpPr>
          <p:spPr>
            <a:xfrm>
              <a:off x="734484" y="-133574"/>
              <a:ext cx="621488" cy="369415"/>
            </a:xfrm>
            <a:custGeom>
              <a:avLst/>
              <a:gdLst/>
              <a:ahLst/>
              <a:cxnLst/>
              <a:rect l="l" t="t" r="r" b="b"/>
              <a:pathLst>
                <a:path w="629" h="374" extrusionOk="0">
                  <a:moveTo>
                    <a:pt x="0" y="0"/>
                  </a:moveTo>
                  <a:lnTo>
                    <a:pt x="556" y="373"/>
                  </a:lnTo>
                  <a:lnTo>
                    <a:pt x="628"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3" name="Google Shape;93;p7"/>
            <p:cNvSpPr/>
            <p:nvPr/>
          </p:nvSpPr>
          <p:spPr>
            <a:xfrm>
              <a:off x="0" y="885559"/>
              <a:ext cx="447642" cy="2259950"/>
            </a:xfrm>
            <a:custGeom>
              <a:avLst/>
              <a:gdLst/>
              <a:ahLst/>
              <a:cxnLst/>
              <a:rect l="l" t="t" r="r" b="b"/>
              <a:pathLst>
                <a:path w="453" h="2292" extrusionOk="0">
                  <a:moveTo>
                    <a:pt x="0" y="2104"/>
                  </a:moveTo>
                  <a:lnTo>
                    <a:pt x="452" y="2291"/>
                  </a:lnTo>
                  <a:lnTo>
                    <a:pt x="0" y="0"/>
                  </a:lnTo>
                  <a:lnTo>
                    <a:pt x="0" y="2104"/>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4" name="Google Shape;94;p7"/>
            <p:cNvSpPr/>
            <p:nvPr/>
          </p:nvSpPr>
          <p:spPr>
            <a:xfrm>
              <a:off x="0" y="-156114"/>
              <a:ext cx="1286433" cy="3342117"/>
            </a:xfrm>
            <a:custGeom>
              <a:avLst/>
              <a:gdLst/>
              <a:ahLst/>
              <a:cxnLst/>
              <a:rect l="l" t="t" r="r" b="b"/>
              <a:pathLst>
                <a:path w="1306" h="3393" extrusionOk="0">
                  <a:moveTo>
                    <a:pt x="0" y="0"/>
                  </a:moveTo>
                  <a:lnTo>
                    <a:pt x="0" y="1101"/>
                  </a:lnTo>
                  <a:lnTo>
                    <a:pt x="452" y="3392"/>
                  </a:lnTo>
                  <a:lnTo>
                    <a:pt x="1305" y="373"/>
                  </a:lnTo>
                  <a:lnTo>
                    <a:pt x="749" y="0"/>
                  </a:lnTo>
                  <a:lnTo>
                    <a:pt x="0"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5" name="Google Shape;95;p7"/>
            <p:cNvSpPr/>
            <p:nvPr/>
          </p:nvSpPr>
          <p:spPr>
            <a:xfrm>
              <a:off x="8462804" y="1591817"/>
              <a:ext cx="6988462" cy="1786231"/>
            </a:xfrm>
            <a:custGeom>
              <a:avLst/>
              <a:gdLst/>
              <a:ahLst/>
              <a:cxnLst/>
              <a:rect l="l" t="t" r="r" b="b"/>
              <a:pathLst>
                <a:path w="7093" h="1812" extrusionOk="0">
                  <a:moveTo>
                    <a:pt x="7092" y="1811"/>
                  </a:moveTo>
                  <a:lnTo>
                    <a:pt x="0" y="728"/>
                  </a:lnTo>
                  <a:lnTo>
                    <a:pt x="2685" y="0"/>
                  </a:lnTo>
                  <a:lnTo>
                    <a:pt x="7092" y="1811"/>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96" name="Google Shape;96;p7"/>
            <p:cNvSpPr/>
            <p:nvPr/>
          </p:nvSpPr>
          <p:spPr>
            <a:xfrm>
              <a:off x="9776123" y="-125128"/>
              <a:ext cx="2307757" cy="1734076"/>
            </a:xfrm>
            <a:custGeom>
              <a:avLst/>
              <a:gdLst/>
              <a:ahLst/>
              <a:cxnLst/>
              <a:rect l="l" t="t" r="r" b="b"/>
              <a:pathLst>
                <a:path w="2343" h="1761" extrusionOk="0">
                  <a:moveTo>
                    <a:pt x="373" y="0"/>
                  </a:moveTo>
                  <a:lnTo>
                    <a:pt x="0" y="197"/>
                  </a:lnTo>
                  <a:lnTo>
                    <a:pt x="1377" y="1760"/>
                  </a:lnTo>
                  <a:lnTo>
                    <a:pt x="2342" y="0"/>
                  </a:lnTo>
                  <a:lnTo>
                    <a:pt x="373"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grpSp>
    </p:spTree>
    <p:extLst>
      <p:ext uri="{BB962C8B-B14F-4D97-AF65-F5344CB8AC3E}">
        <p14:creationId xmlns:p14="http://schemas.microsoft.com/office/powerpoint/2010/main" val="1018566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pp features">
  <p:cSld name="App features">
    <p:spTree>
      <p:nvGrpSpPr>
        <p:cNvPr id="1" name="Shape 97"/>
        <p:cNvGrpSpPr/>
        <p:nvPr/>
      </p:nvGrpSpPr>
      <p:grpSpPr>
        <a:xfrm>
          <a:off x="0" y="0"/>
          <a:ext cx="0" cy="0"/>
          <a:chOff x="0" y="0"/>
          <a:chExt cx="0" cy="0"/>
        </a:xfrm>
      </p:grpSpPr>
      <p:sp>
        <p:nvSpPr>
          <p:cNvPr id="98" name="Google Shape;98;p8"/>
          <p:cNvSpPr>
            <a:spLocks noGrp="1"/>
          </p:cNvSpPr>
          <p:nvPr>
            <p:ph type="pic" idx="2"/>
          </p:nvPr>
        </p:nvSpPr>
        <p:spPr>
          <a:xfrm>
            <a:off x="2385633" y="1218357"/>
            <a:ext cx="2145767" cy="3813718"/>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2"/>
              </a:buClr>
              <a:buSzPts val="2400"/>
              <a:buFont typeface="Arial"/>
              <a:buNone/>
              <a:defRPr sz="1200" b="0" i="0" u="none" strike="noStrike" cap="none">
                <a:solidFill>
                  <a:schemeClr val="dk2"/>
                </a:solidFill>
                <a:latin typeface="Nunito Light"/>
                <a:ea typeface="Nunito Light"/>
                <a:cs typeface="Nunito Light"/>
                <a:sym typeface="Nunito Light"/>
              </a:defRPr>
            </a:lvl1pPr>
            <a:lvl2pPr marR="0" lvl="1"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grpSp>
        <p:nvGrpSpPr>
          <p:cNvPr id="99" name="Google Shape;99;p8"/>
          <p:cNvGrpSpPr/>
          <p:nvPr/>
        </p:nvGrpSpPr>
        <p:grpSpPr>
          <a:xfrm rot="10800000">
            <a:off x="-11725" y="5487365"/>
            <a:ext cx="12270771" cy="2152185"/>
            <a:chOff x="0" y="-156114"/>
            <a:chExt cx="24535151" cy="4304369"/>
          </a:xfrm>
        </p:grpSpPr>
        <p:sp>
          <p:nvSpPr>
            <p:cNvPr id="100" name="Google Shape;100;p8"/>
            <p:cNvSpPr/>
            <p:nvPr/>
          </p:nvSpPr>
          <p:spPr>
            <a:xfrm>
              <a:off x="23378291" y="2431564"/>
              <a:ext cx="1134322" cy="1716691"/>
            </a:xfrm>
            <a:custGeom>
              <a:avLst/>
              <a:gdLst/>
              <a:ahLst/>
              <a:cxnLst/>
              <a:rect l="l" t="t" r="r" b="b"/>
              <a:pathLst>
                <a:path w="1152" h="1740" extrusionOk="0">
                  <a:moveTo>
                    <a:pt x="0" y="1739"/>
                  </a:moveTo>
                  <a:lnTo>
                    <a:pt x="1151" y="918"/>
                  </a:lnTo>
                  <a:lnTo>
                    <a:pt x="1151" y="0"/>
                  </a:lnTo>
                  <a:lnTo>
                    <a:pt x="0" y="173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1" name="Google Shape;101;p8"/>
            <p:cNvSpPr/>
            <p:nvPr/>
          </p:nvSpPr>
          <p:spPr>
            <a:xfrm>
              <a:off x="23079220" y="-88970"/>
              <a:ext cx="1455931" cy="4233061"/>
            </a:xfrm>
            <a:custGeom>
              <a:avLst/>
              <a:gdLst/>
              <a:ahLst/>
              <a:cxnLst/>
              <a:rect l="l" t="t" r="r" b="b"/>
              <a:pathLst>
                <a:path w="1479" h="4296" extrusionOk="0">
                  <a:moveTo>
                    <a:pt x="0" y="0"/>
                  </a:moveTo>
                  <a:lnTo>
                    <a:pt x="327" y="4295"/>
                  </a:lnTo>
                  <a:lnTo>
                    <a:pt x="1478" y="2556"/>
                  </a:lnTo>
                  <a:lnTo>
                    <a:pt x="147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2" name="Google Shape;102;p8"/>
            <p:cNvSpPr/>
            <p:nvPr/>
          </p:nvSpPr>
          <p:spPr>
            <a:xfrm>
              <a:off x="20776620" y="-88970"/>
              <a:ext cx="2646748" cy="4233061"/>
            </a:xfrm>
            <a:custGeom>
              <a:avLst/>
              <a:gdLst/>
              <a:ahLst/>
              <a:cxnLst/>
              <a:rect l="l" t="t" r="r" b="b"/>
              <a:pathLst>
                <a:path w="2687" h="4296" extrusionOk="0">
                  <a:moveTo>
                    <a:pt x="0" y="0"/>
                  </a:moveTo>
                  <a:lnTo>
                    <a:pt x="2686" y="4295"/>
                  </a:lnTo>
                  <a:lnTo>
                    <a:pt x="235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3" name="Google Shape;103;p8"/>
            <p:cNvSpPr/>
            <p:nvPr/>
          </p:nvSpPr>
          <p:spPr>
            <a:xfrm>
              <a:off x="20420244" y="-88970"/>
              <a:ext cx="3003125" cy="4233061"/>
            </a:xfrm>
            <a:custGeom>
              <a:avLst/>
              <a:gdLst/>
              <a:ahLst/>
              <a:cxnLst/>
              <a:rect l="l" t="t" r="r" b="b"/>
              <a:pathLst>
                <a:path w="3049" h="4296" extrusionOk="0">
                  <a:moveTo>
                    <a:pt x="0" y="0"/>
                  </a:moveTo>
                  <a:lnTo>
                    <a:pt x="43" y="3187"/>
                  </a:lnTo>
                  <a:lnTo>
                    <a:pt x="3048" y="4295"/>
                  </a:lnTo>
                  <a:lnTo>
                    <a:pt x="362"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4" name="Google Shape;104;p8"/>
            <p:cNvSpPr/>
            <p:nvPr/>
          </p:nvSpPr>
          <p:spPr>
            <a:xfrm>
              <a:off x="17677877" y="-88971"/>
              <a:ext cx="2785824" cy="3142198"/>
            </a:xfrm>
            <a:custGeom>
              <a:avLst/>
              <a:gdLst/>
              <a:ahLst/>
              <a:cxnLst/>
              <a:rect l="l" t="t" r="r" b="b"/>
              <a:pathLst>
                <a:path w="2826" h="3188" extrusionOk="0">
                  <a:moveTo>
                    <a:pt x="2126" y="0"/>
                  </a:moveTo>
                  <a:lnTo>
                    <a:pt x="0" y="1954"/>
                  </a:lnTo>
                  <a:lnTo>
                    <a:pt x="2825" y="3187"/>
                  </a:lnTo>
                  <a:lnTo>
                    <a:pt x="2782" y="0"/>
                  </a:lnTo>
                  <a:lnTo>
                    <a:pt x="2126"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5" name="Google Shape;105;p8"/>
            <p:cNvSpPr/>
            <p:nvPr/>
          </p:nvSpPr>
          <p:spPr>
            <a:xfrm>
              <a:off x="17608342" y="-88971"/>
              <a:ext cx="2168684" cy="1925303"/>
            </a:xfrm>
            <a:custGeom>
              <a:avLst/>
              <a:gdLst/>
              <a:ahLst/>
              <a:cxnLst/>
              <a:rect l="l" t="t" r="r" b="b"/>
              <a:pathLst>
                <a:path w="2199" h="1955" extrusionOk="0">
                  <a:moveTo>
                    <a:pt x="0" y="0"/>
                  </a:moveTo>
                  <a:lnTo>
                    <a:pt x="72" y="1954"/>
                  </a:lnTo>
                  <a:lnTo>
                    <a:pt x="219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6" name="Google Shape;106;p8"/>
            <p:cNvSpPr/>
            <p:nvPr/>
          </p:nvSpPr>
          <p:spPr>
            <a:xfrm>
              <a:off x="14888519" y="-88734"/>
              <a:ext cx="2811899" cy="1925303"/>
            </a:xfrm>
            <a:custGeom>
              <a:avLst/>
              <a:gdLst/>
              <a:ahLst/>
              <a:cxnLst/>
              <a:rect l="l" t="t" r="r" b="b"/>
              <a:pathLst>
                <a:path w="2852" h="1955" extrusionOk="0">
                  <a:moveTo>
                    <a:pt x="0" y="0"/>
                  </a:moveTo>
                  <a:lnTo>
                    <a:pt x="2851" y="1954"/>
                  </a:lnTo>
                  <a:lnTo>
                    <a:pt x="277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7" name="Google Shape;107;p8"/>
            <p:cNvSpPr/>
            <p:nvPr/>
          </p:nvSpPr>
          <p:spPr>
            <a:xfrm>
              <a:off x="13589856" y="-88970"/>
              <a:ext cx="4137447" cy="3520308"/>
            </a:xfrm>
            <a:custGeom>
              <a:avLst/>
              <a:gdLst/>
              <a:ahLst/>
              <a:cxnLst/>
              <a:rect l="l" t="t" r="r" b="b"/>
              <a:pathLst>
                <a:path w="4196" h="3572" extrusionOk="0">
                  <a:moveTo>
                    <a:pt x="0" y="0"/>
                  </a:moveTo>
                  <a:lnTo>
                    <a:pt x="1886" y="3571"/>
                  </a:lnTo>
                  <a:lnTo>
                    <a:pt x="4195" y="1954"/>
                  </a:lnTo>
                  <a:lnTo>
                    <a:pt x="1344"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8" name="Google Shape;108;p8"/>
            <p:cNvSpPr/>
            <p:nvPr/>
          </p:nvSpPr>
          <p:spPr>
            <a:xfrm>
              <a:off x="11104147" y="-111272"/>
              <a:ext cx="4346058" cy="3520308"/>
            </a:xfrm>
            <a:custGeom>
              <a:avLst/>
              <a:gdLst/>
              <a:ahLst/>
              <a:cxnLst/>
              <a:rect l="l" t="t" r="r" b="b"/>
              <a:pathLst>
                <a:path w="4408" h="3572" extrusionOk="0">
                  <a:moveTo>
                    <a:pt x="965" y="0"/>
                  </a:moveTo>
                  <a:lnTo>
                    <a:pt x="0" y="1760"/>
                  </a:lnTo>
                  <a:lnTo>
                    <a:pt x="4407" y="3571"/>
                  </a:lnTo>
                  <a:lnTo>
                    <a:pt x="2521" y="0"/>
                  </a:lnTo>
                  <a:lnTo>
                    <a:pt x="965"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09" name="Google Shape;109;p8"/>
            <p:cNvSpPr/>
            <p:nvPr/>
          </p:nvSpPr>
          <p:spPr>
            <a:xfrm>
              <a:off x="9793019" y="-88970"/>
              <a:ext cx="369415" cy="195571"/>
            </a:xfrm>
            <a:custGeom>
              <a:avLst/>
              <a:gdLst/>
              <a:ahLst/>
              <a:cxnLst/>
              <a:rect l="l" t="t" r="r" b="b"/>
              <a:pathLst>
                <a:path w="374" h="198" extrusionOk="0">
                  <a:moveTo>
                    <a:pt x="112" y="0"/>
                  </a:moveTo>
                  <a:lnTo>
                    <a:pt x="0" y="197"/>
                  </a:lnTo>
                  <a:lnTo>
                    <a:pt x="373" y="0"/>
                  </a:lnTo>
                  <a:lnTo>
                    <a:pt x="112"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0" name="Google Shape;110;p8"/>
            <p:cNvSpPr/>
            <p:nvPr/>
          </p:nvSpPr>
          <p:spPr>
            <a:xfrm>
              <a:off x="9698211" y="-88970"/>
              <a:ext cx="225996" cy="195571"/>
            </a:xfrm>
            <a:custGeom>
              <a:avLst/>
              <a:gdLst/>
              <a:ahLst/>
              <a:cxnLst/>
              <a:rect l="l" t="t" r="r" b="b"/>
              <a:pathLst>
                <a:path w="231" h="198" extrusionOk="0">
                  <a:moveTo>
                    <a:pt x="0" y="0"/>
                  </a:moveTo>
                  <a:lnTo>
                    <a:pt x="118" y="197"/>
                  </a:lnTo>
                  <a:lnTo>
                    <a:pt x="230" y="0"/>
                  </a:lnTo>
                  <a:lnTo>
                    <a:pt x="0"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1" name="Google Shape;111;p8"/>
            <p:cNvSpPr/>
            <p:nvPr/>
          </p:nvSpPr>
          <p:spPr>
            <a:xfrm>
              <a:off x="8502000" y="61758"/>
              <a:ext cx="2646751" cy="2259950"/>
            </a:xfrm>
            <a:custGeom>
              <a:avLst/>
              <a:gdLst/>
              <a:ahLst/>
              <a:cxnLst/>
              <a:rect l="l" t="t" r="r" b="b"/>
              <a:pathLst>
                <a:path w="2686" h="2292" extrusionOk="0">
                  <a:moveTo>
                    <a:pt x="2685" y="1563"/>
                  </a:moveTo>
                  <a:lnTo>
                    <a:pt x="1308" y="0"/>
                  </a:lnTo>
                  <a:lnTo>
                    <a:pt x="0" y="2291"/>
                  </a:lnTo>
                  <a:lnTo>
                    <a:pt x="2685" y="1563"/>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2" name="Google Shape;112;p8"/>
            <p:cNvSpPr/>
            <p:nvPr/>
          </p:nvSpPr>
          <p:spPr>
            <a:xfrm>
              <a:off x="6821130" y="61996"/>
              <a:ext cx="2985743" cy="2259950"/>
            </a:xfrm>
            <a:custGeom>
              <a:avLst/>
              <a:gdLst/>
              <a:ahLst/>
              <a:cxnLst/>
              <a:rect l="l" t="t" r="r" b="b"/>
              <a:pathLst>
                <a:path w="3030" h="2292" extrusionOk="0">
                  <a:moveTo>
                    <a:pt x="3029" y="0"/>
                  </a:moveTo>
                  <a:lnTo>
                    <a:pt x="0" y="624"/>
                  </a:lnTo>
                  <a:lnTo>
                    <a:pt x="1721" y="2291"/>
                  </a:lnTo>
                  <a:lnTo>
                    <a:pt x="3029"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3" name="Google Shape;113;p8"/>
            <p:cNvSpPr/>
            <p:nvPr/>
          </p:nvSpPr>
          <p:spPr>
            <a:xfrm>
              <a:off x="6829814" y="-88970"/>
              <a:ext cx="2985743" cy="808366"/>
            </a:xfrm>
            <a:custGeom>
              <a:avLst/>
              <a:gdLst/>
              <a:ahLst/>
              <a:cxnLst/>
              <a:rect l="l" t="t" r="r" b="b"/>
              <a:pathLst>
                <a:path w="3030" h="822" extrusionOk="0">
                  <a:moveTo>
                    <a:pt x="61" y="0"/>
                  </a:moveTo>
                  <a:lnTo>
                    <a:pt x="0" y="821"/>
                  </a:lnTo>
                  <a:lnTo>
                    <a:pt x="3029" y="197"/>
                  </a:lnTo>
                  <a:lnTo>
                    <a:pt x="2911" y="0"/>
                  </a:lnTo>
                  <a:lnTo>
                    <a:pt x="61" y="0"/>
                  </a:lnTo>
                </a:path>
              </a:pathLst>
            </a:custGeom>
            <a:solidFill>
              <a:srgbClr val="0D45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4" name="Google Shape;114;p8"/>
            <p:cNvSpPr/>
            <p:nvPr/>
          </p:nvSpPr>
          <p:spPr>
            <a:xfrm>
              <a:off x="5975275" y="-88970"/>
              <a:ext cx="943094" cy="808366"/>
            </a:xfrm>
            <a:custGeom>
              <a:avLst/>
              <a:gdLst/>
              <a:ahLst/>
              <a:cxnLst/>
              <a:rect l="l" t="t" r="r" b="b"/>
              <a:pathLst>
                <a:path w="955" h="822" extrusionOk="0">
                  <a:moveTo>
                    <a:pt x="0" y="0"/>
                  </a:moveTo>
                  <a:lnTo>
                    <a:pt x="893" y="821"/>
                  </a:lnTo>
                  <a:lnTo>
                    <a:pt x="954"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5" name="Google Shape;115;p8"/>
            <p:cNvSpPr/>
            <p:nvPr/>
          </p:nvSpPr>
          <p:spPr>
            <a:xfrm>
              <a:off x="5608571" y="674793"/>
              <a:ext cx="2916204" cy="1642810"/>
            </a:xfrm>
            <a:custGeom>
              <a:avLst/>
              <a:gdLst/>
              <a:ahLst/>
              <a:cxnLst/>
              <a:rect l="l" t="t" r="r" b="b"/>
              <a:pathLst>
                <a:path w="2959" h="1668" extrusionOk="0">
                  <a:moveTo>
                    <a:pt x="2958" y="1667"/>
                  </a:moveTo>
                  <a:lnTo>
                    <a:pt x="1237" y="0"/>
                  </a:lnTo>
                  <a:lnTo>
                    <a:pt x="0" y="1323"/>
                  </a:lnTo>
                  <a:lnTo>
                    <a:pt x="2958" y="1667"/>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6" name="Google Shape;116;p8"/>
            <p:cNvSpPr/>
            <p:nvPr/>
          </p:nvSpPr>
          <p:spPr>
            <a:xfrm>
              <a:off x="5092201" y="-155877"/>
              <a:ext cx="1760153" cy="2112184"/>
            </a:xfrm>
            <a:custGeom>
              <a:avLst/>
              <a:gdLst/>
              <a:ahLst/>
              <a:cxnLst/>
              <a:rect l="l" t="t" r="r" b="b"/>
              <a:pathLst>
                <a:path w="1787" h="2145" extrusionOk="0">
                  <a:moveTo>
                    <a:pt x="0" y="0"/>
                  </a:moveTo>
                  <a:lnTo>
                    <a:pt x="549" y="2144"/>
                  </a:lnTo>
                  <a:lnTo>
                    <a:pt x="1786" y="821"/>
                  </a:lnTo>
                  <a:lnTo>
                    <a:pt x="893"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7" name="Google Shape;117;p8"/>
            <p:cNvSpPr/>
            <p:nvPr/>
          </p:nvSpPr>
          <p:spPr>
            <a:xfrm>
              <a:off x="443059" y="190760"/>
              <a:ext cx="5232654" cy="2977052"/>
            </a:xfrm>
            <a:custGeom>
              <a:avLst/>
              <a:gdLst/>
              <a:ahLst/>
              <a:cxnLst/>
              <a:rect l="l" t="t" r="r" b="b"/>
              <a:pathLst>
                <a:path w="5311" h="3020" extrusionOk="0">
                  <a:moveTo>
                    <a:pt x="5310" y="1771"/>
                  </a:moveTo>
                  <a:lnTo>
                    <a:pt x="853" y="0"/>
                  </a:lnTo>
                  <a:lnTo>
                    <a:pt x="0" y="3019"/>
                  </a:lnTo>
                  <a:lnTo>
                    <a:pt x="5310" y="1771"/>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8" name="Google Shape;118;p8"/>
            <p:cNvSpPr/>
            <p:nvPr/>
          </p:nvSpPr>
          <p:spPr>
            <a:xfrm>
              <a:off x="1264131" y="-156113"/>
              <a:ext cx="4393864" cy="2112184"/>
            </a:xfrm>
            <a:custGeom>
              <a:avLst/>
              <a:gdLst/>
              <a:ahLst/>
              <a:cxnLst/>
              <a:rect l="l" t="t" r="r" b="b"/>
              <a:pathLst>
                <a:path w="4458" h="2145" extrusionOk="0">
                  <a:moveTo>
                    <a:pt x="936" y="0"/>
                  </a:moveTo>
                  <a:lnTo>
                    <a:pt x="0" y="373"/>
                  </a:lnTo>
                  <a:lnTo>
                    <a:pt x="4457" y="2144"/>
                  </a:lnTo>
                  <a:lnTo>
                    <a:pt x="3908" y="0"/>
                  </a:lnTo>
                  <a:lnTo>
                    <a:pt x="936"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19" name="Google Shape;119;p8"/>
            <p:cNvSpPr/>
            <p:nvPr/>
          </p:nvSpPr>
          <p:spPr>
            <a:xfrm>
              <a:off x="1264131" y="-133574"/>
              <a:ext cx="921364" cy="369415"/>
            </a:xfrm>
            <a:custGeom>
              <a:avLst/>
              <a:gdLst/>
              <a:ahLst/>
              <a:cxnLst/>
              <a:rect l="l" t="t" r="r" b="b"/>
              <a:pathLst>
                <a:path w="937" h="374" extrusionOk="0">
                  <a:moveTo>
                    <a:pt x="72" y="0"/>
                  </a:moveTo>
                  <a:lnTo>
                    <a:pt x="0" y="373"/>
                  </a:lnTo>
                  <a:lnTo>
                    <a:pt x="936" y="0"/>
                  </a:lnTo>
                  <a:lnTo>
                    <a:pt x="72"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20" name="Google Shape;120;p8"/>
            <p:cNvSpPr/>
            <p:nvPr/>
          </p:nvSpPr>
          <p:spPr>
            <a:xfrm>
              <a:off x="734484" y="-133574"/>
              <a:ext cx="621488" cy="369415"/>
            </a:xfrm>
            <a:custGeom>
              <a:avLst/>
              <a:gdLst/>
              <a:ahLst/>
              <a:cxnLst/>
              <a:rect l="l" t="t" r="r" b="b"/>
              <a:pathLst>
                <a:path w="629" h="374" extrusionOk="0">
                  <a:moveTo>
                    <a:pt x="0" y="0"/>
                  </a:moveTo>
                  <a:lnTo>
                    <a:pt x="556" y="373"/>
                  </a:lnTo>
                  <a:lnTo>
                    <a:pt x="628"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21" name="Google Shape;121;p8"/>
            <p:cNvSpPr/>
            <p:nvPr/>
          </p:nvSpPr>
          <p:spPr>
            <a:xfrm>
              <a:off x="0" y="885559"/>
              <a:ext cx="447642" cy="2259950"/>
            </a:xfrm>
            <a:custGeom>
              <a:avLst/>
              <a:gdLst/>
              <a:ahLst/>
              <a:cxnLst/>
              <a:rect l="l" t="t" r="r" b="b"/>
              <a:pathLst>
                <a:path w="453" h="2292" extrusionOk="0">
                  <a:moveTo>
                    <a:pt x="0" y="2104"/>
                  </a:moveTo>
                  <a:lnTo>
                    <a:pt x="452" y="2291"/>
                  </a:lnTo>
                  <a:lnTo>
                    <a:pt x="0" y="0"/>
                  </a:lnTo>
                  <a:lnTo>
                    <a:pt x="0" y="2104"/>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22" name="Google Shape;122;p8"/>
            <p:cNvSpPr/>
            <p:nvPr/>
          </p:nvSpPr>
          <p:spPr>
            <a:xfrm>
              <a:off x="0" y="-156114"/>
              <a:ext cx="1286433" cy="3342117"/>
            </a:xfrm>
            <a:custGeom>
              <a:avLst/>
              <a:gdLst/>
              <a:ahLst/>
              <a:cxnLst/>
              <a:rect l="l" t="t" r="r" b="b"/>
              <a:pathLst>
                <a:path w="1306" h="3393" extrusionOk="0">
                  <a:moveTo>
                    <a:pt x="0" y="0"/>
                  </a:moveTo>
                  <a:lnTo>
                    <a:pt x="0" y="1101"/>
                  </a:lnTo>
                  <a:lnTo>
                    <a:pt x="452" y="3392"/>
                  </a:lnTo>
                  <a:lnTo>
                    <a:pt x="1305" y="373"/>
                  </a:lnTo>
                  <a:lnTo>
                    <a:pt x="749" y="0"/>
                  </a:lnTo>
                  <a:lnTo>
                    <a:pt x="0"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23" name="Google Shape;123;p8"/>
            <p:cNvSpPr/>
            <p:nvPr/>
          </p:nvSpPr>
          <p:spPr>
            <a:xfrm>
              <a:off x="8462804" y="1591817"/>
              <a:ext cx="6988462" cy="1786231"/>
            </a:xfrm>
            <a:custGeom>
              <a:avLst/>
              <a:gdLst/>
              <a:ahLst/>
              <a:cxnLst/>
              <a:rect l="l" t="t" r="r" b="b"/>
              <a:pathLst>
                <a:path w="7093" h="1812" extrusionOk="0">
                  <a:moveTo>
                    <a:pt x="7092" y="1811"/>
                  </a:moveTo>
                  <a:lnTo>
                    <a:pt x="0" y="728"/>
                  </a:lnTo>
                  <a:lnTo>
                    <a:pt x="2685" y="0"/>
                  </a:lnTo>
                  <a:lnTo>
                    <a:pt x="7092" y="1811"/>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24" name="Google Shape;124;p8"/>
            <p:cNvSpPr/>
            <p:nvPr/>
          </p:nvSpPr>
          <p:spPr>
            <a:xfrm>
              <a:off x="9776123" y="-125128"/>
              <a:ext cx="2307757" cy="1734076"/>
            </a:xfrm>
            <a:custGeom>
              <a:avLst/>
              <a:gdLst/>
              <a:ahLst/>
              <a:cxnLst/>
              <a:rect l="l" t="t" r="r" b="b"/>
              <a:pathLst>
                <a:path w="2343" h="1761" extrusionOk="0">
                  <a:moveTo>
                    <a:pt x="373" y="0"/>
                  </a:moveTo>
                  <a:lnTo>
                    <a:pt x="0" y="197"/>
                  </a:lnTo>
                  <a:lnTo>
                    <a:pt x="1377" y="1760"/>
                  </a:lnTo>
                  <a:lnTo>
                    <a:pt x="2342" y="0"/>
                  </a:lnTo>
                  <a:lnTo>
                    <a:pt x="373"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grpSp>
    </p:spTree>
    <p:extLst>
      <p:ext uri="{BB962C8B-B14F-4D97-AF65-F5344CB8AC3E}">
        <p14:creationId xmlns:p14="http://schemas.microsoft.com/office/powerpoint/2010/main" val="3662456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App features">
  <p:cSld name="1_App features">
    <p:spTree>
      <p:nvGrpSpPr>
        <p:cNvPr id="1" name="Shape 125"/>
        <p:cNvGrpSpPr/>
        <p:nvPr/>
      </p:nvGrpSpPr>
      <p:grpSpPr>
        <a:xfrm>
          <a:off x="0" y="0"/>
          <a:ext cx="0" cy="0"/>
          <a:chOff x="0" y="0"/>
          <a:chExt cx="0" cy="0"/>
        </a:xfrm>
      </p:grpSpPr>
      <p:sp>
        <p:nvSpPr>
          <p:cNvPr id="126" name="Google Shape;126;p9"/>
          <p:cNvSpPr>
            <a:spLocks noGrp="1"/>
          </p:cNvSpPr>
          <p:nvPr>
            <p:ph type="pic" idx="2"/>
          </p:nvPr>
        </p:nvSpPr>
        <p:spPr>
          <a:xfrm>
            <a:off x="1705888" y="1956343"/>
            <a:ext cx="3784678" cy="2390171"/>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2"/>
              </a:buClr>
              <a:buSzPts val="2400"/>
              <a:buFont typeface="Arial"/>
              <a:buNone/>
              <a:defRPr sz="1200" b="0" i="0" u="none" strike="noStrike" cap="none">
                <a:solidFill>
                  <a:schemeClr val="dk2"/>
                </a:solidFill>
                <a:latin typeface="Nunito Light"/>
                <a:ea typeface="Nunito Light"/>
                <a:cs typeface="Nunito Light"/>
                <a:sym typeface="Nunito Light"/>
              </a:defRPr>
            </a:lvl1pPr>
            <a:lvl2pPr marR="0" lvl="1"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grpSp>
        <p:nvGrpSpPr>
          <p:cNvPr id="127" name="Google Shape;127;p9"/>
          <p:cNvGrpSpPr/>
          <p:nvPr/>
        </p:nvGrpSpPr>
        <p:grpSpPr>
          <a:xfrm rot="10800000">
            <a:off x="-11725" y="5487365"/>
            <a:ext cx="12270771" cy="2152185"/>
            <a:chOff x="0" y="-156114"/>
            <a:chExt cx="24535151" cy="4304369"/>
          </a:xfrm>
        </p:grpSpPr>
        <p:sp>
          <p:nvSpPr>
            <p:cNvPr id="128" name="Google Shape;128;p9"/>
            <p:cNvSpPr/>
            <p:nvPr/>
          </p:nvSpPr>
          <p:spPr>
            <a:xfrm>
              <a:off x="23378291" y="2431564"/>
              <a:ext cx="1134322" cy="1716691"/>
            </a:xfrm>
            <a:custGeom>
              <a:avLst/>
              <a:gdLst/>
              <a:ahLst/>
              <a:cxnLst/>
              <a:rect l="l" t="t" r="r" b="b"/>
              <a:pathLst>
                <a:path w="1152" h="1740" extrusionOk="0">
                  <a:moveTo>
                    <a:pt x="0" y="1739"/>
                  </a:moveTo>
                  <a:lnTo>
                    <a:pt x="1151" y="918"/>
                  </a:lnTo>
                  <a:lnTo>
                    <a:pt x="1151" y="0"/>
                  </a:lnTo>
                  <a:lnTo>
                    <a:pt x="0" y="173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29" name="Google Shape;129;p9"/>
            <p:cNvSpPr/>
            <p:nvPr/>
          </p:nvSpPr>
          <p:spPr>
            <a:xfrm>
              <a:off x="23079220" y="-88970"/>
              <a:ext cx="1455931" cy="4233061"/>
            </a:xfrm>
            <a:custGeom>
              <a:avLst/>
              <a:gdLst/>
              <a:ahLst/>
              <a:cxnLst/>
              <a:rect l="l" t="t" r="r" b="b"/>
              <a:pathLst>
                <a:path w="1479" h="4296" extrusionOk="0">
                  <a:moveTo>
                    <a:pt x="0" y="0"/>
                  </a:moveTo>
                  <a:lnTo>
                    <a:pt x="327" y="4295"/>
                  </a:lnTo>
                  <a:lnTo>
                    <a:pt x="1478" y="2556"/>
                  </a:lnTo>
                  <a:lnTo>
                    <a:pt x="147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0" name="Google Shape;130;p9"/>
            <p:cNvSpPr/>
            <p:nvPr/>
          </p:nvSpPr>
          <p:spPr>
            <a:xfrm>
              <a:off x="20776620" y="-88970"/>
              <a:ext cx="2646748" cy="4233061"/>
            </a:xfrm>
            <a:custGeom>
              <a:avLst/>
              <a:gdLst/>
              <a:ahLst/>
              <a:cxnLst/>
              <a:rect l="l" t="t" r="r" b="b"/>
              <a:pathLst>
                <a:path w="2687" h="4296" extrusionOk="0">
                  <a:moveTo>
                    <a:pt x="0" y="0"/>
                  </a:moveTo>
                  <a:lnTo>
                    <a:pt x="2686" y="4295"/>
                  </a:lnTo>
                  <a:lnTo>
                    <a:pt x="235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1" name="Google Shape;131;p9"/>
            <p:cNvSpPr/>
            <p:nvPr/>
          </p:nvSpPr>
          <p:spPr>
            <a:xfrm>
              <a:off x="20420244" y="-88970"/>
              <a:ext cx="3003125" cy="4233061"/>
            </a:xfrm>
            <a:custGeom>
              <a:avLst/>
              <a:gdLst/>
              <a:ahLst/>
              <a:cxnLst/>
              <a:rect l="l" t="t" r="r" b="b"/>
              <a:pathLst>
                <a:path w="3049" h="4296" extrusionOk="0">
                  <a:moveTo>
                    <a:pt x="0" y="0"/>
                  </a:moveTo>
                  <a:lnTo>
                    <a:pt x="43" y="3187"/>
                  </a:lnTo>
                  <a:lnTo>
                    <a:pt x="3048" y="4295"/>
                  </a:lnTo>
                  <a:lnTo>
                    <a:pt x="362"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2" name="Google Shape;132;p9"/>
            <p:cNvSpPr/>
            <p:nvPr/>
          </p:nvSpPr>
          <p:spPr>
            <a:xfrm>
              <a:off x="17677877" y="-88971"/>
              <a:ext cx="2785824" cy="3142198"/>
            </a:xfrm>
            <a:custGeom>
              <a:avLst/>
              <a:gdLst/>
              <a:ahLst/>
              <a:cxnLst/>
              <a:rect l="l" t="t" r="r" b="b"/>
              <a:pathLst>
                <a:path w="2826" h="3188" extrusionOk="0">
                  <a:moveTo>
                    <a:pt x="2126" y="0"/>
                  </a:moveTo>
                  <a:lnTo>
                    <a:pt x="0" y="1954"/>
                  </a:lnTo>
                  <a:lnTo>
                    <a:pt x="2825" y="3187"/>
                  </a:lnTo>
                  <a:lnTo>
                    <a:pt x="2782" y="0"/>
                  </a:lnTo>
                  <a:lnTo>
                    <a:pt x="2126"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3" name="Google Shape;133;p9"/>
            <p:cNvSpPr/>
            <p:nvPr/>
          </p:nvSpPr>
          <p:spPr>
            <a:xfrm>
              <a:off x="17608342" y="-88971"/>
              <a:ext cx="2168684" cy="1925303"/>
            </a:xfrm>
            <a:custGeom>
              <a:avLst/>
              <a:gdLst/>
              <a:ahLst/>
              <a:cxnLst/>
              <a:rect l="l" t="t" r="r" b="b"/>
              <a:pathLst>
                <a:path w="2199" h="1955" extrusionOk="0">
                  <a:moveTo>
                    <a:pt x="0" y="0"/>
                  </a:moveTo>
                  <a:lnTo>
                    <a:pt x="72" y="1954"/>
                  </a:lnTo>
                  <a:lnTo>
                    <a:pt x="219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4" name="Google Shape;134;p9"/>
            <p:cNvSpPr/>
            <p:nvPr/>
          </p:nvSpPr>
          <p:spPr>
            <a:xfrm>
              <a:off x="14888519" y="-88734"/>
              <a:ext cx="2811899" cy="1925303"/>
            </a:xfrm>
            <a:custGeom>
              <a:avLst/>
              <a:gdLst/>
              <a:ahLst/>
              <a:cxnLst/>
              <a:rect l="l" t="t" r="r" b="b"/>
              <a:pathLst>
                <a:path w="2852" h="1955" extrusionOk="0">
                  <a:moveTo>
                    <a:pt x="0" y="0"/>
                  </a:moveTo>
                  <a:lnTo>
                    <a:pt x="2851" y="1954"/>
                  </a:lnTo>
                  <a:lnTo>
                    <a:pt x="277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5" name="Google Shape;135;p9"/>
            <p:cNvSpPr/>
            <p:nvPr/>
          </p:nvSpPr>
          <p:spPr>
            <a:xfrm>
              <a:off x="13589856" y="-88970"/>
              <a:ext cx="4137447" cy="3520308"/>
            </a:xfrm>
            <a:custGeom>
              <a:avLst/>
              <a:gdLst/>
              <a:ahLst/>
              <a:cxnLst/>
              <a:rect l="l" t="t" r="r" b="b"/>
              <a:pathLst>
                <a:path w="4196" h="3572" extrusionOk="0">
                  <a:moveTo>
                    <a:pt x="0" y="0"/>
                  </a:moveTo>
                  <a:lnTo>
                    <a:pt x="1886" y="3571"/>
                  </a:lnTo>
                  <a:lnTo>
                    <a:pt x="4195" y="1954"/>
                  </a:lnTo>
                  <a:lnTo>
                    <a:pt x="1344"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6" name="Google Shape;136;p9"/>
            <p:cNvSpPr/>
            <p:nvPr/>
          </p:nvSpPr>
          <p:spPr>
            <a:xfrm>
              <a:off x="11104147" y="-111272"/>
              <a:ext cx="4346058" cy="3520308"/>
            </a:xfrm>
            <a:custGeom>
              <a:avLst/>
              <a:gdLst/>
              <a:ahLst/>
              <a:cxnLst/>
              <a:rect l="l" t="t" r="r" b="b"/>
              <a:pathLst>
                <a:path w="4408" h="3572" extrusionOk="0">
                  <a:moveTo>
                    <a:pt x="965" y="0"/>
                  </a:moveTo>
                  <a:lnTo>
                    <a:pt x="0" y="1760"/>
                  </a:lnTo>
                  <a:lnTo>
                    <a:pt x="4407" y="3571"/>
                  </a:lnTo>
                  <a:lnTo>
                    <a:pt x="2521" y="0"/>
                  </a:lnTo>
                  <a:lnTo>
                    <a:pt x="965"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7" name="Google Shape;137;p9"/>
            <p:cNvSpPr/>
            <p:nvPr/>
          </p:nvSpPr>
          <p:spPr>
            <a:xfrm>
              <a:off x="9793019" y="-88970"/>
              <a:ext cx="369415" cy="195571"/>
            </a:xfrm>
            <a:custGeom>
              <a:avLst/>
              <a:gdLst/>
              <a:ahLst/>
              <a:cxnLst/>
              <a:rect l="l" t="t" r="r" b="b"/>
              <a:pathLst>
                <a:path w="374" h="198" extrusionOk="0">
                  <a:moveTo>
                    <a:pt x="112" y="0"/>
                  </a:moveTo>
                  <a:lnTo>
                    <a:pt x="0" y="197"/>
                  </a:lnTo>
                  <a:lnTo>
                    <a:pt x="373" y="0"/>
                  </a:lnTo>
                  <a:lnTo>
                    <a:pt x="112"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8" name="Google Shape;138;p9"/>
            <p:cNvSpPr/>
            <p:nvPr/>
          </p:nvSpPr>
          <p:spPr>
            <a:xfrm>
              <a:off x="9698211" y="-88970"/>
              <a:ext cx="225996" cy="195571"/>
            </a:xfrm>
            <a:custGeom>
              <a:avLst/>
              <a:gdLst/>
              <a:ahLst/>
              <a:cxnLst/>
              <a:rect l="l" t="t" r="r" b="b"/>
              <a:pathLst>
                <a:path w="231" h="198" extrusionOk="0">
                  <a:moveTo>
                    <a:pt x="0" y="0"/>
                  </a:moveTo>
                  <a:lnTo>
                    <a:pt x="118" y="197"/>
                  </a:lnTo>
                  <a:lnTo>
                    <a:pt x="230" y="0"/>
                  </a:lnTo>
                  <a:lnTo>
                    <a:pt x="0"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39" name="Google Shape;139;p9"/>
            <p:cNvSpPr/>
            <p:nvPr/>
          </p:nvSpPr>
          <p:spPr>
            <a:xfrm>
              <a:off x="8502000" y="61758"/>
              <a:ext cx="2646751" cy="2259950"/>
            </a:xfrm>
            <a:custGeom>
              <a:avLst/>
              <a:gdLst/>
              <a:ahLst/>
              <a:cxnLst/>
              <a:rect l="l" t="t" r="r" b="b"/>
              <a:pathLst>
                <a:path w="2686" h="2292" extrusionOk="0">
                  <a:moveTo>
                    <a:pt x="2685" y="1563"/>
                  </a:moveTo>
                  <a:lnTo>
                    <a:pt x="1308" y="0"/>
                  </a:lnTo>
                  <a:lnTo>
                    <a:pt x="0" y="2291"/>
                  </a:lnTo>
                  <a:lnTo>
                    <a:pt x="2685" y="1563"/>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0" name="Google Shape;140;p9"/>
            <p:cNvSpPr/>
            <p:nvPr/>
          </p:nvSpPr>
          <p:spPr>
            <a:xfrm>
              <a:off x="6821130" y="61996"/>
              <a:ext cx="2985743" cy="2259950"/>
            </a:xfrm>
            <a:custGeom>
              <a:avLst/>
              <a:gdLst/>
              <a:ahLst/>
              <a:cxnLst/>
              <a:rect l="l" t="t" r="r" b="b"/>
              <a:pathLst>
                <a:path w="3030" h="2292" extrusionOk="0">
                  <a:moveTo>
                    <a:pt x="3029" y="0"/>
                  </a:moveTo>
                  <a:lnTo>
                    <a:pt x="0" y="624"/>
                  </a:lnTo>
                  <a:lnTo>
                    <a:pt x="1721" y="2291"/>
                  </a:lnTo>
                  <a:lnTo>
                    <a:pt x="3029"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1" name="Google Shape;141;p9"/>
            <p:cNvSpPr/>
            <p:nvPr/>
          </p:nvSpPr>
          <p:spPr>
            <a:xfrm>
              <a:off x="6829814" y="-88970"/>
              <a:ext cx="2985743" cy="808366"/>
            </a:xfrm>
            <a:custGeom>
              <a:avLst/>
              <a:gdLst/>
              <a:ahLst/>
              <a:cxnLst/>
              <a:rect l="l" t="t" r="r" b="b"/>
              <a:pathLst>
                <a:path w="3030" h="822" extrusionOk="0">
                  <a:moveTo>
                    <a:pt x="61" y="0"/>
                  </a:moveTo>
                  <a:lnTo>
                    <a:pt x="0" y="821"/>
                  </a:lnTo>
                  <a:lnTo>
                    <a:pt x="3029" y="197"/>
                  </a:lnTo>
                  <a:lnTo>
                    <a:pt x="2911" y="0"/>
                  </a:lnTo>
                  <a:lnTo>
                    <a:pt x="61" y="0"/>
                  </a:lnTo>
                </a:path>
              </a:pathLst>
            </a:custGeom>
            <a:solidFill>
              <a:srgbClr val="0D45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2" name="Google Shape;142;p9"/>
            <p:cNvSpPr/>
            <p:nvPr/>
          </p:nvSpPr>
          <p:spPr>
            <a:xfrm>
              <a:off x="5975275" y="-88970"/>
              <a:ext cx="943094" cy="808366"/>
            </a:xfrm>
            <a:custGeom>
              <a:avLst/>
              <a:gdLst/>
              <a:ahLst/>
              <a:cxnLst/>
              <a:rect l="l" t="t" r="r" b="b"/>
              <a:pathLst>
                <a:path w="955" h="822" extrusionOk="0">
                  <a:moveTo>
                    <a:pt x="0" y="0"/>
                  </a:moveTo>
                  <a:lnTo>
                    <a:pt x="893" y="821"/>
                  </a:lnTo>
                  <a:lnTo>
                    <a:pt x="954"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3" name="Google Shape;143;p9"/>
            <p:cNvSpPr/>
            <p:nvPr/>
          </p:nvSpPr>
          <p:spPr>
            <a:xfrm>
              <a:off x="5608571" y="674793"/>
              <a:ext cx="2916204" cy="1642810"/>
            </a:xfrm>
            <a:custGeom>
              <a:avLst/>
              <a:gdLst/>
              <a:ahLst/>
              <a:cxnLst/>
              <a:rect l="l" t="t" r="r" b="b"/>
              <a:pathLst>
                <a:path w="2959" h="1668" extrusionOk="0">
                  <a:moveTo>
                    <a:pt x="2958" y="1667"/>
                  </a:moveTo>
                  <a:lnTo>
                    <a:pt x="1237" y="0"/>
                  </a:lnTo>
                  <a:lnTo>
                    <a:pt x="0" y="1323"/>
                  </a:lnTo>
                  <a:lnTo>
                    <a:pt x="2958" y="1667"/>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4" name="Google Shape;144;p9"/>
            <p:cNvSpPr/>
            <p:nvPr/>
          </p:nvSpPr>
          <p:spPr>
            <a:xfrm>
              <a:off x="5092201" y="-155877"/>
              <a:ext cx="1760153" cy="2112184"/>
            </a:xfrm>
            <a:custGeom>
              <a:avLst/>
              <a:gdLst/>
              <a:ahLst/>
              <a:cxnLst/>
              <a:rect l="l" t="t" r="r" b="b"/>
              <a:pathLst>
                <a:path w="1787" h="2145" extrusionOk="0">
                  <a:moveTo>
                    <a:pt x="0" y="0"/>
                  </a:moveTo>
                  <a:lnTo>
                    <a:pt x="549" y="2144"/>
                  </a:lnTo>
                  <a:lnTo>
                    <a:pt x="1786" y="821"/>
                  </a:lnTo>
                  <a:lnTo>
                    <a:pt x="893"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5" name="Google Shape;145;p9"/>
            <p:cNvSpPr/>
            <p:nvPr/>
          </p:nvSpPr>
          <p:spPr>
            <a:xfrm>
              <a:off x="443059" y="190760"/>
              <a:ext cx="5232654" cy="2977052"/>
            </a:xfrm>
            <a:custGeom>
              <a:avLst/>
              <a:gdLst/>
              <a:ahLst/>
              <a:cxnLst/>
              <a:rect l="l" t="t" r="r" b="b"/>
              <a:pathLst>
                <a:path w="5311" h="3020" extrusionOk="0">
                  <a:moveTo>
                    <a:pt x="5310" y="1771"/>
                  </a:moveTo>
                  <a:lnTo>
                    <a:pt x="853" y="0"/>
                  </a:lnTo>
                  <a:lnTo>
                    <a:pt x="0" y="3019"/>
                  </a:lnTo>
                  <a:lnTo>
                    <a:pt x="5310" y="1771"/>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6" name="Google Shape;146;p9"/>
            <p:cNvSpPr/>
            <p:nvPr/>
          </p:nvSpPr>
          <p:spPr>
            <a:xfrm>
              <a:off x="1264131" y="-156113"/>
              <a:ext cx="4393864" cy="2112184"/>
            </a:xfrm>
            <a:custGeom>
              <a:avLst/>
              <a:gdLst/>
              <a:ahLst/>
              <a:cxnLst/>
              <a:rect l="l" t="t" r="r" b="b"/>
              <a:pathLst>
                <a:path w="4458" h="2145" extrusionOk="0">
                  <a:moveTo>
                    <a:pt x="936" y="0"/>
                  </a:moveTo>
                  <a:lnTo>
                    <a:pt x="0" y="373"/>
                  </a:lnTo>
                  <a:lnTo>
                    <a:pt x="4457" y="2144"/>
                  </a:lnTo>
                  <a:lnTo>
                    <a:pt x="3908" y="0"/>
                  </a:lnTo>
                  <a:lnTo>
                    <a:pt x="936"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7" name="Google Shape;147;p9"/>
            <p:cNvSpPr/>
            <p:nvPr/>
          </p:nvSpPr>
          <p:spPr>
            <a:xfrm>
              <a:off x="1264131" y="-133574"/>
              <a:ext cx="921364" cy="369415"/>
            </a:xfrm>
            <a:custGeom>
              <a:avLst/>
              <a:gdLst/>
              <a:ahLst/>
              <a:cxnLst/>
              <a:rect l="l" t="t" r="r" b="b"/>
              <a:pathLst>
                <a:path w="937" h="374" extrusionOk="0">
                  <a:moveTo>
                    <a:pt x="72" y="0"/>
                  </a:moveTo>
                  <a:lnTo>
                    <a:pt x="0" y="373"/>
                  </a:lnTo>
                  <a:lnTo>
                    <a:pt x="936" y="0"/>
                  </a:lnTo>
                  <a:lnTo>
                    <a:pt x="72"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8" name="Google Shape;148;p9"/>
            <p:cNvSpPr/>
            <p:nvPr/>
          </p:nvSpPr>
          <p:spPr>
            <a:xfrm>
              <a:off x="734484" y="-133574"/>
              <a:ext cx="621488" cy="369415"/>
            </a:xfrm>
            <a:custGeom>
              <a:avLst/>
              <a:gdLst/>
              <a:ahLst/>
              <a:cxnLst/>
              <a:rect l="l" t="t" r="r" b="b"/>
              <a:pathLst>
                <a:path w="629" h="374" extrusionOk="0">
                  <a:moveTo>
                    <a:pt x="0" y="0"/>
                  </a:moveTo>
                  <a:lnTo>
                    <a:pt x="556" y="373"/>
                  </a:lnTo>
                  <a:lnTo>
                    <a:pt x="628"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49" name="Google Shape;149;p9"/>
            <p:cNvSpPr/>
            <p:nvPr/>
          </p:nvSpPr>
          <p:spPr>
            <a:xfrm>
              <a:off x="0" y="885559"/>
              <a:ext cx="447642" cy="2259950"/>
            </a:xfrm>
            <a:custGeom>
              <a:avLst/>
              <a:gdLst/>
              <a:ahLst/>
              <a:cxnLst/>
              <a:rect l="l" t="t" r="r" b="b"/>
              <a:pathLst>
                <a:path w="453" h="2292" extrusionOk="0">
                  <a:moveTo>
                    <a:pt x="0" y="2104"/>
                  </a:moveTo>
                  <a:lnTo>
                    <a:pt x="452" y="2291"/>
                  </a:lnTo>
                  <a:lnTo>
                    <a:pt x="0" y="0"/>
                  </a:lnTo>
                  <a:lnTo>
                    <a:pt x="0" y="2104"/>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50" name="Google Shape;150;p9"/>
            <p:cNvSpPr/>
            <p:nvPr/>
          </p:nvSpPr>
          <p:spPr>
            <a:xfrm>
              <a:off x="0" y="-156114"/>
              <a:ext cx="1286433" cy="3342117"/>
            </a:xfrm>
            <a:custGeom>
              <a:avLst/>
              <a:gdLst/>
              <a:ahLst/>
              <a:cxnLst/>
              <a:rect l="l" t="t" r="r" b="b"/>
              <a:pathLst>
                <a:path w="1306" h="3393" extrusionOk="0">
                  <a:moveTo>
                    <a:pt x="0" y="0"/>
                  </a:moveTo>
                  <a:lnTo>
                    <a:pt x="0" y="1101"/>
                  </a:lnTo>
                  <a:lnTo>
                    <a:pt x="452" y="3392"/>
                  </a:lnTo>
                  <a:lnTo>
                    <a:pt x="1305" y="373"/>
                  </a:lnTo>
                  <a:lnTo>
                    <a:pt x="749" y="0"/>
                  </a:lnTo>
                  <a:lnTo>
                    <a:pt x="0"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51" name="Google Shape;151;p9"/>
            <p:cNvSpPr/>
            <p:nvPr/>
          </p:nvSpPr>
          <p:spPr>
            <a:xfrm>
              <a:off x="8462804" y="1591817"/>
              <a:ext cx="6988462" cy="1786231"/>
            </a:xfrm>
            <a:custGeom>
              <a:avLst/>
              <a:gdLst/>
              <a:ahLst/>
              <a:cxnLst/>
              <a:rect l="l" t="t" r="r" b="b"/>
              <a:pathLst>
                <a:path w="7093" h="1812" extrusionOk="0">
                  <a:moveTo>
                    <a:pt x="7092" y="1811"/>
                  </a:moveTo>
                  <a:lnTo>
                    <a:pt x="0" y="728"/>
                  </a:lnTo>
                  <a:lnTo>
                    <a:pt x="2685" y="0"/>
                  </a:lnTo>
                  <a:lnTo>
                    <a:pt x="7092" y="1811"/>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52" name="Google Shape;152;p9"/>
            <p:cNvSpPr/>
            <p:nvPr/>
          </p:nvSpPr>
          <p:spPr>
            <a:xfrm>
              <a:off x="9776123" y="-125128"/>
              <a:ext cx="2307757" cy="1734076"/>
            </a:xfrm>
            <a:custGeom>
              <a:avLst/>
              <a:gdLst/>
              <a:ahLst/>
              <a:cxnLst/>
              <a:rect l="l" t="t" r="r" b="b"/>
              <a:pathLst>
                <a:path w="2343" h="1761" extrusionOk="0">
                  <a:moveTo>
                    <a:pt x="373" y="0"/>
                  </a:moveTo>
                  <a:lnTo>
                    <a:pt x="0" y="197"/>
                  </a:lnTo>
                  <a:lnTo>
                    <a:pt x="1377" y="1760"/>
                  </a:lnTo>
                  <a:lnTo>
                    <a:pt x="2342" y="0"/>
                  </a:lnTo>
                  <a:lnTo>
                    <a:pt x="373"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grpSp>
    </p:spTree>
    <p:extLst>
      <p:ext uri="{BB962C8B-B14F-4D97-AF65-F5344CB8AC3E}">
        <p14:creationId xmlns:p14="http://schemas.microsoft.com/office/powerpoint/2010/main" val="850976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53"/>
        <p:cNvGrpSpPr/>
        <p:nvPr/>
      </p:nvGrpSpPr>
      <p:grpSpPr>
        <a:xfrm>
          <a:off x="0" y="0"/>
          <a:ext cx="0" cy="0"/>
          <a:chOff x="0" y="0"/>
          <a:chExt cx="0" cy="0"/>
        </a:xfrm>
      </p:grpSpPr>
      <p:sp>
        <p:nvSpPr>
          <p:cNvPr id="154" name="Google Shape;154;p10"/>
          <p:cNvSpPr>
            <a:spLocks noGrp="1"/>
          </p:cNvSpPr>
          <p:nvPr>
            <p:ph type="pic" idx="2"/>
          </p:nvPr>
        </p:nvSpPr>
        <p:spPr>
          <a:xfrm>
            <a:off x="6954417" y="976363"/>
            <a:ext cx="4211596" cy="4210499"/>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2"/>
              </a:buClr>
              <a:buSzPts val="2400"/>
              <a:buFont typeface="Arial"/>
              <a:buNone/>
              <a:defRPr sz="1200" b="0" i="0" u="none" strike="noStrike" cap="none">
                <a:solidFill>
                  <a:schemeClr val="dk2"/>
                </a:solidFill>
                <a:latin typeface="Nunito Light"/>
                <a:ea typeface="Nunito Light"/>
                <a:cs typeface="Nunito Light"/>
                <a:sym typeface="Nunito Light"/>
              </a:defRPr>
            </a:lvl1pPr>
            <a:lvl2pPr marR="0" lvl="1" algn="l" rtl="0">
              <a:lnSpc>
                <a:spcPct val="90000"/>
              </a:lnSpc>
              <a:spcBef>
                <a:spcPts val="500"/>
              </a:spcBef>
              <a:spcAft>
                <a:spcPts val="0"/>
              </a:spcAft>
              <a:buClr>
                <a:schemeClr val="dk1"/>
              </a:buClr>
              <a:buSzPts val="4000"/>
              <a:buFont typeface="Arial"/>
              <a:buChar char="•"/>
              <a:defRPr sz="20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3200"/>
              <a:buFont typeface="Arial"/>
              <a:buChar char="•"/>
              <a:defRPr sz="16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36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grpSp>
        <p:nvGrpSpPr>
          <p:cNvPr id="155" name="Google Shape;155;p10"/>
          <p:cNvGrpSpPr/>
          <p:nvPr/>
        </p:nvGrpSpPr>
        <p:grpSpPr>
          <a:xfrm rot="10800000">
            <a:off x="-11725" y="5487365"/>
            <a:ext cx="12270771" cy="2152185"/>
            <a:chOff x="0" y="-156114"/>
            <a:chExt cx="24535151" cy="4304369"/>
          </a:xfrm>
        </p:grpSpPr>
        <p:sp>
          <p:nvSpPr>
            <p:cNvPr id="156" name="Google Shape;156;p10"/>
            <p:cNvSpPr/>
            <p:nvPr/>
          </p:nvSpPr>
          <p:spPr>
            <a:xfrm>
              <a:off x="23378291" y="2431564"/>
              <a:ext cx="1134322" cy="1716691"/>
            </a:xfrm>
            <a:custGeom>
              <a:avLst/>
              <a:gdLst/>
              <a:ahLst/>
              <a:cxnLst/>
              <a:rect l="l" t="t" r="r" b="b"/>
              <a:pathLst>
                <a:path w="1152" h="1740" extrusionOk="0">
                  <a:moveTo>
                    <a:pt x="0" y="1739"/>
                  </a:moveTo>
                  <a:lnTo>
                    <a:pt x="1151" y="918"/>
                  </a:lnTo>
                  <a:lnTo>
                    <a:pt x="1151" y="0"/>
                  </a:lnTo>
                  <a:lnTo>
                    <a:pt x="0" y="1739"/>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57" name="Google Shape;157;p10"/>
            <p:cNvSpPr/>
            <p:nvPr/>
          </p:nvSpPr>
          <p:spPr>
            <a:xfrm>
              <a:off x="23079220" y="-88970"/>
              <a:ext cx="1455931" cy="4233061"/>
            </a:xfrm>
            <a:custGeom>
              <a:avLst/>
              <a:gdLst/>
              <a:ahLst/>
              <a:cxnLst/>
              <a:rect l="l" t="t" r="r" b="b"/>
              <a:pathLst>
                <a:path w="1479" h="4296" extrusionOk="0">
                  <a:moveTo>
                    <a:pt x="0" y="0"/>
                  </a:moveTo>
                  <a:lnTo>
                    <a:pt x="327" y="4295"/>
                  </a:lnTo>
                  <a:lnTo>
                    <a:pt x="1478" y="2556"/>
                  </a:lnTo>
                  <a:lnTo>
                    <a:pt x="147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58" name="Google Shape;158;p10"/>
            <p:cNvSpPr/>
            <p:nvPr/>
          </p:nvSpPr>
          <p:spPr>
            <a:xfrm>
              <a:off x="20776620" y="-88970"/>
              <a:ext cx="2646748" cy="4233061"/>
            </a:xfrm>
            <a:custGeom>
              <a:avLst/>
              <a:gdLst/>
              <a:ahLst/>
              <a:cxnLst/>
              <a:rect l="l" t="t" r="r" b="b"/>
              <a:pathLst>
                <a:path w="2687" h="4296" extrusionOk="0">
                  <a:moveTo>
                    <a:pt x="0" y="0"/>
                  </a:moveTo>
                  <a:lnTo>
                    <a:pt x="2686" y="4295"/>
                  </a:lnTo>
                  <a:lnTo>
                    <a:pt x="235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59" name="Google Shape;159;p10"/>
            <p:cNvSpPr/>
            <p:nvPr/>
          </p:nvSpPr>
          <p:spPr>
            <a:xfrm>
              <a:off x="20420244" y="-88970"/>
              <a:ext cx="3003125" cy="4233061"/>
            </a:xfrm>
            <a:custGeom>
              <a:avLst/>
              <a:gdLst/>
              <a:ahLst/>
              <a:cxnLst/>
              <a:rect l="l" t="t" r="r" b="b"/>
              <a:pathLst>
                <a:path w="3049" h="4296" extrusionOk="0">
                  <a:moveTo>
                    <a:pt x="0" y="0"/>
                  </a:moveTo>
                  <a:lnTo>
                    <a:pt x="43" y="3187"/>
                  </a:lnTo>
                  <a:lnTo>
                    <a:pt x="3048" y="4295"/>
                  </a:lnTo>
                  <a:lnTo>
                    <a:pt x="362"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0" name="Google Shape;160;p10"/>
            <p:cNvSpPr/>
            <p:nvPr/>
          </p:nvSpPr>
          <p:spPr>
            <a:xfrm>
              <a:off x="17677877" y="-88971"/>
              <a:ext cx="2785824" cy="3142198"/>
            </a:xfrm>
            <a:custGeom>
              <a:avLst/>
              <a:gdLst/>
              <a:ahLst/>
              <a:cxnLst/>
              <a:rect l="l" t="t" r="r" b="b"/>
              <a:pathLst>
                <a:path w="2826" h="3188" extrusionOk="0">
                  <a:moveTo>
                    <a:pt x="2126" y="0"/>
                  </a:moveTo>
                  <a:lnTo>
                    <a:pt x="0" y="1954"/>
                  </a:lnTo>
                  <a:lnTo>
                    <a:pt x="2825" y="3187"/>
                  </a:lnTo>
                  <a:lnTo>
                    <a:pt x="2782" y="0"/>
                  </a:lnTo>
                  <a:lnTo>
                    <a:pt x="2126"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1" name="Google Shape;161;p10"/>
            <p:cNvSpPr/>
            <p:nvPr/>
          </p:nvSpPr>
          <p:spPr>
            <a:xfrm>
              <a:off x="17608342" y="-88971"/>
              <a:ext cx="2168684" cy="1925303"/>
            </a:xfrm>
            <a:custGeom>
              <a:avLst/>
              <a:gdLst/>
              <a:ahLst/>
              <a:cxnLst/>
              <a:rect l="l" t="t" r="r" b="b"/>
              <a:pathLst>
                <a:path w="2199" h="1955" extrusionOk="0">
                  <a:moveTo>
                    <a:pt x="0" y="0"/>
                  </a:moveTo>
                  <a:lnTo>
                    <a:pt x="72" y="1954"/>
                  </a:lnTo>
                  <a:lnTo>
                    <a:pt x="2198"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2" name="Google Shape;162;p10"/>
            <p:cNvSpPr/>
            <p:nvPr/>
          </p:nvSpPr>
          <p:spPr>
            <a:xfrm>
              <a:off x="14888519" y="-88734"/>
              <a:ext cx="2811899" cy="1925303"/>
            </a:xfrm>
            <a:custGeom>
              <a:avLst/>
              <a:gdLst/>
              <a:ahLst/>
              <a:cxnLst/>
              <a:rect l="l" t="t" r="r" b="b"/>
              <a:pathLst>
                <a:path w="2852" h="1955" extrusionOk="0">
                  <a:moveTo>
                    <a:pt x="0" y="0"/>
                  </a:moveTo>
                  <a:lnTo>
                    <a:pt x="2851" y="1954"/>
                  </a:lnTo>
                  <a:lnTo>
                    <a:pt x="2779" y="0"/>
                  </a:lnTo>
                  <a:lnTo>
                    <a:pt x="0"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3" name="Google Shape;163;p10"/>
            <p:cNvSpPr/>
            <p:nvPr/>
          </p:nvSpPr>
          <p:spPr>
            <a:xfrm>
              <a:off x="13589856" y="-88970"/>
              <a:ext cx="4137447" cy="3520308"/>
            </a:xfrm>
            <a:custGeom>
              <a:avLst/>
              <a:gdLst/>
              <a:ahLst/>
              <a:cxnLst/>
              <a:rect l="l" t="t" r="r" b="b"/>
              <a:pathLst>
                <a:path w="4196" h="3572" extrusionOk="0">
                  <a:moveTo>
                    <a:pt x="0" y="0"/>
                  </a:moveTo>
                  <a:lnTo>
                    <a:pt x="1886" y="3571"/>
                  </a:lnTo>
                  <a:lnTo>
                    <a:pt x="4195" y="1954"/>
                  </a:lnTo>
                  <a:lnTo>
                    <a:pt x="1344" y="0"/>
                  </a:lnTo>
                  <a:lnTo>
                    <a:pt x="0" y="0"/>
                  </a:lnTo>
                </a:path>
              </a:pathLst>
            </a:custGeom>
            <a:solidFill>
              <a:srgbClr val="78E0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4" name="Google Shape;164;p10"/>
            <p:cNvSpPr/>
            <p:nvPr/>
          </p:nvSpPr>
          <p:spPr>
            <a:xfrm>
              <a:off x="11104147" y="-111272"/>
              <a:ext cx="4346058" cy="3520308"/>
            </a:xfrm>
            <a:custGeom>
              <a:avLst/>
              <a:gdLst/>
              <a:ahLst/>
              <a:cxnLst/>
              <a:rect l="l" t="t" r="r" b="b"/>
              <a:pathLst>
                <a:path w="4408" h="3572" extrusionOk="0">
                  <a:moveTo>
                    <a:pt x="965" y="0"/>
                  </a:moveTo>
                  <a:lnTo>
                    <a:pt x="0" y="1760"/>
                  </a:lnTo>
                  <a:lnTo>
                    <a:pt x="4407" y="3571"/>
                  </a:lnTo>
                  <a:lnTo>
                    <a:pt x="2521" y="0"/>
                  </a:lnTo>
                  <a:lnTo>
                    <a:pt x="965"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5" name="Google Shape;165;p10"/>
            <p:cNvSpPr/>
            <p:nvPr/>
          </p:nvSpPr>
          <p:spPr>
            <a:xfrm>
              <a:off x="9793019" y="-88970"/>
              <a:ext cx="369415" cy="195571"/>
            </a:xfrm>
            <a:custGeom>
              <a:avLst/>
              <a:gdLst/>
              <a:ahLst/>
              <a:cxnLst/>
              <a:rect l="l" t="t" r="r" b="b"/>
              <a:pathLst>
                <a:path w="374" h="198" extrusionOk="0">
                  <a:moveTo>
                    <a:pt x="112" y="0"/>
                  </a:moveTo>
                  <a:lnTo>
                    <a:pt x="0" y="197"/>
                  </a:lnTo>
                  <a:lnTo>
                    <a:pt x="373" y="0"/>
                  </a:lnTo>
                  <a:lnTo>
                    <a:pt x="112"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6" name="Google Shape;166;p10"/>
            <p:cNvSpPr/>
            <p:nvPr/>
          </p:nvSpPr>
          <p:spPr>
            <a:xfrm>
              <a:off x="9698211" y="-88970"/>
              <a:ext cx="225996" cy="195571"/>
            </a:xfrm>
            <a:custGeom>
              <a:avLst/>
              <a:gdLst/>
              <a:ahLst/>
              <a:cxnLst/>
              <a:rect l="l" t="t" r="r" b="b"/>
              <a:pathLst>
                <a:path w="231" h="198" extrusionOk="0">
                  <a:moveTo>
                    <a:pt x="0" y="0"/>
                  </a:moveTo>
                  <a:lnTo>
                    <a:pt x="118" y="197"/>
                  </a:lnTo>
                  <a:lnTo>
                    <a:pt x="230" y="0"/>
                  </a:lnTo>
                  <a:lnTo>
                    <a:pt x="0"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7" name="Google Shape;167;p10"/>
            <p:cNvSpPr/>
            <p:nvPr/>
          </p:nvSpPr>
          <p:spPr>
            <a:xfrm>
              <a:off x="8502000" y="61758"/>
              <a:ext cx="2646751" cy="2259950"/>
            </a:xfrm>
            <a:custGeom>
              <a:avLst/>
              <a:gdLst/>
              <a:ahLst/>
              <a:cxnLst/>
              <a:rect l="l" t="t" r="r" b="b"/>
              <a:pathLst>
                <a:path w="2686" h="2292" extrusionOk="0">
                  <a:moveTo>
                    <a:pt x="2685" y="1563"/>
                  </a:moveTo>
                  <a:lnTo>
                    <a:pt x="1308" y="0"/>
                  </a:lnTo>
                  <a:lnTo>
                    <a:pt x="0" y="2291"/>
                  </a:lnTo>
                  <a:lnTo>
                    <a:pt x="2685" y="1563"/>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8" name="Google Shape;168;p10"/>
            <p:cNvSpPr/>
            <p:nvPr/>
          </p:nvSpPr>
          <p:spPr>
            <a:xfrm>
              <a:off x="6821130" y="61996"/>
              <a:ext cx="2985743" cy="2259950"/>
            </a:xfrm>
            <a:custGeom>
              <a:avLst/>
              <a:gdLst/>
              <a:ahLst/>
              <a:cxnLst/>
              <a:rect l="l" t="t" r="r" b="b"/>
              <a:pathLst>
                <a:path w="3030" h="2292" extrusionOk="0">
                  <a:moveTo>
                    <a:pt x="3029" y="0"/>
                  </a:moveTo>
                  <a:lnTo>
                    <a:pt x="0" y="624"/>
                  </a:lnTo>
                  <a:lnTo>
                    <a:pt x="1721" y="2291"/>
                  </a:lnTo>
                  <a:lnTo>
                    <a:pt x="3029"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69" name="Google Shape;169;p10"/>
            <p:cNvSpPr/>
            <p:nvPr/>
          </p:nvSpPr>
          <p:spPr>
            <a:xfrm>
              <a:off x="6829814" y="-88970"/>
              <a:ext cx="2985743" cy="808366"/>
            </a:xfrm>
            <a:custGeom>
              <a:avLst/>
              <a:gdLst/>
              <a:ahLst/>
              <a:cxnLst/>
              <a:rect l="l" t="t" r="r" b="b"/>
              <a:pathLst>
                <a:path w="3030" h="822" extrusionOk="0">
                  <a:moveTo>
                    <a:pt x="61" y="0"/>
                  </a:moveTo>
                  <a:lnTo>
                    <a:pt x="0" y="821"/>
                  </a:lnTo>
                  <a:lnTo>
                    <a:pt x="3029" y="197"/>
                  </a:lnTo>
                  <a:lnTo>
                    <a:pt x="2911" y="0"/>
                  </a:lnTo>
                  <a:lnTo>
                    <a:pt x="61" y="0"/>
                  </a:lnTo>
                </a:path>
              </a:pathLst>
            </a:custGeom>
            <a:solidFill>
              <a:srgbClr val="0D45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0" name="Google Shape;170;p10"/>
            <p:cNvSpPr/>
            <p:nvPr/>
          </p:nvSpPr>
          <p:spPr>
            <a:xfrm>
              <a:off x="5975275" y="-88970"/>
              <a:ext cx="943094" cy="808366"/>
            </a:xfrm>
            <a:custGeom>
              <a:avLst/>
              <a:gdLst/>
              <a:ahLst/>
              <a:cxnLst/>
              <a:rect l="l" t="t" r="r" b="b"/>
              <a:pathLst>
                <a:path w="955" h="822" extrusionOk="0">
                  <a:moveTo>
                    <a:pt x="0" y="0"/>
                  </a:moveTo>
                  <a:lnTo>
                    <a:pt x="893" y="821"/>
                  </a:lnTo>
                  <a:lnTo>
                    <a:pt x="954"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1" name="Google Shape;171;p10"/>
            <p:cNvSpPr/>
            <p:nvPr/>
          </p:nvSpPr>
          <p:spPr>
            <a:xfrm>
              <a:off x="5608571" y="674793"/>
              <a:ext cx="2916204" cy="1642810"/>
            </a:xfrm>
            <a:custGeom>
              <a:avLst/>
              <a:gdLst/>
              <a:ahLst/>
              <a:cxnLst/>
              <a:rect l="l" t="t" r="r" b="b"/>
              <a:pathLst>
                <a:path w="2959" h="1668" extrusionOk="0">
                  <a:moveTo>
                    <a:pt x="2958" y="1667"/>
                  </a:moveTo>
                  <a:lnTo>
                    <a:pt x="1237" y="0"/>
                  </a:lnTo>
                  <a:lnTo>
                    <a:pt x="0" y="1323"/>
                  </a:lnTo>
                  <a:lnTo>
                    <a:pt x="2958" y="1667"/>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2" name="Google Shape;172;p10"/>
            <p:cNvSpPr/>
            <p:nvPr/>
          </p:nvSpPr>
          <p:spPr>
            <a:xfrm>
              <a:off x="5092201" y="-155877"/>
              <a:ext cx="1760153" cy="2112184"/>
            </a:xfrm>
            <a:custGeom>
              <a:avLst/>
              <a:gdLst/>
              <a:ahLst/>
              <a:cxnLst/>
              <a:rect l="l" t="t" r="r" b="b"/>
              <a:pathLst>
                <a:path w="1787" h="2145" extrusionOk="0">
                  <a:moveTo>
                    <a:pt x="0" y="0"/>
                  </a:moveTo>
                  <a:lnTo>
                    <a:pt x="549" y="2144"/>
                  </a:lnTo>
                  <a:lnTo>
                    <a:pt x="1786" y="821"/>
                  </a:lnTo>
                  <a:lnTo>
                    <a:pt x="893"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3" name="Google Shape;173;p10"/>
            <p:cNvSpPr/>
            <p:nvPr/>
          </p:nvSpPr>
          <p:spPr>
            <a:xfrm>
              <a:off x="443059" y="190760"/>
              <a:ext cx="5232654" cy="2977052"/>
            </a:xfrm>
            <a:custGeom>
              <a:avLst/>
              <a:gdLst/>
              <a:ahLst/>
              <a:cxnLst/>
              <a:rect l="l" t="t" r="r" b="b"/>
              <a:pathLst>
                <a:path w="5311" h="3020" extrusionOk="0">
                  <a:moveTo>
                    <a:pt x="5310" y="1771"/>
                  </a:moveTo>
                  <a:lnTo>
                    <a:pt x="853" y="0"/>
                  </a:lnTo>
                  <a:lnTo>
                    <a:pt x="0" y="3019"/>
                  </a:lnTo>
                  <a:lnTo>
                    <a:pt x="5310" y="1771"/>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4" name="Google Shape;174;p10"/>
            <p:cNvSpPr/>
            <p:nvPr/>
          </p:nvSpPr>
          <p:spPr>
            <a:xfrm>
              <a:off x="1264131" y="-156113"/>
              <a:ext cx="4393864" cy="2112184"/>
            </a:xfrm>
            <a:custGeom>
              <a:avLst/>
              <a:gdLst/>
              <a:ahLst/>
              <a:cxnLst/>
              <a:rect l="l" t="t" r="r" b="b"/>
              <a:pathLst>
                <a:path w="4458" h="2145" extrusionOk="0">
                  <a:moveTo>
                    <a:pt x="936" y="0"/>
                  </a:moveTo>
                  <a:lnTo>
                    <a:pt x="0" y="373"/>
                  </a:lnTo>
                  <a:lnTo>
                    <a:pt x="4457" y="2144"/>
                  </a:lnTo>
                  <a:lnTo>
                    <a:pt x="3908" y="0"/>
                  </a:lnTo>
                  <a:lnTo>
                    <a:pt x="936"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5" name="Google Shape;175;p10"/>
            <p:cNvSpPr/>
            <p:nvPr/>
          </p:nvSpPr>
          <p:spPr>
            <a:xfrm>
              <a:off x="1264131" y="-133574"/>
              <a:ext cx="921364" cy="369415"/>
            </a:xfrm>
            <a:custGeom>
              <a:avLst/>
              <a:gdLst/>
              <a:ahLst/>
              <a:cxnLst/>
              <a:rect l="l" t="t" r="r" b="b"/>
              <a:pathLst>
                <a:path w="937" h="374" extrusionOk="0">
                  <a:moveTo>
                    <a:pt x="72" y="0"/>
                  </a:moveTo>
                  <a:lnTo>
                    <a:pt x="0" y="373"/>
                  </a:lnTo>
                  <a:lnTo>
                    <a:pt x="936" y="0"/>
                  </a:lnTo>
                  <a:lnTo>
                    <a:pt x="72"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6" name="Google Shape;176;p10"/>
            <p:cNvSpPr/>
            <p:nvPr/>
          </p:nvSpPr>
          <p:spPr>
            <a:xfrm>
              <a:off x="734484" y="-133574"/>
              <a:ext cx="621488" cy="369415"/>
            </a:xfrm>
            <a:custGeom>
              <a:avLst/>
              <a:gdLst/>
              <a:ahLst/>
              <a:cxnLst/>
              <a:rect l="l" t="t" r="r" b="b"/>
              <a:pathLst>
                <a:path w="629" h="374" extrusionOk="0">
                  <a:moveTo>
                    <a:pt x="0" y="0"/>
                  </a:moveTo>
                  <a:lnTo>
                    <a:pt x="556" y="373"/>
                  </a:lnTo>
                  <a:lnTo>
                    <a:pt x="628" y="0"/>
                  </a:lnTo>
                  <a:lnTo>
                    <a:pt x="0"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7" name="Google Shape;177;p10"/>
            <p:cNvSpPr/>
            <p:nvPr/>
          </p:nvSpPr>
          <p:spPr>
            <a:xfrm>
              <a:off x="0" y="885559"/>
              <a:ext cx="447642" cy="2259950"/>
            </a:xfrm>
            <a:custGeom>
              <a:avLst/>
              <a:gdLst/>
              <a:ahLst/>
              <a:cxnLst/>
              <a:rect l="l" t="t" r="r" b="b"/>
              <a:pathLst>
                <a:path w="453" h="2292" extrusionOk="0">
                  <a:moveTo>
                    <a:pt x="0" y="2104"/>
                  </a:moveTo>
                  <a:lnTo>
                    <a:pt x="452" y="2291"/>
                  </a:lnTo>
                  <a:lnTo>
                    <a:pt x="0" y="0"/>
                  </a:lnTo>
                  <a:lnTo>
                    <a:pt x="0" y="2104"/>
                  </a:lnTo>
                </a:path>
              </a:pathLst>
            </a:custGeom>
            <a:solidFill>
              <a:srgbClr val="0A2C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8" name="Google Shape;178;p10"/>
            <p:cNvSpPr/>
            <p:nvPr/>
          </p:nvSpPr>
          <p:spPr>
            <a:xfrm>
              <a:off x="0" y="-156114"/>
              <a:ext cx="1286433" cy="3342117"/>
            </a:xfrm>
            <a:custGeom>
              <a:avLst/>
              <a:gdLst/>
              <a:ahLst/>
              <a:cxnLst/>
              <a:rect l="l" t="t" r="r" b="b"/>
              <a:pathLst>
                <a:path w="1306" h="3393" extrusionOk="0">
                  <a:moveTo>
                    <a:pt x="0" y="0"/>
                  </a:moveTo>
                  <a:lnTo>
                    <a:pt x="0" y="1101"/>
                  </a:lnTo>
                  <a:lnTo>
                    <a:pt x="452" y="3392"/>
                  </a:lnTo>
                  <a:lnTo>
                    <a:pt x="1305" y="373"/>
                  </a:lnTo>
                  <a:lnTo>
                    <a:pt x="749" y="0"/>
                  </a:lnTo>
                  <a:lnTo>
                    <a:pt x="0" y="0"/>
                  </a:lnTo>
                </a:path>
              </a:pathLst>
            </a:custGeom>
            <a:solidFill>
              <a:srgbClr val="1043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79" name="Google Shape;179;p10"/>
            <p:cNvSpPr/>
            <p:nvPr/>
          </p:nvSpPr>
          <p:spPr>
            <a:xfrm>
              <a:off x="8462804" y="1591817"/>
              <a:ext cx="6988462" cy="1786231"/>
            </a:xfrm>
            <a:custGeom>
              <a:avLst/>
              <a:gdLst/>
              <a:ahLst/>
              <a:cxnLst/>
              <a:rect l="l" t="t" r="r" b="b"/>
              <a:pathLst>
                <a:path w="7093" h="1812" extrusionOk="0">
                  <a:moveTo>
                    <a:pt x="7092" y="1811"/>
                  </a:moveTo>
                  <a:lnTo>
                    <a:pt x="0" y="728"/>
                  </a:lnTo>
                  <a:lnTo>
                    <a:pt x="2685" y="0"/>
                  </a:lnTo>
                  <a:lnTo>
                    <a:pt x="7092" y="1811"/>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sp>
          <p:nvSpPr>
            <p:cNvPr id="180" name="Google Shape;180;p10"/>
            <p:cNvSpPr/>
            <p:nvPr/>
          </p:nvSpPr>
          <p:spPr>
            <a:xfrm>
              <a:off x="9776123" y="-125128"/>
              <a:ext cx="2307757" cy="1734076"/>
            </a:xfrm>
            <a:custGeom>
              <a:avLst/>
              <a:gdLst/>
              <a:ahLst/>
              <a:cxnLst/>
              <a:rect l="l" t="t" r="r" b="b"/>
              <a:pathLst>
                <a:path w="2343" h="1761" extrusionOk="0">
                  <a:moveTo>
                    <a:pt x="373" y="0"/>
                  </a:moveTo>
                  <a:lnTo>
                    <a:pt x="0" y="197"/>
                  </a:lnTo>
                  <a:lnTo>
                    <a:pt x="1377" y="1760"/>
                  </a:lnTo>
                  <a:lnTo>
                    <a:pt x="2342" y="0"/>
                  </a:lnTo>
                  <a:lnTo>
                    <a:pt x="373" y="0"/>
                  </a:lnTo>
                </a:path>
              </a:pathLst>
            </a:custGeom>
            <a:solidFill>
              <a:srgbClr val="146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599" b="0" i="0">
                <a:solidFill>
                  <a:schemeClr val="dk1"/>
                </a:solidFill>
                <a:latin typeface="Nunito Light"/>
                <a:ea typeface="Nunito Light"/>
                <a:cs typeface="Nunito Light"/>
                <a:sym typeface="Nunito Light"/>
              </a:endParaRPr>
            </a:p>
          </p:txBody>
        </p:sp>
      </p:grpSp>
    </p:spTree>
    <p:extLst>
      <p:ext uri="{BB962C8B-B14F-4D97-AF65-F5344CB8AC3E}">
        <p14:creationId xmlns:p14="http://schemas.microsoft.com/office/powerpoint/2010/main" val="3003716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71C1-834C-4A18-AC85-41361558F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BA170A-B4B7-42D3-8148-8626C9286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CD5C67-5531-4FCB-B339-6E50A9AD4B7D}"/>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5" name="Footer Placeholder 4">
            <a:extLst>
              <a:ext uri="{FF2B5EF4-FFF2-40B4-BE49-F238E27FC236}">
                <a16:creationId xmlns:a16="http://schemas.microsoft.com/office/drawing/2014/main" id="{0CA663EF-218F-48FE-8408-6571DD3BB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B49AB-8682-4AA1-AEAD-AEBD9CD3DD06}"/>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1528556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482F-8B27-4A15-AD05-BD71B7EEF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1AFC5-D753-43ED-977F-5EBB34BFF8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AE648-8C69-411F-B08F-54D1F21D579A}"/>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5" name="Footer Placeholder 4">
            <a:extLst>
              <a:ext uri="{FF2B5EF4-FFF2-40B4-BE49-F238E27FC236}">
                <a16:creationId xmlns:a16="http://schemas.microsoft.com/office/drawing/2014/main" id="{DAE3DD02-C304-4221-8C47-9A985D403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0A287-9D3C-45F4-AE90-0FA48130DA6C}"/>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149706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8615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F501-43E2-425C-9C77-6A8E1E3349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CCF24-BD51-4BE3-8490-A7E4B36E4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52E68-D76E-4570-9FC3-5AF7A290ED33}"/>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5" name="Footer Placeholder 4">
            <a:extLst>
              <a:ext uri="{FF2B5EF4-FFF2-40B4-BE49-F238E27FC236}">
                <a16:creationId xmlns:a16="http://schemas.microsoft.com/office/drawing/2014/main" id="{2CD5BCB2-5053-408B-969D-03CFF3CE3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DD9F1-152E-4BB3-8512-2B4CCECE2BA6}"/>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252759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673F-1A0D-44D5-BB37-A93BC35BD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EFD39-CE3F-4A42-9433-08E61E7909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530CDA-9675-497C-9B40-D0D21195C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2583F-3685-41BA-994E-A0E57475898B}"/>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6" name="Footer Placeholder 5">
            <a:extLst>
              <a:ext uri="{FF2B5EF4-FFF2-40B4-BE49-F238E27FC236}">
                <a16:creationId xmlns:a16="http://schemas.microsoft.com/office/drawing/2014/main" id="{C0D582D1-B3C3-4958-895B-CDA954F3F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9A00F-5339-4894-9CE3-B1D0935E5AA2}"/>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3786347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2740-D106-4849-938D-1331F3B67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69F5AC-8128-49A8-81F9-6E59C7B42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736401-2DCB-4175-99CE-5F9D205F4F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F618C-944E-4FDB-BA69-09E787CFC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E2C7E-18BF-433E-A8C1-3A40D20A6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11CABE-5F86-4EFD-AAF0-DB0DD19BC35E}"/>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8" name="Footer Placeholder 7">
            <a:extLst>
              <a:ext uri="{FF2B5EF4-FFF2-40B4-BE49-F238E27FC236}">
                <a16:creationId xmlns:a16="http://schemas.microsoft.com/office/drawing/2014/main" id="{8F4BA682-7778-4EEF-92E4-2CC2A567A9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974B07-646C-40DC-A870-1177978CBF76}"/>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1638445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A874-D4E6-4D77-B55E-1B3AB1528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99FE45-18D8-43CF-9C58-6E564F71AFAD}"/>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4" name="Footer Placeholder 3">
            <a:extLst>
              <a:ext uri="{FF2B5EF4-FFF2-40B4-BE49-F238E27FC236}">
                <a16:creationId xmlns:a16="http://schemas.microsoft.com/office/drawing/2014/main" id="{FA6A9AD5-1817-4269-ACA4-D034D4365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4DC38-0312-4D19-A850-44A69CB9D7B6}"/>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2614790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58376-DDD4-45E3-9080-A9A392014EFC}"/>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3" name="Footer Placeholder 2">
            <a:extLst>
              <a:ext uri="{FF2B5EF4-FFF2-40B4-BE49-F238E27FC236}">
                <a16:creationId xmlns:a16="http://schemas.microsoft.com/office/drawing/2014/main" id="{FDCC6696-19F9-4CC6-B6D9-63DEC4981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EE590D-610F-47D3-9021-7F83E824A07A}"/>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217407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B3D1-8EA1-4AB2-9D9D-A80A55005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5CFD1B-DF27-4F28-953A-77E93073F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A80A2-1765-45A9-AD5F-B5A001FCC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40E9A-EC54-4F78-827C-2421286ECB5C}"/>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6" name="Footer Placeholder 5">
            <a:extLst>
              <a:ext uri="{FF2B5EF4-FFF2-40B4-BE49-F238E27FC236}">
                <a16:creationId xmlns:a16="http://schemas.microsoft.com/office/drawing/2014/main" id="{EDC7BB8F-C99C-405F-9B34-F06304102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29B97-CCD5-4D20-8D95-7D45D40A2140}"/>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1371337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FE8C-1BBA-4155-8BAF-21F496D8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4BF95-9D38-4C31-BD95-E94096B09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B6BCEB-54D1-4B44-A84B-1ED302142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5EBD4-B761-467A-98D6-2359059E8335}"/>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6" name="Footer Placeholder 5">
            <a:extLst>
              <a:ext uri="{FF2B5EF4-FFF2-40B4-BE49-F238E27FC236}">
                <a16:creationId xmlns:a16="http://schemas.microsoft.com/office/drawing/2014/main" id="{8AB0597E-A6B8-4325-9EF2-3E45BC322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54640-7FCE-4CEE-9E5B-4425B3649FBE}"/>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4090450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EBE4-0C98-4159-9E97-3332FE824C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55AE25-F3C3-49AF-8658-83DF7AD07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75A85-7632-423F-87E6-6099E980BD14}"/>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5" name="Footer Placeholder 4">
            <a:extLst>
              <a:ext uri="{FF2B5EF4-FFF2-40B4-BE49-F238E27FC236}">
                <a16:creationId xmlns:a16="http://schemas.microsoft.com/office/drawing/2014/main" id="{A5FD03EC-9585-4A9D-99B0-7CEFEC6DD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A62D9-53EC-4E0E-A598-B9C270DC43B8}"/>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17223468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9F5517-5E7A-4541-9980-127E70FE1A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B7089-7777-4F74-AB6A-2726AB3382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1050-879D-4D0B-B0E2-DFA622CA08CD}"/>
              </a:ext>
            </a:extLst>
          </p:cNvPr>
          <p:cNvSpPr>
            <a:spLocks noGrp="1"/>
          </p:cNvSpPr>
          <p:nvPr>
            <p:ph type="dt" sz="half" idx="10"/>
          </p:nvPr>
        </p:nvSpPr>
        <p:spPr/>
        <p:txBody>
          <a:bodyPr/>
          <a:lstStyle/>
          <a:p>
            <a:fld id="{D1A47B18-434C-49EC-BA1C-6D95B36D577F}" type="datetimeFigureOut">
              <a:rPr lang="en-US" smtClean="0"/>
              <a:t>8/17/2020</a:t>
            </a:fld>
            <a:endParaRPr lang="en-US"/>
          </a:p>
        </p:txBody>
      </p:sp>
      <p:sp>
        <p:nvSpPr>
          <p:cNvPr id="5" name="Footer Placeholder 4">
            <a:extLst>
              <a:ext uri="{FF2B5EF4-FFF2-40B4-BE49-F238E27FC236}">
                <a16:creationId xmlns:a16="http://schemas.microsoft.com/office/drawing/2014/main" id="{976DA499-6201-4586-AE45-C23CF380E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740BD-BB33-4AA1-9DBA-0D25F96CB4F7}"/>
              </a:ext>
            </a:extLst>
          </p:cNvPr>
          <p:cNvSpPr>
            <a:spLocks noGrp="1"/>
          </p:cNvSpPr>
          <p:nvPr>
            <p:ph type="sldNum" sz="quarter" idx="12"/>
          </p:nvPr>
        </p:nvSpPr>
        <p:spPr/>
        <p:txBody>
          <a:bodyPr/>
          <a:lstStyle/>
          <a:p>
            <a:fld id="{708108DE-45BC-4E8E-964F-4424DCCF321D}" type="slidenum">
              <a:rPr lang="en-US" smtClean="0"/>
              <a:t>‹#›</a:t>
            </a:fld>
            <a:endParaRPr lang="en-US"/>
          </a:p>
        </p:txBody>
      </p:sp>
    </p:spTree>
    <p:extLst>
      <p:ext uri="{BB962C8B-B14F-4D97-AF65-F5344CB8AC3E}">
        <p14:creationId xmlns:p14="http://schemas.microsoft.com/office/powerpoint/2010/main" val="2597584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p:nvGrpSpPr>
        <p:grpSpPr>
          <a:xfrm>
            <a:off x="469900" y="457761"/>
            <a:ext cx="19980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3363000895"/>
      </p:ext>
    </p:extLst>
  </p:cSld>
  <p:clrMapOvr>
    <a:overrideClrMapping bg1="lt1" tx1="dk1" bg2="lt2" tx2="dk2" accent1="accent1" accent2="accent2" accent3="accent3" accent4="accent4" accent5="accent5" accent6="accent6" hlink="hlink" folHlink="folHlink"/>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983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280088870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441091136"/>
      </p:ext>
    </p:extLst>
  </p:cSld>
  <p:clrMapOvr>
    <a:overrideClrMapping bg1="lt1" tx1="dk1" bg2="lt2" tx2="dk2" accent1="accent1" accent2="accent2" accent3="accent3" accent4="accent4" accent5="accent5" accent6="accent6" hlink="hlink" folHlink="folHlink"/>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65269713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7" name="Copyright">
            <a:extLst>
              <a:ext uri="{FF2B5EF4-FFF2-40B4-BE49-F238E27FC236}">
                <a16:creationId xmlns:a16="http://schemas.microsoft.com/office/drawing/2014/main" id="{8DD7D4D2-9E4C-4712-AD8E-D740C7583B4B}"/>
              </a:ext>
            </a:extLst>
          </p:cNvPr>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8" name="TextBox 7">
            <a:extLst>
              <a:ext uri="{FF2B5EF4-FFF2-40B4-BE49-F238E27FC236}">
                <a16:creationId xmlns:a16="http://schemas.microsoft.com/office/drawing/2014/main" id="{30493892-17DB-4FDA-B523-D59F0D2BA241}"/>
              </a:ext>
            </a:extLst>
          </p:cNvPr>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369861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7" name="CaseCode">
            <a:extLst>
              <a:ext uri="{FF2B5EF4-FFF2-40B4-BE49-F238E27FC236}">
                <a16:creationId xmlns:a16="http://schemas.microsoft.com/office/drawing/2014/main" id="{2FFD3E97-06D4-4AF8-8F79-95DE3DCF8133}"/>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
        <p:nvSpPr>
          <p:cNvPr id="8" name="Copyright">
            <a:extLst>
              <a:ext uri="{FF2B5EF4-FFF2-40B4-BE49-F238E27FC236}">
                <a16:creationId xmlns:a16="http://schemas.microsoft.com/office/drawing/2014/main" id="{A848460D-A656-474B-97AC-D95148A245F9}"/>
              </a:ext>
            </a:extLst>
          </p:cNvPr>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9" name="TextBox 8">
            <a:extLst>
              <a:ext uri="{FF2B5EF4-FFF2-40B4-BE49-F238E27FC236}">
                <a16:creationId xmlns:a16="http://schemas.microsoft.com/office/drawing/2014/main" id="{19BC37A8-2027-4E3B-942B-D36FD8DB86A9}"/>
              </a:ext>
            </a:extLst>
          </p:cNvPr>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078773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TextBox 6"/>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8" name="TextBox 7"/>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756820938"/>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274740631"/>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507781647"/>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CaseCode">
            <a:extLst>
              <a:ext uri="{FF2B5EF4-FFF2-40B4-BE49-F238E27FC236}">
                <a16:creationId xmlns:a16="http://schemas.microsoft.com/office/drawing/2014/main" id="{E4B44C2A-E0C3-46F5-9570-57A4657C67C4}"/>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MENTOR Strategic Refresh</a:t>
            </a:r>
          </a:p>
        </p:txBody>
      </p:sp>
    </p:spTree>
    <p:extLst>
      <p:ext uri="{BB962C8B-B14F-4D97-AF65-F5344CB8AC3E}">
        <p14:creationId xmlns:p14="http://schemas.microsoft.com/office/powerpoint/2010/main" val="5538924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9" name="TextBox 8"/>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6" name="Copyright">
            <a:extLst>
              <a:ext uri="{FF2B5EF4-FFF2-40B4-BE49-F238E27FC236}">
                <a16:creationId xmlns:a16="http://schemas.microsoft.com/office/drawing/2014/main" id="{3EDE4A1C-C2B0-4A7A-A28C-CDC9FE857F10}"/>
              </a:ext>
            </a:extLst>
          </p:cNvPr>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7" name="TextBox 6">
            <a:extLst>
              <a:ext uri="{FF2B5EF4-FFF2-40B4-BE49-F238E27FC236}">
                <a16:creationId xmlns:a16="http://schemas.microsoft.com/office/drawing/2014/main" id="{7C55ECDA-4A07-494A-987B-A84F293C2362}"/>
              </a:ext>
            </a:extLst>
          </p:cNvPr>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8" name="CaseCode">
            <a:extLst>
              <a:ext uri="{FF2B5EF4-FFF2-40B4-BE49-F238E27FC236}">
                <a16:creationId xmlns:a16="http://schemas.microsoft.com/office/drawing/2014/main" id="{19249E09-1DB7-4F85-90E8-721E53295518}"/>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Tree>
    <p:extLst>
      <p:ext uri="{BB962C8B-B14F-4D97-AF65-F5344CB8AC3E}">
        <p14:creationId xmlns:p14="http://schemas.microsoft.com/office/powerpoint/2010/main" val="11768758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04391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102551421"/>
      </p:ext>
    </p:extLst>
  </p:cSld>
  <p:clrMapOvr>
    <a:masterClrMapping/>
  </p:clrMapOvr>
  <p:transition>
    <p:fade/>
  </p:transition>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8" name="TextBox 17"/>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9" name="TextBox 18"/>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20" name="TextBox 19"/>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6" name="Copyright">
            <a:extLst>
              <a:ext uri="{FF2B5EF4-FFF2-40B4-BE49-F238E27FC236}">
                <a16:creationId xmlns:a16="http://schemas.microsoft.com/office/drawing/2014/main" id="{FC791671-0B3D-460F-8348-2B3B20924125}"/>
              </a:ext>
            </a:extLst>
          </p:cNvPr>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2019 Deloitte Development LLC. All rights reserved.</a:t>
            </a:r>
          </a:p>
        </p:txBody>
      </p:sp>
      <p:sp>
        <p:nvSpPr>
          <p:cNvPr id="7" name="TextBox 6">
            <a:extLst>
              <a:ext uri="{FF2B5EF4-FFF2-40B4-BE49-F238E27FC236}">
                <a16:creationId xmlns:a16="http://schemas.microsoft.com/office/drawing/2014/main" id="{20025A02-C8B4-416B-8FD4-9D26298F3086}"/>
              </a:ext>
            </a:extLst>
          </p:cNvPr>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8" name="CaseCode">
            <a:extLst>
              <a:ext uri="{FF2B5EF4-FFF2-40B4-BE49-F238E27FC236}">
                <a16:creationId xmlns:a16="http://schemas.microsoft.com/office/drawing/2014/main" id="{D277359B-B9C9-436F-A59F-84F9FEE68A90}"/>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MENTOR Strategic Refresh</a:t>
            </a:r>
          </a:p>
        </p:txBody>
      </p:sp>
    </p:spTree>
    <p:extLst>
      <p:ext uri="{BB962C8B-B14F-4D97-AF65-F5344CB8AC3E}">
        <p14:creationId xmlns:p14="http://schemas.microsoft.com/office/powerpoint/2010/main" val="2900008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90878281"/>
      </p:ext>
    </p:extLst>
  </p:cSld>
  <p:clrMapOvr>
    <a:masterClrMapping/>
  </p:clrMapOvr>
  <p:transition>
    <p:fade/>
  </p:transition>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CaseCode">
            <a:extLst>
              <a:ext uri="{FF2B5EF4-FFF2-40B4-BE49-F238E27FC236}">
                <a16:creationId xmlns:a16="http://schemas.microsoft.com/office/drawing/2014/main" id="{9081B324-B72C-4267-A965-809FC7EDAE31}"/>
              </a:ext>
            </a:extLst>
          </p:cNvPr>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MENTOR Strategic Refresh</a:t>
            </a:r>
          </a:p>
        </p:txBody>
      </p:sp>
    </p:spTree>
    <p:extLst>
      <p:ext uri="{BB962C8B-B14F-4D97-AF65-F5344CB8AC3E}">
        <p14:creationId xmlns:p14="http://schemas.microsoft.com/office/powerpoint/2010/main" val="37953541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64564009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9792256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31920325"/>
      </p:ext>
    </p:extLst>
  </p:cSld>
  <p:clrMapOvr>
    <a:masterClrMapping/>
  </p:clrMapOvr>
  <p:transition>
    <p:fade/>
  </p:transition>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019645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01142836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0" y="1684868"/>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950562814"/>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35235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147465044"/>
      </p:ext>
    </p:extLst>
  </p:cSld>
  <p:clrMapOvr>
    <a:masterClrMapping/>
  </p:clrMapOvr>
  <p:transition>
    <p:fade/>
  </p:transition>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graphicFrame>
        <p:nvGraphicFramePr>
          <p:cNvPr id="8" name="Object 7" hidden="1">
            <a:extLst>
              <a:ext uri="{FF2B5EF4-FFF2-40B4-BE49-F238E27FC236}">
                <a16:creationId xmlns:a16="http://schemas.microsoft.com/office/drawing/2014/main" id="{B041EFE7-6BF2-4500-BDD6-80AF96F9082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7" name="think-cell Slide" r:id="rId4" imgW="416" imgH="416" progId="TCLayout.ActiveDocument.1">
                  <p:embed/>
                </p:oleObj>
              </mc:Choice>
              <mc:Fallback>
                <p:oleObj name="think-cell Slide" r:id="rId4" imgW="416" imgH="416" progId="TCLayout.ActiveDocument.1">
                  <p:embed/>
                  <p:pic>
                    <p:nvPicPr>
                      <p:cNvPr id="8" name="Object 7" hidden="1">
                        <a:extLst>
                          <a:ext uri="{FF2B5EF4-FFF2-40B4-BE49-F238E27FC236}">
                            <a16:creationId xmlns:a16="http://schemas.microsoft.com/office/drawing/2014/main" id="{B041EFE7-6BF2-4500-BDD6-80AF96F9082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23668308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42543835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951000110"/>
      </p:ext>
    </p:extLst>
  </p:cSld>
  <p:clrMapOvr>
    <a:masterClrMapping/>
  </p:clrMapOvr>
  <p:transition>
    <p:fade/>
  </p:transition>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615285110"/>
      </p:ext>
    </p:extLst>
  </p:cSld>
  <p:clrMapOvr>
    <a:masterClrMapping/>
  </p:clrMapOvr>
  <p:transition>
    <p:fade/>
  </p:transition>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6304043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4437917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34580866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Rectangle 16">
            <a:extLst>
              <a:ext uri="{FF2B5EF4-FFF2-40B4-BE49-F238E27FC236}">
                <a16:creationId xmlns:a16="http://schemas.microsoft.com/office/drawing/2014/main" id="{8526EFC3-3CBB-4841-A0A4-0C170D5CC4E3}"/>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A9CC34D9-4772-4AB5-AE00-21177DDCB2F5}"/>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E5BF9C53-6B47-47EC-B549-3616591B6DC0}"/>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F34C34E5-B6EE-48BC-BEFC-5C3CD3EF265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275548719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6411192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7.jpg"/><Relationship Id="rId4" Type="http://schemas.openxmlformats.org/officeDocument/2006/relationships/slideLayout" Target="../slideLayouts/slideLayout5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76" Type="http://schemas.openxmlformats.org/officeDocument/2006/relationships/tags" Target="../tags/tag1.xml"/><Relationship Id="rId7" Type="http://schemas.openxmlformats.org/officeDocument/2006/relationships/slideLayout" Target="../slideLayouts/slideLayout75.xml"/><Relationship Id="rId71" Type="http://schemas.openxmlformats.org/officeDocument/2006/relationships/slideLayout" Target="../slideLayouts/slideLayout139.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66" Type="http://schemas.openxmlformats.org/officeDocument/2006/relationships/slideLayout" Target="../slideLayouts/slideLayout134.xml"/><Relationship Id="rId74" Type="http://schemas.openxmlformats.org/officeDocument/2006/relationships/theme" Target="../theme/theme7.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slideLayout" Target="../slideLayouts/slideLayout129.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73" Type="http://schemas.openxmlformats.org/officeDocument/2006/relationships/slideLayout" Target="../slideLayouts/slideLayout141.xml"/><Relationship Id="rId78" Type="http://schemas.openxmlformats.org/officeDocument/2006/relationships/image" Target="../media/image8.emf"/><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slideLayout" Target="../slideLayouts/slideLayout137.xml"/><Relationship Id="rId77" Type="http://schemas.openxmlformats.org/officeDocument/2006/relationships/oleObject" Target="../embeddings/oleObject1.bin"/><Relationship Id="rId8" Type="http://schemas.openxmlformats.org/officeDocument/2006/relationships/slideLayout" Target="../slideLayouts/slideLayout76.xml"/><Relationship Id="rId51" Type="http://schemas.openxmlformats.org/officeDocument/2006/relationships/slideLayout" Target="../slideLayouts/slideLayout119.xml"/><Relationship Id="rId72" Type="http://schemas.openxmlformats.org/officeDocument/2006/relationships/slideLayout" Target="../slideLayouts/slideLayout140.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slideLayout" Target="../slideLayouts/slideLayout138.xml"/><Relationship Id="rId75" Type="http://schemas.openxmlformats.org/officeDocument/2006/relationships/vmlDrawing" Target="../drawings/vmlDrawing1.vml"/><Relationship Id="rId1" Type="http://schemas.openxmlformats.org/officeDocument/2006/relationships/slideLayout" Target="../slideLayouts/slideLayout69.xml"/><Relationship Id="rId6"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sldNum="0" hdr="0" ftr="0" dt="0"/>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D5B9D5E-7101-4EB3-93BE-B849D96D63E4}" type="datetimeFigureOut">
              <a:rPr lang="en-US" smtClean="0"/>
              <a:t>8/17/2020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F373A7E-12EE-4E3D-BA15-5683B4A2FBA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9067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1219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0" y="0"/>
            <a:ext cx="12192000"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0" y="0"/>
            <a:ext cx="12192000" cy="990600"/>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5"/>
          <p:cNvSpPr>
            <a:spLocks noGrp="1"/>
          </p:cNvSpPr>
          <p:nvPr>
            <p:ph type="sldNum" sz="quarter" idx="4"/>
          </p:nvPr>
        </p:nvSpPr>
        <p:spPr>
          <a:xfrm>
            <a:off x="101600" y="6492876"/>
            <a:ext cx="1727200" cy="365125"/>
          </a:xfrm>
          <a:prstGeom prst="rect">
            <a:avLst/>
          </a:prstGeom>
        </p:spPr>
        <p:txBody>
          <a:bodyPr anchor="ctr"/>
          <a:lstStyle>
            <a:lvl1pPr>
              <a:defRPr sz="1200" b="1">
                <a:solidFill>
                  <a:schemeClr val="bg1"/>
                </a:solidFill>
                <a:latin typeface="Calibri" panose="020F0502020204030204" pitchFamily="34" charset="0"/>
              </a:defRPr>
            </a:lvl1pPr>
          </a:lstStyle>
          <a:p>
            <a:fld id="{E18695A3-612B-4B2B-B01B-9890B4364E2E}" type="slidenum">
              <a:rPr lang="en-US" smtClean="0"/>
              <a:pPr/>
              <a:t>‹#›</a:t>
            </a:fld>
            <a:endParaRPr lang="en-US"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447536" y="6553201"/>
            <a:ext cx="744464" cy="302833"/>
          </a:xfrm>
          <a:prstGeom prst="rect">
            <a:avLst/>
          </a:prstGeom>
        </p:spPr>
      </p:pic>
    </p:spTree>
    <p:extLst>
      <p:ext uri="{BB962C8B-B14F-4D97-AF65-F5344CB8AC3E}">
        <p14:creationId xmlns:p14="http://schemas.microsoft.com/office/powerpoint/2010/main" val="173679059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iming>
    <p:tnLst>
      <p:par>
        <p:cTn id="1" dur="indefinite" restart="never" nodeType="tmRoot"/>
      </p:par>
    </p:tnLst>
  </p:timing>
  <p:hf hdr="0" ftr="0" dt="0"/>
  <p:txStyles>
    <p:titleStyle>
      <a:lvl1pPr algn="l" defTabSz="914400" rtl="0" eaLnBrk="1" latinLnBrk="0" hangingPunct="1">
        <a:spcBef>
          <a:spcPct val="0"/>
        </a:spcBef>
        <a:buNone/>
        <a:defRPr sz="3800" b="1" kern="1200" cap="none" baseline="0">
          <a:solidFill>
            <a:schemeClr val="bg1"/>
          </a:solidFill>
          <a:latin typeface="Calibri" panose="020F0502020204030204" pitchFamily="34" charset="0"/>
          <a:ea typeface="Dotum" panose="020B0600000101010101" pitchFamily="34" charset="-127"/>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Arial" panose="020B0604020202020204" pitchFamily="34" charset="0"/>
        <a:buChar char="•"/>
        <a:tabLst/>
        <a:defRPr sz="3200" kern="1200">
          <a:solidFill>
            <a:schemeClr val="tx1"/>
          </a:solidFill>
          <a:latin typeface="Calibri" panose="020F050202020403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alibri" panose="020F050202020403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alibri" panose="020F050202020403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alibri" panose="020F05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159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1600" y="6492876"/>
            <a:ext cx="508000" cy="365125"/>
          </a:xfrm>
          <a:prstGeom prst="rect">
            <a:avLst/>
          </a:prstGeom>
        </p:spPr>
        <p:txBody>
          <a:bodyPr vert="horz" lIns="91440" tIns="45720" rIns="91440" bIns="45720" rtlCol="0" anchor="ctr"/>
          <a:lstStyle>
            <a:lvl1pPr algn="r">
              <a:defRPr sz="1200">
                <a:solidFill>
                  <a:schemeClr val="bg1"/>
                </a:solidFill>
              </a:defRPr>
            </a:lvl1pPr>
          </a:lstStyle>
          <a:p>
            <a:fld id="{E18695A3-612B-4B2B-B01B-9890B4364E2E}" type="slidenum">
              <a:rPr lang="en-US" smtClean="0"/>
              <a:pPr/>
              <a:t>‹#›</a:t>
            </a:fld>
            <a:endParaRPr lang="en-US" dirty="0"/>
          </a:p>
        </p:txBody>
      </p:sp>
      <p:sp>
        <p:nvSpPr>
          <p:cNvPr id="7" name="Rectangle 6"/>
          <p:cNvSpPr/>
          <p:nvPr/>
        </p:nvSpPr>
        <p:spPr>
          <a:xfrm>
            <a:off x="0" y="0"/>
            <a:ext cx="12192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553200"/>
            <a:ext cx="1219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062087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hf hdr="0" ftr="0" dt="0"/>
  <p:txStyles>
    <p:titleStyle>
      <a:lvl1pPr algn="ctr" defTabSz="914400" rtl="0" eaLnBrk="1" latinLnBrk="0" hangingPunct="1">
        <a:spcBef>
          <a:spcPct val="0"/>
        </a:spcBef>
        <a:buNone/>
        <a:defRPr sz="3800" b="1" kern="1200" cap="none" baseline="0">
          <a:solidFill>
            <a:schemeClr val="tx2"/>
          </a:solidFill>
          <a:latin typeface="Corbel" panose="020B0503020204020204" pitchFamily="34" charset="0"/>
          <a:ea typeface="Dotum" panose="020B0600000101010101" pitchFamily="34" charset="-127"/>
          <a:cs typeface="+mj-cs"/>
        </a:defRPr>
      </a:lvl1pPr>
    </p:titleStyle>
    <p:bodyStyle>
      <a:lvl1pPr marL="342900" marR="0" indent="-342900" algn="l" defTabSz="914400"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Char char="ü"/>
        <a:tabLst/>
        <a:defRPr sz="3200" kern="1200">
          <a:solidFill>
            <a:schemeClr val="tx1"/>
          </a:solidFill>
          <a:latin typeface="Corbel" panose="020B0503020204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orbel" panose="020B0503020204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orbel" panose="020B0503020204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orbel" panose="020B0503020204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0">
            <a:alphaModFix amt="31000"/>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96866423"/>
      </p:ext>
    </p:extLst>
  </p:cSld>
  <p:clrMap bg1="lt1" tx1="dk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006F1C-7D7D-444B-97E4-F404BDF78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4DE54-6A2D-40E3-A0D2-903F94A3D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FEECC-0668-4FA6-A9A8-61CBC74F6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47B18-434C-49EC-BA1C-6D95B36D577F}" type="datetimeFigureOut">
              <a:rPr lang="en-US" smtClean="0"/>
              <a:t>8/17/2020</a:t>
            </a:fld>
            <a:endParaRPr lang="en-US"/>
          </a:p>
        </p:txBody>
      </p:sp>
      <p:sp>
        <p:nvSpPr>
          <p:cNvPr id="5" name="Footer Placeholder 4">
            <a:extLst>
              <a:ext uri="{FF2B5EF4-FFF2-40B4-BE49-F238E27FC236}">
                <a16:creationId xmlns:a16="http://schemas.microsoft.com/office/drawing/2014/main" id="{0E3B9EC9-24AA-4232-9CBE-D6E37255C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CCE005-601E-4739-803F-2603625D4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108DE-45BC-4E8E-964F-4424DCCF321D}" type="slidenum">
              <a:rPr lang="en-US" smtClean="0"/>
              <a:t>‹#›</a:t>
            </a:fld>
            <a:endParaRPr lang="en-US"/>
          </a:p>
        </p:txBody>
      </p:sp>
    </p:spTree>
    <p:extLst>
      <p:ext uri="{BB962C8B-B14F-4D97-AF65-F5344CB8AC3E}">
        <p14:creationId xmlns:p14="http://schemas.microsoft.com/office/powerpoint/2010/main" val="17876161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6"/>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033" name="think-cell Slide" r:id="rId77" imgW="270" imgH="270" progId="TCLayout.ActiveDocument.1">
                  <p:embed/>
                </p:oleObj>
              </mc:Choice>
              <mc:Fallback>
                <p:oleObj name="think-cell Slide" r:id="rId77" imgW="270" imgH="270" progId="TCLayout.ActiveDocument.1">
                  <p:embed/>
                  <p:pic>
                    <p:nvPicPr>
                      <p:cNvPr id="4" name="Object 3" hidden="1"/>
                      <p:cNvPicPr/>
                      <p:nvPr/>
                    </p:nvPicPr>
                    <p:blipFill>
                      <a:blip r:embed="rId78"/>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8" name="Copyright">
            <a:extLst>
              <a:ext uri="{FF2B5EF4-FFF2-40B4-BE49-F238E27FC236}">
                <a16:creationId xmlns:a16="http://schemas.microsoft.com/office/drawing/2014/main" id="{16C1637B-8EDE-463D-ABCC-5109784801C4}"/>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2020 Deloitte Development LLC. All rights reserved.</a:t>
            </a:r>
          </a:p>
        </p:txBody>
      </p:sp>
      <p:sp>
        <p:nvSpPr>
          <p:cNvPr id="9" name="TextBox 8">
            <a:extLst>
              <a:ext uri="{FF2B5EF4-FFF2-40B4-BE49-F238E27FC236}">
                <a16:creationId xmlns:a16="http://schemas.microsoft.com/office/drawing/2014/main" id="{EC09FFE4-E77A-4A52-AD04-62CF0ABDA573}"/>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3135369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1" r:id="rId31"/>
    <p:sldLayoutId id="2147483992" r:id="rId32"/>
    <p:sldLayoutId id="2147483993" r:id="rId33"/>
    <p:sldLayoutId id="2147483994" r:id="rId34"/>
    <p:sldLayoutId id="2147483995" r:id="rId35"/>
    <p:sldLayoutId id="2147483996" r:id="rId36"/>
    <p:sldLayoutId id="2147483997" r:id="rId37"/>
    <p:sldLayoutId id="2147483998" r:id="rId38"/>
    <p:sldLayoutId id="2147483999" r:id="rId39"/>
    <p:sldLayoutId id="2147484000" r:id="rId40"/>
    <p:sldLayoutId id="2147484001" r:id="rId41"/>
    <p:sldLayoutId id="2147484002" r:id="rId42"/>
    <p:sldLayoutId id="2147484003" r:id="rId43"/>
    <p:sldLayoutId id="2147484004" r:id="rId44"/>
    <p:sldLayoutId id="2147484005" r:id="rId45"/>
    <p:sldLayoutId id="2147484006" r:id="rId46"/>
    <p:sldLayoutId id="2147484007" r:id="rId47"/>
    <p:sldLayoutId id="2147484008" r:id="rId48"/>
    <p:sldLayoutId id="2147484009" r:id="rId49"/>
    <p:sldLayoutId id="2147484010" r:id="rId50"/>
    <p:sldLayoutId id="2147484011" r:id="rId51"/>
    <p:sldLayoutId id="2147484012" r:id="rId52"/>
    <p:sldLayoutId id="2147484013" r:id="rId53"/>
    <p:sldLayoutId id="2147484014" r:id="rId54"/>
    <p:sldLayoutId id="2147484015" r:id="rId55"/>
    <p:sldLayoutId id="2147484016" r:id="rId56"/>
    <p:sldLayoutId id="2147484017" r:id="rId57"/>
    <p:sldLayoutId id="2147484018" r:id="rId58"/>
    <p:sldLayoutId id="2147484019" r:id="rId59"/>
    <p:sldLayoutId id="2147484020" r:id="rId60"/>
    <p:sldLayoutId id="2147484021" r:id="rId61"/>
    <p:sldLayoutId id="2147484022" r:id="rId62"/>
    <p:sldLayoutId id="2147484023" r:id="rId63"/>
    <p:sldLayoutId id="2147484024" r:id="rId64"/>
    <p:sldLayoutId id="2147484025" r:id="rId65"/>
    <p:sldLayoutId id="2147484026" r:id="rId66"/>
    <p:sldLayoutId id="2147484027" r:id="rId67"/>
    <p:sldLayoutId id="2147484028" r:id="rId68"/>
    <p:sldLayoutId id="2147484029" r:id="rId69"/>
    <p:sldLayoutId id="2147484030" r:id="rId70"/>
    <p:sldLayoutId id="2147484031" r:id="rId71"/>
    <p:sldLayoutId id="2147484032" r:id="rId72"/>
    <p:sldLayoutId id="2147484033" r:id="rId73"/>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1.xml"/><Relationship Id="rId6"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3" Type="http://schemas.openxmlformats.org/officeDocument/2006/relationships/hyperlink" Target="https://hqnova.com/assets/pdfs/NOVA_Higher-Ed.pdf" TargetMode="External"/><Relationship Id="rId2" Type="http://schemas.openxmlformats.org/officeDocument/2006/relationships/hyperlink" Target="https://www.nvtc.org/ThemeDev/Insights/Tech_Talent_Initiative_Workforce_Development.aspx" TargetMode="External"/><Relationship Id="rId1" Type="http://schemas.openxmlformats.org/officeDocument/2006/relationships/slideLayout" Target="../slideLayouts/slideLayout8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insidehighered.com/news/2019/11/08/virginia-pledges-1-billion-computer-science-degree-expans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3" Type="http://schemas.openxmlformats.org/officeDocument/2006/relationships/hyperlink" Target="https://secure-web.cisco.com/1C2RLDVQkXiJQ-zyY3FIXR-vfaGRh9qAxWdOUlzLxWHXKH_eoFUj55b3jeC6rHzJTLilJNjJ4i9DG--WyNimhuI98rNKcYdqstDoeXmfwJEKV8knsd6BtwSJIZ36RXGN10zxXFcKFSovHxwKag1WZo0mbBI1gku0_vVLCmaBACjX-DPkwIp7CId93x5Cd2EqvYi6ivsEchN_L7TN-COMA9fhOWHwH3a6rqk0859NB7f3F5tlMWyZutRZnBXRz9HZ0vua4M5A8JrJB0T58-uRBwvamo4FFmTBVf9ODZRN2vm2aHbz4qi9K0shxbnTbwX30yl-Ir-C-LNxevXCAKQoKBAD0OESLuR3LEZ6mffEeXx8NNl5UwKFflOey05V_mTieLSlWovzopW1u1tUyPIvsSqSbO-CjMparkVO8ujWskhMPmzbAbKc8KjDktbeczkHWOSTc6AZrHVo2sGngTbkiOQG2jfn_v1ARhwhpwhGp8ySOd3j0xRlLznyXW_wx_KCyF8jGrcU-l92cNmBKytr7nQ/https:/www.nvcc.edu/workforce/research/_docs/Healthcare-Career-Ladder-Final.pdf" TargetMode="External"/><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gdev.org/blog/six-ways-covid-19-will-shape-future-education" TargetMode="External"/><Relationship Id="rId2" Type="http://schemas.openxmlformats.org/officeDocument/2006/relationships/notesSlide" Target="../notesSlides/notesSlide13.xml"/><Relationship Id="rId1" Type="http://schemas.openxmlformats.org/officeDocument/2006/relationships/slideLayout" Target="../slideLayouts/slideLayout111.xml"/><Relationship Id="rId4" Type="http://schemas.openxmlformats.org/officeDocument/2006/relationships/hyperlink" Target="https://www.the74million.org/article/college-classes-for-hs-students-have-been-growing-in-popularity-but-with-k-12-schools-shuttered-covid-is-fueling-a-dual-enrollment-bo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hyperlink" Target="https://virginiaworks.com/Portals/200/Publications/LMI%20Publications/VA%20Jobs%20Outlook/PDF/2026%20Jobs%20Outlook.pdf" TargetMode="External"/><Relationship Id="rId2" Type="http://schemas.openxmlformats.org/officeDocument/2006/relationships/image" Target="../media/image27.png"/><Relationship Id="rId1" Type="http://schemas.openxmlformats.org/officeDocument/2006/relationships/slideLayout" Target="../slideLayouts/slideLayout84.xml"/><Relationship Id="rId6" Type="http://schemas.openxmlformats.org/officeDocument/2006/relationships/hyperlink" Target="https://virginiaworks.com/industry-projections?page80170=1&amp;size80170=12&amp;page80169=1&amp;size80169=12&amp;page81628=1&amp;size81628=12&amp;search80170=health&amp;sort80169=Percent%20Change&amp;sortdir80169=desc&amp;search80169=624" TargetMode="External"/><Relationship Id="rId5" Type="http://schemas.openxmlformats.org/officeDocument/2006/relationships/hyperlink" Target="http://jlarc.virginia.gov/va-workforce.asp" TargetMode="External"/><Relationship Id="rId4" Type="http://schemas.openxmlformats.org/officeDocument/2006/relationships/hyperlink" Target="https://www.kff.org/state-category/providers-service-use/health-professional-shortage-area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ltadlock@claudemoore.org" TargetMode="External"/><Relationship Id="rId2" Type="http://schemas.openxmlformats.org/officeDocument/2006/relationships/hyperlink" Target="mailto:whazel@claudemoore.org" TargetMode="External"/><Relationship Id="rId1" Type="http://schemas.openxmlformats.org/officeDocument/2006/relationships/slideLayout" Target="../slideLayouts/slideLayout84.xml"/><Relationship Id="rId5" Type="http://schemas.microsoft.com/office/2007/relationships/hdphoto" Target="../media/hdphoto2.wdp"/><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8" Type="http://schemas.openxmlformats.org/officeDocument/2006/relationships/hyperlink" Target="https://law.lis.virginia.gov/admincode/title12/agency30/chapter90/section44/" TargetMode="External"/><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dmas.virginia.gov/#/nursingfacilities" TargetMode="Externa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ificationGenInfo/downloads/SCLetter12_13.pdf"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c07.pdf"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1.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1.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1.xml"/><Relationship Id="rId5" Type="http://schemas.openxmlformats.org/officeDocument/2006/relationships/image" Target="../media/image37.png"/><Relationship Id="rId4" Type="http://schemas.openxmlformats.org/officeDocument/2006/relationships/image" Target="../media/image41.emf"/></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51.xml"/><Relationship Id="rId5" Type="http://schemas.openxmlformats.org/officeDocument/2006/relationships/image" Target="../media/image4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51.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51.xml"/><Relationship Id="rId5" Type="http://schemas.openxmlformats.org/officeDocument/2006/relationships/image" Target="../media/image45.pn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2.xml"/><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Rebekah.Allen@vdh.virginia.gov" TargetMode="External"/><Relationship Id="rId2" Type="http://schemas.openxmlformats.org/officeDocument/2006/relationships/hyperlink" Target="https://www.vdh.virginia.gov/licensure-and-certification/laws-regulations-and-guidelines/current-legislative-work-groups-reports/" TargetMode="External"/><Relationship Id="rId1" Type="http://schemas.openxmlformats.org/officeDocument/2006/relationships/slideLayout" Target="../slideLayouts/slideLayout2.xml"/><Relationship Id="rId4" Type="http://schemas.openxmlformats.org/officeDocument/2006/relationships/hyperlink" Target="mailto:Carole.Pratt@vdh.virginia.gov"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ahcancal.org/News/news_releases/Documents/Analysis-COVID-Outbreaks-in-Nursing-Homes.pdf"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914400" y="381000"/>
            <a:ext cx="10363200" cy="1470025"/>
          </a:xfrm>
        </p:spPr>
        <p:txBody>
          <a:bodyPr/>
          <a:lstStyle/>
          <a:p>
            <a:pPr algn="ctr"/>
            <a:r>
              <a:rPr lang="en-US" altLang="en-US" sz="3200" b="1" dirty="0" smtClean="0"/>
              <a:t>Welcome to the Ch. 932 (2020 Acts of Assembly) Work Group Meeting</a:t>
            </a:r>
            <a:br>
              <a:rPr lang="en-US" altLang="en-US" sz="3200" b="1" dirty="0" smtClean="0"/>
            </a:br>
            <a:r>
              <a:rPr lang="en-US" altLang="en-US" sz="3200" b="1" dirty="0" smtClean="0"/>
              <a:t>August 17, 2020 1:00 p.m.</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51025"/>
            <a:ext cx="6238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572125"/>
            <a:ext cx="60055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1600200" y="2087563"/>
            <a:ext cx="9677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rgbClr val="4D4D4D"/>
                </a:solidFill>
                <a:latin typeface="Trebuchet MS" panose="020B0603020202020204" pitchFamily="34" charset="0"/>
              </a:defRPr>
            </a:lvl1pPr>
            <a:lvl2pPr marL="742950" indent="-285750">
              <a:spcBef>
                <a:spcPct val="20000"/>
              </a:spcBef>
              <a:buChar char="•"/>
              <a:defRPr sz="2400">
                <a:solidFill>
                  <a:srgbClr val="777777"/>
                </a:solidFill>
                <a:latin typeface="Trebuchet MS" panose="020B0603020202020204" pitchFamily="34" charset="0"/>
              </a:defRPr>
            </a:lvl2pPr>
            <a:lvl3pPr marL="1143000" indent="-228600">
              <a:spcBef>
                <a:spcPct val="20000"/>
              </a:spcBef>
              <a:buChar char="•"/>
              <a:defRPr sz="2400">
                <a:solidFill>
                  <a:srgbClr val="777777"/>
                </a:solidFill>
                <a:latin typeface="Trebuchet MS" panose="020B0603020202020204" pitchFamily="34" charset="0"/>
              </a:defRPr>
            </a:lvl3pPr>
            <a:lvl4pPr marL="1600200" indent="-228600">
              <a:spcBef>
                <a:spcPct val="20000"/>
              </a:spcBef>
              <a:buChar char="•"/>
              <a:defRPr sz="2400">
                <a:solidFill>
                  <a:srgbClr val="777777"/>
                </a:solidFill>
                <a:latin typeface="Trebuchet MS" panose="020B0603020202020204" pitchFamily="34" charset="0"/>
              </a:defRPr>
            </a:lvl4pPr>
            <a:lvl5pPr marL="2057400" indent="-228600">
              <a:spcBef>
                <a:spcPct val="20000"/>
              </a:spcBef>
              <a:buChar char="•"/>
              <a:defRPr sz="2400">
                <a:solidFill>
                  <a:srgbClr val="777777"/>
                </a:solidFill>
                <a:latin typeface="Trebuchet MS" panose="020B0603020202020204" pitchFamily="34" charset="0"/>
              </a:defRPr>
            </a:lvl5pPr>
            <a:lvl6pPr marL="2514600" indent="-228600" eaLnBrk="0" fontAlgn="base" hangingPunct="0">
              <a:spcBef>
                <a:spcPct val="20000"/>
              </a:spcBef>
              <a:spcAft>
                <a:spcPct val="0"/>
              </a:spcAft>
              <a:buChar char="•"/>
              <a:defRPr sz="2400">
                <a:solidFill>
                  <a:srgbClr val="777777"/>
                </a:solidFill>
                <a:latin typeface="Trebuchet MS" panose="020B0603020202020204" pitchFamily="34" charset="0"/>
              </a:defRPr>
            </a:lvl6pPr>
            <a:lvl7pPr marL="2971800" indent="-228600" eaLnBrk="0" fontAlgn="base" hangingPunct="0">
              <a:spcBef>
                <a:spcPct val="20000"/>
              </a:spcBef>
              <a:spcAft>
                <a:spcPct val="0"/>
              </a:spcAft>
              <a:buChar char="•"/>
              <a:defRPr sz="2400">
                <a:solidFill>
                  <a:srgbClr val="777777"/>
                </a:solidFill>
                <a:latin typeface="Trebuchet MS" panose="020B0603020202020204" pitchFamily="34" charset="0"/>
              </a:defRPr>
            </a:lvl7pPr>
            <a:lvl8pPr marL="3429000" indent="-228600" eaLnBrk="0" fontAlgn="base" hangingPunct="0">
              <a:spcBef>
                <a:spcPct val="20000"/>
              </a:spcBef>
              <a:spcAft>
                <a:spcPct val="0"/>
              </a:spcAft>
              <a:buChar char="•"/>
              <a:defRPr sz="2400">
                <a:solidFill>
                  <a:srgbClr val="777777"/>
                </a:solidFill>
                <a:latin typeface="Trebuchet MS" panose="020B0603020202020204" pitchFamily="34" charset="0"/>
              </a:defRPr>
            </a:lvl8pPr>
            <a:lvl9pPr marL="3886200" indent="-228600" eaLnBrk="0" fontAlgn="base" hangingPunct="0">
              <a:spcBef>
                <a:spcPct val="20000"/>
              </a:spcBef>
              <a:spcAft>
                <a:spcPct val="0"/>
              </a:spcAft>
              <a:buChar char="•"/>
              <a:defRPr sz="2400">
                <a:solidFill>
                  <a:srgbClr val="777777"/>
                </a:solidFill>
                <a:latin typeface="Trebuchet MS" panose="020B0603020202020204" pitchFamily="34" charset="0"/>
              </a:defRPr>
            </a:lvl9pPr>
          </a:lstStyle>
          <a:p>
            <a:pPr>
              <a:spcBef>
                <a:spcPct val="0"/>
              </a:spcBef>
            </a:pPr>
            <a:r>
              <a:rPr lang="en-US" altLang="en-US" sz="1800" dirty="0">
                <a:solidFill>
                  <a:schemeClr val="tx1"/>
                </a:solidFill>
                <a:latin typeface="Arial" panose="020B0604020202020204" pitchFamily="34" charset="0"/>
              </a:rPr>
              <a:t>To ensure an orderly meeting all attendees have been muted. We will allow 5 minutes at the start of the meeting for everyone to log on and begin at </a:t>
            </a:r>
            <a:r>
              <a:rPr lang="en-US" altLang="en-US" sz="1800" dirty="0" smtClean="0">
                <a:solidFill>
                  <a:schemeClr val="tx1"/>
                </a:solidFill>
                <a:latin typeface="Arial" panose="020B0604020202020204" pitchFamily="34" charset="0"/>
              </a:rPr>
              <a:t>1:05 p.m</a:t>
            </a:r>
            <a:r>
              <a:rPr lang="en-US" altLang="en-US" sz="1800" dirty="0">
                <a:solidFill>
                  <a:schemeClr val="tx1"/>
                </a:solidFill>
                <a:latin typeface="Arial" panose="020B0604020202020204" pitchFamily="34" charset="0"/>
              </a:rPr>
              <a:t>.</a:t>
            </a:r>
          </a:p>
          <a:p>
            <a:pPr>
              <a:spcBef>
                <a:spcPct val="0"/>
              </a:spcBef>
              <a:buFontTx/>
              <a:buChar char="•"/>
            </a:pPr>
            <a:endParaRPr lang="en-US" altLang="en-US" sz="1800" dirty="0">
              <a:solidFill>
                <a:schemeClr val="tx1"/>
              </a:solidFill>
              <a:latin typeface="Arial" panose="020B0604020202020204" pitchFamily="34" charset="0"/>
            </a:endParaRPr>
          </a:p>
          <a:p>
            <a:pPr>
              <a:spcBef>
                <a:spcPct val="0"/>
              </a:spcBef>
            </a:pPr>
            <a:r>
              <a:rPr lang="en-US" altLang="en-US" sz="1800" dirty="0">
                <a:solidFill>
                  <a:schemeClr val="tx1"/>
                </a:solidFill>
                <a:latin typeface="Arial" panose="020B0604020202020204" pitchFamily="34" charset="0"/>
              </a:rPr>
              <a:t>If you are a member of the media, please contact </a:t>
            </a:r>
            <a:r>
              <a:rPr lang="en-US" altLang="en-US" sz="1800" b="1" dirty="0" smtClean="0">
                <a:solidFill>
                  <a:schemeClr val="tx1"/>
                </a:solidFill>
                <a:latin typeface="Arial" panose="020B0604020202020204" pitchFamily="34" charset="0"/>
              </a:rPr>
              <a:t>Rebekah Allen </a:t>
            </a:r>
            <a:r>
              <a:rPr lang="en-US" altLang="en-US" sz="1800" dirty="0" smtClean="0">
                <a:solidFill>
                  <a:schemeClr val="tx1"/>
                </a:solidFill>
                <a:latin typeface="Arial" panose="020B0604020202020204" pitchFamily="34" charset="0"/>
              </a:rPr>
              <a:t>in </a:t>
            </a:r>
            <a:r>
              <a:rPr lang="en-US" altLang="en-US" sz="1800" dirty="0">
                <a:solidFill>
                  <a:schemeClr val="tx1"/>
                </a:solidFill>
                <a:latin typeface="Arial" panose="020B0604020202020204" pitchFamily="34" charset="0"/>
              </a:rPr>
              <a:t>the chat panel. </a:t>
            </a:r>
          </a:p>
          <a:p>
            <a:pPr>
              <a:spcBef>
                <a:spcPct val="0"/>
              </a:spcBef>
            </a:pPr>
            <a:endParaRPr lang="en-US" altLang="en-US" sz="1800" dirty="0">
              <a:solidFill>
                <a:schemeClr val="tx1"/>
              </a:solidFill>
              <a:latin typeface="Arial" panose="020B0604020202020204" pitchFamily="34" charset="0"/>
            </a:endParaRPr>
          </a:p>
          <a:p>
            <a:pPr>
              <a:spcBef>
                <a:spcPct val="0"/>
              </a:spcBef>
            </a:pPr>
            <a:r>
              <a:rPr lang="en-US" altLang="en-US" sz="1800" dirty="0">
                <a:solidFill>
                  <a:schemeClr val="tx1"/>
                </a:solidFill>
                <a:latin typeface="Arial" panose="020B0604020202020204" pitchFamily="34" charset="0"/>
              </a:rPr>
              <a:t>This meeting will be recorded.</a:t>
            </a:r>
          </a:p>
        </p:txBody>
      </p:sp>
      <p:sp>
        <p:nvSpPr>
          <p:cNvPr id="3080" name="TextBox 11"/>
          <p:cNvSpPr txBox="1">
            <a:spLocks noChangeArrowheads="1"/>
          </p:cNvSpPr>
          <p:nvPr/>
        </p:nvSpPr>
        <p:spPr bwMode="auto">
          <a:xfrm>
            <a:off x="687388" y="4103688"/>
            <a:ext cx="3835400" cy="1077912"/>
          </a:xfrm>
          <a:prstGeom prst="rect">
            <a:avLst/>
          </a:prstGeom>
          <a:solidFill>
            <a:schemeClr val="bg1">
              <a:lumMod val="95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600" dirty="0" smtClean="0"/>
              <a:t>If you have called in on your phone and using a computer please mute your mic and turn off the sound on your computer.</a:t>
            </a:r>
          </a:p>
        </p:txBody>
      </p:sp>
      <p:cxnSp>
        <p:nvCxnSpPr>
          <p:cNvPr id="22" name="Straight Arrow Connector 21"/>
          <p:cNvCxnSpPr/>
          <p:nvPr/>
        </p:nvCxnSpPr>
        <p:spPr>
          <a:xfrm flipH="1">
            <a:off x="2097088" y="4965700"/>
            <a:ext cx="471487" cy="91598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2945" y="5494045"/>
            <a:ext cx="9689953" cy="505645"/>
          </a:xfrm>
        </p:spPr>
        <p:txBody>
          <a:bodyPr/>
          <a:lstStyle/>
          <a:p>
            <a:pPr>
              <a:spcBef>
                <a:spcPts val="600"/>
              </a:spcBef>
              <a:spcAft>
                <a:spcPts val="600"/>
              </a:spcAft>
            </a:pPr>
            <a:r>
              <a:rPr lang="en-US" b="0" i="1" dirty="0"/>
              <a:t>Chapter 932 Work Group</a:t>
            </a:r>
          </a:p>
          <a:p>
            <a:pPr>
              <a:spcBef>
                <a:spcPts val="600"/>
              </a:spcBef>
              <a:spcAft>
                <a:spcPts val="600"/>
              </a:spcAft>
            </a:pPr>
            <a:r>
              <a:rPr lang="en-US" b="0" i="1" dirty="0"/>
              <a:t>William A. Hazel Jr. M.D.</a:t>
            </a:r>
          </a:p>
        </p:txBody>
      </p:sp>
      <p:pic>
        <p:nvPicPr>
          <p:cNvPr id="7" name="Picture 6">
            <a:extLst>
              <a:ext uri="{FF2B5EF4-FFF2-40B4-BE49-F238E27FC236}">
                <a16:creationId xmlns:a16="http://schemas.microsoft.com/office/drawing/2014/main" id="{B6DD72E2-D64D-47E8-88C6-24D82AD2D36A}"/>
              </a:ext>
            </a:extLst>
          </p:cNvPr>
          <p:cNvPicPr>
            <a:picLocks noChangeAspect="1"/>
          </p:cNvPicPr>
          <p:nvPr/>
        </p:nvPicPr>
        <p:blipFill>
          <a:blip r:embed="rId3"/>
          <a:stretch>
            <a:fillRect/>
          </a:stretch>
        </p:blipFill>
        <p:spPr>
          <a:xfrm>
            <a:off x="362945" y="359107"/>
            <a:ext cx="2076450" cy="571500"/>
          </a:xfrm>
          <a:prstGeom prst="rect">
            <a:avLst/>
          </a:prstGeom>
        </p:spPr>
      </p:pic>
      <p:pic>
        <p:nvPicPr>
          <p:cNvPr id="6" name="Picture 5">
            <a:extLst>
              <a:ext uri="{FF2B5EF4-FFF2-40B4-BE49-F238E27FC236}">
                <a16:creationId xmlns:a16="http://schemas.microsoft.com/office/drawing/2014/main" id="{CDF40446-4E14-49C7-9146-E538237D533A}"/>
              </a:ext>
            </a:extLst>
          </p:cNvPr>
          <p:cNvPicPr/>
          <p:nvPr/>
        </p:nvPicPr>
        <p:blipFill>
          <a:blip r:embed="rId4">
            <a:extLst>
              <a:ext uri="{28A0092B-C50C-407E-A947-70E740481C1C}">
                <a14:useLocalDpi xmlns:a14="http://schemas.microsoft.com/office/drawing/2010/main" val="0"/>
              </a:ext>
            </a:extLst>
          </a:blip>
          <a:stretch>
            <a:fillRect/>
          </a:stretch>
        </p:blipFill>
        <p:spPr>
          <a:xfrm>
            <a:off x="3043873" y="1794408"/>
            <a:ext cx="5692775" cy="2641600"/>
          </a:xfrm>
          <a:prstGeom prst="rect">
            <a:avLst/>
          </a:prstGeom>
        </p:spPr>
      </p:pic>
      <p:sp>
        <p:nvSpPr>
          <p:cNvPr id="3" name="Rectangle 2">
            <a:extLst>
              <a:ext uri="{FF2B5EF4-FFF2-40B4-BE49-F238E27FC236}">
                <a16:creationId xmlns:a16="http://schemas.microsoft.com/office/drawing/2014/main" id="{0081177B-CDFF-4803-984A-B311BF9B8239}"/>
              </a:ext>
            </a:extLst>
          </p:cNvPr>
          <p:cNvSpPr/>
          <p:nvPr/>
        </p:nvSpPr>
        <p:spPr>
          <a:xfrm>
            <a:off x="362945" y="6221894"/>
            <a:ext cx="2170531" cy="276999"/>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Monday, August 17, 2020</a:t>
            </a:r>
          </a:p>
        </p:txBody>
      </p:sp>
    </p:spTree>
    <p:extLst>
      <p:ext uri="{BB962C8B-B14F-4D97-AF65-F5344CB8AC3E}">
        <p14:creationId xmlns:p14="http://schemas.microsoft.com/office/powerpoint/2010/main" val="35157952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5EFBF95-7815-467A-931A-DA5E1219699A}"/>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449A6A5B-C12F-49CC-A609-335ED16DFA0B}"/>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C97B4EF6-3165-45FF-901F-E0D017FFC585}"/>
              </a:ext>
            </a:extLst>
          </p:cNvPr>
          <p:cNvSpPr txBox="1"/>
          <p:nvPr/>
        </p:nvSpPr>
        <p:spPr>
          <a:xfrm>
            <a:off x="1699591" y="1948069"/>
            <a:ext cx="8537713" cy="224676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mission of Claude Moore Scholars (CMS) is to be a piece of the healthcare workforce pipeline by supporting students pursuing a career in healthcare and preparing them to be job and/or higher education ready upon the completion of high school. In doing so, CMS exposes students to new opportunities, enables them to support themselves and their families, and supports the development of a robust healthcare workforce to fill the need for high demand positions.</a:t>
            </a:r>
          </a:p>
        </p:txBody>
      </p:sp>
    </p:spTree>
    <p:extLst>
      <p:ext uri="{BB962C8B-B14F-4D97-AF65-F5344CB8AC3E}">
        <p14:creationId xmlns:p14="http://schemas.microsoft.com/office/powerpoint/2010/main" val="21352712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41A7E-0112-4851-8F87-48AC86B5CBCD}"/>
              </a:ext>
            </a:extLst>
          </p:cNvPr>
          <p:cNvSpPr/>
          <p:nvPr/>
        </p:nvSpPr>
        <p:spPr bwMode="gray">
          <a:xfrm>
            <a:off x="295251" y="6439964"/>
            <a:ext cx="1772689" cy="204707"/>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 name="Title 2">
            <a:extLst>
              <a:ext uri="{FF2B5EF4-FFF2-40B4-BE49-F238E27FC236}">
                <a16:creationId xmlns:a16="http://schemas.microsoft.com/office/drawing/2014/main" id="{2096FE0B-B8D9-4ED7-AA7B-4B15577B1192}"/>
              </a:ext>
            </a:extLst>
          </p:cNvPr>
          <p:cNvSpPr>
            <a:spLocks noGrp="1"/>
          </p:cNvSpPr>
          <p:nvPr>
            <p:ph type="title"/>
          </p:nvPr>
        </p:nvSpPr>
        <p:spPr/>
        <p:txBody>
          <a:bodyPr/>
          <a:lstStyle/>
          <a:p>
            <a:r>
              <a:rPr lang="en-US" dirty="0"/>
              <a:t>Flow of Funds</a:t>
            </a:r>
          </a:p>
        </p:txBody>
      </p:sp>
      <p:sp>
        <p:nvSpPr>
          <p:cNvPr id="4" name="Rectangle 3">
            <a:extLst>
              <a:ext uri="{FF2B5EF4-FFF2-40B4-BE49-F238E27FC236}">
                <a16:creationId xmlns:a16="http://schemas.microsoft.com/office/drawing/2014/main" id="{B8C44FDA-7545-4680-A046-547E35CF301F}"/>
              </a:ext>
            </a:extLst>
          </p:cNvPr>
          <p:cNvSpPr/>
          <p:nvPr/>
        </p:nvSpPr>
        <p:spPr>
          <a:xfrm>
            <a:off x="8769076" y="498376"/>
            <a:ext cx="3040296" cy="378565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The Foundation provides grant funding to </a:t>
            </a:r>
            <a:r>
              <a:rPr kumimoji="0" lang="en-US" sz="10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community colleges and public-school systems </a:t>
            </a:r>
            <a:r>
              <a:rPr kumimoji="0" lang="en-US" sz="10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to develop and maintain </a:t>
            </a:r>
            <a:r>
              <a:rPr kumimoji="0" lang="en-US" sz="1000" b="1"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Career and Technical Education (CTE) programs </a:t>
            </a:r>
            <a:r>
              <a:rPr kumimoji="0" lang="en-US" sz="10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in health sciences.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Community-college led grant recipients apply for and distribute grant funding to a department/division of the community college and multiple supported public-school systems. The public-school systems that receive funding through the community colleges are not identified in the agreements with Claude Moore and the community colleges do not have separate agreements with the public-school systems.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Verdana"/>
                <a:ea typeface="Calibri" panose="020F0502020204030204" pitchFamily="34" charset="0"/>
                <a:cs typeface="Arial" panose="020B0604020202020204" pitchFamily="34" charset="0"/>
              </a:rPr>
              <a:t>Public-school systems apply for and distribute funding to specific high schools in their school district where health sciences courses and occupational pathways are taught. The specific high schools that that receive grant funding through their public-school system are not identified in the agreements. </a:t>
            </a:r>
            <a:endParaRPr kumimoji="0" lang="en-US"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Parallelogram 4">
            <a:extLst>
              <a:ext uri="{FF2B5EF4-FFF2-40B4-BE49-F238E27FC236}">
                <a16:creationId xmlns:a16="http://schemas.microsoft.com/office/drawing/2014/main" id="{B319C0B4-B754-49D6-9A69-BA3F36A1EBAF}"/>
              </a:ext>
            </a:extLst>
          </p:cNvPr>
          <p:cNvSpPr/>
          <p:nvPr/>
        </p:nvSpPr>
        <p:spPr bwMode="gray">
          <a:xfrm>
            <a:off x="9287546" y="5024868"/>
            <a:ext cx="1401417" cy="376717"/>
          </a:xfrm>
          <a:prstGeom prst="parallelogram">
            <a:avLst/>
          </a:prstGeom>
          <a:no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lumMod val="50000"/>
                  </a:prstClr>
                </a:solidFill>
                <a:effectLst/>
                <a:uLnTx/>
                <a:uFillTx/>
                <a:latin typeface="Verdana"/>
                <a:ea typeface="+mn-ea"/>
                <a:cs typeface="+mn-cs"/>
              </a:rPr>
              <a:t>Perkins</a:t>
            </a:r>
          </a:p>
        </p:txBody>
      </p:sp>
      <p:sp>
        <p:nvSpPr>
          <p:cNvPr id="6" name="Parallelogram 5">
            <a:extLst>
              <a:ext uri="{FF2B5EF4-FFF2-40B4-BE49-F238E27FC236}">
                <a16:creationId xmlns:a16="http://schemas.microsoft.com/office/drawing/2014/main" id="{42AF786B-7933-419E-AD5B-4C27626B9DFF}"/>
              </a:ext>
            </a:extLst>
          </p:cNvPr>
          <p:cNvSpPr/>
          <p:nvPr/>
        </p:nvSpPr>
        <p:spPr bwMode="gray">
          <a:xfrm>
            <a:off x="9287546" y="5478834"/>
            <a:ext cx="1401417" cy="376717"/>
          </a:xfrm>
          <a:prstGeom prst="parallelogram">
            <a:avLst/>
          </a:prstGeom>
          <a:no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lumMod val="50000"/>
                  </a:prstClr>
                </a:solidFill>
                <a:effectLst/>
                <a:uLnTx/>
                <a:uFillTx/>
                <a:latin typeface="Verdana"/>
                <a:ea typeface="+mn-ea"/>
                <a:cs typeface="+mn-cs"/>
              </a:rPr>
              <a:t>G3</a:t>
            </a:r>
          </a:p>
        </p:txBody>
      </p:sp>
      <p:sp>
        <p:nvSpPr>
          <p:cNvPr id="7" name="Parallelogram 6">
            <a:extLst>
              <a:ext uri="{FF2B5EF4-FFF2-40B4-BE49-F238E27FC236}">
                <a16:creationId xmlns:a16="http://schemas.microsoft.com/office/drawing/2014/main" id="{B97458F3-5693-4C54-BAD3-C5A76B1F227F}"/>
              </a:ext>
            </a:extLst>
          </p:cNvPr>
          <p:cNvSpPr/>
          <p:nvPr/>
        </p:nvSpPr>
        <p:spPr bwMode="gray">
          <a:xfrm>
            <a:off x="9287546" y="5952678"/>
            <a:ext cx="1401417" cy="376717"/>
          </a:xfrm>
          <a:prstGeom prst="parallelogram">
            <a:avLst/>
          </a:prstGeom>
          <a:no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lumMod val="50000"/>
                  </a:prstClr>
                </a:solidFill>
                <a:effectLst/>
                <a:uLnTx/>
                <a:uFillTx/>
                <a:latin typeface="Verdana"/>
                <a:ea typeface="+mn-ea"/>
                <a:cs typeface="+mn-cs"/>
              </a:rPr>
              <a:t>Community Resources</a:t>
            </a:r>
          </a:p>
        </p:txBody>
      </p:sp>
      <p:sp>
        <p:nvSpPr>
          <p:cNvPr id="8" name="Rectangle: Rounded Corners 7">
            <a:extLst>
              <a:ext uri="{FF2B5EF4-FFF2-40B4-BE49-F238E27FC236}">
                <a16:creationId xmlns:a16="http://schemas.microsoft.com/office/drawing/2014/main" id="{9B8DB31F-7FA3-4161-90D4-00C876A33CBA}"/>
              </a:ext>
            </a:extLst>
          </p:cNvPr>
          <p:cNvSpPr/>
          <p:nvPr/>
        </p:nvSpPr>
        <p:spPr bwMode="gray">
          <a:xfrm>
            <a:off x="634325" y="4992645"/>
            <a:ext cx="8469913" cy="1358015"/>
          </a:xfrm>
          <a:prstGeom prst="roundRect">
            <a:avLst/>
          </a:prstGeom>
          <a:ln>
            <a:solidFill>
              <a:schemeClr val="accent3"/>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9" name="Oval 8">
            <a:extLst>
              <a:ext uri="{FF2B5EF4-FFF2-40B4-BE49-F238E27FC236}">
                <a16:creationId xmlns:a16="http://schemas.microsoft.com/office/drawing/2014/main" id="{AF0D9529-1D18-489F-8425-A24A8CD40824}"/>
              </a:ext>
            </a:extLst>
          </p:cNvPr>
          <p:cNvSpPr/>
          <p:nvPr/>
        </p:nvSpPr>
        <p:spPr bwMode="gray">
          <a:xfrm>
            <a:off x="2621075" y="4007383"/>
            <a:ext cx="1073426" cy="55773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srgbClr val="046A38"/>
                </a:solidFill>
                <a:effectLst/>
                <a:uLnTx/>
                <a:uFillTx/>
                <a:latin typeface="Verdana"/>
                <a:ea typeface="+mn-ea"/>
                <a:cs typeface="+mn-cs"/>
              </a:rPr>
              <a:t>High Schools</a:t>
            </a:r>
          </a:p>
        </p:txBody>
      </p:sp>
      <p:sp>
        <p:nvSpPr>
          <p:cNvPr id="10" name="Rectangle: Rounded Corners 9">
            <a:extLst>
              <a:ext uri="{FF2B5EF4-FFF2-40B4-BE49-F238E27FC236}">
                <a16:creationId xmlns:a16="http://schemas.microsoft.com/office/drawing/2014/main" id="{C3F05CD2-F13C-4A37-9E86-379D7570EDCF}"/>
              </a:ext>
            </a:extLst>
          </p:cNvPr>
          <p:cNvSpPr/>
          <p:nvPr/>
        </p:nvSpPr>
        <p:spPr bwMode="gray">
          <a:xfrm>
            <a:off x="1434699" y="1968992"/>
            <a:ext cx="2541379" cy="548640"/>
          </a:xfrm>
          <a:prstGeom prst="roundRect">
            <a:avLst/>
          </a:prstGeom>
          <a:ln>
            <a:solidFill>
              <a:schemeClr val="accent4"/>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srgbClr val="012169"/>
                </a:solidFill>
                <a:effectLst/>
                <a:uLnTx/>
                <a:uFillTx/>
                <a:latin typeface="Verdana"/>
                <a:ea typeface="+mn-ea"/>
                <a:cs typeface="+mn-cs"/>
              </a:rPr>
              <a:t>Higher Education </a:t>
            </a:r>
          </a:p>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0" i="0" u="none" strike="noStrike" kern="1200" cap="none" spc="0" normalizeH="0" baseline="0" noProof="0" dirty="0">
                <a:ln>
                  <a:noFill/>
                </a:ln>
                <a:solidFill>
                  <a:srgbClr val="012169"/>
                </a:solidFill>
                <a:effectLst/>
                <a:uLnTx/>
                <a:uFillTx/>
                <a:latin typeface="Verdana"/>
                <a:ea typeface="+mn-ea"/>
                <a:cs typeface="+mn-cs"/>
              </a:rPr>
              <a:t>(CCs and Universities)</a:t>
            </a:r>
          </a:p>
        </p:txBody>
      </p:sp>
      <p:sp>
        <p:nvSpPr>
          <p:cNvPr id="11" name="Rectangle: Rounded Corners 10">
            <a:extLst>
              <a:ext uri="{FF2B5EF4-FFF2-40B4-BE49-F238E27FC236}">
                <a16:creationId xmlns:a16="http://schemas.microsoft.com/office/drawing/2014/main" id="{A25FD9D4-F4E5-4477-86F4-B7DC170DF8A0}"/>
              </a:ext>
            </a:extLst>
          </p:cNvPr>
          <p:cNvSpPr/>
          <p:nvPr/>
        </p:nvSpPr>
        <p:spPr bwMode="gray">
          <a:xfrm>
            <a:off x="5567982" y="1954548"/>
            <a:ext cx="2541379" cy="548640"/>
          </a:xfrm>
          <a:prstGeom prst="roundRect">
            <a:avLst/>
          </a:prstGeom>
          <a:ln>
            <a:solidFill>
              <a:schemeClr val="accent4"/>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srgbClr val="012169"/>
                </a:solidFill>
                <a:effectLst/>
                <a:uLnTx/>
                <a:uFillTx/>
                <a:latin typeface="Verdana"/>
                <a:ea typeface="+mn-ea"/>
                <a:cs typeface="+mn-cs"/>
              </a:rPr>
              <a:t>Public School Systems</a:t>
            </a:r>
          </a:p>
        </p:txBody>
      </p:sp>
      <p:sp>
        <p:nvSpPr>
          <p:cNvPr id="14" name="Rectangle: Rounded Corners 13">
            <a:extLst>
              <a:ext uri="{FF2B5EF4-FFF2-40B4-BE49-F238E27FC236}">
                <a16:creationId xmlns:a16="http://schemas.microsoft.com/office/drawing/2014/main" id="{185AFC09-25E1-4309-AC96-77E84190356A}"/>
              </a:ext>
            </a:extLst>
          </p:cNvPr>
          <p:cNvSpPr/>
          <p:nvPr/>
        </p:nvSpPr>
        <p:spPr bwMode="gray">
          <a:xfrm>
            <a:off x="798995" y="3041574"/>
            <a:ext cx="1767233" cy="5650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srgbClr val="046A38"/>
                </a:solidFill>
                <a:effectLst/>
                <a:uLnTx/>
                <a:uFillTx/>
                <a:latin typeface="Verdana"/>
                <a:ea typeface="+mn-ea"/>
                <a:cs typeface="+mn-cs"/>
              </a:rPr>
              <a:t>Dept/Division of CC</a:t>
            </a:r>
          </a:p>
        </p:txBody>
      </p:sp>
      <p:sp>
        <p:nvSpPr>
          <p:cNvPr id="15" name="Rectangle: Rounded Corners 14">
            <a:extLst>
              <a:ext uri="{FF2B5EF4-FFF2-40B4-BE49-F238E27FC236}">
                <a16:creationId xmlns:a16="http://schemas.microsoft.com/office/drawing/2014/main" id="{7B330194-783F-4442-AC9A-F3B9CBE4B3E0}"/>
              </a:ext>
            </a:extLst>
          </p:cNvPr>
          <p:cNvSpPr/>
          <p:nvPr/>
        </p:nvSpPr>
        <p:spPr bwMode="gray">
          <a:xfrm>
            <a:off x="2852718" y="3041574"/>
            <a:ext cx="1767233" cy="5650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srgbClr val="046A38"/>
                </a:solidFill>
                <a:effectLst/>
                <a:uLnTx/>
                <a:uFillTx/>
                <a:latin typeface="Verdana"/>
                <a:ea typeface="+mn-ea"/>
                <a:cs typeface="+mn-cs"/>
              </a:rPr>
              <a:t>Public School Systems</a:t>
            </a:r>
          </a:p>
        </p:txBody>
      </p:sp>
      <p:sp>
        <p:nvSpPr>
          <p:cNvPr id="16" name="Oval 15">
            <a:extLst>
              <a:ext uri="{FF2B5EF4-FFF2-40B4-BE49-F238E27FC236}">
                <a16:creationId xmlns:a16="http://schemas.microsoft.com/office/drawing/2014/main" id="{87FBB421-6710-4677-8CC6-7E1562357534}"/>
              </a:ext>
            </a:extLst>
          </p:cNvPr>
          <p:cNvSpPr/>
          <p:nvPr/>
        </p:nvSpPr>
        <p:spPr bwMode="gray">
          <a:xfrm>
            <a:off x="3806891" y="4007536"/>
            <a:ext cx="1073426" cy="55773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srgbClr val="046A38"/>
                </a:solidFill>
                <a:effectLst/>
                <a:uLnTx/>
                <a:uFillTx/>
                <a:latin typeface="Verdana"/>
                <a:ea typeface="+mn-ea"/>
                <a:cs typeface="+mn-cs"/>
              </a:rPr>
              <a:t>High Schools</a:t>
            </a:r>
          </a:p>
        </p:txBody>
      </p:sp>
      <p:sp>
        <p:nvSpPr>
          <p:cNvPr id="17" name="Oval 16">
            <a:extLst>
              <a:ext uri="{FF2B5EF4-FFF2-40B4-BE49-F238E27FC236}">
                <a16:creationId xmlns:a16="http://schemas.microsoft.com/office/drawing/2014/main" id="{641CE106-294E-4703-A96B-9BE077025AC0}"/>
              </a:ext>
            </a:extLst>
          </p:cNvPr>
          <p:cNvSpPr/>
          <p:nvPr/>
        </p:nvSpPr>
        <p:spPr bwMode="gray">
          <a:xfrm>
            <a:off x="5131853" y="4007536"/>
            <a:ext cx="1073426" cy="55773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srgbClr val="046A38"/>
                </a:solidFill>
                <a:effectLst/>
                <a:uLnTx/>
                <a:uFillTx/>
                <a:latin typeface="Verdana"/>
                <a:ea typeface="+mn-ea"/>
                <a:cs typeface="+mn-cs"/>
              </a:rPr>
              <a:t>High Schools</a:t>
            </a:r>
          </a:p>
        </p:txBody>
      </p:sp>
      <p:sp>
        <p:nvSpPr>
          <p:cNvPr id="18" name="Oval 17">
            <a:extLst>
              <a:ext uri="{FF2B5EF4-FFF2-40B4-BE49-F238E27FC236}">
                <a16:creationId xmlns:a16="http://schemas.microsoft.com/office/drawing/2014/main" id="{F43BC79E-9927-4DD9-AB80-BDD30AF2C718}"/>
              </a:ext>
            </a:extLst>
          </p:cNvPr>
          <p:cNvSpPr/>
          <p:nvPr/>
        </p:nvSpPr>
        <p:spPr bwMode="gray">
          <a:xfrm>
            <a:off x="6317669" y="4007536"/>
            <a:ext cx="1073426" cy="55773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srgbClr val="046A38"/>
                </a:solidFill>
                <a:effectLst/>
                <a:uLnTx/>
                <a:uFillTx/>
                <a:latin typeface="Verdana"/>
                <a:ea typeface="+mn-ea"/>
                <a:cs typeface="+mn-cs"/>
              </a:rPr>
              <a:t>High Schools</a:t>
            </a:r>
          </a:p>
        </p:txBody>
      </p:sp>
      <p:sp>
        <p:nvSpPr>
          <p:cNvPr id="19" name="Oval 18">
            <a:extLst>
              <a:ext uri="{FF2B5EF4-FFF2-40B4-BE49-F238E27FC236}">
                <a16:creationId xmlns:a16="http://schemas.microsoft.com/office/drawing/2014/main" id="{CB39950D-4078-41B7-9249-6203B25F4DDA}"/>
              </a:ext>
            </a:extLst>
          </p:cNvPr>
          <p:cNvSpPr/>
          <p:nvPr/>
        </p:nvSpPr>
        <p:spPr bwMode="gray">
          <a:xfrm>
            <a:off x="7503485" y="4007536"/>
            <a:ext cx="1073426" cy="55773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srgbClr val="046A38"/>
                </a:solidFill>
                <a:effectLst/>
                <a:uLnTx/>
                <a:uFillTx/>
                <a:latin typeface="Verdana"/>
                <a:ea typeface="+mn-ea"/>
                <a:cs typeface="+mn-cs"/>
              </a:rPr>
              <a:t>High Schools</a:t>
            </a:r>
          </a:p>
        </p:txBody>
      </p:sp>
      <p:sp>
        <p:nvSpPr>
          <p:cNvPr id="20" name="Rectangle 19">
            <a:extLst>
              <a:ext uri="{FF2B5EF4-FFF2-40B4-BE49-F238E27FC236}">
                <a16:creationId xmlns:a16="http://schemas.microsoft.com/office/drawing/2014/main" id="{89584A43-5D5F-46DA-BD56-446C15FFB61B}"/>
              </a:ext>
            </a:extLst>
          </p:cNvPr>
          <p:cNvSpPr/>
          <p:nvPr/>
        </p:nvSpPr>
        <p:spPr bwMode="gray">
          <a:xfrm rot="16200000">
            <a:off x="-335288" y="1991881"/>
            <a:ext cx="1311473" cy="347190"/>
          </a:xfrm>
          <a:prstGeom prst="rect">
            <a:avLst/>
          </a:prstGeom>
          <a:solidFill>
            <a:schemeClr val="accent4"/>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Immediate grant recipients</a:t>
            </a:r>
          </a:p>
        </p:txBody>
      </p:sp>
      <p:sp>
        <p:nvSpPr>
          <p:cNvPr id="21" name="Rectangle 20">
            <a:extLst>
              <a:ext uri="{FF2B5EF4-FFF2-40B4-BE49-F238E27FC236}">
                <a16:creationId xmlns:a16="http://schemas.microsoft.com/office/drawing/2014/main" id="{533B6580-9D5F-42CC-858F-4B4F34DAD94E}"/>
              </a:ext>
            </a:extLst>
          </p:cNvPr>
          <p:cNvSpPr/>
          <p:nvPr/>
        </p:nvSpPr>
        <p:spPr bwMode="gray">
          <a:xfrm rot="16200000">
            <a:off x="-501263" y="3765642"/>
            <a:ext cx="1676059" cy="347190"/>
          </a:xfrm>
          <a:prstGeom prst="rect">
            <a:avLst/>
          </a:prstGeom>
          <a:solidFill>
            <a:schemeClr val="accent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Intermediaries</a:t>
            </a:r>
          </a:p>
        </p:txBody>
      </p:sp>
      <p:sp>
        <p:nvSpPr>
          <p:cNvPr id="22" name="Rectangle 21">
            <a:extLst>
              <a:ext uri="{FF2B5EF4-FFF2-40B4-BE49-F238E27FC236}">
                <a16:creationId xmlns:a16="http://schemas.microsoft.com/office/drawing/2014/main" id="{27284817-465A-471E-AB73-B98A85EBBBDE}"/>
              </a:ext>
            </a:extLst>
          </p:cNvPr>
          <p:cNvSpPr/>
          <p:nvPr/>
        </p:nvSpPr>
        <p:spPr bwMode="gray">
          <a:xfrm rot="16200000">
            <a:off x="-287739" y="5494870"/>
            <a:ext cx="1220670" cy="34719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Use of funds</a:t>
            </a:r>
          </a:p>
        </p:txBody>
      </p:sp>
      <p:sp>
        <p:nvSpPr>
          <p:cNvPr id="23" name="Rectangle 22">
            <a:extLst>
              <a:ext uri="{FF2B5EF4-FFF2-40B4-BE49-F238E27FC236}">
                <a16:creationId xmlns:a16="http://schemas.microsoft.com/office/drawing/2014/main" id="{8634187E-751B-449B-9708-E448EB173887}"/>
              </a:ext>
            </a:extLst>
          </p:cNvPr>
          <p:cNvSpPr/>
          <p:nvPr/>
        </p:nvSpPr>
        <p:spPr bwMode="gray">
          <a:xfrm>
            <a:off x="2059870" y="5492237"/>
            <a:ext cx="1188720"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Teacher credentialing costs to teach DE</a:t>
            </a:r>
          </a:p>
        </p:txBody>
      </p:sp>
      <p:sp>
        <p:nvSpPr>
          <p:cNvPr id="24" name="Rectangle 23">
            <a:extLst>
              <a:ext uri="{FF2B5EF4-FFF2-40B4-BE49-F238E27FC236}">
                <a16:creationId xmlns:a16="http://schemas.microsoft.com/office/drawing/2014/main" id="{E58A7DBE-8E2E-4388-B9D6-6986F3B8D7E6}"/>
              </a:ext>
            </a:extLst>
          </p:cNvPr>
          <p:cNvSpPr/>
          <p:nvPr/>
        </p:nvSpPr>
        <p:spPr>
          <a:xfrm>
            <a:off x="9375013" y="4498633"/>
            <a:ext cx="2434359" cy="40011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50000"/>
                  </a:prstClr>
                </a:solidFill>
                <a:effectLst/>
                <a:uLnTx/>
                <a:uFillTx/>
                <a:latin typeface="Verdana"/>
                <a:ea typeface="+mn-ea"/>
                <a:cs typeface="+mn-cs"/>
              </a:rPr>
              <a:t>Other sources of funding for CTE programs: </a:t>
            </a:r>
          </a:p>
        </p:txBody>
      </p:sp>
      <p:sp>
        <p:nvSpPr>
          <p:cNvPr id="25" name="Rectangle: Rounded Corners 24">
            <a:extLst>
              <a:ext uri="{FF2B5EF4-FFF2-40B4-BE49-F238E27FC236}">
                <a16:creationId xmlns:a16="http://schemas.microsoft.com/office/drawing/2014/main" id="{5128327F-C537-48C2-AAFF-0984E125111A}"/>
              </a:ext>
            </a:extLst>
          </p:cNvPr>
          <p:cNvSpPr/>
          <p:nvPr/>
        </p:nvSpPr>
        <p:spPr bwMode="gray">
          <a:xfrm>
            <a:off x="2299798" y="755499"/>
            <a:ext cx="4968240" cy="422213"/>
          </a:xfrm>
          <a:prstGeom prst="round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CMCF Grants</a:t>
            </a:r>
          </a:p>
        </p:txBody>
      </p:sp>
      <p:sp>
        <p:nvSpPr>
          <p:cNvPr id="27" name="Rectangle 26">
            <a:extLst>
              <a:ext uri="{FF2B5EF4-FFF2-40B4-BE49-F238E27FC236}">
                <a16:creationId xmlns:a16="http://schemas.microsoft.com/office/drawing/2014/main" id="{0AB437AF-F498-40BA-BF12-2EC03EA2AC5F}"/>
              </a:ext>
            </a:extLst>
          </p:cNvPr>
          <p:cNvSpPr/>
          <p:nvPr/>
        </p:nvSpPr>
        <p:spPr bwMode="gray">
          <a:xfrm>
            <a:off x="3348850" y="5492237"/>
            <a:ext cx="898656"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Teacher salary</a:t>
            </a:r>
          </a:p>
        </p:txBody>
      </p:sp>
      <p:sp>
        <p:nvSpPr>
          <p:cNvPr id="28" name="Rectangle 27">
            <a:extLst>
              <a:ext uri="{FF2B5EF4-FFF2-40B4-BE49-F238E27FC236}">
                <a16:creationId xmlns:a16="http://schemas.microsoft.com/office/drawing/2014/main" id="{C9F5EE94-C566-400A-89DA-9BA77AA2E09B}"/>
              </a:ext>
            </a:extLst>
          </p:cNvPr>
          <p:cNvSpPr/>
          <p:nvPr/>
        </p:nvSpPr>
        <p:spPr bwMode="gray">
          <a:xfrm>
            <a:off x="4347766" y="5492237"/>
            <a:ext cx="1188720"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Instructional material / Consumables</a:t>
            </a:r>
          </a:p>
        </p:txBody>
      </p:sp>
      <p:sp>
        <p:nvSpPr>
          <p:cNvPr id="29" name="Rectangle 28">
            <a:extLst>
              <a:ext uri="{FF2B5EF4-FFF2-40B4-BE49-F238E27FC236}">
                <a16:creationId xmlns:a16="http://schemas.microsoft.com/office/drawing/2014/main" id="{92117582-1C49-45DD-AA27-98CEBB3AD102}"/>
              </a:ext>
            </a:extLst>
          </p:cNvPr>
          <p:cNvSpPr/>
          <p:nvPr/>
        </p:nvSpPr>
        <p:spPr bwMode="gray">
          <a:xfrm>
            <a:off x="5636746" y="5492237"/>
            <a:ext cx="750289"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Equip-</a:t>
            </a:r>
            <a:r>
              <a:rPr kumimoji="0" lang="en-US" sz="1000" b="1" i="0" u="none" strike="noStrike" kern="1200" cap="none" spc="0" normalizeH="0" baseline="0" noProof="0" dirty="0" err="1">
                <a:ln>
                  <a:noFill/>
                </a:ln>
                <a:solidFill>
                  <a:prstClr val="white"/>
                </a:solidFill>
                <a:effectLst/>
                <a:uLnTx/>
                <a:uFillTx/>
                <a:latin typeface="Verdana"/>
                <a:ea typeface="+mn-ea"/>
                <a:cs typeface="+mn-cs"/>
              </a:rPr>
              <a:t>ment</a:t>
            </a:r>
            <a:endParaRPr kumimoji="0" lang="en-US" sz="1000" b="1"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Rectangle 29">
            <a:extLst>
              <a:ext uri="{FF2B5EF4-FFF2-40B4-BE49-F238E27FC236}">
                <a16:creationId xmlns:a16="http://schemas.microsoft.com/office/drawing/2014/main" id="{E7BB0653-65B2-4373-8A0A-0C67F6299DD3}"/>
              </a:ext>
            </a:extLst>
          </p:cNvPr>
          <p:cNvSpPr/>
          <p:nvPr/>
        </p:nvSpPr>
        <p:spPr bwMode="gray">
          <a:xfrm>
            <a:off x="770890" y="5492237"/>
            <a:ext cx="1188720"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Student dual enrollment / tuition costs + fees</a:t>
            </a:r>
          </a:p>
        </p:txBody>
      </p:sp>
      <p:sp>
        <p:nvSpPr>
          <p:cNvPr id="31" name="Rectangle 30">
            <a:extLst>
              <a:ext uri="{FF2B5EF4-FFF2-40B4-BE49-F238E27FC236}">
                <a16:creationId xmlns:a16="http://schemas.microsoft.com/office/drawing/2014/main" id="{9D5D4091-8F21-4369-91D3-CCFC52610392}"/>
              </a:ext>
            </a:extLst>
          </p:cNvPr>
          <p:cNvSpPr/>
          <p:nvPr/>
        </p:nvSpPr>
        <p:spPr bwMode="gray">
          <a:xfrm>
            <a:off x="6487295" y="5492237"/>
            <a:ext cx="1188720"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Facility refurnishing / improvement</a:t>
            </a:r>
          </a:p>
        </p:txBody>
      </p:sp>
      <p:sp>
        <p:nvSpPr>
          <p:cNvPr id="32" name="Rectangle 31">
            <a:extLst>
              <a:ext uri="{FF2B5EF4-FFF2-40B4-BE49-F238E27FC236}">
                <a16:creationId xmlns:a16="http://schemas.microsoft.com/office/drawing/2014/main" id="{99FE7CF5-73E5-43AE-AEC1-58E0759DDD6F}"/>
              </a:ext>
            </a:extLst>
          </p:cNvPr>
          <p:cNvSpPr/>
          <p:nvPr/>
        </p:nvSpPr>
        <p:spPr>
          <a:xfrm>
            <a:off x="2180481" y="5119429"/>
            <a:ext cx="5206875" cy="300916"/>
          </a:xfrm>
          <a:prstGeom prst="rect">
            <a:avLst/>
          </a:prstGeom>
          <a:noFill/>
        </p:spPr>
        <p:txBody>
          <a:bodyPr wrap="non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srgbClr val="62B5E5"/>
                </a:solidFill>
                <a:effectLst/>
                <a:uLnTx/>
                <a:uFillTx/>
                <a:latin typeface="Verdana"/>
                <a:ea typeface="+mn-ea"/>
                <a:cs typeface="+mn-cs"/>
              </a:rPr>
              <a:t>Use of Funds for CTE Programs in Health Sciences</a:t>
            </a:r>
          </a:p>
        </p:txBody>
      </p:sp>
      <p:cxnSp>
        <p:nvCxnSpPr>
          <p:cNvPr id="34" name="Straight Arrow Connector 33">
            <a:extLst>
              <a:ext uri="{FF2B5EF4-FFF2-40B4-BE49-F238E27FC236}">
                <a16:creationId xmlns:a16="http://schemas.microsoft.com/office/drawing/2014/main" id="{6A2A989D-D41F-4570-BD8D-EF05B9361343}"/>
              </a:ext>
            </a:extLst>
          </p:cNvPr>
          <p:cNvCxnSpPr>
            <a:stCxn id="11" idx="2"/>
            <a:endCxn id="18" idx="0"/>
          </p:cNvCxnSpPr>
          <p:nvPr/>
        </p:nvCxnSpPr>
        <p:spPr>
          <a:xfrm>
            <a:off x="6838672" y="2503188"/>
            <a:ext cx="15710" cy="15043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A6E6632-4CE5-45C5-8756-28FE25DDA1CC}"/>
              </a:ext>
            </a:extLst>
          </p:cNvPr>
          <p:cNvCxnSpPr>
            <a:endCxn id="17" idx="0"/>
          </p:cNvCxnSpPr>
          <p:nvPr/>
        </p:nvCxnSpPr>
        <p:spPr>
          <a:xfrm rot="10800000" flipV="1">
            <a:off x="5668566" y="3564208"/>
            <a:ext cx="1185816" cy="443327"/>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2BE46A5-23F0-4095-943D-E6AEA19311C7}"/>
              </a:ext>
            </a:extLst>
          </p:cNvPr>
          <p:cNvCxnSpPr>
            <a:endCxn id="19" idx="0"/>
          </p:cNvCxnSpPr>
          <p:nvPr/>
        </p:nvCxnSpPr>
        <p:spPr>
          <a:xfrm>
            <a:off x="6873167" y="3572345"/>
            <a:ext cx="1167031" cy="435191"/>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935376-B847-4FF3-9B60-27E5B00A8457}"/>
              </a:ext>
            </a:extLst>
          </p:cNvPr>
          <p:cNvCxnSpPr>
            <a:stCxn id="15" idx="2"/>
          </p:cNvCxnSpPr>
          <p:nvPr/>
        </p:nvCxnSpPr>
        <p:spPr>
          <a:xfrm>
            <a:off x="3736335" y="3606574"/>
            <a:ext cx="0" cy="2317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BD3C91C3-B992-4A2D-BDD7-A872C8193CFC}"/>
              </a:ext>
            </a:extLst>
          </p:cNvPr>
          <p:cNvCxnSpPr>
            <a:endCxn id="9" idx="0"/>
          </p:cNvCxnSpPr>
          <p:nvPr/>
        </p:nvCxnSpPr>
        <p:spPr>
          <a:xfrm rot="10800000" flipV="1">
            <a:off x="3157788" y="3845761"/>
            <a:ext cx="578546" cy="161622"/>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3E840934-9544-44AD-8E19-01A8659E8F6F}"/>
              </a:ext>
            </a:extLst>
          </p:cNvPr>
          <p:cNvCxnSpPr>
            <a:cxnSpLocks/>
            <a:endCxn id="16" idx="0"/>
          </p:cNvCxnSpPr>
          <p:nvPr/>
        </p:nvCxnSpPr>
        <p:spPr>
          <a:xfrm>
            <a:off x="3736334" y="3845761"/>
            <a:ext cx="607270" cy="161775"/>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8B417AC-36BD-432A-B5F4-61A9FE34F2CB}"/>
              </a:ext>
            </a:extLst>
          </p:cNvPr>
          <p:cNvCxnSpPr>
            <a:cxnSpLocks/>
            <a:stCxn id="10" idx="2"/>
          </p:cNvCxnSpPr>
          <p:nvPr/>
        </p:nvCxnSpPr>
        <p:spPr>
          <a:xfrm>
            <a:off x="2705389" y="2517632"/>
            <a:ext cx="0" cy="2084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4F7E08FD-75C2-4A5D-9B26-AD60C5DE3D65}"/>
              </a:ext>
            </a:extLst>
          </p:cNvPr>
          <p:cNvCxnSpPr>
            <a:endCxn id="14" idx="0"/>
          </p:cNvCxnSpPr>
          <p:nvPr/>
        </p:nvCxnSpPr>
        <p:spPr>
          <a:xfrm rot="10800000" flipV="1">
            <a:off x="1682612" y="2725798"/>
            <a:ext cx="1012276" cy="315776"/>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64B7E4FA-AD2E-4177-9FF2-F17B50F85C9A}"/>
              </a:ext>
            </a:extLst>
          </p:cNvPr>
          <p:cNvCxnSpPr>
            <a:endCxn id="15" idx="0"/>
          </p:cNvCxnSpPr>
          <p:nvPr/>
        </p:nvCxnSpPr>
        <p:spPr>
          <a:xfrm>
            <a:off x="2694888" y="2726059"/>
            <a:ext cx="1041447" cy="315515"/>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23806665-375E-4896-8752-7646168098AF}"/>
              </a:ext>
            </a:extLst>
          </p:cNvPr>
          <p:cNvCxnSpPr>
            <a:cxnSpLocks/>
            <a:stCxn id="25" idx="2"/>
            <a:endCxn id="10" idx="0"/>
          </p:cNvCxnSpPr>
          <p:nvPr/>
        </p:nvCxnSpPr>
        <p:spPr>
          <a:xfrm rot="5400000">
            <a:off x="3349014" y="534088"/>
            <a:ext cx="791280" cy="2078529"/>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2182AEA2-32C5-40F6-BDA0-F666DEA9F1EB}"/>
              </a:ext>
            </a:extLst>
          </p:cNvPr>
          <p:cNvCxnSpPr>
            <a:cxnSpLocks/>
            <a:stCxn id="51" idx="3"/>
            <a:endCxn id="11" idx="0"/>
          </p:cNvCxnSpPr>
          <p:nvPr/>
        </p:nvCxnSpPr>
        <p:spPr>
          <a:xfrm>
            <a:off x="6551273" y="1570946"/>
            <a:ext cx="287399" cy="383602"/>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D81365-DC48-4EA1-9456-CADE66BD0AE2}"/>
              </a:ext>
            </a:extLst>
          </p:cNvPr>
          <p:cNvCxnSpPr>
            <a:stCxn id="14" idx="2"/>
          </p:cNvCxnSpPr>
          <p:nvPr/>
        </p:nvCxnSpPr>
        <p:spPr>
          <a:xfrm flipH="1">
            <a:off x="1682611" y="3606574"/>
            <a:ext cx="1" cy="13860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0384AAD-2465-42C8-A191-8CA16EBD2710}"/>
              </a:ext>
            </a:extLst>
          </p:cNvPr>
          <p:cNvCxnSpPr>
            <a:stCxn id="9" idx="4"/>
          </p:cNvCxnSpPr>
          <p:nvPr/>
        </p:nvCxnSpPr>
        <p:spPr>
          <a:xfrm flipH="1">
            <a:off x="3157787" y="4565113"/>
            <a:ext cx="1" cy="42753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9218993-F637-44C6-B35A-AB37B3C285C3}"/>
              </a:ext>
            </a:extLst>
          </p:cNvPr>
          <p:cNvCxnSpPr>
            <a:stCxn id="16" idx="4"/>
          </p:cNvCxnSpPr>
          <p:nvPr/>
        </p:nvCxnSpPr>
        <p:spPr>
          <a:xfrm>
            <a:off x="4343604" y="4565266"/>
            <a:ext cx="0" cy="4448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27FF559-3E58-4E88-8B19-5A3942273A9F}"/>
              </a:ext>
            </a:extLst>
          </p:cNvPr>
          <p:cNvCxnSpPr>
            <a:stCxn id="17" idx="4"/>
          </p:cNvCxnSpPr>
          <p:nvPr/>
        </p:nvCxnSpPr>
        <p:spPr>
          <a:xfrm flipH="1">
            <a:off x="5668565" y="4565266"/>
            <a:ext cx="1" cy="4273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8009FBC-8971-41B8-869F-00C93C7B15AC}"/>
              </a:ext>
            </a:extLst>
          </p:cNvPr>
          <p:cNvCxnSpPr>
            <a:stCxn id="18" idx="4"/>
          </p:cNvCxnSpPr>
          <p:nvPr/>
        </p:nvCxnSpPr>
        <p:spPr>
          <a:xfrm>
            <a:off x="6854382" y="4565266"/>
            <a:ext cx="18785" cy="4448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7E24F6A-A6D5-44C1-A4ED-81CB0AE615CF}"/>
              </a:ext>
            </a:extLst>
          </p:cNvPr>
          <p:cNvCxnSpPr>
            <a:stCxn id="19" idx="4"/>
          </p:cNvCxnSpPr>
          <p:nvPr/>
        </p:nvCxnSpPr>
        <p:spPr>
          <a:xfrm>
            <a:off x="8040198" y="4565266"/>
            <a:ext cx="0" cy="4448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30DC93B-BCA4-4636-8671-502488DC268D}"/>
              </a:ext>
            </a:extLst>
          </p:cNvPr>
          <p:cNvCxnSpPr>
            <a:cxnSpLocks/>
            <a:stCxn id="5" idx="5"/>
          </p:cNvCxnSpPr>
          <p:nvPr/>
        </p:nvCxnSpPr>
        <p:spPr>
          <a:xfrm flipH="1">
            <a:off x="9104238" y="5213227"/>
            <a:ext cx="2303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1B5C01C-E61B-4D26-A52E-C6273DBE7099}"/>
              </a:ext>
            </a:extLst>
          </p:cNvPr>
          <p:cNvCxnSpPr>
            <a:cxnSpLocks/>
            <a:stCxn id="6" idx="5"/>
            <a:endCxn id="8" idx="3"/>
          </p:cNvCxnSpPr>
          <p:nvPr/>
        </p:nvCxnSpPr>
        <p:spPr>
          <a:xfrm flipH="1">
            <a:off x="9104238" y="5667193"/>
            <a:ext cx="230398" cy="4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E511BC8-B718-4C3B-8DF0-6E64AD0D8FF1}"/>
              </a:ext>
            </a:extLst>
          </p:cNvPr>
          <p:cNvCxnSpPr>
            <a:cxnSpLocks/>
            <a:stCxn id="7" idx="5"/>
          </p:cNvCxnSpPr>
          <p:nvPr/>
        </p:nvCxnSpPr>
        <p:spPr>
          <a:xfrm flipH="1">
            <a:off x="9081854" y="6141037"/>
            <a:ext cx="252782" cy="15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E5443CCD-4FB3-485C-8CCE-9347015B3A95}"/>
              </a:ext>
            </a:extLst>
          </p:cNvPr>
          <p:cNvSpPr/>
          <p:nvPr/>
        </p:nvSpPr>
        <p:spPr bwMode="gray">
          <a:xfrm>
            <a:off x="8771909" y="396390"/>
            <a:ext cx="3037463" cy="3912324"/>
          </a:xfrm>
          <a:prstGeom prst="rect">
            <a:avLst/>
          </a:prstGeom>
          <a:noFill/>
          <a:ln w="19050" algn="ctr">
            <a:solidFill>
              <a:schemeClr val="accent1"/>
            </a:solidFill>
            <a:prstDash val="dash"/>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80" name="Rectangle 79">
            <a:extLst>
              <a:ext uri="{FF2B5EF4-FFF2-40B4-BE49-F238E27FC236}">
                <a16:creationId xmlns:a16="http://schemas.microsoft.com/office/drawing/2014/main" id="{6C90E2F3-E45B-4912-8A22-F6FDCC85C248}"/>
              </a:ext>
            </a:extLst>
          </p:cNvPr>
          <p:cNvSpPr/>
          <p:nvPr/>
        </p:nvSpPr>
        <p:spPr>
          <a:xfrm>
            <a:off x="9688739" y="260641"/>
            <a:ext cx="1200970" cy="276999"/>
          </a:xfrm>
          <a:prstGeom prst="rect">
            <a:avLst/>
          </a:prstGeom>
          <a:solidFill>
            <a:schemeClr val="bg1"/>
          </a:solid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6BC25"/>
                </a:solidFill>
                <a:effectLst/>
                <a:uLnTx/>
                <a:uFillTx/>
                <a:latin typeface="Verdana"/>
                <a:ea typeface="Calibri" panose="020F0502020204030204" pitchFamily="34" charset="0"/>
                <a:cs typeface="Arial" panose="020B0604020202020204" pitchFamily="34" charset="0"/>
              </a:rPr>
              <a:t>OVERVIEW:</a:t>
            </a:r>
            <a:endParaRPr kumimoji="0" lang="en-US" sz="1200" b="1" i="0" u="none" strike="noStrike" kern="1200" cap="none" spc="0" normalizeH="0" baseline="0" noProof="0" dirty="0">
              <a:ln>
                <a:noFill/>
              </a:ln>
              <a:solidFill>
                <a:srgbClr val="86BC25"/>
              </a:solidFill>
              <a:effectLst/>
              <a:uLnTx/>
              <a:uFillTx/>
              <a:latin typeface="Verdana"/>
              <a:ea typeface="+mn-ea"/>
              <a:cs typeface="+mn-cs"/>
            </a:endParaRPr>
          </a:p>
        </p:txBody>
      </p:sp>
      <p:sp>
        <p:nvSpPr>
          <p:cNvPr id="51" name="Rectangle: Rounded Corners 50">
            <a:extLst>
              <a:ext uri="{FF2B5EF4-FFF2-40B4-BE49-F238E27FC236}">
                <a16:creationId xmlns:a16="http://schemas.microsoft.com/office/drawing/2014/main" id="{9411272E-4B08-4FC1-AD85-5C4C5C74084E}"/>
              </a:ext>
            </a:extLst>
          </p:cNvPr>
          <p:cNvSpPr/>
          <p:nvPr/>
        </p:nvSpPr>
        <p:spPr bwMode="gray">
          <a:xfrm>
            <a:off x="3016563" y="1374988"/>
            <a:ext cx="3534710" cy="391915"/>
          </a:xfrm>
          <a:prstGeom prst="roundRect">
            <a:avLst/>
          </a:prstGeom>
          <a:ln>
            <a:solidFill>
              <a:schemeClr val="accent4"/>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srgbClr val="012169"/>
                </a:solidFill>
                <a:effectLst/>
                <a:uLnTx/>
                <a:uFillTx/>
                <a:latin typeface="Verdana"/>
                <a:ea typeface="+mn-ea"/>
                <a:cs typeface="+mn-cs"/>
              </a:rPr>
              <a:t>Associated foundations </a:t>
            </a:r>
          </a:p>
        </p:txBody>
      </p:sp>
      <p:sp>
        <p:nvSpPr>
          <p:cNvPr id="52" name="Parallelogram 51">
            <a:extLst>
              <a:ext uri="{FF2B5EF4-FFF2-40B4-BE49-F238E27FC236}">
                <a16:creationId xmlns:a16="http://schemas.microsoft.com/office/drawing/2014/main" id="{76612A40-12CC-4923-9AC4-8ABD264C1BA9}"/>
              </a:ext>
            </a:extLst>
          </p:cNvPr>
          <p:cNvSpPr/>
          <p:nvPr/>
        </p:nvSpPr>
        <p:spPr bwMode="gray">
          <a:xfrm>
            <a:off x="10748212" y="5206499"/>
            <a:ext cx="1401417" cy="461665"/>
          </a:xfrm>
          <a:prstGeom prst="parallelogram">
            <a:avLst/>
          </a:prstGeom>
          <a:no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lumMod val="50000"/>
                  </a:prstClr>
                </a:solidFill>
                <a:effectLst/>
                <a:uLnTx/>
                <a:uFillTx/>
                <a:latin typeface="Verdana"/>
                <a:ea typeface="+mn-ea"/>
                <a:cs typeface="+mn-cs"/>
              </a:rPr>
              <a:t>Other nonprofits (e.g., ECNC)</a:t>
            </a:r>
          </a:p>
        </p:txBody>
      </p:sp>
      <p:sp>
        <p:nvSpPr>
          <p:cNvPr id="54" name="Parallelogram 53">
            <a:extLst>
              <a:ext uri="{FF2B5EF4-FFF2-40B4-BE49-F238E27FC236}">
                <a16:creationId xmlns:a16="http://schemas.microsoft.com/office/drawing/2014/main" id="{C5AC2690-3A4F-442F-88CC-744BAE7A394A}"/>
              </a:ext>
            </a:extLst>
          </p:cNvPr>
          <p:cNvSpPr/>
          <p:nvPr/>
        </p:nvSpPr>
        <p:spPr bwMode="gray">
          <a:xfrm>
            <a:off x="10748212" y="5764319"/>
            <a:ext cx="1401417" cy="376717"/>
          </a:xfrm>
          <a:prstGeom prst="parallelogram">
            <a:avLst/>
          </a:prstGeom>
          <a:no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lumMod val="50000"/>
                  </a:prstClr>
                </a:solidFill>
                <a:effectLst/>
                <a:uLnTx/>
                <a:uFillTx/>
                <a:latin typeface="Verdana"/>
                <a:ea typeface="+mn-ea"/>
                <a:cs typeface="+mn-cs"/>
              </a:rPr>
              <a:t>Employers </a:t>
            </a:r>
          </a:p>
        </p:txBody>
      </p:sp>
      <p:sp>
        <p:nvSpPr>
          <p:cNvPr id="56" name="Rectangle 55">
            <a:extLst>
              <a:ext uri="{FF2B5EF4-FFF2-40B4-BE49-F238E27FC236}">
                <a16:creationId xmlns:a16="http://schemas.microsoft.com/office/drawing/2014/main" id="{21C54872-7C06-4965-9A1D-F86557170E8A}"/>
              </a:ext>
            </a:extLst>
          </p:cNvPr>
          <p:cNvSpPr/>
          <p:nvPr/>
        </p:nvSpPr>
        <p:spPr bwMode="gray">
          <a:xfrm>
            <a:off x="7776275" y="5492237"/>
            <a:ext cx="1188720" cy="708961"/>
          </a:xfrm>
          <a:prstGeom prst="rect">
            <a:avLst/>
          </a:prstGeom>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Strategic planning sessions</a:t>
            </a:r>
          </a:p>
        </p:txBody>
      </p:sp>
      <p:sp>
        <p:nvSpPr>
          <p:cNvPr id="60" name="Rectangle 59">
            <a:extLst>
              <a:ext uri="{FF2B5EF4-FFF2-40B4-BE49-F238E27FC236}">
                <a16:creationId xmlns:a16="http://schemas.microsoft.com/office/drawing/2014/main" id="{D99FC208-7F86-42DD-AC30-AF68F71C1E6B}"/>
              </a:ext>
            </a:extLst>
          </p:cNvPr>
          <p:cNvSpPr/>
          <p:nvPr/>
        </p:nvSpPr>
        <p:spPr bwMode="gray">
          <a:xfrm>
            <a:off x="634325" y="6439964"/>
            <a:ext cx="8469914" cy="276757"/>
          </a:xfrm>
          <a:prstGeom prst="rect">
            <a:avLst/>
          </a:prstGeom>
          <a:solidFill>
            <a:schemeClr val="bg1">
              <a:lumMod val="75000"/>
            </a:schemeClr>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mn-cs"/>
              </a:rPr>
              <a:t>Investment to make sure pathways, design, and infrastructure meet CMS strategic objectives</a:t>
            </a:r>
          </a:p>
        </p:txBody>
      </p:sp>
    </p:spTree>
    <p:extLst>
      <p:ext uri="{BB962C8B-B14F-4D97-AF65-F5344CB8AC3E}">
        <p14:creationId xmlns:p14="http://schemas.microsoft.com/office/powerpoint/2010/main" val="30379320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Connector: Elbow 81">
            <a:extLst>
              <a:ext uri="{FF2B5EF4-FFF2-40B4-BE49-F238E27FC236}">
                <a16:creationId xmlns:a16="http://schemas.microsoft.com/office/drawing/2014/main" id="{F42B302A-38A0-4919-A346-347B774EBFF8}"/>
              </a:ext>
            </a:extLst>
          </p:cNvPr>
          <p:cNvCxnSpPr>
            <a:cxnSpLocks/>
            <a:stCxn id="53" idx="3"/>
            <a:endCxn id="56" idx="1"/>
          </p:cNvCxnSpPr>
          <p:nvPr/>
        </p:nvCxnSpPr>
        <p:spPr>
          <a:xfrm>
            <a:off x="6036890" y="4136161"/>
            <a:ext cx="3382844" cy="753877"/>
          </a:xfrm>
          <a:prstGeom prst="bentConnector3">
            <a:avLst>
              <a:gd name="adj1" fmla="val 15624"/>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4C11F2-B159-4442-A6CC-29EEC830BCDC}"/>
              </a:ext>
            </a:extLst>
          </p:cNvPr>
          <p:cNvCxnSpPr>
            <a:cxnSpLocks/>
            <a:stCxn id="5" idx="4"/>
            <a:endCxn id="58" idx="0"/>
          </p:cNvCxnSpPr>
          <p:nvPr/>
        </p:nvCxnSpPr>
        <p:spPr>
          <a:xfrm flipH="1">
            <a:off x="1444944" y="2464124"/>
            <a:ext cx="5048" cy="210656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096FE0B-B8D9-4ED7-AA7B-4B15577B1192}"/>
              </a:ext>
            </a:extLst>
          </p:cNvPr>
          <p:cNvSpPr>
            <a:spLocks noGrp="1"/>
          </p:cNvSpPr>
          <p:nvPr>
            <p:ph type="title"/>
          </p:nvPr>
        </p:nvSpPr>
        <p:spPr/>
        <p:txBody>
          <a:bodyPr/>
          <a:lstStyle/>
          <a:p>
            <a:r>
              <a:rPr lang="en-US" dirty="0"/>
              <a:t>Current Claude Moore Ecosystem</a:t>
            </a:r>
            <a:endParaRPr lang="en-US" b="1" dirty="0"/>
          </a:p>
        </p:txBody>
      </p:sp>
      <p:sp>
        <p:nvSpPr>
          <p:cNvPr id="5" name="Oval 4">
            <a:extLst>
              <a:ext uri="{FF2B5EF4-FFF2-40B4-BE49-F238E27FC236}">
                <a16:creationId xmlns:a16="http://schemas.microsoft.com/office/drawing/2014/main" id="{27DC2678-9856-4B40-A68E-0D38EDFC71D5}"/>
              </a:ext>
            </a:extLst>
          </p:cNvPr>
          <p:cNvSpPr/>
          <p:nvPr/>
        </p:nvSpPr>
        <p:spPr bwMode="gray">
          <a:xfrm>
            <a:off x="489872" y="909644"/>
            <a:ext cx="1920240" cy="1554480"/>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Claude Moore Charitable Foundation</a:t>
            </a:r>
          </a:p>
        </p:txBody>
      </p:sp>
      <p:sp>
        <p:nvSpPr>
          <p:cNvPr id="62" name="Rectangle 61">
            <a:extLst>
              <a:ext uri="{FF2B5EF4-FFF2-40B4-BE49-F238E27FC236}">
                <a16:creationId xmlns:a16="http://schemas.microsoft.com/office/drawing/2014/main" id="{9CCD4536-F2D4-477A-9404-A0DE41F9584E}"/>
              </a:ext>
            </a:extLst>
          </p:cNvPr>
          <p:cNvSpPr/>
          <p:nvPr/>
        </p:nvSpPr>
        <p:spPr>
          <a:xfrm>
            <a:off x="7468928" y="4543913"/>
            <a:ext cx="1605298" cy="707886"/>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Students/employees, school programs that meet the needs of the employers</a:t>
            </a:r>
          </a:p>
        </p:txBody>
      </p:sp>
      <p:sp>
        <p:nvSpPr>
          <p:cNvPr id="63" name="Rectangle 62">
            <a:extLst>
              <a:ext uri="{FF2B5EF4-FFF2-40B4-BE49-F238E27FC236}">
                <a16:creationId xmlns:a16="http://schemas.microsoft.com/office/drawing/2014/main" id="{54FFF6D6-81DD-4EEF-96CF-C0949D9B58D3}"/>
              </a:ext>
            </a:extLst>
          </p:cNvPr>
          <p:cNvSpPr/>
          <p:nvPr/>
        </p:nvSpPr>
        <p:spPr>
          <a:xfrm>
            <a:off x="829662" y="3510893"/>
            <a:ext cx="1230565" cy="246221"/>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Funds</a:t>
            </a:r>
          </a:p>
        </p:txBody>
      </p:sp>
      <p:sp>
        <p:nvSpPr>
          <p:cNvPr id="22" name="Rectangle: Rounded Corners 21">
            <a:extLst>
              <a:ext uri="{FF2B5EF4-FFF2-40B4-BE49-F238E27FC236}">
                <a16:creationId xmlns:a16="http://schemas.microsoft.com/office/drawing/2014/main" id="{057F83DA-672D-4492-A7B8-325130579DDC}"/>
              </a:ext>
            </a:extLst>
          </p:cNvPr>
          <p:cNvSpPr/>
          <p:nvPr/>
        </p:nvSpPr>
        <p:spPr bwMode="gray">
          <a:xfrm>
            <a:off x="5875679" y="1205652"/>
            <a:ext cx="2029411" cy="962463"/>
          </a:xfrm>
          <a:prstGeom prst="roundRect">
            <a:avLst/>
          </a:prstGeom>
          <a:ln>
            <a:solidFill>
              <a:schemeClr val="accent3"/>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ysClr val="windowText" lastClr="000000"/>
                </a:solidFill>
                <a:effectLst/>
                <a:uLnTx/>
                <a:uFillTx/>
                <a:latin typeface="Verdana"/>
                <a:ea typeface="+mn-ea"/>
                <a:cs typeface="+mn-cs"/>
              </a:rPr>
              <a:t>Government &amp; Advocacy Groups</a:t>
            </a:r>
          </a:p>
        </p:txBody>
      </p:sp>
      <p:sp>
        <p:nvSpPr>
          <p:cNvPr id="53" name="Rectangle: Rounded Corners 52">
            <a:extLst>
              <a:ext uri="{FF2B5EF4-FFF2-40B4-BE49-F238E27FC236}">
                <a16:creationId xmlns:a16="http://schemas.microsoft.com/office/drawing/2014/main" id="{0990B293-6635-4FE0-9BE2-E69396ADDFC0}"/>
              </a:ext>
            </a:extLst>
          </p:cNvPr>
          <p:cNvSpPr/>
          <p:nvPr/>
        </p:nvSpPr>
        <p:spPr bwMode="gray">
          <a:xfrm>
            <a:off x="4007479" y="3654929"/>
            <a:ext cx="2029411" cy="962463"/>
          </a:xfrm>
          <a:prstGeom prst="roundRect">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ysClr val="windowText" lastClr="000000"/>
                </a:solidFill>
                <a:effectLst/>
                <a:uLnTx/>
                <a:uFillTx/>
                <a:latin typeface="Verdana"/>
                <a:ea typeface="+mn-ea"/>
                <a:cs typeface="+mn-cs"/>
              </a:rPr>
              <a:t>Public School Systems</a:t>
            </a:r>
          </a:p>
        </p:txBody>
      </p:sp>
      <p:sp>
        <p:nvSpPr>
          <p:cNvPr id="54" name="Rectangle: Rounded Corners 53">
            <a:extLst>
              <a:ext uri="{FF2B5EF4-FFF2-40B4-BE49-F238E27FC236}">
                <a16:creationId xmlns:a16="http://schemas.microsoft.com/office/drawing/2014/main" id="{A62C3482-426F-40E8-AEA8-AAE78F048F97}"/>
              </a:ext>
            </a:extLst>
          </p:cNvPr>
          <p:cNvSpPr/>
          <p:nvPr/>
        </p:nvSpPr>
        <p:spPr bwMode="gray">
          <a:xfrm>
            <a:off x="4007480" y="5457538"/>
            <a:ext cx="2029411" cy="962463"/>
          </a:xfrm>
          <a:prstGeom prst="roundRect">
            <a:avLst/>
          </a:prstGeom>
          <a:ln>
            <a:solidFill>
              <a:schemeClr val="bg1">
                <a:lumMod val="65000"/>
              </a:schemeClr>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ysClr val="windowText" lastClr="000000"/>
                </a:solidFill>
                <a:effectLst/>
                <a:uLnTx/>
                <a:uFillTx/>
                <a:latin typeface="Verdana"/>
                <a:ea typeface="+mn-ea"/>
                <a:cs typeface="+mn-cs"/>
              </a:rPr>
              <a:t>Higher Education Institutions</a:t>
            </a:r>
          </a:p>
        </p:txBody>
      </p:sp>
      <p:sp>
        <p:nvSpPr>
          <p:cNvPr id="56" name="Rectangle: Rounded Corners 55">
            <a:extLst>
              <a:ext uri="{FF2B5EF4-FFF2-40B4-BE49-F238E27FC236}">
                <a16:creationId xmlns:a16="http://schemas.microsoft.com/office/drawing/2014/main" id="{BAB2E116-0E77-4335-A9E3-A8C745BB3D86}"/>
              </a:ext>
            </a:extLst>
          </p:cNvPr>
          <p:cNvSpPr/>
          <p:nvPr/>
        </p:nvSpPr>
        <p:spPr bwMode="gray">
          <a:xfrm>
            <a:off x="9419734" y="4408806"/>
            <a:ext cx="2029411" cy="962463"/>
          </a:xfrm>
          <a:prstGeom prst="roundRect">
            <a:avLst/>
          </a:prstGeom>
          <a:ln>
            <a:solidFill>
              <a:schemeClr val="accent2"/>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ysClr val="windowText" lastClr="000000"/>
                </a:solidFill>
                <a:effectLst/>
                <a:uLnTx/>
                <a:uFillTx/>
                <a:latin typeface="Verdana"/>
                <a:ea typeface="+mn-ea"/>
                <a:cs typeface="+mn-cs"/>
              </a:rPr>
              <a:t>Employers</a:t>
            </a:r>
          </a:p>
        </p:txBody>
      </p:sp>
      <p:sp>
        <p:nvSpPr>
          <p:cNvPr id="58" name="Rectangle: Rounded Corners 57">
            <a:extLst>
              <a:ext uri="{FF2B5EF4-FFF2-40B4-BE49-F238E27FC236}">
                <a16:creationId xmlns:a16="http://schemas.microsoft.com/office/drawing/2014/main" id="{99742B88-28D4-431C-A5B3-3BE2A7B9A94C}"/>
              </a:ext>
            </a:extLst>
          </p:cNvPr>
          <p:cNvSpPr/>
          <p:nvPr/>
        </p:nvSpPr>
        <p:spPr bwMode="gray">
          <a:xfrm>
            <a:off x="430238" y="4570689"/>
            <a:ext cx="2029411" cy="962463"/>
          </a:xfrm>
          <a:prstGeom prst="roundRect">
            <a:avLst/>
          </a:prstGeom>
          <a:ln>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sysClr val="windowText" lastClr="000000"/>
                </a:solidFill>
                <a:effectLst/>
                <a:uLnTx/>
                <a:uFillTx/>
                <a:latin typeface="Verdana"/>
                <a:ea typeface="+mn-ea"/>
                <a:cs typeface="+mn-cs"/>
              </a:rPr>
              <a:t>Other Foundations and nonprofits</a:t>
            </a:r>
          </a:p>
        </p:txBody>
      </p:sp>
      <p:cxnSp>
        <p:nvCxnSpPr>
          <p:cNvPr id="36" name="Connector: Elbow 35">
            <a:extLst>
              <a:ext uri="{FF2B5EF4-FFF2-40B4-BE49-F238E27FC236}">
                <a16:creationId xmlns:a16="http://schemas.microsoft.com/office/drawing/2014/main" id="{A5DEF725-1751-4B93-9C34-204493F6E7D4}"/>
              </a:ext>
            </a:extLst>
          </p:cNvPr>
          <p:cNvCxnSpPr>
            <a:stCxn id="58" idx="3"/>
            <a:endCxn id="53" idx="1"/>
          </p:cNvCxnSpPr>
          <p:nvPr/>
        </p:nvCxnSpPr>
        <p:spPr>
          <a:xfrm flipV="1">
            <a:off x="2459649" y="4136161"/>
            <a:ext cx="1547830" cy="915760"/>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63120F2B-E6C2-4E8A-A3CD-D896EA5C26EC}"/>
              </a:ext>
            </a:extLst>
          </p:cNvPr>
          <p:cNvCxnSpPr>
            <a:endCxn id="54" idx="1"/>
          </p:cNvCxnSpPr>
          <p:nvPr/>
        </p:nvCxnSpPr>
        <p:spPr>
          <a:xfrm>
            <a:off x="3007003" y="5051920"/>
            <a:ext cx="1000477" cy="886850"/>
          </a:xfrm>
          <a:prstGeom prst="bentConnector3">
            <a:avLst>
              <a:gd name="adj1" fmla="val 22184"/>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5E90789F-DC8B-4945-B3B5-398CA4D5F4A0}"/>
              </a:ext>
            </a:extLst>
          </p:cNvPr>
          <p:cNvSpPr/>
          <p:nvPr/>
        </p:nvSpPr>
        <p:spPr>
          <a:xfrm>
            <a:off x="2509871" y="4774746"/>
            <a:ext cx="682409" cy="246221"/>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Funds</a:t>
            </a:r>
          </a:p>
        </p:txBody>
      </p:sp>
      <p:cxnSp>
        <p:nvCxnSpPr>
          <p:cNvPr id="68" name="Straight Arrow Connector 67">
            <a:extLst>
              <a:ext uri="{FF2B5EF4-FFF2-40B4-BE49-F238E27FC236}">
                <a16:creationId xmlns:a16="http://schemas.microsoft.com/office/drawing/2014/main" id="{1E8E36C5-C8A5-4CF0-9430-E55798278622}"/>
              </a:ext>
            </a:extLst>
          </p:cNvPr>
          <p:cNvCxnSpPr>
            <a:stCxn id="53" idx="2"/>
            <a:endCxn id="54" idx="0"/>
          </p:cNvCxnSpPr>
          <p:nvPr/>
        </p:nvCxnSpPr>
        <p:spPr>
          <a:xfrm>
            <a:off x="5022185" y="4617392"/>
            <a:ext cx="1" cy="84014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4CDFF08-DE24-49E5-A1E6-D1C24AE9698D}"/>
              </a:ext>
            </a:extLst>
          </p:cNvPr>
          <p:cNvSpPr/>
          <p:nvPr/>
        </p:nvSpPr>
        <p:spPr>
          <a:xfrm>
            <a:off x="4395034" y="4897856"/>
            <a:ext cx="1230565" cy="246221"/>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Students*</a:t>
            </a:r>
          </a:p>
        </p:txBody>
      </p:sp>
      <p:cxnSp>
        <p:nvCxnSpPr>
          <p:cNvPr id="78" name="Straight Arrow Connector 77">
            <a:extLst>
              <a:ext uri="{FF2B5EF4-FFF2-40B4-BE49-F238E27FC236}">
                <a16:creationId xmlns:a16="http://schemas.microsoft.com/office/drawing/2014/main" id="{0BF44EC3-A4DE-4B00-8CA6-79FF77BCC2E5}"/>
              </a:ext>
            </a:extLst>
          </p:cNvPr>
          <p:cNvCxnSpPr>
            <a:stCxn id="5" idx="6"/>
            <a:endCxn id="22" idx="1"/>
          </p:cNvCxnSpPr>
          <p:nvPr/>
        </p:nvCxnSpPr>
        <p:spPr>
          <a:xfrm>
            <a:off x="2410112" y="1686884"/>
            <a:ext cx="3465567"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09BB13D-492F-492D-AE53-335D08B6184A}"/>
              </a:ext>
            </a:extLst>
          </p:cNvPr>
          <p:cNvSpPr/>
          <p:nvPr/>
        </p:nvSpPr>
        <p:spPr>
          <a:xfrm>
            <a:off x="3276943" y="1513853"/>
            <a:ext cx="1731905" cy="553998"/>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Networking / facilitating conversation; State industry lobby</a:t>
            </a:r>
          </a:p>
        </p:txBody>
      </p:sp>
      <p:cxnSp>
        <p:nvCxnSpPr>
          <p:cNvPr id="88" name="Connector: Elbow 87">
            <a:extLst>
              <a:ext uri="{FF2B5EF4-FFF2-40B4-BE49-F238E27FC236}">
                <a16:creationId xmlns:a16="http://schemas.microsoft.com/office/drawing/2014/main" id="{DB589B3C-0B74-4170-AA2F-3764941F491E}"/>
              </a:ext>
            </a:extLst>
          </p:cNvPr>
          <p:cNvCxnSpPr>
            <a:stCxn id="54" idx="3"/>
          </p:cNvCxnSpPr>
          <p:nvPr/>
        </p:nvCxnSpPr>
        <p:spPr>
          <a:xfrm flipV="1">
            <a:off x="6036891" y="4786739"/>
            <a:ext cx="533122" cy="1152031"/>
          </a:xfrm>
          <a:prstGeom prst="bentConnector2">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6A0669CF-D557-4931-A517-BDF77AF38B3C}"/>
              </a:ext>
            </a:extLst>
          </p:cNvPr>
          <p:cNvCxnSpPr>
            <a:cxnSpLocks/>
            <a:stCxn id="22" idx="2"/>
          </p:cNvCxnSpPr>
          <p:nvPr/>
        </p:nvCxnSpPr>
        <p:spPr>
          <a:xfrm rot="5400000">
            <a:off x="5579643" y="2625363"/>
            <a:ext cx="1767990" cy="853494"/>
          </a:xfrm>
          <a:prstGeom prst="bentConnector3">
            <a:avLst>
              <a:gd name="adj1" fmla="val 10003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73169C9D-A3CC-4F98-9BD0-17D3CD98F3A0}"/>
              </a:ext>
            </a:extLst>
          </p:cNvPr>
          <p:cNvCxnSpPr/>
          <p:nvPr/>
        </p:nvCxnSpPr>
        <p:spPr>
          <a:xfrm rot="5400000">
            <a:off x="5544604" y="4347425"/>
            <a:ext cx="1850080" cy="865507"/>
          </a:xfrm>
          <a:prstGeom prst="bentConnector3">
            <a:avLst>
              <a:gd name="adj1" fmla="val 100499"/>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C9FDB13-2AFA-429D-A226-78395E56D18F}"/>
              </a:ext>
            </a:extLst>
          </p:cNvPr>
          <p:cNvSpPr/>
          <p:nvPr/>
        </p:nvSpPr>
        <p:spPr>
          <a:xfrm>
            <a:off x="5974169" y="2332587"/>
            <a:ext cx="1773754" cy="553998"/>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Curricula and licensing requirements, regional support, funds</a:t>
            </a:r>
          </a:p>
        </p:txBody>
      </p:sp>
      <p:cxnSp>
        <p:nvCxnSpPr>
          <p:cNvPr id="107" name="Connector: Elbow 106">
            <a:extLst>
              <a:ext uri="{FF2B5EF4-FFF2-40B4-BE49-F238E27FC236}">
                <a16:creationId xmlns:a16="http://schemas.microsoft.com/office/drawing/2014/main" id="{DAD3A28C-6281-45DD-B510-F932F9190471}"/>
              </a:ext>
            </a:extLst>
          </p:cNvPr>
          <p:cNvCxnSpPr>
            <a:stCxn id="56" idx="0"/>
            <a:endCxn id="53" idx="0"/>
          </p:cNvCxnSpPr>
          <p:nvPr/>
        </p:nvCxnSpPr>
        <p:spPr>
          <a:xfrm rot="16200000" flipV="1">
            <a:off x="7351375" y="1325740"/>
            <a:ext cx="753877" cy="5412255"/>
          </a:xfrm>
          <a:prstGeom prst="bentConnector3">
            <a:avLst>
              <a:gd name="adj1" fmla="val 146144"/>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AAB9BB9F-43E6-460F-B856-DDAC4E1F83DE}"/>
              </a:ext>
            </a:extLst>
          </p:cNvPr>
          <p:cNvCxnSpPr>
            <a:stCxn id="56" idx="2"/>
            <a:endCxn id="54" idx="2"/>
          </p:cNvCxnSpPr>
          <p:nvPr/>
        </p:nvCxnSpPr>
        <p:spPr>
          <a:xfrm rot="5400000">
            <a:off x="7203947" y="3189508"/>
            <a:ext cx="1048732" cy="5412254"/>
          </a:xfrm>
          <a:prstGeom prst="bentConnector3">
            <a:avLst>
              <a:gd name="adj1" fmla="val 130328"/>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08ABC9A-1411-49C7-86A8-5623D17B6252}"/>
              </a:ext>
            </a:extLst>
          </p:cNvPr>
          <p:cNvSpPr/>
          <p:nvPr/>
        </p:nvSpPr>
        <p:spPr>
          <a:xfrm>
            <a:off x="9350594" y="5705219"/>
            <a:ext cx="2098550" cy="553998"/>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Clinical observations/rotations, internships, mentoring, jobs</a:t>
            </a:r>
          </a:p>
        </p:txBody>
      </p:sp>
      <p:sp>
        <p:nvSpPr>
          <p:cNvPr id="112" name="Rectangle 111">
            <a:extLst>
              <a:ext uri="{FF2B5EF4-FFF2-40B4-BE49-F238E27FC236}">
                <a16:creationId xmlns:a16="http://schemas.microsoft.com/office/drawing/2014/main" id="{F551EAB1-6E1A-418D-A9CB-0A9948A7EC10}"/>
              </a:ext>
            </a:extLst>
          </p:cNvPr>
          <p:cNvSpPr/>
          <p:nvPr/>
        </p:nvSpPr>
        <p:spPr>
          <a:xfrm>
            <a:off x="9299313" y="3562543"/>
            <a:ext cx="2149832" cy="553998"/>
          </a:xfrm>
          <a:prstGeom prst="rect">
            <a:avLst/>
          </a:prstGeom>
          <a:solidFill>
            <a:schemeClr val="bg1"/>
          </a:solidFill>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Verdana"/>
                <a:ea typeface="+mn-ea"/>
                <a:cs typeface="+mn-cs"/>
              </a:rPr>
              <a:t>Clinical observations/rotations, internships, mentoring, jobs</a:t>
            </a:r>
          </a:p>
        </p:txBody>
      </p:sp>
      <p:sp>
        <p:nvSpPr>
          <p:cNvPr id="28" name="Rectangle: Rounded Corners 27">
            <a:extLst>
              <a:ext uri="{FF2B5EF4-FFF2-40B4-BE49-F238E27FC236}">
                <a16:creationId xmlns:a16="http://schemas.microsoft.com/office/drawing/2014/main" id="{9A4181A6-54BD-46B4-ADE5-666B9DB2CA32}"/>
              </a:ext>
            </a:extLst>
          </p:cNvPr>
          <p:cNvSpPr/>
          <p:nvPr/>
        </p:nvSpPr>
        <p:spPr bwMode="gray">
          <a:xfrm>
            <a:off x="8511868" y="390263"/>
            <a:ext cx="3369886" cy="2496322"/>
          </a:xfrm>
          <a:prstGeom prst="round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Claude Moore Scholars Program – </a:t>
            </a:r>
            <a:r>
              <a:rPr kumimoji="0" lang="en-US" sz="1200" b="1" i="1" u="none" strike="noStrike" kern="1200" cap="none" spc="0" normalizeH="0" baseline="0" noProof="0" dirty="0">
                <a:ln>
                  <a:noFill/>
                </a:ln>
                <a:solidFill>
                  <a:prstClr val="black"/>
                </a:solidFill>
                <a:effectLst/>
                <a:uLnTx/>
                <a:uFillTx/>
                <a:latin typeface="Verdana"/>
                <a:ea typeface="+mn-ea"/>
                <a:cs typeface="+mn-cs"/>
              </a:rPr>
              <a:t>By the Numbers:</a:t>
            </a:r>
          </a:p>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Currently supporting 23 Virginia school systems through 7 grant sites</a:t>
            </a:r>
          </a:p>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Over 5,900 students have participated</a:t>
            </a:r>
            <a:endParaRPr kumimoji="0" lang="en-US" sz="1200" b="0" i="0" u="none" strike="noStrike" kern="1200" cap="none" spc="0" normalizeH="0" baseline="0" noProof="0" dirty="0">
              <a:ln>
                <a:noFill/>
              </a:ln>
              <a:solidFill>
                <a:prstClr val="black"/>
              </a:solidFill>
              <a:effectLst/>
              <a:highlight>
                <a:srgbClr val="FFFF00"/>
              </a:highlight>
              <a:uLnTx/>
              <a:uFillTx/>
              <a:latin typeface="Verdana"/>
              <a:ea typeface="+mn-ea"/>
              <a:cs typeface="+mn-cs"/>
            </a:endParaRPr>
          </a:p>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Over 1,000 Industry Certification, Credentials &amp; Licenses have been earned</a:t>
            </a:r>
          </a:p>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Over 9,000 college credits have been earned</a:t>
            </a:r>
            <a:endParaRPr kumimoji="0" lang="en-US" sz="1200" b="1" i="0" u="none" strike="noStrike" kern="1200" cap="none" spc="0" normalizeH="0" baseline="0" noProof="0" dirty="0">
              <a:ln>
                <a:noFill/>
              </a:ln>
              <a:solidFill>
                <a:prstClr val="black"/>
              </a:solidFill>
              <a:effectLst/>
              <a:uLnTx/>
              <a:uFillTx/>
              <a:latin typeface="Verdana"/>
              <a:ea typeface="+mn-ea"/>
              <a:cs typeface="+mn-cs"/>
            </a:endParaRPr>
          </a:p>
        </p:txBody>
      </p:sp>
      <p:sp>
        <p:nvSpPr>
          <p:cNvPr id="31" name="Rectangle 30">
            <a:extLst>
              <a:ext uri="{FF2B5EF4-FFF2-40B4-BE49-F238E27FC236}">
                <a16:creationId xmlns:a16="http://schemas.microsoft.com/office/drawing/2014/main" id="{3EB4C49F-EAD0-4836-8BEB-885DD3481AD1}"/>
              </a:ext>
            </a:extLst>
          </p:cNvPr>
          <p:cNvSpPr/>
          <p:nvPr/>
        </p:nvSpPr>
        <p:spPr>
          <a:xfrm>
            <a:off x="322418" y="6346727"/>
            <a:ext cx="3037007" cy="369332"/>
          </a:xfrm>
          <a:prstGeom prst="rect">
            <a:avLst/>
          </a:prstGeom>
          <a:solidFill>
            <a:schemeClr val="bg1"/>
          </a:solidFill>
        </p:spPr>
        <p:txBody>
          <a:bodyPr wrap="square">
            <a:spAutoFit/>
          </a:bodyPr>
          <a:lstStyle/>
          <a:p>
            <a:pPr marL="0" marR="0" lvl="0" indent="0" algn="l" defTabSz="121917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Verdana"/>
                <a:ea typeface="+mn-ea"/>
                <a:cs typeface="+mn-cs"/>
              </a:rPr>
              <a:t>*Note: </a:t>
            </a:r>
            <a:r>
              <a:rPr kumimoji="0" lang="en-US" sz="900" b="0" i="0" u="none" strike="noStrike" kern="1200" cap="none" spc="0" normalizeH="0" baseline="0" noProof="0" dirty="0">
                <a:ln>
                  <a:noFill/>
                </a:ln>
                <a:solidFill>
                  <a:prstClr val="black"/>
                </a:solidFill>
                <a:effectLst/>
                <a:uLnTx/>
                <a:uFillTx/>
                <a:latin typeface="Verdana"/>
                <a:ea typeface="+mn-ea"/>
                <a:cs typeface="+mn-cs"/>
              </a:rPr>
              <a:t>Parents and families are also a key stakeholder group in this relationship</a:t>
            </a:r>
          </a:p>
        </p:txBody>
      </p:sp>
    </p:spTree>
    <p:extLst>
      <p:ext uri="{BB962C8B-B14F-4D97-AF65-F5344CB8AC3E}">
        <p14:creationId xmlns:p14="http://schemas.microsoft.com/office/powerpoint/2010/main" val="28972378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A567B97-6A1E-4CEF-83AB-15FFCD07705C}"/>
              </a:ext>
            </a:extLst>
          </p:cNvPr>
          <p:cNvSpPr/>
          <p:nvPr/>
        </p:nvSpPr>
        <p:spPr bwMode="gray">
          <a:xfrm>
            <a:off x="2600557" y="936110"/>
            <a:ext cx="6990885" cy="2651742"/>
          </a:xfrm>
          <a:prstGeom prst="rect">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 name="Title 2">
            <a:extLst>
              <a:ext uri="{FF2B5EF4-FFF2-40B4-BE49-F238E27FC236}">
                <a16:creationId xmlns:a16="http://schemas.microsoft.com/office/drawing/2014/main" id="{2096FE0B-B8D9-4ED7-AA7B-4B15577B1192}"/>
              </a:ext>
            </a:extLst>
          </p:cNvPr>
          <p:cNvSpPr>
            <a:spLocks noGrp="1"/>
          </p:cNvSpPr>
          <p:nvPr>
            <p:ph type="title"/>
          </p:nvPr>
        </p:nvSpPr>
        <p:spPr/>
        <p:txBody>
          <a:bodyPr/>
          <a:lstStyle/>
          <a:p>
            <a:r>
              <a:rPr lang="en-US" dirty="0"/>
              <a:t>Going Forward</a:t>
            </a:r>
          </a:p>
        </p:txBody>
      </p:sp>
      <p:pic>
        <p:nvPicPr>
          <p:cNvPr id="4098" name="Picture 2" descr="Pipeline Icons - Download Free Vector Icons | Noun Project">
            <a:extLst>
              <a:ext uri="{FF2B5EF4-FFF2-40B4-BE49-F238E27FC236}">
                <a16:creationId xmlns:a16="http://schemas.microsoft.com/office/drawing/2014/main" id="{D6C5D072-33BF-4717-8B17-A56DFAAC1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87" y="1755683"/>
            <a:ext cx="1824107" cy="1281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DB2871D-647E-4390-A878-2FED79E15BFE}"/>
              </a:ext>
            </a:extLst>
          </p:cNvPr>
          <p:cNvSpPr/>
          <p:nvPr/>
        </p:nvSpPr>
        <p:spPr>
          <a:xfrm>
            <a:off x="2730922" y="1215181"/>
            <a:ext cx="6730154" cy="33855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6BC25"/>
                </a:solidFill>
                <a:effectLst/>
                <a:uLnTx/>
                <a:uFillTx/>
                <a:latin typeface="Verdana"/>
                <a:ea typeface="+mn-ea"/>
                <a:cs typeface="+mn-cs"/>
              </a:rPr>
              <a:t>Stronger healthcare workforce pipeline</a:t>
            </a:r>
          </a:p>
        </p:txBody>
      </p:sp>
      <p:pic>
        <p:nvPicPr>
          <p:cNvPr id="5" name="Picture 4">
            <a:extLst>
              <a:ext uri="{FF2B5EF4-FFF2-40B4-BE49-F238E27FC236}">
                <a16:creationId xmlns:a16="http://schemas.microsoft.com/office/drawing/2014/main" id="{458E0CD6-0798-42C2-BED0-916D8DE925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779" b="93130" l="8537" r="91463">
                        <a14:foregroundMark x1="17480" y1="17939" x2="17480" y2="17939"/>
                        <a14:foregroundMark x1="17480" y1="12214" x2="17480" y2="12214"/>
                        <a14:foregroundMark x1="8943" y1="30916" x2="8943" y2="30916"/>
                        <a14:foregroundMark x1="29268" y1="29771" x2="29268" y2="29771"/>
                        <a14:foregroundMark x1="13008" y1="59924" x2="13008" y2="59924"/>
                        <a14:foregroundMark x1="12195" y1="93130" x2="12195" y2="93130"/>
                        <a14:foregroundMark x1="21138" y1="93130" x2="21138" y2="93130"/>
                        <a14:foregroundMark x1="24797" y1="93130" x2="24797" y2="93130"/>
                        <a14:foregroundMark x1="36179" y1="93130" x2="36179" y2="93130"/>
                        <a14:foregroundMark x1="41870" y1="84733" x2="41870" y2="84733"/>
                        <a14:foregroundMark x1="44715" y1="56870" x2="44715" y2="56870"/>
                        <a14:foregroundMark x1="50407" y1="44275" x2="50407" y2="44275"/>
                        <a14:foregroundMark x1="51220" y1="23282" x2="51220" y2="23282"/>
                        <a14:foregroundMark x1="50407" y1="11450" x2="50407" y2="11450"/>
                        <a14:foregroundMark x1="50000" y1="23282" x2="50000" y2="23282"/>
                        <a14:foregroundMark x1="54472" y1="37405" x2="54472" y2="37405"/>
                        <a14:foregroundMark x1="54878" y1="44656" x2="54878" y2="44656"/>
                        <a14:foregroundMark x1="52033" y1="92748" x2="52033" y2="92748"/>
                        <a14:foregroundMark x1="34959" y1="92366" x2="34959" y2="92366"/>
                        <a14:foregroundMark x1="54472" y1="16794" x2="54472" y2="16794"/>
                        <a14:foregroundMark x1="83740" y1="9160" x2="83740" y2="9160"/>
                        <a14:foregroundMark x1="91463" y1="37023" x2="91463" y2="37023"/>
                        <a14:foregroundMark x1="56911" y1="55344" x2="56911" y2="55344"/>
                        <a14:foregroundMark x1="47561" y1="46183" x2="47561" y2="46183"/>
                        <a14:foregroundMark x1="47154" y1="33206" x2="47154" y2="33206"/>
                        <a14:foregroundMark x1="47561" y1="17557" x2="47561" y2="17557"/>
                        <a14:foregroundMark x1="47154" y1="30153" x2="47154" y2="30153"/>
                        <a14:foregroundMark x1="47154" y1="45802" x2="47154" y2="45802"/>
                        <a14:foregroundMark x1="14228" y1="39695" x2="14228" y2="39695"/>
                        <a14:foregroundMark x1="28455" y1="37405" x2="28455" y2="37405"/>
                        <a14:foregroundMark x1="19512" y1="21756" x2="19512" y2="21756"/>
                        <a14:foregroundMark x1="22358" y1="61832" x2="22358" y2="61832"/>
                        <a14:foregroundMark x1="22358" y1="61832" x2="22358" y2="61832"/>
                        <a14:foregroundMark x1="22358" y1="61832" x2="22358" y2="61832"/>
                        <a14:foregroundMark x1="22358" y1="56870" x2="22358" y2="56870"/>
                        <a14:foregroundMark x1="8943" y1="69466" x2="8943" y2="69466"/>
                        <a14:foregroundMark x1="12195" y1="70611" x2="12195" y2="70611"/>
                        <a14:foregroundMark x1="56504" y1="28626" x2="56504" y2="28626"/>
                        <a14:foregroundMark x1="45528" y1="48855" x2="45528" y2="48855"/>
                        <a14:foregroundMark x1="53252" y1="79389" x2="53252" y2="79389"/>
                      </a14:backgroundRemoval>
                    </a14:imgEffect>
                  </a14:imgLayer>
                </a14:imgProps>
              </a:ext>
            </a:extLst>
          </a:blip>
          <a:stretch>
            <a:fillRect/>
          </a:stretch>
        </p:blipFill>
        <p:spPr>
          <a:xfrm>
            <a:off x="7214789" y="1593439"/>
            <a:ext cx="748578" cy="797267"/>
          </a:xfrm>
          <a:prstGeom prst="rect">
            <a:avLst/>
          </a:prstGeom>
        </p:spPr>
      </p:pic>
      <p:pic>
        <p:nvPicPr>
          <p:cNvPr id="8" name="Picture 7">
            <a:extLst>
              <a:ext uri="{FF2B5EF4-FFF2-40B4-BE49-F238E27FC236}">
                <a16:creationId xmlns:a16="http://schemas.microsoft.com/office/drawing/2014/main" id="{6553F0B1-74A1-4E47-B339-812ADC79D677}"/>
              </a:ext>
            </a:extLst>
          </p:cNvPr>
          <p:cNvPicPr>
            <a:picLocks noChangeAspect="1"/>
          </p:cNvPicPr>
          <p:nvPr/>
        </p:nvPicPr>
        <p:blipFill rotWithShape="1">
          <a:blip r:embed="rId6"/>
          <a:srcRect l="653" t="1182" r="2187" b="1509"/>
          <a:stretch/>
        </p:blipFill>
        <p:spPr>
          <a:xfrm>
            <a:off x="4374785" y="2580189"/>
            <a:ext cx="629625" cy="629463"/>
          </a:xfrm>
          <a:prstGeom prst="rect">
            <a:avLst/>
          </a:prstGeom>
          <a:ln>
            <a:solidFill>
              <a:schemeClr val="bg1"/>
            </a:solidFill>
          </a:ln>
        </p:spPr>
      </p:pic>
      <p:sp>
        <p:nvSpPr>
          <p:cNvPr id="9" name="Rectangle 8">
            <a:extLst>
              <a:ext uri="{FF2B5EF4-FFF2-40B4-BE49-F238E27FC236}">
                <a16:creationId xmlns:a16="http://schemas.microsoft.com/office/drawing/2014/main" id="{4D6B60F8-A812-493D-B03C-CE9CF9A9D380}"/>
              </a:ext>
            </a:extLst>
          </p:cNvPr>
          <p:cNvSpPr/>
          <p:nvPr/>
        </p:nvSpPr>
        <p:spPr>
          <a:xfrm>
            <a:off x="3771305" y="3217781"/>
            <a:ext cx="1818126" cy="276999"/>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Education Systems</a:t>
            </a:r>
          </a:p>
        </p:txBody>
      </p:sp>
      <p:sp>
        <p:nvSpPr>
          <p:cNvPr id="19" name="Rectangle 18">
            <a:extLst>
              <a:ext uri="{FF2B5EF4-FFF2-40B4-BE49-F238E27FC236}">
                <a16:creationId xmlns:a16="http://schemas.microsoft.com/office/drawing/2014/main" id="{B2A0C2A4-566D-45EF-8F40-DB33BC1E4414}"/>
              </a:ext>
            </a:extLst>
          </p:cNvPr>
          <p:cNvSpPr/>
          <p:nvPr/>
        </p:nvSpPr>
        <p:spPr>
          <a:xfrm>
            <a:off x="6888892" y="2386507"/>
            <a:ext cx="1400371" cy="46166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Healthcare Workforce</a:t>
            </a:r>
          </a:p>
        </p:txBody>
      </p:sp>
      <p:pic>
        <p:nvPicPr>
          <p:cNvPr id="10" name="Picture 9">
            <a:extLst>
              <a:ext uri="{FF2B5EF4-FFF2-40B4-BE49-F238E27FC236}">
                <a16:creationId xmlns:a16="http://schemas.microsoft.com/office/drawing/2014/main" id="{0E82136E-711C-4196-BF08-E66425EF5D10}"/>
              </a:ext>
            </a:extLst>
          </p:cNvPr>
          <p:cNvPicPr>
            <a:picLocks noChangeAspect="1"/>
          </p:cNvPicPr>
          <p:nvPr/>
        </p:nvPicPr>
        <p:blipFill>
          <a:blip r:embed="rId7"/>
          <a:stretch>
            <a:fillRect/>
          </a:stretch>
        </p:blipFill>
        <p:spPr>
          <a:xfrm>
            <a:off x="7214789" y="4953562"/>
            <a:ext cx="3753470" cy="1359364"/>
          </a:xfrm>
          <a:prstGeom prst="rect">
            <a:avLst/>
          </a:prstGeom>
        </p:spPr>
      </p:pic>
      <p:sp>
        <p:nvSpPr>
          <p:cNvPr id="12" name="Rectangle 11">
            <a:extLst>
              <a:ext uri="{FF2B5EF4-FFF2-40B4-BE49-F238E27FC236}">
                <a16:creationId xmlns:a16="http://schemas.microsoft.com/office/drawing/2014/main" id="{38AB2F46-9DB1-498E-B70D-D5328567AFBF}"/>
              </a:ext>
            </a:extLst>
          </p:cNvPr>
          <p:cNvSpPr/>
          <p:nvPr/>
        </p:nvSpPr>
        <p:spPr>
          <a:xfrm>
            <a:off x="1726893" y="5823420"/>
            <a:ext cx="1292341" cy="276999"/>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Philanthropy</a:t>
            </a:r>
          </a:p>
        </p:txBody>
      </p:sp>
      <p:pic>
        <p:nvPicPr>
          <p:cNvPr id="15" name="Picture 14">
            <a:extLst>
              <a:ext uri="{FF2B5EF4-FFF2-40B4-BE49-F238E27FC236}">
                <a16:creationId xmlns:a16="http://schemas.microsoft.com/office/drawing/2014/main" id="{ACC49686-9A40-4B27-9016-4C22190D831D}"/>
              </a:ext>
            </a:extLst>
          </p:cNvPr>
          <p:cNvPicPr>
            <a:picLocks noChangeAspect="1"/>
          </p:cNvPicPr>
          <p:nvPr/>
        </p:nvPicPr>
        <p:blipFill>
          <a:blip r:embed="rId8"/>
          <a:stretch>
            <a:fillRect/>
          </a:stretch>
        </p:blipFill>
        <p:spPr>
          <a:xfrm>
            <a:off x="7777577" y="4363207"/>
            <a:ext cx="3607973" cy="460017"/>
          </a:xfrm>
          <a:prstGeom prst="rect">
            <a:avLst/>
          </a:prstGeom>
        </p:spPr>
      </p:pic>
      <p:pic>
        <p:nvPicPr>
          <p:cNvPr id="4102" name="Picture 6" descr="Don't Expect Explosive Growth From the Amazon of Today | The ...">
            <a:extLst>
              <a:ext uri="{FF2B5EF4-FFF2-40B4-BE49-F238E27FC236}">
                <a16:creationId xmlns:a16="http://schemas.microsoft.com/office/drawing/2014/main" id="{520506A8-927A-451D-B3E1-0FEDAF5484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0290" y="4452244"/>
            <a:ext cx="1027287" cy="43191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ree-legged stool">
            <a:extLst>
              <a:ext uri="{FF2B5EF4-FFF2-40B4-BE49-F238E27FC236}">
                <a16:creationId xmlns:a16="http://schemas.microsoft.com/office/drawing/2014/main" id="{2C202C24-4357-4D3C-88EA-3A977C7EB6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1917" y="4451478"/>
            <a:ext cx="1481626" cy="160577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4428BEB-6092-470D-B707-CD55899E955B}"/>
              </a:ext>
            </a:extLst>
          </p:cNvPr>
          <p:cNvSpPr/>
          <p:nvPr/>
        </p:nvSpPr>
        <p:spPr>
          <a:xfrm>
            <a:off x="5131633" y="746678"/>
            <a:ext cx="1928733" cy="338554"/>
          </a:xfrm>
          <a:prstGeom prst="rect">
            <a:avLst/>
          </a:prstGeom>
          <a:solidFill>
            <a:schemeClr val="bg1"/>
          </a:solidFill>
          <a:ln w="19050">
            <a:solidFill>
              <a:schemeClr val="accent1"/>
            </a:solidFill>
          </a:ln>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6BC25"/>
                </a:solidFill>
                <a:effectLst/>
                <a:uLnTx/>
                <a:uFillTx/>
                <a:latin typeface="Verdana"/>
                <a:ea typeface="+mn-ea"/>
                <a:cs typeface="+mn-cs"/>
              </a:rPr>
              <a:t>ALIGNED NEED</a:t>
            </a:r>
            <a:endParaRPr kumimoji="0" lang="en-US" sz="1600" b="1" i="0" u="none" strike="noStrike" kern="1200" cap="none" spc="0" normalizeH="0" baseline="0" noProof="0" dirty="0">
              <a:ln>
                <a:noFill/>
              </a:ln>
              <a:solidFill>
                <a:prstClr val="black"/>
              </a:solidFill>
              <a:effectLst/>
              <a:uLnTx/>
              <a:uFillTx/>
              <a:latin typeface="Verdana"/>
              <a:ea typeface="+mn-ea"/>
              <a:cs typeface="+mn-cs"/>
            </a:endParaRPr>
          </a:p>
        </p:txBody>
      </p:sp>
      <p:sp>
        <p:nvSpPr>
          <p:cNvPr id="27" name="Rectangle 26">
            <a:extLst>
              <a:ext uri="{FF2B5EF4-FFF2-40B4-BE49-F238E27FC236}">
                <a16:creationId xmlns:a16="http://schemas.microsoft.com/office/drawing/2014/main" id="{73D44431-9540-45E4-89CB-11EF9BE22918}"/>
              </a:ext>
            </a:extLst>
          </p:cNvPr>
          <p:cNvSpPr/>
          <p:nvPr/>
        </p:nvSpPr>
        <p:spPr bwMode="gray">
          <a:xfrm>
            <a:off x="697718" y="4086386"/>
            <a:ext cx="5049423" cy="2334198"/>
          </a:xfrm>
          <a:prstGeom prst="rect">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id="{91B54C5F-E3F3-42DC-A102-BBFAB5CC4F40}"/>
              </a:ext>
            </a:extLst>
          </p:cNvPr>
          <p:cNvSpPr/>
          <p:nvPr/>
        </p:nvSpPr>
        <p:spPr>
          <a:xfrm>
            <a:off x="1681782" y="3912044"/>
            <a:ext cx="3081293" cy="338554"/>
          </a:xfrm>
          <a:prstGeom prst="rect">
            <a:avLst/>
          </a:prstGeom>
          <a:solidFill>
            <a:schemeClr val="bg1"/>
          </a:solidFill>
          <a:ln w="19050">
            <a:solidFill>
              <a:schemeClr val="accent1"/>
            </a:solidFill>
          </a:ln>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6BC25"/>
                </a:solidFill>
                <a:effectLst/>
                <a:uLnTx/>
                <a:uFillTx/>
                <a:latin typeface="Verdana"/>
                <a:ea typeface="+mn-ea"/>
                <a:cs typeface="+mn-cs"/>
              </a:rPr>
              <a:t>HOW DO WE GET THERE?</a:t>
            </a:r>
            <a:endParaRPr kumimoji="0" lang="en-US" sz="1600" b="1" i="0" u="none" strike="noStrike" kern="1200" cap="none" spc="0" normalizeH="0" baseline="0" noProof="0" dirty="0">
              <a:ln>
                <a:noFill/>
              </a:ln>
              <a:solidFill>
                <a:prstClr val="black"/>
              </a:solidFill>
              <a:effectLst/>
              <a:uLnTx/>
              <a:uFillTx/>
              <a:latin typeface="Verdana"/>
              <a:ea typeface="+mn-ea"/>
              <a:cs typeface="+mn-cs"/>
            </a:endParaRPr>
          </a:p>
        </p:txBody>
      </p:sp>
      <p:sp>
        <p:nvSpPr>
          <p:cNvPr id="29" name="Rectangle 28">
            <a:extLst>
              <a:ext uri="{FF2B5EF4-FFF2-40B4-BE49-F238E27FC236}">
                <a16:creationId xmlns:a16="http://schemas.microsoft.com/office/drawing/2014/main" id="{8A66967A-8323-468E-8BE4-5F8D166B2590}"/>
              </a:ext>
            </a:extLst>
          </p:cNvPr>
          <p:cNvSpPr/>
          <p:nvPr/>
        </p:nvSpPr>
        <p:spPr>
          <a:xfrm>
            <a:off x="2750099" y="6070547"/>
            <a:ext cx="992579" cy="276999"/>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Business </a:t>
            </a:r>
          </a:p>
        </p:txBody>
      </p:sp>
      <p:sp>
        <p:nvSpPr>
          <p:cNvPr id="30" name="Rectangle 29">
            <a:extLst>
              <a:ext uri="{FF2B5EF4-FFF2-40B4-BE49-F238E27FC236}">
                <a16:creationId xmlns:a16="http://schemas.microsoft.com/office/drawing/2014/main" id="{A344ED0B-FA01-4A88-B4F2-B4B0F5E843B5}"/>
              </a:ext>
            </a:extLst>
          </p:cNvPr>
          <p:cNvSpPr/>
          <p:nvPr/>
        </p:nvSpPr>
        <p:spPr>
          <a:xfrm>
            <a:off x="3478269" y="5823420"/>
            <a:ext cx="1249060"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Government</a:t>
            </a:r>
          </a:p>
        </p:txBody>
      </p:sp>
      <p:sp>
        <p:nvSpPr>
          <p:cNvPr id="31" name="Rectangle 30">
            <a:extLst>
              <a:ext uri="{FF2B5EF4-FFF2-40B4-BE49-F238E27FC236}">
                <a16:creationId xmlns:a16="http://schemas.microsoft.com/office/drawing/2014/main" id="{C171CCBE-FCC3-4250-A37E-F03D9E0236B7}"/>
              </a:ext>
            </a:extLst>
          </p:cNvPr>
          <p:cNvSpPr/>
          <p:nvPr/>
        </p:nvSpPr>
        <p:spPr bwMode="gray">
          <a:xfrm>
            <a:off x="6444859" y="4086386"/>
            <a:ext cx="5049423" cy="2334198"/>
          </a:xfrm>
          <a:prstGeom prst="rect">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2" name="Rectangle 31">
            <a:extLst>
              <a:ext uri="{FF2B5EF4-FFF2-40B4-BE49-F238E27FC236}">
                <a16:creationId xmlns:a16="http://schemas.microsoft.com/office/drawing/2014/main" id="{5D0BDB20-FE46-4EC3-9047-D4533F30C353}"/>
              </a:ext>
            </a:extLst>
          </p:cNvPr>
          <p:cNvSpPr/>
          <p:nvPr/>
        </p:nvSpPr>
        <p:spPr>
          <a:xfrm>
            <a:off x="7899531" y="3894315"/>
            <a:ext cx="2383986" cy="338554"/>
          </a:xfrm>
          <a:prstGeom prst="rect">
            <a:avLst/>
          </a:prstGeom>
          <a:solidFill>
            <a:schemeClr val="bg1"/>
          </a:solidFill>
          <a:ln w="19050">
            <a:solidFill>
              <a:schemeClr val="accent1"/>
            </a:solidFill>
          </a:ln>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6BC25"/>
                </a:solidFill>
                <a:effectLst/>
                <a:uLnTx/>
                <a:uFillTx/>
                <a:latin typeface="Verdana"/>
                <a:ea typeface="+mn-ea"/>
                <a:cs typeface="+mn-cs"/>
              </a:rPr>
              <a:t>POTENTIAL MODEL</a:t>
            </a:r>
            <a:endParaRPr kumimoji="0" lang="en-US" sz="1600" b="1"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4378683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EEEEB0B5-F11A-B742-A9C3-7B965B257DA8}"/>
              </a:ext>
            </a:extLst>
          </p:cNvPr>
          <p:cNvGraphicFramePr>
            <a:graphicFrameLocks/>
          </p:cNvGraphicFramePr>
          <p:nvPr/>
        </p:nvGraphicFramePr>
        <p:xfrm>
          <a:off x="152401" y="778252"/>
          <a:ext cx="11887198" cy="5886620"/>
        </p:xfrm>
        <a:graphic>
          <a:graphicData uri="http://schemas.openxmlformats.org/drawingml/2006/table">
            <a:tbl>
              <a:tblPr firstRow="1" bandRow="1">
                <a:tableStyleId>{5C22544A-7EE6-4342-B048-85BDC9FD1C3A}</a:tableStyleId>
              </a:tblPr>
              <a:tblGrid>
                <a:gridCol w="2608775">
                  <a:extLst>
                    <a:ext uri="{9D8B030D-6E8A-4147-A177-3AD203B41FA5}">
                      <a16:colId xmlns:a16="http://schemas.microsoft.com/office/drawing/2014/main" val="1659600172"/>
                    </a:ext>
                  </a:extLst>
                </a:gridCol>
                <a:gridCol w="1622895">
                  <a:extLst>
                    <a:ext uri="{9D8B030D-6E8A-4147-A177-3AD203B41FA5}">
                      <a16:colId xmlns:a16="http://schemas.microsoft.com/office/drawing/2014/main" val="11115654"/>
                    </a:ext>
                  </a:extLst>
                </a:gridCol>
                <a:gridCol w="2490258">
                  <a:extLst>
                    <a:ext uri="{9D8B030D-6E8A-4147-A177-3AD203B41FA5}">
                      <a16:colId xmlns:a16="http://schemas.microsoft.com/office/drawing/2014/main" val="547364920"/>
                    </a:ext>
                  </a:extLst>
                </a:gridCol>
                <a:gridCol w="1551214">
                  <a:extLst>
                    <a:ext uri="{9D8B030D-6E8A-4147-A177-3AD203B41FA5}">
                      <a16:colId xmlns:a16="http://schemas.microsoft.com/office/drawing/2014/main" val="2410788168"/>
                    </a:ext>
                  </a:extLst>
                </a:gridCol>
                <a:gridCol w="1696204">
                  <a:extLst>
                    <a:ext uri="{9D8B030D-6E8A-4147-A177-3AD203B41FA5}">
                      <a16:colId xmlns:a16="http://schemas.microsoft.com/office/drawing/2014/main" val="4093144871"/>
                    </a:ext>
                  </a:extLst>
                </a:gridCol>
                <a:gridCol w="1917852">
                  <a:extLst>
                    <a:ext uri="{9D8B030D-6E8A-4147-A177-3AD203B41FA5}">
                      <a16:colId xmlns:a16="http://schemas.microsoft.com/office/drawing/2014/main" val="448748882"/>
                    </a:ext>
                  </a:extLst>
                </a:gridCol>
              </a:tblGrid>
              <a:tr h="472167">
                <a:tc>
                  <a:txBody>
                    <a:bodyPr/>
                    <a:lstStyle/>
                    <a:p>
                      <a:pPr algn="ctr" fontAlgn="ctr"/>
                      <a:r>
                        <a:rPr lang="en-US" sz="1500" dirty="0"/>
                        <a:t>Occupation</a:t>
                      </a:r>
                    </a:p>
                  </a:txBody>
                  <a:tcPr marL="108947" marR="108947" marT="42871" marB="42871"/>
                </a:tc>
                <a:tc>
                  <a:txBody>
                    <a:bodyPr/>
                    <a:lstStyle/>
                    <a:p>
                      <a:pPr algn="ctr" fontAlgn="ctr"/>
                      <a:r>
                        <a:rPr lang="en-US" sz="1500" dirty="0"/>
                        <a:t>Base Year # of Jobs</a:t>
                      </a:r>
                    </a:p>
                    <a:p>
                      <a:pPr algn="ctr" fontAlgn="ctr"/>
                      <a:r>
                        <a:rPr lang="en-US" sz="1500" dirty="0"/>
                        <a:t>2018</a:t>
                      </a:r>
                    </a:p>
                  </a:txBody>
                  <a:tcPr marL="108947" marR="108947" marT="42871" marB="42871"/>
                </a:tc>
                <a:tc>
                  <a:txBody>
                    <a:bodyPr/>
                    <a:lstStyle/>
                    <a:p>
                      <a:pPr algn="ctr" fontAlgn="ctr"/>
                      <a:r>
                        <a:rPr lang="en-US" sz="1500" dirty="0"/>
                        <a:t>Job Outlook</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500" dirty="0"/>
                        <a:t>2018-28</a:t>
                      </a:r>
                    </a:p>
                    <a:p>
                      <a:pPr algn="ctr" fontAlgn="ctr"/>
                      <a:endParaRPr lang="en-US" sz="1500" dirty="0"/>
                    </a:p>
                  </a:txBody>
                  <a:tcPr marL="108947" marR="108947" marT="42871" marB="42871"/>
                </a:tc>
                <a:tc>
                  <a:txBody>
                    <a:bodyPr/>
                    <a:lstStyle/>
                    <a:p>
                      <a:pPr algn="ctr" fontAlgn="ctr"/>
                      <a:r>
                        <a:rPr lang="en-US" sz="1500" dirty="0"/>
                        <a:t>Employment Change</a:t>
                      </a:r>
                    </a:p>
                    <a:p>
                      <a:pPr algn="ctr" fontAlgn="ctr"/>
                      <a:r>
                        <a:rPr lang="en-US" sz="1500" dirty="0"/>
                        <a:t>2018-28</a:t>
                      </a:r>
                    </a:p>
                  </a:txBody>
                  <a:tcPr marL="108947" marR="108947" marT="42871" marB="42871"/>
                </a:tc>
                <a:tc>
                  <a:txBody>
                    <a:bodyPr/>
                    <a:lstStyle/>
                    <a:p>
                      <a:pPr algn="ctr" fontAlgn="ctr"/>
                      <a:r>
                        <a:rPr lang="en-US" sz="1500" dirty="0"/>
                        <a:t>Hourly Wage / </a:t>
                      </a:r>
                    </a:p>
                    <a:p>
                      <a:pPr algn="ctr" fontAlgn="ctr"/>
                      <a:r>
                        <a:rPr lang="en-US" sz="1500" dirty="0"/>
                        <a:t>Annual Wage</a:t>
                      </a:r>
                    </a:p>
                  </a:txBody>
                  <a:tcPr marL="108947" marR="108947" marT="42871" marB="42871"/>
                </a:tc>
                <a:tc>
                  <a:txBody>
                    <a:bodyPr/>
                    <a:lstStyle/>
                    <a:p>
                      <a:pPr algn="ctr" fontAlgn="ctr"/>
                      <a:r>
                        <a:rPr lang="en-US" sz="1500" dirty="0"/>
                        <a:t>Education/ Training</a:t>
                      </a:r>
                    </a:p>
                    <a:p>
                      <a:pPr algn="ctr" fontAlgn="ctr"/>
                      <a:r>
                        <a:rPr lang="en-US" sz="1500" dirty="0"/>
                        <a:t>Required</a:t>
                      </a:r>
                    </a:p>
                  </a:txBody>
                  <a:tcPr marL="108947" marR="108947" marT="42871" marB="42871"/>
                </a:tc>
                <a:extLst>
                  <a:ext uri="{0D108BD9-81ED-4DB2-BD59-A6C34878D82A}">
                    <a16:rowId xmlns:a16="http://schemas.microsoft.com/office/drawing/2014/main" val="1905923699"/>
                  </a:ext>
                </a:extLst>
              </a:tr>
              <a:tr h="472167">
                <a:tc>
                  <a:txBody>
                    <a:bodyPr/>
                    <a:lstStyle/>
                    <a:p>
                      <a:r>
                        <a:rPr lang="en-US" sz="1500" dirty="0"/>
                        <a:t>Emergency Medical Technician/Paramedic</a:t>
                      </a:r>
                      <a:r>
                        <a:rPr lang="en-US" sz="1500" baseline="30000" dirty="0"/>
                        <a:t>1</a:t>
                      </a:r>
                      <a:endParaRPr lang="en-US" sz="1500" dirty="0"/>
                    </a:p>
                  </a:txBody>
                  <a:tcPr marL="108947" marR="108947" marT="42871" marB="42871"/>
                </a:tc>
                <a:tc>
                  <a:txBody>
                    <a:bodyPr/>
                    <a:lstStyle/>
                    <a:p>
                      <a:pPr algn="ctr"/>
                      <a:r>
                        <a:rPr lang="en-US" sz="1500" dirty="0"/>
                        <a:t>262,100</a:t>
                      </a:r>
                    </a:p>
                  </a:txBody>
                  <a:tcPr marL="108947" marR="108947" marT="42871" marB="42871"/>
                </a:tc>
                <a:tc>
                  <a:txBody>
                    <a:bodyPr/>
                    <a:lstStyle/>
                    <a:p>
                      <a:pPr algn="ctr"/>
                      <a:r>
                        <a:rPr lang="en-US" sz="1500" dirty="0"/>
                        <a:t>7% </a:t>
                      </a:r>
                    </a:p>
                    <a:p>
                      <a:pPr algn="ctr"/>
                      <a:r>
                        <a:rPr lang="en-US" sz="1500" dirty="0"/>
                        <a:t>(faster than avg)</a:t>
                      </a:r>
                    </a:p>
                  </a:txBody>
                  <a:tcPr marL="108947" marR="108947" marT="42871" marB="42871"/>
                </a:tc>
                <a:tc>
                  <a:txBody>
                    <a:bodyPr/>
                    <a:lstStyle/>
                    <a:p>
                      <a:pPr algn="ctr"/>
                      <a:r>
                        <a:rPr lang="en-US" sz="1500" dirty="0"/>
                        <a:t>18,700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$16.50</a:t>
                      </a:r>
                    </a:p>
                    <a:p>
                      <a:pPr algn="ctr"/>
                      <a:r>
                        <a:rPr lang="en-US" sz="1500" dirty="0"/>
                        <a:t>$34,320</a:t>
                      </a:r>
                    </a:p>
                  </a:txBody>
                  <a:tcPr marL="108947" marR="108947" marT="42871" marB="42871"/>
                </a:tc>
                <a:tc>
                  <a:txBody>
                    <a:bodyPr/>
                    <a:lstStyle/>
                    <a:p>
                      <a:pPr algn="ctr"/>
                      <a:r>
                        <a:rPr lang="en-US" sz="1500" dirty="0"/>
                        <a:t>Postsecondary nondegree</a:t>
                      </a:r>
                      <a:r>
                        <a:rPr lang="en-US" sz="1500" baseline="30000" dirty="0"/>
                        <a:t>2</a:t>
                      </a:r>
                      <a:endParaRPr lang="en-US" sz="1500" dirty="0"/>
                    </a:p>
                  </a:txBody>
                  <a:tcPr marL="108947" marR="108947" marT="42871" marB="42871"/>
                </a:tc>
                <a:extLst>
                  <a:ext uri="{0D108BD9-81ED-4DB2-BD59-A6C34878D82A}">
                    <a16:rowId xmlns:a16="http://schemas.microsoft.com/office/drawing/2014/main" val="3656203756"/>
                  </a:ext>
                </a:extLst>
              </a:tr>
              <a:tr h="511102">
                <a:tc>
                  <a:txBody>
                    <a:bodyPr/>
                    <a:lstStyle/>
                    <a:p>
                      <a:r>
                        <a:rPr lang="en-US" sz="1500" dirty="0"/>
                        <a:t>Certified Nursing Assistant</a:t>
                      </a:r>
                      <a:r>
                        <a:rPr lang="en-US" sz="1500" baseline="30000" dirty="0"/>
                        <a:t>3</a:t>
                      </a:r>
                      <a:endParaRPr lang="en-US" sz="1500" dirty="0"/>
                    </a:p>
                  </a:txBody>
                  <a:tcPr marL="108947" marR="108947" marT="42871" marB="42871"/>
                </a:tc>
                <a:tc>
                  <a:txBody>
                    <a:bodyPr/>
                    <a:lstStyle/>
                    <a:p>
                      <a:pPr algn="ctr"/>
                      <a:r>
                        <a:rPr lang="en-US" sz="1500" dirty="0"/>
                        <a:t>1,564,200</a:t>
                      </a:r>
                    </a:p>
                  </a:txBody>
                  <a:tcPr marL="108947" marR="108947" marT="42871" marB="42871"/>
                </a:tc>
                <a:tc>
                  <a:txBody>
                    <a:bodyPr/>
                    <a:lstStyle/>
                    <a:p>
                      <a:pPr algn="ctr"/>
                      <a:r>
                        <a:rPr lang="en-US" sz="1500" dirty="0"/>
                        <a:t>9%</a:t>
                      </a:r>
                    </a:p>
                    <a:p>
                      <a:pPr algn="ctr"/>
                      <a:r>
                        <a:rPr lang="en-US" sz="1500" dirty="0"/>
                        <a:t>(faster than avg)</a:t>
                      </a:r>
                    </a:p>
                  </a:txBody>
                  <a:tcPr marL="108947" marR="108947" marT="42871" marB="42871"/>
                </a:tc>
                <a:tc>
                  <a:txBody>
                    <a:bodyPr/>
                    <a:lstStyle/>
                    <a:p>
                      <a:pPr algn="ctr"/>
                      <a:r>
                        <a:rPr lang="en-US" sz="1500" dirty="0"/>
                        <a:t>137,800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$28,540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Postsecondary nondegree</a:t>
                      </a:r>
                    </a:p>
                  </a:txBody>
                  <a:tcPr marL="108947" marR="108947" marT="42871" marB="42871"/>
                </a:tc>
                <a:extLst>
                  <a:ext uri="{0D108BD9-81ED-4DB2-BD59-A6C34878D82A}">
                    <a16:rowId xmlns:a16="http://schemas.microsoft.com/office/drawing/2014/main" val="1341849012"/>
                  </a:ext>
                </a:extLst>
              </a:tr>
              <a:tr h="321111">
                <a:tc>
                  <a:txBody>
                    <a:bodyPr/>
                    <a:lstStyle/>
                    <a:p>
                      <a:r>
                        <a:rPr lang="en-US" sz="1500" dirty="0"/>
                        <a:t>Licensed Practical Nurse</a:t>
                      </a:r>
                      <a:r>
                        <a:rPr lang="en-US" sz="1500" baseline="30000" dirty="0"/>
                        <a:t>4</a:t>
                      </a:r>
                      <a:endParaRPr lang="en-US" sz="1500" dirty="0"/>
                    </a:p>
                  </a:txBody>
                  <a:tcPr marL="108947" marR="108947" marT="42871" marB="42871"/>
                </a:tc>
                <a:tc>
                  <a:txBody>
                    <a:bodyPr/>
                    <a:lstStyle/>
                    <a:p>
                      <a:pPr algn="ctr"/>
                      <a:r>
                        <a:rPr lang="en-US" sz="1500" dirty="0"/>
                        <a:t>728,900</a:t>
                      </a:r>
                    </a:p>
                  </a:txBody>
                  <a:tcPr marL="108947" marR="108947" marT="42871" marB="42871"/>
                </a:tc>
                <a:tc>
                  <a:txBody>
                    <a:bodyPr/>
                    <a:lstStyle/>
                    <a:p>
                      <a:pPr algn="ctr"/>
                      <a:r>
                        <a:rPr lang="en-US" sz="1500" dirty="0"/>
                        <a:t>11%</a:t>
                      </a:r>
                    </a:p>
                    <a:p>
                      <a:pPr algn="ctr"/>
                      <a:r>
                        <a:rPr lang="en-US" sz="1500" dirty="0"/>
                        <a:t>(much faster than avg)</a:t>
                      </a:r>
                    </a:p>
                  </a:txBody>
                  <a:tcPr marL="108947" marR="108947" marT="42871" marB="42871"/>
                </a:tc>
                <a:tc>
                  <a:txBody>
                    <a:bodyPr/>
                    <a:lstStyle/>
                    <a:p>
                      <a:pPr algn="ctr"/>
                      <a:r>
                        <a:rPr lang="en-US" sz="1500" dirty="0"/>
                        <a:t>78,100</a:t>
                      </a:r>
                    </a:p>
                  </a:txBody>
                  <a:tcPr marL="108947" marR="108947" marT="42871" marB="42871"/>
                </a:tc>
                <a:tc>
                  <a:txBody>
                    <a:bodyPr/>
                    <a:lstStyle/>
                    <a:p>
                      <a:pPr algn="ctr"/>
                      <a:r>
                        <a:rPr lang="en-US" sz="1500" dirty="0"/>
                        <a:t>$22.23</a:t>
                      </a:r>
                    </a:p>
                    <a:p>
                      <a:pPr algn="ctr"/>
                      <a:r>
                        <a:rPr lang="en-US" sz="1500" dirty="0"/>
                        <a:t>$46,240</a:t>
                      </a:r>
                    </a:p>
                  </a:txBody>
                  <a:tcPr marL="108947" marR="108947" marT="42871" marB="42871"/>
                </a:tc>
                <a:tc>
                  <a:txBody>
                    <a:bodyPr/>
                    <a:lstStyle/>
                    <a:p>
                      <a:pPr algn="ctr"/>
                      <a:r>
                        <a:rPr lang="en-US" sz="1500" dirty="0"/>
                        <a:t>Certificate/</a:t>
                      </a:r>
                    </a:p>
                    <a:p>
                      <a:pPr algn="ctr"/>
                      <a:r>
                        <a:rPr lang="en-US" sz="1500" dirty="0"/>
                        <a:t>diploma</a:t>
                      </a:r>
                    </a:p>
                  </a:txBody>
                  <a:tcPr marL="108947" marR="108947" marT="42871" marB="42871"/>
                </a:tc>
                <a:extLst>
                  <a:ext uri="{0D108BD9-81ED-4DB2-BD59-A6C34878D82A}">
                    <a16:rowId xmlns:a16="http://schemas.microsoft.com/office/drawing/2014/main" val="3538446127"/>
                  </a:ext>
                </a:extLst>
              </a:tr>
              <a:tr h="472167">
                <a:tc>
                  <a:txBody>
                    <a:bodyPr/>
                    <a:lstStyle/>
                    <a:p>
                      <a:r>
                        <a:rPr lang="en-US" sz="1500" dirty="0"/>
                        <a:t>Clinical/Medical Laboratory Technicians &amp; Technologists</a:t>
                      </a:r>
                      <a:r>
                        <a:rPr lang="en-US" sz="1500" baseline="30000" dirty="0"/>
                        <a:t>5</a:t>
                      </a:r>
                      <a:endParaRPr lang="en-US" sz="1500" dirty="0"/>
                    </a:p>
                  </a:txBody>
                  <a:tcPr marL="108947" marR="108947" marT="42871" marB="42871"/>
                </a:tc>
                <a:tc>
                  <a:txBody>
                    <a:bodyPr/>
                    <a:lstStyle/>
                    <a:p>
                      <a:pPr algn="ctr"/>
                      <a:r>
                        <a:rPr lang="en-US" sz="1500" dirty="0"/>
                        <a:t>331,700</a:t>
                      </a:r>
                    </a:p>
                  </a:txBody>
                  <a:tcPr marL="108947" marR="108947" marT="42871" marB="42871"/>
                </a:tc>
                <a:tc>
                  <a:txBody>
                    <a:bodyPr/>
                    <a:lstStyle/>
                    <a:p>
                      <a:pPr algn="ctr"/>
                      <a:r>
                        <a:rPr lang="en-US" sz="1500" dirty="0"/>
                        <a:t>11%</a:t>
                      </a:r>
                    </a:p>
                    <a:p>
                      <a:pPr algn="ctr"/>
                      <a:r>
                        <a:rPr lang="en-US" sz="1500" dirty="0"/>
                        <a:t>(much faster than avg)</a:t>
                      </a:r>
                    </a:p>
                  </a:txBody>
                  <a:tcPr marL="108947" marR="108947" marT="42871" marB="42871"/>
                </a:tc>
                <a:tc>
                  <a:txBody>
                    <a:bodyPr/>
                    <a:lstStyle/>
                    <a:p>
                      <a:pPr algn="ctr"/>
                      <a:r>
                        <a:rPr lang="en-US" sz="1500" dirty="0"/>
                        <a:t>35,100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$25.16</a:t>
                      </a:r>
                    </a:p>
                    <a:p>
                      <a:pPr algn="ctr"/>
                      <a:r>
                        <a:rPr lang="en-US" sz="1500" dirty="0"/>
                        <a:t>$52,330</a:t>
                      </a:r>
                    </a:p>
                  </a:txBody>
                  <a:tcPr marL="108947" marR="108947" marT="42871" marB="42871"/>
                </a:tc>
                <a:tc>
                  <a:txBody>
                    <a:bodyPr/>
                    <a:lstStyle/>
                    <a:p>
                      <a:pPr algn="ctr"/>
                      <a:r>
                        <a:rPr lang="en-US" sz="1500" dirty="0"/>
                        <a:t>Associates/</a:t>
                      </a:r>
                    </a:p>
                    <a:p>
                      <a:pPr algn="ctr"/>
                      <a:r>
                        <a:rPr lang="en-US" sz="1500" dirty="0"/>
                        <a:t>Bachelors</a:t>
                      </a:r>
                    </a:p>
                  </a:txBody>
                  <a:tcPr marL="108947" marR="108947" marT="42871" marB="42871"/>
                </a:tc>
                <a:extLst>
                  <a:ext uri="{0D108BD9-81ED-4DB2-BD59-A6C34878D82A}">
                    <a16:rowId xmlns:a16="http://schemas.microsoft.com/office/drawing/2014/main" val="2208940179"/>
                  </a:ext>
                </a:extLst>
              </a:tr>
              <a:tr h="472167">
                <a:tc>
                  <a:txBody>
                    <a:bodyPr/>
                    <a:lstStyle/>
                    <a:p>
                      <a:r>
                        <a:rPr lang="en-US" sz="1500" dirty="0"/>
                        <a:t>Pharmacy Technicians</a:t>
                      </a:r>
                      <a:r>
                        <a:rPr lang="en-US" sz="1500" baseline="30000" dirty="0"/>
                        <a:t>6</a:t>
                      </a:r>
                      <a:endParaRPr lang="en-US" sz="1500" dirty="0"/>
                    </a:p>
                  </a:txBody>
                  <a:tcPr marL="108947" marR="108947" marT="42871" marB="42871"/>
                </a:tc>
                <a:tc>
                  <a:txBody>
                    <a:bodyPr/>
                    <a:lstStyle/>
                    <a:p>
                      <a:pPr algn="ctr"/>
                      <a:r>
                        <a:rPr lang="en-US" sz="1500" dirty="0"/>
                        <a:t>420,400</a:t>
                      </a:r>
                    </a:p>
                  </a:txBody>
                  <a:tcPr marL="108947" marR="108947" marT="42871" marB="42871"/>
                </a:tc>
                <a:tc>
                  <a:txBody>
                    <a:bodyPr/>
                    <a:lstStyle/>
                    <a:p>
                      <a:pPr algn="ctr"/>
                      <a:r>
                        <a:rPr lang="en-US" sz="1500" dirty="0"/>
                        <a:t>7%</a:t>
                      </a:r>
                    </a:p>
                    <a:p>
                      <a:pPr algn="ctr"/>
                      <a:r>
                        <a:rPr lang="en-US" sz="1500" dirty="0"/>
                        <a:t>(faster than avg)</a:t>
                      </a:r>
                    </a:p>
                  </a:txBody>
                  <a:tcPr marL="108947" marR="108947" marT="42871" marB="42871"/>
                </a:tc>
                <a:tc>
                  <a:txBody>
                    <a:bodyPr/>
                    <a:lstStyle/>
                    <a:p>
                      <a:pPr algn="ctr"/>
                      <a:r>
                        <a:rPr lang="en-US" sz="1500" dirty="0"/>
                        <a:t>31,500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$15.72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$32,700</a:t>
                      </a:r>
                    </a:p>
                  </a:txBody>
                  <a:tcPr marL="108947" marR="108947" marT="42871" marB="42871"/>
                </a:tc>
                <a:tc>
                  <a:txBody>
                    <a:bodyPr/>
                    <a:lstStyle/>
                    <a:p>
                      <a:pPr algn="ctr"/>
                      <a:r>
                        <a:rPr lang="en-US" sz="1500" dirty="0"/>
                        <a:t>Certificate/</a:t>
                      </a:r>
                    </a:p>
                    <a:p>
                      <a:pPr algn="ctr"/>
                      <a:r>
                        <a:rPr lang="en-US" sz="1500" dirty="0"/>
                        <a:t>diploma</a:t>
                      </a:r>
                    </a:p>
                  </a:txBody>
                  <a:tcPr marL="108947" marR="108947" marT="42871" marB="42871"/>
                </a:tc>
                <a:extLst>
                  <a:ext uri="{0D108BD9-81ED-4DB2-BD59-A6C34878D82A}">
                    <a16:rowId xmlns:a16="http://schemas.microsoft.com/office/drawing/2014/main" val="2504692458"/>
                  </a:ext>
                </a:extLst>
              </a:tr>
              <a:tr h="472167">
                <a:tc>
                  <a:txBody>
                    <a:bodyPr/>
                    <a:lstStyle/>
                    <a:p>
                      <a:r>
                        <a:rPr lang="en-US" sz="1500" dirty="0"/>
                        <a:t>Radiologic Technologist</a:t>
                      </a:r>
                      <a:r>
                        <a:rPr lang="en-US" sz="1500" baseline="30000" dirty="0"/>
                        <a:t>7</a:t>
                      </a:r>
                      <a:endParaRPr lang="en-US" sz="1500" dirty="0"/>
                    </a:p>
                  </a:txBody>
                  <a:tcPr marL="108947" marR="108947" marT="42871" marB="42871"/>
                </a:tc>
                <a:tc>
                  <a:txBody>
                    <a:bodyPr/>
                    <a:lstStyle/>
                    <a:p>
                      <a:pPr algn="ctr"/>
                      <a:r>
                        <a:rPr lang="en-US" sz="1500" dirty="0"/>
                        <a:t>250,000</a:t>
                      </a:r>
                    </a:p>
                  </a:txBody>
                  <a:tcPr marL="108947" marR="108947" marT="42871" marB="42871"/>
                </a:tc>
                <a:tc>
                  <a:txBody>
                    <a:bodyPr/>
                    <a:lstStyle/>
                    <a:p>
                      <a:pPr algn="ctr"/>
                      <a:r>
                        <a:rPr lang="en-US" sz="1500" dirty="0"/>
                        <a:t>9%</a:t>
                      </a:r>
                    </a:p>
                    <a:p>
                      <a:pPr algn="ctr"/>
                      <a:r>
                        <a:rPr lang="en-US" sz="1500" dirty="0"/>
                        <a:t>(faster than avg)</a:t>
                      </a:r>
                    </a:p>
                  </a:txBody>
                  <a:tcPr marL="108947" marR="108947" marT="42871" marB="42871"/>
                </a:tc>
                <a:tc>
                  <a:txBody>
                    <a:bodyPr/>
                    <a:lstStyle/>
                    <a:p>
                      <a:pPr algn="ctr"/>
                      <a:r>
                        <a:rPr lang="en-US" sz="1500" dirty="0"/>
                        <a:t>23,300</a:t>
                      </a:r>
                    </a:p>
                  </a:txBody>
                  <a:tcPr marL="108947" marR="108947" marT="42871" marB="42871"/>
                </a:tc>
                <a:tc>
                  <a:txBody>
                    <a:bodyPr/>
                    <a:lstStyle/>
                    <a:p>
                      <a:pPr algn="ctr" fontAlgn="ctr"/>
                      <a:r>
                        <a:rPr lang="en-US" sz="1500" dirty="0"/>
                        <a:t>$29.44</a:t>
                      </a:r>
                    </a:p>
                    <a:p>
                      <a:pPr algn="ctr" fontAlgn="ctr"/>
                      <a:r>
                        <a:rPr lang="en-US" sz="1500" dirty="0"/>
                        <a:t>$61,240</a:t>
                      </a:r>
                    </a:p>
                  </a:txBody>
                  <a:tcPr marL="108947" marR="108947" marT="42871" marB="42871"/>
                </a:tc>
                <a:tc>
                  <a:txBody>
                    <a:bodyPr/>
                    <a:lstStyle/>
                    <a:p>
                      <a:pPr algn="ctr" fontAlgn="ctr"/>
                      <a:r>
                        <a:rPr lang="en-US" sz="1500" dirty="0"/>
                        <a:t>Associates degree</a:t>
                      </a:r>
                    </a:p>
                  </a:txBody>
                  <a:tcPr marL="108947" marR="108947" marT="42871" marB="42871"/>
                </a:tc>
                <a:extLst>
                  <a:ext uri="{0D108BD9-81ED-4DB2-BD59-A6C34878D82A}">
                    <a16:rowId xmlns:a16="http://schemas.microsoft.com/office/drawing/2014/main" val="1014840996"/>
                  </a:ext>
                </a:extLst>
              </a:tr>
              <a:tr h="472167">
                <a:tc>
                  <a:txBody>
                    <a:bodyPr/>
                    <a:lstStyle/>
                    <a:p>
                      <a:r>
                        <a:rPr lang="en-US" sz="1500" dirty="0"/>
                        <a:t>Surgical Technologist</a:t>
                      </a:r>
                      <a:r>
                        <a:rPr lang="en-US" sz="1500" baseline="30000" dirty="0"/>
                        <a:t>8</a:t>
                      </a:r>
                      <a:endParaRPr lang="en-US" sz="1500" dirty="0"/>
                    </a:p>
                  </a:txBody>
                  <a:tcPr marL="108947" marR="108947" marT="42871" marB="42871"/>
                </a:tc>
                <a:tc>
                  <a:txBody>
                    <a:bodyPr/>
                    <a:lstStyle/>
                    <a:p>
                      <a:pPr algn="ctr"/>
                      <a:r>
                        <a:rPr lang="en-US" sz="1500" dirty="0"/>
                        <a:t>112,100</a:t>
                      </a:r>
                    </a:p>
                  </a:txBody>
                  <a:tcPr marL="108947" marR="108947" marT="42871" marB="42871"/>
                </a:tc>
                <a:tc>
                  <a:txBody>
                    <a:bodyPr/>
                    <a:lstStyle/>
                    <a:p>
                      <a:pPr algn="ctr"/>
                      <a:r>
                        <a:rPr lang="en-US" sz="1500" dirty="0"/>
                        <a:t>9%</a:t>
                      </a:r>
                    </a:p>
                    <a:p>
                      <a:pPr algn="ctr"/>
                      <a:r>
                        <a:rPr lang="en-US" sz="1500" dirty="0"/>
                        <a:t>(faster than avg)</a:t>
                      </a:r>
                    </a:p>
                  </a:txBody>
                  <a:tcPr marL="108947" marR="108947" marT="42871" marB="42871"/>
                </a:tc>
                <a:tc>
                  <a:txBody>
                    <a:bodyPr/>
                    <a:lstStyle/>
                    <a:p>
                      <a:pPr algn="ctr"/>
                      <a:r>
                        <a:rPr lang="en-US" sz="1500" dirty="0"/>
                        <a:t>9,700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$22.74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$47,300</a:t>
                      </a:r>
                    </a:p>
                  </a:txBody>
                  <a:tcPr marL="108947" marR="108947" marT="42871" marB="42871"/>
                </a:tc>
                <a:tc>
                  <a:txBody>
                    <a:bodyPr/>
                    <a:lstStyle/>
                    <a:p>
                      <a:pPr algn="ctr"/>
                      <a:r>
                        <a:rPr lang="en-US" sz="1500" dirty="0"/>
                        <a:t>Postsecondary nondegree</a:t>
                      </a:r>
                    </a:p>
                  </a:txBody>
                  <a:tcPr marL="108947" marR="108947" marT="42871" marB="42871"/>
                </a:tc>
                <a:extLst>
                  <a:ext uri="{0D108BD9-81ED-4DB2-BD59-A6C34878D82A}">
                    <a16:rowId xmlns:a16="http://schemas.microsoft.com/office/drawing/2014/main" val="282667231"/>
                  </a:ext>
                </a:extLst>
              </a:tr>
              <a:tr h="472167">
                <a:tc>
                  <a:txBody>
                    <a:bodyPr/>
                    <a:lstStyle/>
                    <a:p>
                      <a:r>
                        <a:rPr lang="en-US" sz="1500" dirty="0"/>
                        <a:t>Medical (Health) Informatics</a:t>
                      </a:r>
                      <a:r>
                        <a:rPr lang="en-US" sz="1500" baseline="30000" dirty="0"/>
                        <a:t>9</a:t>
                      </a:r>
                      <a:endParaRPr lang="en-US" sz="1500" dirty="0"/>
                    </a:p>
                  </a:txBody>
                  <a:tcPr marL="108947" marR="108947" marT="42871" marB="42871"/>
                </a:tc>
                <a:tc>
                  <a:txBody>
                    <a:bodyPr/>
                    <a:lstStyle/>
                    <a:p>
                      <a:pPr algn="ctr"/>
                      <a:r>
                        <a:rPr lang="en-US" sz="1500" dirty="0"/>
                        <a:t>215,500</a:t>
                      </a:r>
                    </a:p>
                  </a:txBody>
                  <a:tcPr marL="108947" marR="108947" marT="42871" marB="42871"/>
                </a:tc>
                <a:tc>
                  <a:txBody>
                    <a:bodyPr/>
                    <a:lstStyle/>
                    <a:p>
                      <a:pPr algn="ctr"/>
                      <a:r>
                        <a:rPr lang="en-US" sz="1500" dirty="0"/>
                        <a:t>11%</a:t>
                      </a:r>
                    </a:p>
                    <a:p>
                      <a:pPr algn="ctr"/>
                      <a:r>
                        <a:rPr lang="en-US" sz="1500" dirty="0"/>
                        <a:t>(much faster than avg)</a:t>
                      </a:r>
                    </a:p>
                  </a:txBody>
                  <a:tcPr marL="108947" marR="108947" marT="42871" marB="42871"/>
                </a:tc>
                <a:tc>
                  <a:txBody>
                    <a:bodyPr/>
                    <a:lstStyle/>
                    <a:p>
                      <a:pPr algn="ctr"/>
                      <a:r>
                        <a:rPr lang="en-US" sz="1500" dirty="0"/>
                        <a:t>23,100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$40,350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Postsecondary nondegree</a:t>
                      </a:r>
                    </a:p>
                  </a:txBody>
                  <a:tcPr marL="108947" marR="108947" marT="42871" marB="42871"/>
                </a:tc>
                <a:extLst>
                  <a:ext uri="{0D108BD9-81ED-4DB2-BD59-A6C34878D82A}">
                    <a16:rowId xmlns:a16="http://schemas.microsoft.com/office/drawing/2014/main" val="2651744344"/>
                  </a:ext>
                </a:extLst>
              </a:tr>
              <a:tr h="472167">
                <a:tc>
                  <a:txBody>
                    <a:bodyPr/>
                    <a:lstStyle/>
                    <a:p>
                      <a:r>
                        <a:rPr lang="en-US" sz="1500" dirty="0"/>
                        <a:t>Patient Care Tech</a:t>
                      </a:r>
                      <a:r>
                        <a:rPr lang="en-US" sz="1500" baseline="30000" dirty="0"/>
                        <a:t>10</a:t>
                      </a:r>
                      <a:endParaRPr lang="en-US" sz="1500" dirty="0"/>
                    </a:p>
                  </a:txBody>
                  <a:tcPr marL="108947" marR="108947" marT="42871" marB="42871"/>
                </a:tc>
                <a:tc>
                  <a:txBody>
                    <a:bodyPr/>
                    <a:lstStyle/>
                    <a:p>
                      <a:pPr algn="ctr"/>
                      <a:r>
                        <a:rPr lang="en-US" sz="1500" dirty="0"/>
                        <a:t>686,600</a:t>
                      </a:r>
                    </a:p>
                  </a:txBody>
                  <a:tcPr marL="108947" marR="108947" marT="42871" marB="42871"/>
                </a:tc>
                <a:tc>
                  <a:txBody>
                    <a:bodyPr/>
                    <a:lstStyle/>
                    <a:p>
                      <a:pPr algn="ctr"/>
                      <a:r>
                        <a:rPr lang="en-US" sz="1500" dirty="0"/>
                        <a:t>23%</a:t>
                      </a:r>
                    </a:p>
                    <a:p>
                      <a:pPr algn="ctr"/>
                      <a:r>
                        <a:rPr lang="en-US" sz="1500" dirty="0"/>
                        <a:t>(much faster than avg)</a:t>
                      </a:r>
                    </a:p>
                  </a:txBody>
                  <a:tcPr marL="108947" marR="108947" marT="42871" marB="42871"/>
                </a:tc>
                <a:tc>
                  <a:txBody>
                    <a:bodyPr/>
                    <a:lstStyle/>
                    <a:p>
                      <a:pPr algn="ctr"/>
                      <a:r>
                        <a:rPr lang="en-US" sz="1500" dirty="0"/>
                        <a:t>154,900</a:t>
                      </a:r>
                    </a:p>
                  </a:txBody>
                  <a:tcPr marL="108947" marR="108947" marT="42871" marB="42871"/>
                </a:tc>
                <a:tc>
                  <a:txBody>
                    <a:bodyPr/>
                    <a:lstStyle/>
                    <a:p>
                      <a:pPr algn="ctr"/>
                      <a:r>
                        <a:rPr lang="en-US" sz="1500" dirty="0"/>
                        <a:t>$16.16</a:t>
                      </a:r>
                    </a:p>
                    <a:p>
                      <a:pPr algn="ctr"/>
                      <a:r>
                        <a:rPr lang="en-US" sz="1500" dirty="0"/>
                        <a:t>$33,610</a:t>
                      </a:r>
                    </a:p>
                  </a:txBody>
                  <a:tcPr marL="108947" marR="108947" marT="42871" marB="4287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Postsecondary nondegree</a:t>
                      </a:r>
                    </a:p>
                  </a:txBody>
                  <a:tcPr marL="108947" marR="108947" marT="42871" marB="42871"/>
                </a:tc>
                <a:extLst>
                  <a:ext uri="{0D108BD9-81ED-4DB2-BD59-A6C34878D82A}">
                    <a16:rowId xmlns:a16="http://schemas.microsoft.com/office/drawing/2014/main" val="3413998397"/>
                  </a:ext>
                </a:extLst>
              </a:tr>
            </a:tbl>
          </a:graphicData>
        </a:graphic>
      </p:graphicFrame>
      <p:sp>
        <p:nvSpPr>
          <p:cNvPr id="4" name="Title 3">
            <a:extLst>
              <a:ext uri="{FF2B5EF4-FFF2-40B4-BE49-F238E27FC236}">
                <a16:creationId xmlns:a16="http://schemas.microsoft.com/office/drawing/2014/main" id="{210AFB39-BF39-5247-A45D-2D5B051BF7E9}"/>
              </a:ext>
            </a:extLst>
          </p:cNvPr>
          <p:cNvSpPr>
            <a:spLocks noGrp="1"/>
          </p:cNvSpPr>
          <p:nvPr>
            <p:ph type="title"/>
          </p:nvPr>
        </p:nvSpPr>
        <p:spPr>
          <a:xfrm>
            <a:off x="152401" y="272874"/>
            <a:ext cx="9905998" cy="853440"/>
          </a:xfrm>
        </p:spPr>
        <p:txBody>
          <a:bodyPr/>
          <a:lstStyle/>
          <a:p>
            <a:r>
              <a:rPr lang="en-US" dirty="0"/>
              <a:t>National workforce outlook: 2018-2028 </a:t>
            </a:r>
            <a:r>
              <a:rPr lang="en-US" i="1" dirty="0"/>
              <a:t>(from GMU analysis)</a:t>
            </a:r>
          </a:p>
        </p:txBody>
      </p:sp>
    </p:spTree>
    <p:extLst>
      <p:ext uri="{BB962C8B-B14F-4D97-AF65-F5344CB8AC3E}">
        <p14:creationId xmlns:p14="http://schemas.microsoft.com/office/powerpoint/2010/main" val="338849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B4831-917C-49C7-A630-171B01AB23E0}"/>
              </a:ext>
            </a:extLst>
          </p:cNvPr>
          <p:cNvSpPr>
            <a:spLocks noGrp="1"/>
          </p:cNvSpPr>
          <p:nvPr>
            <p:ph type="title"/>
          </p:nvPr>
        </p:nvSpPr>
        <p:spPr/>
        <p:txBody>
          <a:bodyPr/>
          <a:lstStyle/>
          <a:p>
            <a:r>
              <a:rPr lang="en-US" dirty="0"/>
              <a:t>Overview: Amazon Tech Talent Pipeline</a:t>
            </a:r>
          </a:p>
        </p:txBody>
      </p:sp>
      <p:sp>
        <p:nvSpPr>
          <p:cNvPr id="2" name="Rectangle 1">
            <a:extLst>
              <a:ext uri="{FF2B5EF4-FFF2-40B4-BE49-F238E27FC236}">
                <a16:creationId xmlns:a16="http://schemas.microsoft.com/office/drawing/2014/main" id="{6FE49882-89D9-4A38-AA83-47D5338F15B7}"/>
              </a:ext>
            </a:extLst>
          </p:cNvPr>
          <p:cNvSpPr/>
          <p:nvPr/>
        </p:nvSpPr>
        <p:spPr>
          <a:xfrm>
            <a:off x="469900" y="1101087"/>
            <a:ext cx="10332779" cy="318548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a:ea typeface="+mn-ea"/>
                <a:cs typeface="+mn-cs"/>
              </a:rPr>
              <a:t>KEY POINTS:</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rPr>
              <a:t>Initiative will help to produce an additional </a:t>
            </a:r>
            <a:r>
              <a:rPr kumimoji="0" lang="en-US" sz="1500" b="1" i="0" u="none" strike="noStrike" kern="1200" cap="none" spc="0" normalizeH="0" baseline="0" noProof="0" dirty="0">
                <a:ln>
                  <a:noFill/>
                </a:ln>
                <a:solidFill>
                  <a:prstClr val="black"/>
                </a:solidFill>
                <a:effectLst/>
                <a:uLnTx/>
                <a:uFillTx/>
                <a:latin typeface="Verdana"/>
                <a:ea typeface="+mn-ea"/>
                <a:cs typeface="+mn-cs"/>
              </a:rPr>
              <a:t>31,000</a:t>
            </a:r>
            <a:r>
              <a:rPr kumimoji="0" lang="en-US" sz="1500" b="0" i="0" u="none" strike="noStrike" kern="1200" cap="none" spc="0" normalizeH="0" baseline="0" noProof="0" dirty="0">
                <a:ln>
                  <a:noFill/>
                </a:ln>
                <a:solidFill>
                  <a:prstClr val="black"/>
                </a:solidFill>
                <a:effectLst/>
                <a:uLnTx/>
                <a:uFillTx/>
                <a:latin typeface="Verdana"/>
                <a:ea typeface="+mn-ea"/>
                <a:cs typeface="+mn-cs"/>
              </a:rPr>
              <a:t> technology graduates over the next </a:t>
            </a:r>
            <a:r>
              <a:rPr kumimoji="0" lang="en-US" sz="1500" b="1" i="0" u="none" strike="noStrike" kern="1200" cap="none" spc="0" normalizeH="0" baseline="0" noProof="0" dirty="0">
                <a:ln>
                  <a:noFill/>
                </a:ln>
                <a:solidFill>
                  <a:prstClr val="black"/>
                </a:solidFill>
                <a:effectLst/>
                <a:uLnTx/>
                <a:uFillTx/>
                <a:latin typeface="Verdana"/>
                <a:ea typeface="+mn-ea"/>
                <a:cs typeface="+mn-cs"/>
              </a:rPr>
              <a:t>20 years</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rPr>
              <a:t>11 universities are expected to share a total of $961.5 million in state funding over the next two decades for the </a:t>
            </a:r>
            <a:r>
              <a:rPr kumimoji="0" lang="en-US" sz="1500" b="1" i="0" u="none" strike="noStrike" kern="1200" cap="none" spc="0" normalizeH="0" baseline="0" noProof="0" dirty="0">
                <a:ln>
                  <a:noFill/>
                </a:ln>
                <a:solidFill>
                  <a:prstClr val="black"/>
                </a:solidFill>
                <a:effectLst/>
                <a:uLnTx/>
                <a:uFillTx/>
                <a:latin typeface="Verdana"/>
                <a:ea typeface="+mn-ea"/>
                <a:cs typeface="+mn-cs"/>
              </a:rPr>
              <a:t>expansion of their degree programs </a:t>
            </a:r>
            <a:r>
              <a:rPr kumimoji="0" lang="en-US" sz="1500" b="0" i="0" u="none" strike="noStrike" kern="1200" cap="none" spc="0" normalizeH="0" baseline="0" noProof="0" dirty="0">
                <a:ln>
                  <a:noFill/>
                </a:ln>
                <a:solidFill>
                  <a:prstClr val="black"/>
                </a:solidFill>
                <a:effectLst/>
                <a:uLnTx/>
                <a:uFillTx/>
                <a:latin typeface="Verdana"/>
                <a:ea typeface="+mn-ea"/>
                <a:cs typeface="+mn-cs"/>
              </a:rPr>
              <a:t>and </a:t>
            </a:r>
            <a:r>
              <a:rPr kumimoji="0" lang="en-US" sz="1500" b="1" i="0" u="none" strike="noStrike" kern="1200" cap="none" spc="0" normalizeH="0" baseline="0" noProof="0" dirty="0">
                <a:ln>
                  <a:noFill/>
                </a:ln>
                <a:solidFill>
                  <a:prstClr val="black"/>
                </a:solidFill>
                <a:effectLst/>
                <a:uLnTx/>
                <a:uFillTx/>
                <a:latin typeface="Verdana"/>
                <a:ea typeface="+mn-ea"/>
                <a:cs typeface="+mn-cs"/>
              </a:rPr>
              <a:t>construction of new facilities</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rPr>
              <a:t>The funding will be awarded on an </a:t>
            </a:r>
            <a:r>
              <a:rPr kumimoji="0" lang="en-US" sz="1500" b="1" i="0" u="none" strike="noStrike" kern="1200" cap="none" spc="0" normalizeH="0" baseline="0" noProof="0" dirty="0">
                <a:ln>
                  <a:noFill/>
                </a:ln>
                <a:solidFill>
                  <a:prstClr val="black"/>
                </a:solidFill>
                <a:effectLst/>
                <a:uLnTx/>
                <a:uFillTx/>
                <a:latin typeface="Verdana"/>
                <a:ea typeface="+mn-ea"/>
                <a:cs typeface="+mn-cs"/>
              </a:rPr>
              <a:t>annual</a:t>
            </a:r>
            <a:r>
              <a:rPr kumimoji="0" lang="en-US" sz="1500" b="0" i="0" u="none" strike="noStrike" kern="1200" cap="none" spc="0" normalizeH="0" baseline="0" noProof="0" dirty="0">
                <a:ln>
                  <a:noFill/>
                </a:ln>
                <a:solidFill>
                  <a:prstClr val="black"/>
                </a:solidFill>
                <a:effectLst/>
                <a:uLnTx/>
                <a:uFillTx/>
                <a:latin typeface="Verdana"/>
                <a:ea typeface="+mn-ea"/>
                <a:cs typeface="+mn-cs"/>
              </a:rPr>
              <a:t> basis and is subject to the universities meeting certain enrollment and fundraising </a:t>
            </a:r>
            <a:r>
              <a:rPr kumimoji="0" lang="en-US" sz="1500" b="1" i="0" u="none" strike="noStrike" kern="1200" cap="none" spc="0" normalizeH="0" baseline="0" noProof="0" dirty="0">
                <a:ln>
                  <a:noFill/>
                </a:ln>
                <a:solidFill>
                  <a:prstClr val="black"/>
                </a:solidFill>
                <a:effectLst/>
                <a:uLnTx/>
                <a:uFillTx/>
                <a:latin typeface="Verdana"/>
                <a:ea typeface="+mn-ea"/>
                <a:cs typeface="+mn-cs"/>
              </a:rPr>
              <a:t>targets</a:t>
            </a:r>
            <a:r>
              <a:rPr kumimoji="0" lang="en-US" sz="1500" b="0" i="0" u="none" strike="noStrike" kern="1200" cap="none" spc="0" normalizeH="0" baseline="0" noProof="0" dirty="0">
                <a:ln>
                  <a:noFill/>
                </a:ln>
                <a:solidFill>
                  <a:prstClr val="black"/>
                </a:solidFill>
                <a:effectLst/>
                <a:uLnTx/>
                <a:uFillTx/>
                <a:latin typeface="Verdana"/>
                <a:ea typeface="+mn-ea"/>
                <a:cs typeface="+mn-cs"/>
              </a:rPr>
              <a:t> set by the state</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rPr>
              <a:t>Partners are subject to </a:t>
            </a:r>
            <a:r>
              <a:rPr kumimoji="0" lang="en-US" sz="1500" b="1" i="0" u="none" strike="noStrike" kern="1200" cap="none" spc="0" normalizeH="0" baseline="0" noProof="0" dirty="0">
                <a:ln>
                  <a:noFill/>
                </a:ln>
                <a:solidFill>
                  <a:prstClr val="black"/>
                </a:solidFill>
                <a:effectLst/>
                <a:uLnTx/>
                <a:uFillTx/>
                <a:latin typeface="Verdana"/>
                <a:ea typeface="+mn-ea"/>
                <a:cs typeface="+mn-cs"/>
              </a:rPr>
              <a:t>performance-based</a:t>
            </a:r>
            <a:r>
              <a:rPr kumimoji="0" lang="en-US" sz="1500" b="0" i="0" u="none" strike="noStrike" kern="1200" cap="none" spc="0" normalizeH="0" baseline="0" noProof="0" dirty="0">
                <a:ln>
                  <a:noFill/>
                </a:ln>
                <a:solidFill>
                  <a:prstClr val="black"/>
                </a:solidFill>
                <a:effectLst/>
                <a:uLnTx/>
                <a:uFillTx/>
                <a:latin typeface="Verdana"/>
                <a:ea typeface="+mn-ea"/>
                <a:cs typeface="+mn-cs"/>
              </a:rPr>
              <a:t> agreements to be negotiated with each public community college, four-year college, and university across Virginia that wants to participate</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rPr>
              <a:t>State funding will be provided to recruit </a:t>
            </a:r>
            <a:r>
              <a:rPr kumimoji="0" lang="en-US" sz="1500" b="1" i="0" u="none" strike="noStrike" kern="1200" cap="none" spc="0" normalizeH="0" baseline="0" noProof="0" dirty="0">
                <a:ln>
                  <a:noFill/>
                </a:ln>
                <a:solidFill>
                  <a:prstClr val="black"/>
                </a:solidFill>
                <a:effectLst/>
                <a:uLnTx/>
                <a:uFillTx/>
                <a:latin typeface="Verdana"/>
                <a:ea typeface="+mn-ea"/>
                <a:cs typeface="+mn-cs"/>
              </a:rPr>
              <a:t>faculty</a:t>
            </a:r>
            <a:r>
              <a:rPr kumimoji="0" lang="en-US" sz="1500" b="0" i="0" u="none" strike="noStrike" kern="1200" cap="none" spc="0" normalizeH="0" baseline="0" noProof="0" dirty="0">
                <a:ln>
                  <a:noFill/>
                </a:ln>
                <a:solidFill>
                  <a:prstClr val="black"/>
                </a:solidFill>
                <a:effectLst/>
                <a:uLnTx/>
                <a:uFillTx/>
                <a:latin typeface="Verdana"/>
                <a:ea typeface="+mn-ea"/>
                <a:cs typeface="+mn-cs"/>
              </a:rPr>
              <a:t>, address </a:t>
            </a:r>
            <a:r>
              <a:rPr kumimoji="0" lang="en-US" sz="1500" b="1" i="0" u="none" strike="noStrike" kern="1200" cap="none" spc="0" normalizeH="0" baseline="0" noProof="0" dirty="0">
                <a:ln>
                  <a:noFill/>
                </a:ln>
                <a:solidFill>
                  <a:prstClr val="black"/>
                </a:solidFill>
                <a:effectLst/>
                <a:uLnTx/>
                <a:uFillTx/>
                <a:latin typeface="Verdana"/>
                <a:ea typeface="+mn-ea"/>
                <a:cs typeface="+mn-cs"/>
              </a:rPr>
              <a:t>capital</a:t>
            </a:r>
            <a:r>
              <a:rPr kumimoji="0" lang="en-US" sz="1500" b="0" i="0" u="none" strike="noStrike" kern="1200" cap="none" spc="0" normalizeH="0" baseline="0" noProof="0" dirty="0">
                <a:ln>
                  <a:noFill/>
                </a:ln>
                <a:solidFill>
                  <a:prstClr val="black"/>
                </a:solidFill>
                <a:effectLst/>
                <a:uLnTx/>
                <a:uFillTx/>
                <a:latin typeface="Verdana"/>
                <a:ea typeface="+mn-ea"/>
                <a:cs typeface="+mn-cs"/>
              </a:rPr>
              <a:t> needs, and provide ongoing </a:t>
            </a:r>
            <a:r>
              <a:rPr kumimoji="0" lang="en-US" sz="1500" b="1" i="0" u="none" strike="noStrike" kern="1200" cap="none" spc="0" normalizeH="0" baseline="0" noProof="0" dirty="0">
                <a:ln>
                  <a:noFill/>
                </a:ln>
                <a:solidFill>
                  <a:prstClr val="black"/>
                </a:solidFill>
                <a:effectLst/>
                <a:uLnTx/>
                <a:uFillTx/>
                <a:latin typeface="Verdana"/>
                <a:ea typeface="+mn-ea"/>
                <a:cs typeface="+mn-cs"/>
              </a:rPr>
              <a:t>enrollment</a:t>
            </a:r>
            <a:r>
              <a:rPr kumimoji="0" lang="en-US" sz="1500" b="0" i="0" u="none" strike="noStrike" kern="1200" cap="none" spc="0" normalizeH="0" baseline="0" noProof="0" dirty="0">
                <a:ln>
                  <a:noFill/>
                </a:ln>
                <a:solidFill>
                  <a:prstClr val="black"/>
                </a:solidFill>
                <a:effectLst/>
                <a:uLnTx/>
                <a:uFillTx/>
                <a:latin typeface="Verdana"/>
                <a:ea typeface="+mn-ea"/>
                <a:cs typeface="+mn-cs"/>
              </a:rPr>
              <a:t> support</a:t>
            </a:r>
          </a:p>
        </p:txBody>
      </p:sp>
      <p:sp>
        <p:nvSpPr>
          <p:cNvPr id="6" name="Rectangle 5">
            <a:extLst>
              <a:ext uri="{FF2B5EF4-FFF2-40B4-BE49-F238E27FC236}">
                <a16:creationId xmlns:a16="http://schemas.microsoft.com/office/drawing/2014/main" id="{AA30C9A7-17FC-48C3-9CB7-018661B0D8D9}"/>
              </a:ext>
            </a:extLst>
          </p:cNvPr>
          <p:cNvSpPr/>
          <p:nvPr/>
        </p:nvSpPr>
        <p:spPr>
          <a:xfrm>
            <a:off x="469900" y="4637914"/>
            <a:ext cx="10183923" cy="1969770"/>
          </a:xfrm>
          <a:prstGeom prst="rect">
            <a:avLst/>
          </a:prstGeom>
          <a:solidFill>
            <a:schemeClr val="bg1"/>
          </a:solidFill>
        </p:spPr>
        <p:txBody>
          <a:bodyPr wrap="square">
            <a:spAutoFit/>
          </a:bodyPr>
          <a:lstStyle/>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Verdana"/>
                <a:ea typeface="+mn-ea"/>
                <a:cs typeface="+mn-cs"/>
              </a:rPr>
              <a:t>ADDITIONAL INFORMATION:</a:t>
            </a:r>
          </a:p>
          <a:p>
            <a:pPr marL="3429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hlinkClick r:id="rId2"/>
              </a:rPr>
              <a:t>https://www.nvtc.org/ThemeDev/Insights/Tech_Talent_Initiative_Workforce_Development.aspx</a:t>
            </a:r>
            <a:r>
              <a:rPr kumimoji="0" lang="en-US" sz="1500" b="0" i="0" u="none" strike="noStrike" kern="1200" cap="none" spc="0" normalizeH="0" baseline="0" noProof="0" dirty="0">
                <a:ln>
                  <a:noFill/>
                </a:ln>
                <a:solidFill>
                  <a:prstClr val="black"/>
                </a:solidFill>
                <a:effectLst/>
                <a:uLnTx/>
                <a:uFillTx/>
                <a:latin typeface="Verdana"/>
                <a:ea typeface="+mn-ea"/>
                <a:cs typeface="+mn-cs"/>
              </a:rPr>
              <a:t> </a:t>
            </a:r>
            <a:r>
              <a:rPr kumimoji="0" lang="en-US" sz="1500" b="0" i="1" u="none" strike="noStrike" kern="1200" cap="none" spc="0" normalizeH="0" baseline="0" noProof="0" dirty="0">
                <a:ln>
                  <a:noFill/>
                </a:ln>
                <a:solidFill>
                  <a:prstClr val="black"/>
                </a:solidFill>
                <a:effectLst/>
                <a:uLnTx/>
                <a:uFillTx/>
                <a:latin typeface="Verdana"/>
                <a:ea typeface="+mn-ea"/>
                <a:cs typeface="+mn-cs"/>
              </a:rPr>
              <a:t>(shared from Tammie)</a:t>
            </a:r>
          </a:p>
          <a:p>
            <a:pPr marL="3429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hlinkClick r:id="rId3"/>
              </a:rPr>
              <a:t>https://hqnova.com/assets/pdfs/NOVA_Higher-Ed.pdf </a:t>
            </a:r>
            <a:endParaRPr kumimoji="0" lang="en-US" sz="1500" b="0" i="0" u="none" strike="noStrike" kern="1200" cap="none" spc="0" normalizeH="0" baseline="0" noProof="0" dirty="0">
              <a:ln>
                <a:noFill/>
              </a:ln>
              <a:solidFill>
                <a:prstClr val="black"/>
              </a:solidFill>
              <a:effectLst/>
              <a:uLnTx/>
              <a:uFillTx/>
              <a:latin typeface="Verdana"/>
              <a:ea typeface="+mn-ea"/>
              <a:cs typeface="+mn-cs"/>
            </a:endParaRPr>
          </a:p>
          <a:p>
            <a:pPr marL="3429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Verdana"/>
                <a:ea typeface="+mn-ea"/>
                <a:cs typeface="+mn-cs"/>
                <a:hlinkClick r:id="rId4"/>
              </a:rPr>
              <a:t>https://www.insidehighered.com/news/2019/11/08/virginia-pledges-1-billion-computer-science-degree-expansion</a:t>
            </a:r>
            <a:r>
              <a:rPr kumimoji="0" lang="en-US" sz="1500" b="0" i="0" u="none" strike="noStrike" kern="1200" cap="none" spc="0" normalizeH="0" baseline="0" noProof="0" dirty="0">
                <a:ln>
                  <a:noFill/>
                </a:ln>
                <a:solidFill>
                  <a:prstClr val="black"/>
                </a:solidFill>
                <a:effectLst/>
                <a:uLnTx/>
                <a:uFillTx/>
                <a:latin typeface="Verdana"/>
                <a:ea typeface="+mn-ea"/>
                <a:cs typeface="+mn-cs"/>
              </a:rPr>
              <a:t> </a:t>
            </a:r>
          </a:p>
        </p:txBody>
      </p:sp>
      <p:pic>
        <p:nvPicPr>
          <p:cNvPr id="13" name="Picture 12">
            <a:extLst>
              <a:ext uri="{FF2B5EF4-FFF2-40B4-BE49-F238E27FC236}">
                <a16:creationId xmlns:a16="http://schemas.microsoft.com/office/drawing/2014/main" id="{BBBA0CA5-975D-4F96-92A1-79DF4538D9DA}"/>
              </a:ext>
            </a:extLst>
          </p:cNvPr>
          <p:cNvPicPr>
            <a:picLocks noChangeAspect="1"/>
          </p:cNvPicPr>
          <p:nvPr/>
        </p:nvPicPr>
        <p:blipFill>
          <a:blip r:embed="rId5"/>
          <a:stretch>
            <a:fillRect/>
          </a:stretch>
        </p:blipFill>
        <p:spPr>
          <a:xfrm>
            <a:off x="8506920" y="557246"/>
            <a:ext cx="3607973" cy="460017"/>
          </a:xfrm>
          <a:prstGeom prst="rect">
            <a:avLst/>
          </a:prstGeom>
        </p:spPr>
      </p:pic>
      <p:pic>
        <p:nvPicPr>
          <p:cNvPr id="14" name="Picture 6" descr="Don't Expect Explosive Growth From the Amazon of Today | The ...">
            <a:extLst>
              <a:ext uri="{FF2B5EF4-FFF2-40B4-BE49-F238E27FC236}">
                <a16:creationId xmlns:a16="http://schemas.microsoft.com/office/drawing/2014/main" id="{F8B49A9F-2937-4FFF-ABC0-A15679887C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5851" y="108413"/>
            <a:ext cx="1399350" cy="5883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F46732F-2EC9-4653-9211-16C9EB16CFCD}"/>
              </a:ext>
            </a:extLst>
          </p:cNvPr>
          <p:cNvCxnSpPr>
            <a:cxnSpLocks/>
          </p:cNvCxnSpPr>
          <p:nvPr/>
        </p:nvCxnSpPr>
        <p:spPr>
          <a:xfrm>
            <a:off x="469900" y="4954940"/>
            <a:ext cx="338364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0AC12C-1981-4CE9-BC8A-A74FF4C231B5}"/>
              </a:ext>
            </a:extLst>
          </p:cNvPr>
          <p:cNvCxnSpPr>
            <a:cxnSpLocks/>
          </p:cNvCxnSpPr>
          <p:nvPr/>
        </p:nvCxnSpPr>
        <p:spPr>
          <a:xfrm>
            <a:off x="469899" y="1436915"/>
            <a:ext cx="172447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743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B4831-917C-49C7-A630-171B01AB23E0}"/>
              </a:ext>
            </a:extLst>
          </p:cNvPr>
          <p:cNvSpPr>
            <a:spLocks noGrp="1"/>
          </p:cNvSpPr>
          <p:nvPr>
            <p:ph type="title"/>
          </p:nvPr>
        </p:nvSpPr>
        <p:spPr/>
        <p:txBody>
          <a:bodyPr/>
          <a:lstStyle/>
          <a:p>
            <a:r>
              <a:rPr lang="en-US" dirty="0"/>
              <a:t>Program Design: Amazon Tech Talent Pipeline </a:t>
            </a:r>
          </a:p>
        </p:txBody>
      </p:sp>
      <p:sp>
        <p:nvSpPr>
          <p:cNvPr id="7" name="Rectangle 6">
            <a:extLst>
              <a:ext uri="{FF2B5EF4-FFF2-40B4-BE49-F238E27FC236}">
                <a16:creationId xmlns:a16="http://schemas.microsoft.com/office/drawing/2014/main" id="{ABF2DD89-E11B-40FB-A2E0-D509F388C1F6}"/>
              </a:ext>
            </a:extLst>
          </p:cNvPr>
          <p:cNvSpPr/>
          <p:nvPr/>
        </p:nvSpPr>
        <p:spPr>
          <a:xfrm>
            <a:off x="835491" y="4500048"/>
            <a:ext cx="2011680" cy="203132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This investment will enable the Commonwealth to provide ongoing professional development to current and future teachers; create, curate, and disseminate high-quality curriculum and resources; support summer and after-school programming for students; and facilitate meaningful career exposure and work-based learning opportunities in high-demand fields</a:t>
            </a:r>
          </a:p>
        </p:txBody>
      </p:sp>
      <p:sp>
        <p:nvSpPr>
          <p:cNvPr id="8" name="Rectangle 7">
            <a:extLst>
              <a:ext uri="{FF2B5EF4-FFF2-40B4-BE49-F238E27FC236}">
                <a16:creationId xmlns:a16="http://schemas.microsoft.com/office/drawing/2014/main" id="{F752E0E4-1C2D-4A84-B9CD-FA8D0FD2C541}"/>
              </a:ext>
            </a:extLst>
          </p:cNvPr>
          <p:cNvSpPr/>
          <p:nvPr/>
        </p:nvSpPr>
        <p:spPr>
          <a:xfrm>
            <a:off x="2980573" y="4500048"/>
            <a:ext cx="1851473" cy="147732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State leaders will collaborate with the Virginia Community College System (VCCS) and community college leaders to craft performance-based community college tech talent programs that will complement the bachelor’s- and master’s level tech-talent education programs</a:t>
            </a:r>
          </a:p>
        </p:txBody>
      </p:sp>
      <p:sp>
        <p:nvSpPr>
          <p:cNvPr id="9" name="Rectangle 8">
            <a:extLst>
              <a:ext uri="{FF2B5EF4-FFF2-40B4-BE49-F238E27FC236}">
                <a16:creationId xmlns:a16="http://schemas.microsoft.com/office/drawing/2014/main" id="{1A7F6CA1-7760-4972-ACC4-0ADAD8FE5A2D}"/>
              </a:ext>
            </a:extLst>
          </p:cNvPr>
          <p:cNvSpPr/>
          <p:nvPr/>
        </p:nvSpPr>
        <p:spPr>
          <a:xfrm>
            <a:off x="4965448" y="4500048"/>
            <a:ext cx="2011680" cy="203132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Performance-based tech-talent investment fund through which 7 higher education institutions across Virginia can receive startup funds for faculty recruitment, state capital investment (where required), and enrollment funding necessary to expand the number of bachelor’s degrees they confer annually in computer science and closely related fields (e.g., computer engineering)</a:t>
            </a:r>
          </a:p>
        </p:txBody>
      </p:sp>
      <p:sp>
        <p:nvSpPr>
          <p:cNvPr id="10" name="Rectangle 9">
            <a:extLst>
              <a:ext uri="{FF2B5EF4-FFF2-40B4-BE49-F238E27FC236}">
                <a16:creationId xmlns:a16="http://schemas.microsoft.com/office/drawing/2014/main" id="{40B16C98-4359-4834-B66F-F09EA9481759}"/>
              </a:ext>
            </a:extLst>
          </p:cNvPr>
          <p:cNvSpPr/>
          <p:nvPr/>
        </p:nvSpPr>
        <p:spPr>
          <a:xfrm>
            <a:off x="7110530" y="4500048"/>
            <a:ext cx="2011680" cy="175432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These performance-based, master’s-degree-level investments will be provided on a dollar-for-dollar matching basis for philanthropic funds raised by George Mason University for its Arlington campus and Virginia Tech University for a new graduate-level Innovation Campus expected to be located in Alexandria</a:t>
            </a:r>
          </a:p>
        </p:txBody>
      </p:sp>
      <p:sp>
        <p:nvSpPr>
          <p:cNvPr id="11" name="Rectangle 10">
            <a:extLst>
              <a:ext uri="{FF2B5EF4-FFF2-40B4-BE49-F238E27FC236}">
                <a16:creationId xmlns:a16="http://schemas.microsoft.com/office/drawing/2014/main" id="{114A07DE-049A-4186-857C-FDAE784F3D85}"/>
              </a:ext>
            </a:extLst>
          </p:cNvPr>
          <p:cNvSpPr/>
          <p:nvPr/>
        </p:nvSpPr>
        <p:spPr>
          <a:xfrm>
            <a:off x="9255612" y="4500048"/>
            <a:ext cx="2011680" cy="175432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a:ea typeface="+mn-ea"/>
                <a:cs typeface="+mn-cs"/>
              </a:rPr>
              <a:t>The State Council of Higher Education for Virginia (SCHEV) will develop a higher education program to ensure that all students in baccalaureate programs in computer science and related fields have access to high-quality work-based learning, such as internships, apprenticeships, research experiences, and cooperative education programs </a:t>
            </a:r>
          </a:p>
        </p:txBody>
      </p:sp>
      <p:pic>
        <p:nvPicPr>
          <p:cNvPr id="13" name="Picture 12">
            <a:extLst>
              <a:ext uri="{FF2B5EF4-FFF2-40B4-BE49-F238E27FC236}">
                <a16:creationId xmlns:a16="http://schemas.microsoft.com/office/drawing/2014/main" id="{B5BE8684-C4F6-4724-9CEF-78C3DA9886BC}"/>
              </a:ext>
            </a:extLst>
          </p:cNvPr>
          <p:cNvPicPr>
            <a:picLocks noChangeAspect="1"/>
          </p:cNvPicPr>
          <p:nvPr/>
        </p:nvPicPr>
        <p:blipFill>
          <a:blip r:embed="rId2"/>
          <a:stretch>
            <a:fillRect/>
          </a:stretch>
        </p:blipFill>
        <p:spPr>
          <a:xfrm>
            <a:off x="8506920" y="557246"/>
            <a:ext cx="3607973" cy="460017"/>
          </a:xfrm>
          <a:prstGeom prst="rect">
            <a:avLst/>
          </a:prstGeom>
        </p:spPr>
      </p:pic>
      <p:pic>
        <p:nvPicPr>
          <p:cNvPr id="14" name="Picture 6" descr="Don't Expect Explosive Growth From the Amazon of Today | The ...">
            <a:extLst>
              <a:ext uri="{FF2B5EF4-FFF2-40B4-BE49-F238E27FC236}">
                <a16:creationId xmlns:a16="http://schemas.microsoft.com/office/drawing/2014/main" id="{D3860484-F88B-49FD-9813-C301E2796D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51" y="108413"/>
            <a:ext cx="1399350" cy="588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9FCDAB-1CC3-4DE6-975A-E0D2D44FD128}"/>
              </a:ext>
            </a:extLst>
          </p:cNvPr>
          <p:cNvPicPr>
            <a:picLocks noChangeAspect="1"/>
          </p:cNvPicPr>
          <p:nvPr/>
        </p:nvPicPr>
        <p:blipFill>
          <a:blip r:embed="rId4"/>
          <a:stretch>
            <a:fillRect/>
          </a:stretch>
        </p:blipFill>
        <p:spPr>
          <a:xfrm>
            <a:off x="2485480" y="1329307"/>
            <a:ext cx="6971615" cy="2629776"/>
          </a:xfrm>
          <a:prstGeom prst="rect">
            <a:avLst/>
          </a:prstGeom>
        </p:spPr>
      </p:pic>
      <p:sp>
        <p:nvSpPr>
          <p:cNvPr id="16" name="Rectangle 15">
            <a:extLst>
              <a:ext uri="{FF2B5EF4-FFF2-40B4-BE49-F238E27FC236}">
                <a16:creationId xmlns:a16="http://schemas.microsoft.com/office/drawing/2014/main" id="{6DA238F1-5E84-416D-9933-955E92B69FD2}"/>
              </a:ext>
            </a:extLst>
          </p:cNvPr>
          <p:cNvSpPr/>
          <p:nvPr/>
        </p:nvSpPr>
        <p:spPr bwMode="gray">
          <a:xfrm>
            <a:off x="3880962" y="2737712"/>
            <a:ext cx="1276463" cy="891698"/>
          </a:xfrm>
          <a:prstGeom prst="rect">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2408398-EC6A-4FF5-9CEF-343F93D5A625}"/>
              </a:ext>
            </a:extLst>
          </p:cNvPr>
          <p:cNvSpPr/>
          <p:nvPr/>
        </p:nvSpPr>
        <p:spPr bwMode="gray">
          <a:xfrm>
            <a:off x="8057764" y="1550398"/>
            <a:ext cx="1276463" cy="891698"/>
          </a:xfrm>
          <a:prstGeom prst="rect">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B59A4EFF-E463-4BDB-98B9-6C25A6E010F4}"/>
              </a:ext>
            </a:extLst>
          </p:cNvPr>
          <p:cNvSpPr/>
          <p:nvPr/>
        </p:nvSpPr>
        <p:spPr bwMode="gray">
          <a:xfrm>
            <a:off x="2485480" y="3130641"/>
            <a:ext cx="1276463" cy="891698"/>
          </a:xfrm>
          <a:prstGeom prst="rect">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6FE49882-89D9-4A38-AA83-47D5338F15B7}"/>
              </a:ext>
            </a:extLst>
          </p:cNvPr>
          <p:cNvSpPr/>
          <p:nvPr/>
        </p:nvSpPr>
        <p:spPr>
          <a:xfrm>
            <a:off x="374208" y="797573"/>
            <a:ext cx="5930900" cy="95410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Verdana"/>
                <a:ea typeface="+mn-ea"/>
                <a:cs typeface="Courier New" panose="02070309020205020404" pitchFamily="49" charset="0"/>
              </a:rPr>
              <a:t>The overall program includes five components: (1) a K-12 tech-talent pipeline initiative; (2) a community college program; (3) bachelor’s-level education; (4) master’s-level education; and (5) a tech internship program for higher education students.</a:t>
            </a:r>
          </a:p>
        </p:txBody>
      </p:sp>
      <p:sp>
        <p:nvSpPr>
          <p:cNvPr id="20" name="Callout: Line with Accent Bar 19">
            <a:extLst>
              <a:ext uri="{FF2B5EF4-FFF2-40B4-BE49-F238E27FC236}">
                <a16:creationId xmlns:a16="http://schemas.microsoft.com/office/drawing/2014/main" id="{FDE86B50-E09A-4658-B9B1-666766F27DF9}"/>
              </a:ext>
            </a:extLst>
          </p:cNvPr>
          <p:cNvSpPr/>
          <p:nvPr/>
        </p:nvSpPr>
        <p:spPr bwMode="gray">
          <a:xfrm rot="5400000">
            <a:off x="1190098" y="4931712"/>
            <a:ext cx="1432810" cy="752498"/>
          </a:xfrm>
          <a:prstGeom prst="accentCallout1">
            <a:avLst>
              <a:gd name="adj1" fmla="val 55205"/>
              <a:gd name="adj2" fmla="val -6418"/>
              <a:gd name="adj3" fmla="val -109873"/>
              <a:gd name="adj4" fmla="val -38971"/>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4FFB6A92-AEC8-4F4D-AEAA-12D675C13002}"/>
              </a:ext>
            </a:extLst>
          </p:cNvPr>
          <p:cNvSpPr/>
          <p:nvPr/>
        </p:nvSpPr>
        <p:spPr bwMode="gray">
          <a:xfrm>
            <a:off x="6661382" y="1941390"/>
            <a:ext cx="1276463" cy="891698"/>
          </a:xfrm>
          <a:prstGeom prst="rect">
            <a:avLst/>
          </a:prstGeom>
          <a:noFill/>
          <a:ln w="19050" algn="ctr">
            <a:solidFill>
              <a:schemeClr val="bg1">
                <a:lumMod val="75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81A4D6EE-0FD2-428F-9AD6-9CAB44828919}"/>
              </a:ext>
            </a:extLst>
          </p:cNvPr>
          <p:cNvSpPr/>
          <p:nvPr/>
        </p:nvSpPr>
        <p:spPr bwMode="gray">
          <a:xfrm>
            <a:off x="5276444" y="2342843"/>
            <a:ext cx="1276463" cy="891698"/>
          </a:xfrm>
          <a:prstGeom prst="rect">
            <a:avLst/>
          </a:prstGeom>
          <a:noFill/>
          <a:ln w="19050" algn="ctr">
            <a:solidFill>
              <a:schemeClr val="bg1">
                <a:lumMod val="75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3" name="Callout: Line with Accent Bar 22">
            <a:extLst>
              <a:ext uri="{FF2B5EF4-FFF2-40B4-BE49-F238E27FC236}">
                <a16:creationId xmlns:a16="http://schemas.microsoft.com/office/drawing/2014/main" id="{EB4A87AA-BF7E-437E-8411-0D6CC32D6312}"/>
              </a:ext>
            </a:extLst>
          </p:cNvPr>
          <p:cNvSpPr/>
          <p:nvPr/>
        </p:nvSpPr>
        <p:spPr bwMode="gray">
          <a:xfrm rot="5400000">
            <a:off x="3225076" y="4903460"/>
            <a:ext cx="1432810" cy="752498"/>
          </a:xfrm>
          <a:prstGeom prst="accentCallout1">
            <a:avLst>
              <a:gd name="adj1" fmla="val 55205"/>
              <a:gd name="adj2" fmla="val -6418"/>
              <a:gd name="adj3" fmla="val -27243"/>
              <a:gd name="adj4" fmla="val -65137"/>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4" name="Callout: Line with Accent Bar 23">
            <a:extLst>
              <a:ext uri="{FF2B5EF4-FFF2-40B4-BE49-F238E27FC236}">
                <a16:creationId xmlns:a16="http://schemas.microsoft.com/office/drawing/2014/main" id="{2C6BCB96-5801-43C1-98DC-448EFFBB4B8A}"/>
              </a:ext>
            </a:extLst>
          </p:cNvPr>
          <p:cNvSpPr/>
          <p:nvPr/>
        </p:nvSpPr>
        <p:spPr bwMode="gray">
          <a:xfrm rot="5400000">
            <a:off x="9569092" y="4931712"/>
            <a:ext cx="1432810" cy="752498"/>
          </a:xfrm>
          <a:prstGeom prst="accentCallout1">
            <a:avLst>
              <a:gd name="adj1" fmla="val 55205"/>
              <a:gd name="adj2" fmla="val -6418"/>
              <a:gd name="adj3" fmla="val 268039"/>
              <a:gd name="adj4" fmla="val -147463"/>
            </a:avLst>
          </a:prstGeom>
          <a:noFill/>
          <a:ln w="19050" algn="ctr">
            <a:solidFill>
              <a:schemeClr val="accent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Callout: Line with Accent Bar 24">
            <a:extLst>
              <a:ext uri="{FF2B5EF4-FFF2-40B4-BE49-F238E27FC236}">
                <a16:creationId xmlns:a16="http://schemas.microsoft.com/office/drawing/2014/main" id="{EF073D9E-BAB1-4900-AA3F-20F183F89B4A}"/>
              </a:ext>
            </a:extLst>
          </p:cNvPr>
          <p:cNvSpPr/>
          <p:nvPr/>
        </p:nvSpPr>
        <p:spPr bwMode="gray">
          <a:xfrm rot="5400000">
            <a:off x="7423252" y="4931353"/>
            <a:ext cx="1432810" cy="752498"/>
          </a:xfrm>
          <a:prstGeom prst="accentCallout1">
            <a:avLst>
              <a:gd name="adj1" fmla="val 55205"/>
              <a:gd name="adj2" fmla="val -6418"/>
              <a:gd name="adj3" fmla="val 168396"/>
              <a:gd name="adj4" fmla="val -123850"/>
            </a:avLst>
          </a:prstGeom>
          <a:noFill/>
          <a:ln w="19050" algn="ctr">
            <a:solidFill>
              <a:schemeClr val="bg1">
                <a:lumMod val="75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6" name="Callout: Line with Accent Bar 25">
            <a:extLst>
              <a:ext uri="{FF2B5EF4-FFF2-40B4-BE49-F238E27FC236}">
                <a16:creationId xmlns:a16="http://schemas.microsoft.com/office/drawing/2014/main" id="{ABA12DA9-64C5-426A-9B53-34345A339AB2}"/>
              </a:ext>
            </a:extLst>
          </p:cNvPr>
          <p:cNvSpPr/>
          <p:nvPr/>
        </p:nvSpPr>
        <p:spPr bwMode="gray">
          <a:xfrm rot="5400000">
            <a:off x="5308147" y="4931353"/>
            <a:ext cx="1432810" cy="752498"/>
          </a:xfrm>
          <a:prstGeom prst="accentCallout1">
            <a:avLst>
              <a:gd name="adj1" fmla="val 55205"/>
              <a:gd name="adj2" fmla="val -6418"/>
              <a:gd name="adj3" fmla="val 54172"/>
              <a:gd name="adj4" fmla="val -96408"/>
            </a:avLst>
          </a:prstGeom>
          <a:noFill/>
          <a:ln w="19050" algn="ctr">
            <a:solidFill>
              <a:schemeClr val="bg1">
                <a:lumMod val="75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 name="Rectangle 2">
            <a:extLst>
              <a:ext uri="{FF2B5EF4-FFF2-40B4-BE49-F238E27FC236}">
                <a16:creationId xmlns:a16="http://schemas.microsoft.com/office/drawing/2014/main" id="{217D861E-99CE-47DA-A443-E72E45908A46}"/>
              </a:ext>
            </a:extLst>
          </p:cNvPr>
          <p:cNvSpPr/>
          <p:nvPr/>
        </p:nvSpPr>
        <p:spPr>
          <a:xfrm>
            <a:off x="10122276" y="2788692"/>
            <a:ext cx="1902710" cy="64633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a:ea typeface="+mn-ea"/>
                <a:cs typeface="Courier New" panose="02070309020205020404" pitchFamily="49" charset="0"/>
              </a:rPr>
              <a:t>Indicates particularly relevant to CMS program</a:t>
            </a: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B9A03AD5-4EF0-43F8-8878-5A06C5B2B17F}"/>
              </a:ext>
            </a:extLst>
          </p:cNvPr>
          <p:cNvSpPr/>
          <p:nvPr/>
        </p:nvSpPr>
        <p:spPr bwMode="gray">
          <a:xfrm>
            <a:off x="9811538" y="2909241"/>
            <a:ext cx="274320" cy="27432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6938146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112597A-3BEB-4383-A10A-72A531B1068C}"/>
              </a:ext>
            </a:extLst>
          </p:cNvPr>
          <p:cNvSpPr/>
          <p:nvPr/>
        </p:nvSpPr>
        <p:spPr bwMode="gray">
          <a:xfrm>
            <a:off x="6635066" y="1086768"/>
            <a:ext cx="4784301" cy="1635243"/>
          </a:xfrm>
          <a:prstGeom prst="round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 name="Title 2">
            <a:extLst>
              <a:ext uri="{FF2B5EF4-FFF2-40B4-BE49-F238E27FC236}">
                <a16:creationId xmlns:a16="http://schemas.microsoft.com/office/drawing/2014/main" id="{2096FE0B-B8D9-4ED7-AA7B-4B15577B1192}"/>
              </a:ext>
            </a:extLst>
          </p:cNvPr>
          <p:cNvSpPr>
            <a:spLocks noGrp="1"/>
          </p:cNvSpPr>
          <p:nvPr>
            <p:ph type="title"/>
          </p:nvPr>
        </p:nvSpPr>
        <p:spPr>
          <a:xfrm>
            <a:off x="469900" y="498299"/>
            <a:ext cx="11252200" cy="334102"/>
          </a:xfrm>
        </p:spPr>
        <p:txBody>
          <a:bodyPr/>
          <a:lstStyle/>
          <a:p>
            <a:r>
              <a:rPr lang="en-US" dirty="0"/>
              <a:t>What Do We Mean By “Healthcare Workforce Pipeline”?</a:t>
            </a:r>
          </a:p>
        </p:txBody>
      </p:sp>
      <p:sp>
        <p:nvSpPr>
          <p:cNvPr id="8" name="Rectangle 7">
            <a:extLst>
              <a:ext uri="{FF2B5EF4-FFF2-40B4-BE49-F238E27FC236}">
                <a16:creationId xmlns:a16="http://schemas.microsoft.com/office/drawing/2014/main" id="{57AE9296-D630-4BA0-BC54-3B778228C014}"/>
              </a:ext>
            </a:extLst>
          </p:cNvPr>
          <p:cNvSpPr/>
          <p:nvPr/>
        </p:nvSpPr>
        <p:spPr>
          <a:xfrm>
            <a:off x="6805577" y="1156753"/>
            <a:ext cx="4431380" cy="1495409"/>
          </a:xfrm>
          <a:prstGeom prst="rect">
            <a:avLst/>
          </a:prstGeom>
        </p:spPr>
        <p:txBody>
          <a:bodyPr wrap="square">
            <a:spAutoFit/>
          </a:bodyPr>
          <a:lstStyle/>
          <a:p>
            <a:pPr marL="0" marR="0" lvl="0" indent="0" algn="l" defTabSz="1219170" rtl="0" eaLnBrk="1" fontAlgn="auto" latinLnBrk="0"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Populations engaged throughout pipeline:</a:t>
            </a:r>
            <a:r>
              <a:rPr kumimoji="0" lang="en-US" sz="1200" b="0" i="0" u="none" strike="noStrike" kern="1200" cap="none" spc="0" normalizeH="0" baseline="0" noProof="0" dirty="0">
                <a:ln>
                  <a:noFill/>
                </a:ln>
                <a:solidFill>
                  <a:prstClr val="black"/>
                </a:solidFill>
                <a:effectLst/>
                <a:uLnTx/>
                <a:uFillTx/>
                <a:latin typeface="Verdana"/>
                <a:ea typeface="+mn-ea"/>
                <a:cs typeface="+mn-cs"/>
              </a:rPr>
              <a:t> </a:t>
            </a:r>
          </a:p>
          <a:p>
            <a:pPr marL="342900" marR="0" lvl="0" indent="-34290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Students: K-12, Community college, Universities</a:t>
            </a:r>
          </a:p>
          <a:p>
            <a:pPr marL="342900" marR="0" lvl="0" indent="-34290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Adult learners</a:t>
            </a:r>
          </a:p>
          <a:p>
            <a:pPr marL="342900" marR="0" lvl="0" indent="-34290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Displaced workers</a:t>
            </a:r>
          </a:p>
          <a:p>
            <a:pPr marL="342900" marR="0" lvl="0" indent="-34290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Professionals</a:t>
            </a:r>
          </a:p>
          <a:p>
            <a:pPr marL="342900" marR="0" lvl="0" indent="-34290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Military populations and veterans</a:t>
            </a:r>
          </a:p>
          <a:p>
            <a:pPr marL="342900" marR="0" lvl="0" indent="-342900" algn="l" defTabSz="121917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Ex-offenders</a:t>
            </a:r>
          </a:p>
        </p:txBody>
      </p:sp>
      <p:pic>
        <p:nvPicPr>
          <p:cNvPr id="4" name="Picture 3">
            <a:extLst>
              <a:ext uri="{FF2B5EF4-FFF2-40B4-BE49-F238E27FC236}">
                <a16:creationId xmlns:a16="http://schemas.microsoft.com/office/drawing/2014/main" id="{F8A0600B-6253-4E41-BC59-B412FCC14B99}"/>
              </a:ext>
            </a:extLst>
          </p:cNvPr>
          <p:cNvPicPr>
            <a:picLocks noChangeAspect="1"/>
          </p:cNvPicPr>
          <p:nvPr/>
        </p:nvPicPr>
        <p:blipFill>
          <a:blip r:embed="rId3"/>
          <a:stretch>
            <a:fillRect/>
          </a:stretch>
        </p:blipFill>
        <p:spPr>
          <a:xfrm>
            <a:off x="306285" y="956099"/>
            <a:ext cx="5789715" cy="2678374"/>
          </a:xfrm>
          <a:prstGeom prst="rect">
            <a:avLst/>
          </a:prstGeom>
        </p:spPr>
      </p:pic>
      <p:sp>
        <p:nvSpPr>
          <p:cNvPr id="7" name="Rectangle 6">
            <a:extLst>
              <a:ext uri="{FF2B5EF4-FFF2-40B4-BE49-F238E27FC236}">
                <a16:creationId xmlns:a16="http://schemas.microsoft.com/office/drawing/2014/main" id="{B117D38D-4B0C-44A5-9F7C-1AB4CE190738}"/>
              </a:ext>
            </a:extLst>
          </p:cNvPr>
          <p:cNvSpPr/>
          <p:nvPr/>
        </p:nvSpPr>
        <p:spPr bwMode="gray">
          <a:xfrm>
            <a:off x="386108" y="3742616"/>
            <a:ext cx="5252691" cy="365760"/>
          </a:xfrm>
          <a:prstGeom prst="rect">
            <a:avLst/>
          </a:prstGeom>
          <a:ln w="19050">
            <a:solidFill>
              <a:srgbClr val="00CC99"/>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Work-­based learning opportunities (e.g., internships, apprenticeships)</a:t>
            </a:r>
          </a:p>
        </p:txBody>
      </p:sp>
      <p:sp>
        <p:nvSpPr>
          <p:cNvPr id="32" name="Rectangle 31">
            <a:extLst>
              <a:ext uri="{FF2B5EF4-FFF2-40B4-BE49-F238E27FC236}">
                <a16:creationId xmlns:a16="http://schemas.microsoft.com/office/drawing/2014/main" id="{2016BC91-10DC-4F4B-9C8E-B95BE57FC9E1}"/>
              </a:ext>
            </a:extLst>
          </p:cNvPr>
          <p:cNvSpPr/>
          <p:nvPr/>
        </p:nvSpPr>
        <p:spPr bwMode="gray">
          <a:xfrm>
            <a:off x="386108" y="5896747"/>
            <a:ext cx="5252691" cy="365760"/>
          </a:xfrm>
          <a:prstGeom prst="rect">
            <a:avLst/>
          </a:prstGeom>
          <a:ln w="19050">
            <a:solidFill>
              <a:srgbClr val="00CC99"/>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Mentorship</a:t>
            </a:r>
          </a:p>
        </p:txBody>
      </p:sp>
      <p:sp>
        <p:nvSpPr>
          <p:cNvPr id="33" name="Rectangle 32">
            <a:extLst>
              <a:ext uri="{FF2B5EF4-FFF2-40B4-BE49-F238E27FC236}">
                <a16:creationId xmlns:a16="http://schemas.microsoft.com/office/drawing/2014/main" id="{3FA7C47C-E524-4FA9-BBCF-1086E995D2F7}"/>
              </a:ext>
            </a:extLst>
          </p:cNvPr>
          <p:cNvSpPr/>
          <p:nvPr/>
        </p:nvSpPr>
        <p:spPr bwMode="gray">
          <a:xfrm>
            <a:off x="386108" y="4281149"/>
            <a:ext cx="5252691" cy="365760"/>
          </a:xfrm>
          <a:prstGeom prst="rect">
            <a:avLst/>
          </a:prstGeom>
          <a:ln w="19050">
            <a:solidFill>
              <a:srgbClr val="00CC99"/>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Stackable credentials (e.g., degrees and certificates)</a:t>
            </a:r>
          </a:p>
        </p:txBody>
      </p:sp>
      <p:sp>
        <p:nvSpPr>
          <p:cNvPr id="35" name="Rectangle 34">
            <a:extLst>
              <a:ext uri="{FF2B5EF4-FFF2-40B4-BE49-F238E27FC236}">
                <a16:creationId xmlns:a16="http://schemas.microsoft.com/office/drawing/2014/main" id="{C5BDED5D-0695-4B3D-BFCF-F41FE49A514F}"/>
              </a:ext>
            </a:extLst>
          </p:cNvPr>
          <p:cNvSpPr/>
          <p:nvPr/>
        </p:nvSpPr>
        <p:spPr bwMode="gray">
          <a:xfrm>
            <a:off x="386108" y="5358215"/>
            <a:ext cx="5252691" cy="365760"/>
          </a:xfrm>
          <a:prstGeom prst="rect">
            <a:avLst/>
          </a:prstGeom>
          <a:ln w="19050">
            <a:solidFill>
              <a:srgbClr val="00CC99"/>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Professional and career development (e.g. application &amp; interview prep)</a:t>
            </a:r>
          </a:p>
        </p:txBody>
      </p:sp>
      <p:graphicFrame>
        <p:nvGraphicFramePr>
          <p:cNvPr id="9" name="Table 8">
            <a:extLst>
              <a:ext uri="{FF2B5EF4-FFF2-40B4-BE49-F238E27FC236}">
                <a16:creationId xmlns:a16="http://schemas.microsoft.com/office/drawing/2014/main" id="{26A8AB22-3CEF-48B8-950F-8E23EFC5883F}"/>
              </a:ext>
            </a:extLst>
          </p:cNvPr>
          <p:cNvGraphicFramePr>
            <a:graphicFrameLocks noGrp="1"/>
          </p:cNvGraphicFramePr>
          <p:nvPr>
            <p:extLst/>
          </p:nvPr>
        </p:nvGraphicFramePr>
        <p:xfrm>
          <a:off x="6244863" y="3003993"/>
          <a:ext cx="5561028" cy="3631378"/>
        </p:xfrm>
        <a:graphic>
          <a:graphicData uri="http://schemas.openxmlformats.org/drawingml/2006/table">
            <a:tbl>
              <a:tblPr firstRow="1" bandRow="1">
                <a:tableStyleId>{912C8C85-51F0-491E-9774-3900AFEF0FD7}</a:tableStyleId>
              </a:tblPr>
              <a:tblGrid>
                <a:gridCol w="1074523">
                  <a:extLst>
                    <a:ext uri="{9D8B030D-6E8A-4147-A177-3AD203B41FA5}">
                      <a16:colId xmlns:a16="http://schemas.microsoft.com/office/drawing/2014/main" val="2298205752"/>
                    </a:ext>
                  </a:extLst>
                </a:gridCol>
                <a:gridCol w="4486505">
                  <a:extLst>
                    <a:ext uri="{9D8B030D-6E8A-4147-A177-3AD203B41FA5}">
                      <a16:colId xmlns:a16="http://schemas.microsoft.com/office/drawing/2014/main" val="2152185048"/>
                    </a:ext>
                  </a:extLst>
                </a:gridCol>
              </a:tblGrid>
              <a:tr h="365760">
                <a:tc gridSpan="2">
                  <a:txBody>
                    <a:bodyPr/>
                    <a:lstStyle/>
                    <a:p>
                      <a:pPr algn="ctr"/>
                      <a:r>
                        <a:rPr lang="en-US" sz="1100" dirty="0"/>
                        <a:t>Other initiatives related to developing the VA workforce pipeline:</a:t>
                      </a:r>
                    </a:p>
                  </a:txBody>
                  <a:tcPr anchor="ctr">
                    <a:solidFill>
                      <a:schemeClr val="bg1">
                        <a:lumMod val="65000"/>
                      </a:schemeClr>
                    </a:solidFill>
                  </a:tcPr>
                </a:tc>
                <a:tc hMerge="1">
                  <a:txBody>
                    <a:bodyPr/>
                    <a:lstStyle/>
                    <a:p>
                      <a:pPr algn="ctr"/>
                      <a:endParaRPr lang="en-US" sz="1000" dirty="0"/>
                    </a:p>
                  </a:txBody>
                  <a:tcPr anchor="ctr">
                    <a:solidFill>
                      <a:schemeClr val="bg1">
                        <a:lumMod val="65000"/>
                      </a:schemeClr>
                    </a:solidFill>
                  </a:tcPr>
                </a:tc>
                <a:extLst>
                  <a:ext uri="{0D108BD9-81ED-4DB2-BD59-A6C34878D82A}">
                    <a16:rowId xmlns:a16="http://schemas.microsoft.com/office/drawing/2014/main" val="1505380654"/>
                  </a:ext>
                </a:extLst>
              </a:tr>
              <a:tr h="522418">
                <a:tc>
                  <a:txBody>
                    <a:bodyPr/>
                    <a:lstStyle/>
                    <a:p>
                      <a:pPr algn="ctr"/>
                      <a:r>
                        <a:rPr lang="en-US" sz="1000" b="1" dirty="0"/>
                        <a:t>AHECs</a:t>
                      </a:r>
                    </a:p>
                  </a:txBody>
                  <a:tcPr anchor="ctr"/>
                </a:tc>
                <a:tc>
                  <a:txBody>
                    <a:bodyPr/>
                    <a:lstStyle/>
                    <a:p>
                      <a:r>
                        <a:rPr lang="en-US" sz="1000" u="none" dirty="0">
                          <a:solidFill>
                            <a:schemeClr val="tx1"/>
                          </a:solidFill>
                        </a:rPr>
                        <a:t>VA Area Health Education Centers that support for health career education, advancement, pipeline development </a:t>
                      </a:r>
                      <a:r>
                        <a:rPr lang="en-US" sz="1000" dirty="0"/>
                        <a:t>and job placement; led by VHWDA</a:t>
                      </a:r>
                    </a:p>
                  </a:txBody>
                  <a:tcPr anchor="ctr"/>
                </a:tc>
                <a:extLst>
                  <a:ext uri="{0D108BD9-81ED-4DB2-BD59-A6C34878D82A}">
                    <a16:rowId xmlns:a16="http://schemas.microsoft.com/office/drawing/2014/main" val="1108624245"/>
                  </a:ext>
                </a:extLst>
              </a:tr>
              <a:tr h="522418">
                <a:tc>
                  <a:txBody>
                    <a:bodyPr/>
                    <a:lstStyle/>
                    <a:p>
                      <a:pPr algn="ctr"/>
                      <a:r>
                        <a:rPr lang="en-US" sz="1000" b="1" dirty="0"/>
                        <a:t>G3</a:t>
                      </a:r>
                    </a:p>
                  </a:txBody>
                  <a:tcPr anchor="ctr"/>
                </a:tc>
                <a:tc>
                  <a:txBody>
                    <a:bodyPr/>
                    <a:lstStyle/>
                    <a:p>
                      <a:r>
                        <a:rPr lang="en-US" sz="1000" dirty="0"/>
                        <a:t>Governor’s “Get Skilled, Get a Job, Give Back” initiative that gives financial support to low- and middle-income students for community college</a:t>
                      </a:r>
                    </a:p>
                  </a:txBody>
                  <a:tcPr anchor="ctr"/>
                </a:tc>
                <a:extLst>
                  <a:ext uri="{0D108BD9-81ED-4DB2-BD59-A6C34878D82A}">
                    <a16:rowId xmlns:a16="http://schemas.microsoft.com/office/drawing/2014/main" val="2129594139"/>
                  </a:ext>
                </a:extLst>
              </a:tr>
              <a:tr h="522418">
                <a:tc>
                  <a:txBody>
                    <a:bodyPr/>
                    <a:lstStyle/>
                    <a:p>
                      <a:pPr algn="ctr"/>
                      <a:r>
                        <a:rPr lang="en-US" sz="1000" b="1" dirty="0"/>
                        <a:t>Virginia Ready</a:t>
                      </a:r>
                    </a:p>
                  </a:txBody>
                  <a:tcPr anchor="ctr"/>
                </a:tc>
                <a:tc>
                  <a:txBody>
                    <a:bodyPr/>
                    <a:lstStyle/>
                    <a:p>
                      <a:r>
                        <a:rPr lang="en-US" sz="1000" dirty="0"/>
                        <a:t>Retraining initiative to support unemployed and displaced workers to combat COVID-19 job losses; supported by coalition of leading businesses </a:t>
                      </a:r>
                    </a:p>
                  </a:txBody>
                  <a:tcPr anchor="ctr"/>
                </a:tc>
                <a:extLst>
                  <a:ext uri="{0D108BD9-81ED-4DB2-BD59-A6C34878D82A}">
                    <a16:rowId xmlns:a16="http://schemas.microsoft.com/office/drawing/2014/main" val="2525138349"/>
                  </a:ext>
                </a:extLst>
              </a:tr>
              <a:tr h="522418">
                <a:tc>
                  <a:txBody>
                    <a:bodyPr/>
                    <a:lstStyle/>
                    <a:p>
                      <a:pPr algn="ctr"/>
                      <a:r>
                        <a:rPr lang="en-US" sz="1000" b="1" dirty="0"/>
                        <a:t>GO Virginia</a:t>
                      </a:r>
                    </a:p>
                  </a:txBody>
                  <a:tcPr anchor="ctr"/>
                </a:tc>
                <a:tc>
                  <a:txBody>
                    <a:bodyPr/>
                    <a:lstStyle/>
                    <a:p>
                      <a:r>
                        <a:rPr lang="en-US" sz="1000" dirty="0"/>
                        <a:t>State-led Growth and Opportunity program with regional offices; launched by business leaders to drive private-sector growth and foster regional collaboration</a:t>
                      </a:r>
                    </a:p>
                  </a:txBody>
                  <a:tcPr anchor="ctr"/>
                </a:tc>
                <a:extLst>
                  <a:ext uri="{0D108BD9-81ED-4DB2-BD59-A6C34878D82A}">
                    <a16:rowId xmlns:a16="http://schemas.microsoft.com/office/drawing/2014/main" val="2560867691"/>
                  </a:ext>
                </a:extLst>
              </a:tr>
              <a:tr h="522418">
                <a:tc>
                  <a:txBody>
                    <a:bodyPr/>
                    <a:lstStyle/>
                    <a:p>
                      <a:pPr algn="ctr"/>
                      <a:r>
                        <a:rPr lang="en-US" sz="1000" b="1" dirty="0"/>
                        <a:t>Health Accelerators</a:t>
                      </a:r>
                    </a:p>
                  </a:txBody>
                  <a:tcPr anchor="ctr"/>
                </a:tc>
                <a:tc>
                  <a:txBody>
                    <a:bodyPr/>
                    <a:lstStyle/>
                    <a:p>
                      <a:r>
                        <a:rPr lang="en-US" sz="1000" dirty="0"/>
                        <a:t>A program with the Community Colleges where MFA is a partner</a:t>
                      </a:r>
                    </a:p>
                  </a:txBody>
                  <a:tcPr anchor="ctr"/>
                </a:tc>
                <a:extLst>
                  <a:ext uri="{0D108BD9-81ED-4DB2-BD59-A6C34878D82A}">
                    <a16:rowId xmlns:a16="http://schemas.microsoft.com/office/drawing/2014/main" val="4247682629"/>
                  </a:ext>
                </a:extLst>
              </a:tr>
              <a:tr h="522418">
                <a:tc>
                  <a:txBody>
                    <a:bodyPr/>
                    <a:lstStyle/>
                    <a:p>
                      <a:pPr algn="ctr"/>
                      <a:r>
                        <a:rPr lang="en-US" sz="1000" b="1" dirty="0"/>
                        <a:t>Roanoke Pilot</a:t>
                      </a:r>
                    </a:p>
                  </a:txBody>
                  <a:tcPr anchor="ctr"/>
                </a:tc>
                <a:tc>
                  <a:txBody>
                    <a:bodyPr/>
                    <a:lstStyle/>
                    <a:p>
                      <a:r>
                        <a:rPr lang="en-US" sz="1000" dirty="0"/>
                        <a:t>2020 pilot program led by Del. Austin and Cynthia Lawrence with 3 public school systems and 5 employers; currently have state funding, with future funding flows TBD</a:t>
                      </a:r>
                    </a:p>
                  </a:txBody>
                  <a:tcPr anchor="ctr">
                    <a:solidFill>
                      <a:schemeClr val="bg1"/>
                    </a:solidFill>
                  </a:tcPr>
                </a:tc>
                <a:extLst>
                  <a:ext uri="{0D108BD9-81ED-4DB2-BD59-A6C34878D82A}">
                    <a16:rowId xmlns:a16="http://schemas.microsoft.com/office/drawing/2014/main" val="761042184"/>
                  </a:ext>
                </a:extLst>
              </a:tr>
            </a:tbl>
          </a:graphicData>
        </a:graphic>
      </p:graphicFrame>
      <p:sp>
        <p:nvSpPr>
          <p:cNvPr id="37" name="Rectangle 36">
            <a:extLst>
              <a:ext uri="{FF2B5EF4-FFF2-40B4-BE49-F238E27FC236}">
                <a16:creationId xmlns:a16="http://schemas.microsoft.com/office/drawing/2014/main" id="{980E8A73-672F-4495-9C26-1BAC462994A6}"/>
              </a:ext>
            </a:extLst>
          </p:cNvPr>
          <p:cNvSpPr/>
          <p:nvPr/>
        </p:nvSpPr>
        <p:spPr bwMode="gray">
          <a:xfrm>
            <a:off x="386108" y="4819682"/>
            <a:ext cx="5252691" cy="365760"/>
          </a:xfrm>
          <a:prstGeom prst="rect">
            <a:avLst/>
          </a:prstGeom>
          <a:ln w="19050">
            <a:solidFill>
              <a:srgbClr val="00CC99"/>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dirty="0">
                <a:ln>
                  <a:noFill/>
                </a:ln>
                <a:solidFill>
                  <a:prstClr val="black"/>
                </a:solidFill>
                <a:effectLst/>
                <a:uLnTx/>
                <a:uFillTx/>
                <a:latin typeface="Verdana"/>
                <a:ea typeface="+mn-ea"/>
                <a:cs typeface="+mn-cs"/>
              </a:rPr>
              <a:t>Virtual learning</a:t>
            </a:r>
          </a:p>
        </p:txBody>
      </p:sp>
      <p:sp>
        <p:nvSpPr>
          <p:cNvPr id="42" name="Rectangle 41">
            <a:extLst>
              <a:ext uri="{FF2B5EF4-FFF2-40B4-BE49-F238E27FC236}">
                <a16:creationId xmlns:a16="http://schemas.microsoft.com/office/drawing/2014/main" id="{E3A92452-E095-475D-819D-A2F0DFCC1CFA}"/>
              </a:ext>
            </a:extLst>
          </p:cNvPr>
          <p:cNvSpPr/>
          <p:nvPr/>
        </p:nvSpPr>
        <p:spPr bwMode="gray">
          <a:xfrm>
            <a:off x="1462912" y="2381901"/>
            <a:ext cx="1124712" cy="822960"/>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a:ea typeface="+mn-ea"/>
                <a:cs typeface="+mn-cs"/>
              </a:rPr>
              <a:t>Certificate/ Associates Degree from Community Colleges</a:t>
            </a:r>
          </a:p>
        </p:txBody>
      </p:sp>
      <p:sp>
        <p:nvSpPr>
          <p:cNvPr id="43" name="Rectangle 42">
            <a:extLst>
              <a:ext uri="{FF2B5EF4-FFF2-40B4-BE49-F238E27FC236}">
                <a16:creationId xmlns:a16="http://schemas.microsoft.com/office/drawing/2014/main" id="{0EEF8F13-1EFD-4078-A70B-81B314590C73}"/>
              </a:ext>
            </a:extLst>
          </p:cNvPr>
          <p:cNvSpPr/>
          <p:nvPr/>
        </p:nvSpPr>
        <p:spPr bwMode="gray">
          <a:xfrm>
            <a:off x="2587624" y="1944466"/>
            <a:ext cx="1124712" cy="822960"/>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a:ea typeface="+mn-ea"/>
                <a:cs typeface="+mn-cs"/>
              </a:rPr>
              <a:t>Bachelors Degree from Universities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Verdana"/>
              <a:ea typeface="+mn-ea"/>
              <a:cs typeface="+mn-cs"/>
            </a:endParaRPr>
          </a:p>
        </p:txBody>
      </p:sp>
      <p:sp>
        <p:nvSpPr>
          <p:cNvPr id="44" name="Rectangle 43">
            <a:extLst>
              <a:ext uri="{FF2B5EF4-FFF2-40B4-BE49-F238E27FC236}">
                <a16:creationId xmlns:a16="http://schemas.microsoft.com/office/drawing/2014/main" id="{319FEFE5-8F0D-4ABF-8168-3A4CE7366463}"/>
              </a:ext>
            </a:extLst>
          </p:cNvPr>
          <p:cNvSpPr/>
          <p:nvPr/>
        </p:nvSpPr>
        <p:spPr bwMode="gray">
          <a:xfrm>
            <a:off x="3731808" y="1553029"/>
            <a:ext cx="1125433" cy="822960"/>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a:ea typeface="+mn-ea"/>
                <a:cs typeface="+mn-cs"/>
              </a:rPr>
              <a:t>Advanced Degree from Universities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Verdana"/>
              <a:ea typeface="+mn-ea"/>
              <a:cs typeface="+mn-cs"/>
            </a:endParaRPr>
          </a:p>
        </p:txBody>
      </p:sp>
      <p:sp>
        <p:nvSpPr>
          <p:cNvPr id="41" name="Rectangle 40">
            <a:extLst>
              <a:ext uri="{FF2B5EF4-FFF2-40B4-BE49-F238E27FC236}">
                <a16:creationId xmlns:a16="http://schemas.microsoft.com/office/drawing/2014/main" id="{A8DDB9C3-ABE3-409E-A71F-5ED416322784}"/>
              </a:ext>
            </a:extLst>
          </p:cNvPr>
          <p:cNvSpPr/>
          <p:nvPr/>
        </p:nvSpPr>
        <p:spPr bwMode="gray">
          <a:xfrm>
            <a:off x="306285" y="2739309"/>
            <a:ext cx="1224836" cy="822960"/>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a:ea typeface="+mn-ea"/>
                <a:cs typeface="+mn-cs"/>
              </a:rPr>
              <a:t>K-12 Education (including CTE Programs)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Verdana"/>
              <a:ea typeface="+mn-ea"/>
              <a:cs typeface="+mn-cs"/>
            </a:endParaRPr>
          </a:p>
        </p:txBody>
      </p:sp>
      <p:sp>
        <p:nvSpPr>
          <p:cNvPr id="45" name="Rectangle 44">
            <a:extLst>
              <a:ext uri="{FF2B5EF4-FFF2-40B4-BE49-F238E27FC236}">
                <a16:creationId xmlns:a16="http://schemas.microsoft.com/office/drawing/2014/main" id="{F1B9A6CC-3140-4A3B-9BD8-DE68A3015C96}"/>
              </a:ext>
            </a:extLst>
          </p:cNvPr>
          <p:cNvSpPr/>
          <p:nvPr/>
        </p:nvSpPr>
        <p:spPr bwMode="gray">
          <a:xfrm>
            <a:off x="4888771" y="1156753"/>
            <a:ext cx="1124712" cy="822960"/>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Verdana"/>
                <a:ea typeface="+mn-ea"/>
                <a:cs typeface="+mn-cs"/>
              </a:rPr>
              <a:t>Continued Professional Education</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2D7D7D2D-6281-4390-9267-DC0561EA3D2F}"/>
              </a:ext>
            </a:extLst>
          </p:cNvPr>
          <p:cNvSpPr/>
          <p:nvPr/>
        </p:nvSpPr>
        <p:spPr>
          <a:xfrm>
            <a:off x="2154386" y="3400391"/>
            <a:ext cx="2329485"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Throughout the pipeline:</a:t>
            </a:r>
            <a:endParaRPr kumimoji="0" lang="en-US" sz="1200" b="0" i="1"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4825180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6FE0B-B8D9-4ED7-AA7B-4B15577B1192}"/>
              </a:ext>
            </a:extLst>
          </p:cNvPr>
          <p:cNvSpPr>
            <a:spLocks noGrp="1"/>
          </p:cNvSpPr>
          <p:nvPr>
            <p:ph type="title"/>
          </p:nvPr>
        </p:nvSpPr>
        <p:spPr/>
        <p:txBody>
          <a:bodyPr/>
          <a:lstStyle/>
          <a:p>
            <a:r>
              <a:rPr lang="en-US" dirty="0"/>
              <a:t>Healthcare Education Career Pathways</a:t>
            </a:r>
            <a:endParaRPr lang="en-US" dirty="0">
              <a:highlight>
                <a:srgbClr val="FFFF00"/>
              </a:highlight>
            </a:endParaRPr>
          </a:p>
        </p:txBody>
      </p:sp>
      <p:sp>
        <p:nvSpPr>
          <p:cNvPr id="2" name="Rectangle 1">
            <a:extLst>
              <a:ext uri="{FF2B5EF4-FFF2-40B4-BE49-F238E27FC236}">
                <a16:creationId xmlns:a16="http://schemas.microsoft.com/office/drawing/2014/main" id="{585F2590-2F09-476B-80EF-3925BB23E87C}"/>
              </a:ext>
            </a:extLst>
          </p:cNvPr>
          <p:cNvSpPr/>
          <p:nvPr/>
        </p:nvSpPr>
        <p:spPr bwMode="gray">
          <a:xfrm>
            <a:off x="437243" y="870792"/>
            <a:ext cx="5758542" cy="457200"/>
          </a:xfrm>
          <a:prstGeom prst="rect">
            <a:avLst/>
          </a:prstGeom>
          <a:solidFill>
            <a:schemeClr val="bg1">
              <a:lumMod val="75000"/>
            </a:schemeClr>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prstClr val="black"/>
                </a:solidFill>
                <a:effectLst/>
                <a:uLnTx/>
                <a:uFillTx/>
                <a:latin typeface="Verdana"/>
                <a:ea typeface="+mn-ea"/>
                <a:cs typeface="+mn-cs"/>
              </a:rPr>
              <a:t>Healthcare Career</a:t>
            </a:r>
          </a:p>
        </p:txBody>
      </p:sp>
      <p:sp>
        <p:nvSpPr>
          <p:cNvPr id="4" name="Rectangle 3">
            <a:extLst>
              <a:ext uri="{FF2B5EF4-FFF2-40B4-BE49-F238E27FC236}">
                <a16:creationId xmlns:a16="http://schemas.microsoft.com/office/drawing/2014/main" id="{55C55F88-0A58-4A43-B414-2B688A50219C}"/>
              </a:ext>
            </a:extLst>
          </p:cNvPr>
          <p:cNvSpPr/>
          <p:nvPr/>
        </p:nvSpPr>
        <p:spPr bwMode="gray">
          <a:xfrm>
            <a:off x="437243" y="5996075"/>
            <a:ext cx="5758542" cy="457200"/>
          </a:xfrm>
          <a:prstGeom prst="rect">
            <a:avLst/>
          </a:prstGeom>
          <a:solidFill>
            <a:schemeClr val="bg1">
              <a:lumMod val="95000"/>
            </a:schemeClr>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dirty="0">
                <a:ln>
                  <a:noFill/>
                </a:ln>
                <a:solidFill>
                  <a:prstClr val="black"/>
                </a:solidFill>
                <a:effectLst/>
                <a:uLnTx/>
                <a:uFillTx/>
                <a:latin typeface="Verdana"/>
                <a:ea typeface="+mn-ea"/>
                <a:cs typeface="+mn-cs"/>
              </a:rPr>
              <a:t>High School GED Graduate</a:t>
            </a:r>
          </a:p>
        </p:txBody>
      </p:sp>
      <p:sp>
        <p:nvSpPr>
          <p:cNvPr id="5" name="Arrow: Down 4">
            <a:extLst>
              <a:ext uri="{FF2B5EF4-FFF2-40B4-BE49-F238E27FC236}">
                <a16:creationId xmlns:a16="http://schemas.microsoft.com/office/drawing/2014/main" id="{21E2D9D3-E45B-4C75-B16E-C65095D307E1}"/>
              </a:ext>
            </a:extLst>
          </p:cNvPr>
          <p:cNvSpPr/>
          <p:nvPr/>
        </p:nvSpPr>
        <p:spPr bwMode="gray">
          <a:xfrm rot="10800000">
            <a:off x="690558" y="1398595"/>
            <a:ext cx="598714" cy="430389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5BAA0475-A866-4CE2-B452-1966438F4B6B}"/>
              </a:ext>
            </a:extLst>
          </p:cNvPr>
          <p:cNvSpPr/>
          <p:nvPr/>
        </p:nvSpPr>
        <p:spPr>
          <a:xfrm>
            <a:off x="455831" y="5690988"/>
            <a:ext cx="1093569"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Pathway 1</a:t>
            </a:r>
          </a:p>
        </p:txBody>
      </p:sp>
      <p:sp>
        <p:nvSpPr>
          <p:cNvPr id="7" name="Arrow: Down 6">
            <a:extLst>
              <a:ext uri="{FF2B5EF4-FFF2-40B4-BE49-F238E27FC236}">
                <a16:creationId xmlns:a16="http://schemas.microsoft.com/office/drawing/2014/main" id="{D497A82B-6287-4F46-8CA3-24B4CF1D73CA}"/>
              </a:ext>
            </a:extLst>
          </p:cNvPr>
          <p:cNvSpPr/>
          <p:nvPr/>
        </p:nvSpPr>
        <p:spPr bwMode="gray">
          <a:xfrm rot="10800000">
            <a:off x="1885265" y="1398595"/>
            <a:ext cx="598714" cy="430389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8" name="Arrow: Down 7">
            <a:extLst>
              <a:ext uri="{FF2B5EF4-FFF2-40B4-BE49-F238E27FC236}">
                <a16:creationId xmlns:a16="http://schemas.microsoft.com/office/drawing/2014/main" id="{735C2888-D2E4-4D44-B9DD-0DE33C48C3EB}"/>
              </a:ext>
            </a:extLst>
          </p:cNvPr>
          <p:cNvSpPr/>
          <p:nvPr/>
        </p:nvSpPr>
        <p:spPr bwMode="gray">
          <a:xfrm rot="10800000">
            <a:off x="3079972" y="1398595"/>
            <a:ext cx="598714" cy="430389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9" name="Arrow: Down 8">
            <a:extLst>
              <a:ext uri="{FF2B5EF4-FFF2-40B4-BE49-F238E27FC236}">
                <a16:creationId xmlns:a16="http://schemas.microsoft.com/office/drawing/2014/main" id="{23652DA4-1119-485F-86E7-1994DD2DABC5}"/>
              </a:ext>
            </a:extLst>
          </p:cNvPr>
          <p:cNvSpPr/>
          <p:nvPr/>
        </p:nvSpPr>
        <p:spPr bwMode="gray">
          <a:xfrm rot="10800000">
            <a:off x="4274679" y="1398595"/>
            <a:ext cx="598714" cy="430389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Arrow: Down 9">
            <a:extLst>
              <a:ext uri="{FF2B5EF4-FFF2-40B4-BE49-F238E27FC236}">
                <a16:creationId xmlns:a16="http://schemas.microsoft.com/office/drawing/2014/main" id="{D3681685-DDD4-4CCA-8672-9C97C5C38230}"/>
              </a:ext>
            </a:extLst>
          </p:cNvPr>
          <p:cNvSpPr/>
          <p:nvPr/>
        </p:nvSpPr>
        <p:spPr bwMode="gray">
          <a:xfrm rot="10800000">
            <a:off x="5469386" y="1398595"/>
            <a:ext cx="598714" cy="430389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AEA9BB63-8546-4822-8D49-36BD767095BA}"/>
              </a:ext>
            </a:extLst>
          </p:cNvPr>
          <p:cNvSpPr/>
          <p:nvPr/>
        </p:nvSpPr>
        <p:spPr>
          <a:xfrm>
            <a:off x="5234657" y="5690988"/>
            <a:ext cx="1093569"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Pathway 5</a:t>
            </a:r>
          </a:p>
        </p:txBody>
      </p:sp>
      <p:sp>
        <p:nvSpPr>
          <p:cNvPr id="12" name="Rectangle 11">
            <a:extLst>
              <a:ext uri="{FF2B5EF4-FFF2-40B4-BE49-F238E27FC236}">
                <a16:creationId xmlns:a16="http://schemas.microsoft.com/office/drawing/2014/main" id="{A07A4D6B-CC22-43FB-B4FD-013A63576339}"/>
              </a:ext>
            </a:extLst>
          </p:cNvPr>
          <p:cNvSpPr/>
          <p:nvPr/>
        </p:nvSpPr>
        <p:spPr>
          <a:xfrm>
            <a:off x="1650538" y="5690988"/>
            <a:ext cx="1093569"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Pathway 2</a:t>
            </a:r>
          </a:p>
        </p:txBody>
      </p:sp>
      <p:sp>
        <p:nvSpPr>
          <p:cNvPr id="13" name="Rectangle 12">
            <a:extLst>
              <a:ext uri="{FF2B5EF4-FFF2-40B4-BE49-F238E27FC236}">
                <a16:creationId xmlns:a16="http://schemas.microsoft.com/office/drawing/2014/main" id="{A23D1E24-08A5-41C8-9EEB-6F9CD303CCD2}"/>
              </a:ext>
            </a:extLst>
          </p:cNvPr>
          <p:cNvSpPr/>
          <p:nvPr/>
        </p:nvSpPr>
        <p:spPr>
          <a:xfrm>
            <a:off x="2845245" y="5690988"/>
            <a:ext cx="1093569"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Pathway 3</a:t>
            </a:r>
          </a:p>
        </p:txBody>
      </p:sp>
      <p:sp>
        <p:nvSpPr>
          <p:cNvPr id="14" name="Rectangle 13">
            <a:extLst>
              <a:ext uri="{FF2B5EF4-FFF2-40B4-BE49-F238E27FC236}">
                <a16:creationId xmlns:a16="http://schemas.microsoft.com/office/drawing/2014/main" id="{85CF56C5-0EBA-44DE-BF46-2A5A9E8AE8AC}"/>
              </a:ext>
            </a:extLst>
          </p:cNvPr>
          <p:cNvSpPr/>
          <p:nvPr/>
        </p:nvSpPr>
        <p:spPr>
          <a:xfrm>
            <a:off x="4039951" y="5690988"/>
            <a:ext cx="1093569" cy="276999"/>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Verdana"/>
                <a:ea typeface="+mn-ea"/>
                <a:cs typeface="+mn-cs"/>
              </a:rPr>
              <a:t>Pathway 4</a:t>
            </a:r>
          </a:p>
        </p:txBody>
      </p:sp>
      <p:sp>
        <p:nvSpPr>
          <p:cNvPr id="15" name="Oval 14">
            <a:extLst>
              <a:ext uri="{FF2B5EF4-FFF2-40B4-BE49-F238E27FC236}">
                <a16:creationId xmlns:a16="http://schemas.microsoft.com/office/drawing/2014/main" id="{55D9C93A-96C8-4DEB-B87C-34F98A4B9D47}"/>
              </a:ext>
            </a:extLst>
          </p:cNvPr>
          <p:cNvSpPr/>
          <p:nvPr/>
        </p:nvSpPr>
        <p:spPr bwMode="gray">
          <a:xfrm>
            <a:off x="5411691" y="4998073"/>
            <a:ext cx="731520" cy="731520"/>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id="{10429F8C-92B5-424C-BDE2-C4664597CC06}"/>
              </a:ext>
            </a:extLst>
          </p:cNvPr>
          <p:cNvSpPr/>
          <p:nvPr/>
        </p:nvSpPr>
        <p:spPr bwMode="gray">
          <a:xfrm>
            <a:off x="5411691" y="1892709"/>
            <a:ext cx="731520" cy="731520"/>
          </a:xfrm>
          <a:prstGeom prst="ellipse">
            <a:avLst/>
          </a:prstGeom>
          <a:solidFill>
            <a:schemeClr val="accent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1" name="Oval 20">
            <a:extLst>
              <a:ext uri="{FF2B5EF4-FFF2-40B4-BE49-F238E27FC236}">
                <a16:creationId xmlns:a16="http://schemas.microsoft.com/office/drawing/2014/main" id="{45EEE65F-2B04-490C-9A3C-FDB1BBDA4D2C}"/>
              </a:ext>
            </a:extLst>
          </p:cNvPr>
          <p:cNvSpPr/>
          <p:nvPr/>
        </p:nvSpPr>
        <p:spPr bwMode="gray">
          <a:xfrm>
            <a:off x="5411691" y="2927830"/>
            <a:ext cx="731520" cy="731520"/>
          </a:xfrm>
          <a:prstGeom prst="ellipse">
            <a:avLst/>
          </a:prstGeom>
          <a:solidFill>
            <a:schemeClr val="accent4"/>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2" name="Oval 21">
            <a:extLst>
              <a:ext uri="{FF2B5EF4-FFF2-40B4-BE49-F238E27FC236}">
                <a16:creationId xmlns:a16="http://schemas.microsoft.com/office/drawing/2014/main" id="{16AD2043-262A-4DDD-B02B-6C1251B4C2BF}"/>
              </a:ext>
            </a:extLst>
          </p:cNvPr>
          <p:cNvSpPr/>
          <p:nvPr/>
        </p:nvSpPr>
        <p:spPr bwMode="gray">
          <a:xfrm>
            <a:off x="5400805" y="3962951"/>
            <a:ext cx="731520" cy="731520"/>
          </a:xfrm>
          <a:prstGeom prst="ellipse">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3" name="Oval 22">
            <a:extLst>
              <a:ext uri="{FF2B5EF4-FFF2-40B4-BE49-F238E27FC236}">
                <a16:creationId xmlns:a16="http://schemas.microsoft.com/office/drawing/2014/main" id="{BDD83FFE-7575-44E1-929A-84C7144B8054}"/>
              </a:ext>
            </a:extLst>
          </p:cNvPr>
          <p:cNvSpPr/>
          <p:nvPr/>
        </p:nvSpPr>
        <p:spPr bwMode="gray">
          <a:xfrm>
            <a:off x="1792846" y="4976752"/>
            <a:ext cx="731520" cy="731520"/>
          </a:xfrm>
          <a:prstGeom prst="ellipse">
            <a:avLst/>
          </a:prstGeom>
          <a:solidFill>
            <a:schemeClr val="accent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4" name="Oval 23">
            <a:extLst>
              <a:ext uri="{FF2B5EF4-FFF2-40B4-BE49-F238E27FC236}">
                <a16:creationId xmlns:a16="http://schemas.microsoft.com/office/drawing/2014/main" id="{1B6106AE-7A9F-480C-BE34-0AB9F306BFC0}"/>
              </a:ext>
            </a:extLst>
          </p:cNvPr>
          <p:cNvSpPr/>
          <p:nvPr/>
        </p:nvSpPr>
        <p:spPr bwMode="gray">
          <a:xfrm>
            <a:off x="3026582" y="4998073"/>
            <a:ext cx="731520" cy="731520"/>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Oval 24">
            <a:extLst>
              <a:ext uri="{FF2B5EF4-FFF2-40B4-BE49-F238E27FC236}">
                <a16:creationId xmlns:a16="http://schemas.microsoft.com/office/drawing/2014/main" id="{95B0B82F-0B61-4351-99CB-E156BD7DB868}"/>
              </a:ext>
            </a:extLst>
          </p:cNvPr>
          <p:cNvSpPr/>
          <p:nvPr/>
        </p:nvSpPr>
        <p:spPr bwMode="gray">
          <a:xfrm>
            <a:off x="4221288" y="4998073"/>
            <a:ext cx="731520" cy="731520"/>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6" name="Oval 25">
            <a:extLst>
              <a:ext uri="{FF2B5EF4-FFF2-40B4-BE49-F238E27FC236}">
                <a16:creationId xmlns:a16="http://schemas.microsoft.com/office/drawing/2014/main" id="{B890A534-609D-46AE-A8B2-5677EA036C28}"/>
              </a:ext>
            </a:extLst>
          </p:cNvPr>
          <p:cNvSpPr/>
          <p:nvPr/>
        </p:nvSpPr>
        <p:spPr bwMode="gray">
          <a:xfrm>
            <a:off x="3015746" y="3962951"/>
            <a:ext cx="731520" cy="731520"/>
          </a:xfrm>
          <a:prstGeom prst="ellipse">
            <a:avLst/>
          </a:prstGeom>
          <a:solidFill>
            <a:schemeClr val="accent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7" name="Oval 26">
            <a:extLst>
              <a:ext uri="{FF2B5EF4-FFF2-40B4-BE49-F238E27FC236}">
                <a16:creationId xmlns:a16="http://schemas.microsoft.com/office/drawing/2014/main" id="{0CCEF6BC-B06A-4775-BCBF-9738AF667F22}"/>
              </a:ext>
            </a:extLst>
          </p:cNvPr>
          <p:cNvSpPr/>
          <p:nvPr/>
        </p:nvSpPr>
        <p:spPr bwMode="gray">
          <a:xfrm>
            <a:off x="4203350" y="3962951"/>
            <a:ext cx="731520" cy="731520"/>
          </a:xfrm>
          <a:prstGeom prst="ellipse">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8" name="Oval 27">
            <a:extLst>
              <a:ext uri="{FF2B5EF4-FFF2-40B4-BE49-F238E27FC236}">
                <a16:creationId xmlns:a16="http://schemas.microsoft.com/office/drawing/2014/main" id="{261C97B6-4F09-4582-AFB7-05B0BE53269E}"/>
              </a:ext>
            </a:extLst>
          </p:cNvPr>
          <p:cNvSpPr/>
          <p:nvPr/>
        </p:nvSpPr>
        <p:spPr bwMode="gray">
          <a:xfrm>
            <a:off x="4213201" y="2892528"/>
            <a:ext cx="731520" cy="731520"/>
          </a:xfrm>
          <a:prstGeom prst="ellipse">
            <a:avLst/>
          </a:prstGeom>
          <a:solidFill>
            <a:schemeClr val="accent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Rectangle 28">
            <a:extLst>
              <a:ext uri="{FF2B5EF4-FFF2-40B4-BE49-F238E27FC236}">
                <a16:creationId xmlns:a16="http://schemas.microsoft.com/office/drawing/2014/main" id="{FA4DDD2E-3986-475D-9B24-BD51D763E782}"/>
              </a:ext>
            </a:extLst>
          </p:cNvPr>
          <p:cNvSpPr/>
          <p:nvPr/>
        </p:nvSpPr>
        <p:spPr>
          <a:xfrm>
            <a:off x="2880539" y="4725927"/>
            <a:ext cx="997577" cy="226409"/>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1" u="none" strike="noStrike" kern="1200" cap="none" spc="0" normalizeH="0" baseline="0" noProof="0" dirty="0">
                <a:ln>
                  <a:noFill/>
                </a:ln>
                <a:solidFill>
                  <a:prstClr val="black"/>
                </a:solidFill>
                <a:effectLst/>
                <a:uLnTx/>
                <a:uFillTx/>
                <a:latin typeface="Verdana"/>
                <a:ea typeface="+mn-ea"/>
                <a:cs typeface="+mn-cs"/>
              </a:rPr>
              <a:t>WORK</a:t>
            </a:r>
          </a:p>
        </p:txBody>
      </p:sp>
      <p:sp>
        <p:nvSpPr>
          <p:cNvPr id="30" name="Rectangle: Rounded Corners 29">
            <a:extLst>
              <a:ext uri="{FF2B5EF4-FFF2-40B4-BE49-F238E27FC236}">
                <a16:creationId xmlns:a16="http://schemas.microsoft.com/office/drawing/2014/main" id="{181E86D5-74CC-42AD-81D3-AC7D3CA5BA36}"/>
              </a:ext>
            </a:extLst>
          </p:cNvPr>
          <p:cNvSpPr/>
          <p:nvPr/>
        </p:nvSpPr>
        <p:spPr bwMode="gray">
          <a:xfrm>
            <a:off x="6691854" y="846436"/>
            <a:ext cx="2468880" cy="1532058"/>
          </a:xfrm>
          <a:prstGeom prst="roundRect">
            <a:avLst/>
          </a:prstGeom>
          <a:ln w="12700">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sng" strike="noStrike" kern="1200" cap="none" spc="0" normalizeH="0" baseline="0" noProof="0" dirty="0">
                <a:ln>
                  <a:noFill/>
                </a:ln>
                <a:solidFill>
                  <a:sysClr val="windowText" lastClr="000000"/>
                </a:solidFill>
                <a:effectLst/>
                <a:uLnTx/>
                <a:uFillTx/>
                <a:latin typeface="Verdana"/>
                <a:ea typeface="+mn-ea"/>
                <a:cs typeface="+mn-cs"/>
              </a:rPr>
              <a:t>Pathway 1: </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Non-Clinical/Non-Specialized</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Front Desk/Registration Administrative Specialist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Dental Assistant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Home Health / Nursing Aid</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Medical Assistant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Physical Therapy Aid</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Community Health Worker</a:t>
            </a:r>
          </a:p>
        </p:txBody>
      </p:sp>
      <p:sp>
        <p:nvSpPr>
          <p:cNvPr id="31" name="Rectangle: Rounded Corners 30">
            <a:extLst>
              <a:ext uri="{FF2B5EF4-FFF2-40B4-BE49-F238E27FC236}">
                <a16:creationId xmlns:a16="http://schemas.microsoft.com/office/drawing/2014/main" id="{AB6D1EAD-928A-4084-812E-972A856C8765}"/>
              </a:ext>
            </a:extLst>
          </p:cNvPr>
          <p:cNvSpPr/>
          <p:nvPr/>
        </p:nvSpPr>
        <p:spPr bwMode="gray">
          <a:xfrm>
            <a:off x="9421635" y="842407"/>
            <a:ext cx="2468880" cy="1532058"/>
          </a:xfrm>
          <a:prstGeom prst="roundRect">
            <a:avLst/>
          </a:prstGeom>
          <a:ln w="12700">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sng" strike="noStrike" kern="1200" cap="none" spc="0" normalizeH="0" baseline="0" noProof="0" dirty="0">
                <a:ln>
                  <a:noFill/>
                </a:ln>
                <a:solidFill>
                  <a:sysClr val="windowText" lastClr="000000"/>
                </a:solidFill>
                <a:effectLst/>
                <a:uLnTx/>
                <a:uFillTx/>
                <a:latin typeface="Verdana"/>
                <a:ea typeface="+mn-ea"/>
                <a:cs typeface="+mn-cs"/>
              </a:rPr>
              <a:t>Pathway 2:</a:t>
            </a:r>
            <a:r>
              <a:rPr kumimoji="0" lang="en-US" sz="1000" b="1" i="1" u="none" strike="noStrike" kern="1200" cap="none" spc="0" normalizeH="0" baseline="0" noProof="0" dirty="0">
                <a:ln>
                  <a:noFill/>
                </a:ln>
                <a:solidFill>
                  <a:sysClr val="windowText" lastClr="000000"/>
                </a:solidFill>
                <a:effectLst/>
                <a:uLnTx/>
                <a:uFillTx/>
                <a:latin typeface="Verdana"/>
                <a:ea typeface="+mn-ea"/>
                <a:cs typeface="+mn-cs"/>
              </a:rPr>
              <a:t> </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GED + </a:t>
            </a:r>
            <a:r>
              <a:rPr kumimoji="0" lang="en-US" sz="1000" b="1" i="0" u="none" strike="noStrike" kern="1200" cap="none" spc="0" normalizeH="0" baseline="0" noProof="0" dirty="0" err="1">
                <a:ln>
                  <a:noFill/>
                </a:ln>
                <a:solidFill>
                  <a:sysClr val="windowText" lastClr="000000"/>
                </a:solidFill>
                <a:effectLst/>
                <a:uLnTx/>
                <a:uFillTx/>
                <a:latin typeface="Verdana"/>
                <a:ea typeface="+mn-ea"/>
                <a:cs typeface="+mn-cs"/>
              </a:rPr>
              <a:t>Lic</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./Cert.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Certified Medical Assistant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EMT / Paramedic</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Dental Assistant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IT / Support Analyst</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sp>
        <p:nvSpPr>
          <p:cNvPr id="32" name="Rectangle: Rounded Corners 31">
            <a:extLst>
              <a:ext uri="{FF2B5EF4-FFF2-40B4-BE49-F238E27FC236}">
                <a16:creationId xmlns:a16="http://schemas.microsoft.com/office/drawing/2014/main" id="{4E15DBC4-2694-4F39-BC02-37C694E78F5A}"/>
              </a:ext>
            </a:extLst>
          </p:cNvPr>
          <p:cNvSpPr/>
          <p:nvPr/>
        </p:nvSpPr>
        <p:spPr bwMode="gray">
          <a:xfrm>
            <a:off x="6689364" y="2573808"/>
            <a:ext cx="2468880" cy="1532058"/>
          </a:xfrm>
          <a:prstGeom prst="roundRect">
            <a:avLst/>
          </a:prstGeom>
          <a:ln w="12700">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sng" strike="noStrike" kern="1200" cap="none" spc="0" normalizeH="0" baseline="0" noProof="0" dirty="0">
                <a:ln>
                  <a:noFill/>
                </a:ln>
                <a:solidFill>
                  <a:sysClr val="windowText" lastClr="000000"/>
                </a:solidFill>
                <a:effectLst/>
                <a:uLnTx/>
                <a:uFillTx/>
                <a:latin typeface="Verdana"/>
                <a:ea typeface="+mn-ea"/>
                <a:cs typeface="+mn-cs"/>
              </a:rPr>
              <a:t>Pathway 3:</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 Associates Degree + </a:t>
            </a:r>
            <a:r>
              <a:rPr kumimoji="0" lang="en-US" sz="1000" b="1" i="0" u="none" strike="noStrike" kern="1200" cap="none" spc="0" normalizeH="0" baseline="0" noProof="0" dirty="0" err="1">
                <a:ln>
                  <a:noFill/>
                </a:ln>
                <a:solidFill>
                  <a:sysClr val="windowText" lastClr="000000"/>
                </a:solidFill>
                <a:effectLst/>
                <a:uLnTx/>
                <a:uFillTx/>
                <a:latin typeface="Verdana"/>
                <a:ea typeface="+mn-ea"/>
                <a:cs typeface="+mn-cs"/>
              </a:rPr>
              <a:t>Lic</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./Cert.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Radiology Tech</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Medical Lab Tech</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Pharmacy Tech</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Surgical Tech</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Registered Nurse</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Health Informatics</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Respiratory Therapy</a:t>
            </a:r>
          </a:p>
        </p:txBody>
      </p:sp>
      <p:sp>
        <p:nvSpPr>
          <p:cNvPr id="33" name="Rectangle: Rounded Corners 32">
            <a:extLst>
              <a:ext uri="{FF2B5EF4-FFF2-40B4-BE49-F238E27FC236}">
                <a16:creationId xmlns:a16="http://schemas.microsoft.com/office/drawing/2014/main" id="{AB7F23B8-5897-4462-B6BB-362DD9FA6633}"/>
              </a:ext>
            </a:extLst>
          </p:cNvPr>
          <p:cNvSpPr/>
          <p:nvPr/>
        </p:nvSpPr>
        <p:spPr bwMode="gray">
          <a:xfrm>
            <a:off x="9421635" y="2570643"/>
            <a:ext cx="2468880" cy="1532058"/>
          </a:xfrm>
          <a:prstGeom prst="roundRect">
            <a:avLst/>
          </a:prstGeom>
          <a:ln w="12700">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sng" strike="noStrike" kern="1200" cap="none" spc="0" normalizeH="0" baseline="0" noProof="0" dirty="0">
                <a:ln>
                  <a:noFill/>
                </a:ln>
                <a:solidFill>
                  <a:sysClr val="windowText" lastClr="000000"/>
                </a:solidFill>
                <a:effectLst/>
                <a:uLnTx/>
                <a:uFillTx/>
                <a:latin typeface="Verdana"/>
                <a:ea typeface="+mn-ea"/>
                <a:cs typeface="+mn-cs"/>
              </a:rPr>
              <a:t>Pathway 4:</a:t>
            </a:r>
            <a:r>
              <a:rPr kumimoji="0" lang="en-US" sz="1000" b="1" i="1" u="none" strike="noStrike" kern="1200" cap="none" spc="0" normalizeH="0" baseline="0" noProof="0" dirty="0">
                <a:ln>
                  <a:noFill/>
                </a:ln>
                <a:solidFill>
                  <a:sysClr val="windowText" lastClr="000000"/>
                </a:solidFill>
                <a:effectLst/>
                <a:uLnTx/>
                <a:uFillTx/>
                <a:latin typeface="Verdana"/>
                <a:ea typeface="+mn-ea"/>
                <a:cs typeface="+mn-cs"/>
              </a:rPr>
              <a:t> </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Bachelors Degree + </a:t>
            </a:r>
            <a:r>
              <a:rPr kumimoji="0" lang="en-US" sz="1000" b="1" i="0" u="none" strike="noStrike" kern="1200" cap="none" spc="0" normalizeH="0" baseline="0" noProof="0" dirty="0" err="1">
                <a:ln>
                  <a:noFill/>
                </a:ln>
                <a:solidFill>
                  <a:sysClr val="windowText" lastClr="000000"/>
                </a:solidFill>
                <a:effectLst/>
                <a:uLnTx/>
                <a:uFillTx/>
                <a:latin typeface="Verdana"/>
                <a:ea typeface="+mn-ea"/>
                <a:cs typeface="+mn-cs"/>
              </a:rPr>
              <a:t>Lic</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./Cert.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Radiology Science</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Pharmaceutical Science</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Surgical Technology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Nursing (BSN, MSN)</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Medical Science</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Health Informatics</a:t>
            </a:r>
          </a:p>
        </p:txBody>
      </p:sp>
      <p:sp>
        <p:nvSpPr>
          <p:cNvPr id="34" name="Rectangle: Rounded Corners 33">
            <a:extLst>
              <a:ext uri="{FF2B5EF4-FFF2-40B4-BE49-F238E27FC236}">
                <a16:creationId xmlns:a16="http://schemas.microsoft.com/office/drawing/2014/main" id="{C0241DDB-4812-4BC4-88F5-B195CE3A725C}"/>
              </a:ext>
            </a:extLst>
          </p:cNvPr>
          <p:cNvSpPr/>
          <p:nvPr/>
        </p:nvSpPr>
        <p:spPr bwMode="gray">
          <a:xfrm>
            <a:off x="8047511" y="4294850"/>
            <a:ext cx="2468880" cy="1532058"/>
          </a:xfrm>
          <a:prstGeom prst="roundRect">
            <a:avLst/>
          </a:prstGeom>
          <a:ln w="12700">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000" b="1" i="0" u="sng" strike="noStrike" kern="1200" cap="none" spc="0" normalizeH="0" baseline="0" noProof="0" dirty="0">
                <a:ln>
                  <a:noFill/>
                </a:ln>
                <a:solidFill>
                  <a:sysClr val="windowText" lastClr="000000"/>
                </a:solidFill>
                <a:effectLst/>
                <a:uLnTx/>
                <a:uFillTx/>
                <a:latin typeface="Verdana"/>
                <a:ea typeface="+mn-ea"/>
                <a:cs typeface="+mn-cs"/>
              </a:rPr>
              <a:t>Pathway 5:</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 Advanced Degree + </a:t>
            </a:r>
            <a:r>
              <a:rPr kumimoji="0" lang="en-US" sz="1000" b="1" i="0" u="none" strike="noStrike" kern="1200" cap="none" spc="0" normalizeH="0" baseline="0" noProof="0" dirty="0" err="1">
                <a:ln>
                  <a:noFill/>
                </a:ln>
                <a:solidFill>
                  <a:sysClr val="windowText" lastClr="000000"/>
                </a:solidFill>
                <a:effectLst/>
                <a:uLnTx/>
                <a:uFillTx/>
                <a:latin typeface="Verdana"/>
                <a:ea typeface="+mn-ea"/>
                <a:cs typeface="+mn-cs"/>
              </a:rPr>
              <a:t>Lic</a:t>
            </a:r>
            <a:r>
              <a:rPr kumimoji="0" lang="en-US" sz="1000" b="1" i="0" u="none" strike="noStrike" kern="1200" cap="none" spc="0" normalizeH="0" baseline="0" noProof="0" dirty="0">
                <a:ln>
                  <a:noFill/>
                </a:ln>
                <a:solidFill>
                  <a:sysClr val="windowText" lastClr="000000"/>
                </a:solidFill>
                <a:effectLst/>
                <a:uLnTx/>
                <a:uFillTx/>
                <a:latin typeface="Verdana"/>
                <a:ea typeface="+mn-ea"/>
                <a:cs typeface="+mn-cs"/>
              </a:rPr>
              <a:t>./Cert.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Radiology Science (MD)</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Pharmaceutical Science</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Nursing (BSN, MSN)</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Medical Science (NP, MD, DO)</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Health Informatics (MA)</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Surgeon </a:t>
            </a:r>
          </a:p>
        </p:txBody>
      </p:sp>
      <p:sp>
        <p:nvSpPr>
          <p:cNvPr id="35" name="Rectangle 34">
            <a:extLst>
              <a:ext uri="{FF2B5EF4-FFF2-40B4-BE49-F238E27FC236}">
                <a16:creationId xmlns:a16="http://schemas.microsoft.com/office/drawing/2014/main" id="{0A377637-9C67-476E-B2F3-5C1639A146A0}"/>
              </a:ext>
            </a:extLst>
          </p:cNvPr>
          <p:cNvSpPr/>
          <p:nvPr/>
        </p:nvSpPr>
        <p:spPr>
          <a:xfrm>
            <a:off x="6672076" y="5997750"/>
            <a:ext cx="2630848" cy="4770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Certification / Licensure</a:t>
            </a:r>
          </a:p>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Associated Deg. / Community College</a:t>
            </a:r>
          </a:p>
        </p:txBody>
      </p:sp>
      <p:sp>
        <p:nvSpPr>
          <p:cNvPr id="16" name="Rectangle 15">
            <a:extLst>
              <a:ext uri="{FF2B5EF4-FFF2-40B4-BE49-F238E27FC236}">
                <a16:creationId xmlns:a16="http://schemas.microsoft.com/office/drawing/2014/main" id="{072EF3DD-8046-4931-8E0B-25AD919CCBE2}"/>
              </a:ext>
            </a:extLst>
          </p:cNvPr>
          <p:cNvSpPr/>
          <p:nvPr/>
        </p:nvSpPr>
        <p:spPr>
          <a:xfrm>
            <a:off x="5274278" y="3119668"/>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Advanced Degree</a:t>
            </a:r>
          </a:p>
        </p:txBody>
      </p:sp>
      <p:sp>
        <p:nvSpPr>
          <p:cNvPr id="17" name="Rectangle 16">
            <a:extLst>
              <a:ext uri="{FF2B5EF4-FFF2-40B4-BE49-F238E27FC236}">
                <a16:creationId xmlns:a16="http://schemas.microsoft.com/office/drawing/2014/main" id="{B611CAB0-E108-4F0B-8B0D-239FD48F229A}"/>
              </a:ext>
            </a:extLst>
          </p:cNvPr>
          <p:cNvSpPr/>
          <p:nvPr/>
        </p:nvSpPr>
        <p:spPr>
          <a:xfrm>
            <a:off x="1658910" y="5164511"/>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Certificate or License</a:t>
            </a:r>
          </a:p>
        </p:txBody>
      </p:sp>
      <p:sp>
        <p:nvSpPr>
          <p:cNvPr id="19" name="Rectangle 18">
            <a:extLst>
              <a:ext uri="{FF2B5EF4-FFF2-40B4-BE49-F238E27FC236}">
                <a16:creationId xmlns:a16="http://schemas.microsoft.com/office/drawing/2014/main" id="{744F271C-E5EE-4698-B83A-CC3E8C981106}"/>
              </a:ext>
            </a:extLst>
          </p:cNvPr>
          <p:cNvSpPr/>
          <p:nvPr/>
        </p:nvSpPr>
        <p:spPr>
          <a:xfrm>
            <a:off x="4066807" y="4129389"/>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4-year University</a:t>
            </a:r>
          </a:p>
        </p:txBody>
      </p:sp>
      <p:sp>
        <p:nvSpPr>
          <p:cNvPr id="18" name="Rectangle 17">
            <a:extLst>
              <a:ext uri="{FF2B5EF4-FFF2-40B4-BE49-F238E27FC236}">
                <a16:creationId xmlns:a16="http://schemas.microsoft.com/office/drawing/2014/main" id="{B61FF63D-D5EC-4658-BB37-872E09778EE7}"/>
              </a:ext>
            </a:extLst>
          </p:cNvPr>
          <p:cNvSpPr/>
          <p:nvPr/>
        </p:nvSpPr>
        <p:spPr>
          <a:xfrm>
            <a:off x="2888827" y="5201285"/>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Community College</a:t>
            </a:r>
          </a:p>
        </p:txBody>
      </p:sp>
      <p:sp>
        <p:nvSpPr>
          <p:cNvPr id="36" name="Rectangle 35">
            <a:extLst>
              <a:ext uri="{FF2B5EF4-FFF2-40B4-BE49-F238E27FC236}">
                <a16:creationId xmlns:a16="http://schemas.microsoft.com/office/drawing/2014/main" id="{D9EF163B-046E-44D4-BF6C-BBAA370825A8}"/>
              </a:ext>
            </a:extLst>
          </p:cNvPr>
          <p:cNvSpPr/>
          <p:nvPr/>
        </p:nvSpPr>
        <p:spPr>
          <a:xfrm>
            <a:off x="2881470" y="4161330"/>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Certificate or License</a:t>
            </a:r>
          </a:p>
        </p:txBody>
      </p:sp>
      <p:sp>
        <p:nvSpPr>
          <p:cNvPr id="37" name="Rectangle 36">
            <a:extLst>
              <a:ext uri="{FF2B5EF4-FFF2-40B4-BE49-F238E27FC236}">
                <a16:creationId xmlns:a16="http://schemas.microsoft.com/office/drawing/2014/main" id="{62B2C6E6-6DAB-401C-B111-0E8203953A1A}"/>
              </a:ext>
            </a:extLst>
          </p:cNvPr>
          <p:cNvSpPr/>
          <p:nvPr/>
        </p:nvSpPr>
        <p:spPr>
          <a:xfrm>
            <a:off x="4088259" y="3079559"/>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Certificate or License</a:t>
            </a:r>
          </a:p>
        </p:txBody>
      </p:sp>
      <p:sp>
        <p:nvSpPr>
          <p:cNvPr id="38" name="Rectangle 37">
            <a:extLst>
              <a:ext uri="{FF2B5EF4-FFF2-40B4-BE49-F238E27FC236}">
                <a16:creationId xmlns:a16="http://schemas.microsoft.com/office/drawing/2014/main" id="{17DFF3B8-4F95-4AAD-AD9D-374F81CA9731}"/>
              </a:ext>
            </a:extLst>
          </p:cNvPr>
          <p:cNvSpPr/>
          <p:nvPr/>
        </p:nvSpPr>
        <p:spPr>
          <a:xfrm>
            <a:off x="5281270" y="2091466"/>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Certificate or License</a:t>
            </a:r>
          </a:p>
        </p:txBody>
      </p:sp>
      <p:sp>
        <p:nvSpPr>
          <p:cNvPr id="39" name="Oval 38">
            <a:extLst>
              <a:ext uri="{FF2B5EF4-FFF2-40B4-BE49-F238E27FC236}">
                <a16:creationId xmlns:a16="http://schemas.microsoft.com/office/drawing/2014/main" id="{69202444-3901-4747-83CA-A99A0E71A6FD}"/>
              </a:ext>
            </a:extLst>
          </p:cNvPr>
          <p:cNvSpPr/>
          <p:nvPr/>
        </p:nvSpPr>
        <p:spPr bwMode="gray">
          <a:xfrm>
            <a:off x="6539214" y="6033097"/>
            <a:ext cx="182880" cy="182880"/>
          </a:xfrm>
          <a:prstGeom prst="ellipse">
            <a:avLst/>
          </a:prstGeom>
          <a:solidFill>
            <a:schemeClr val="accent2"/>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40" name="Rectangle 39">
            <a:extLst>
              <a:ext uri="{FF2B5EF4-FFF2-40B4-BE49-F238E27FC236}">
                <a16:creationId xmlns:a16="http://schemas.microsoft.com/office/drawing/2014/main" id="{5A874F62-5759-4404-B29C-895AA4561898}"/>
              </a:ext>
            </a:extLst>
          </p:cNvPr>
          <p:cNvSpPr/>
          <p:nvPr/>
        </p:nvSpPr>
        <p:spPr>
          <a:xfrm>
            <a:off x="5259173" y="4129389"/>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4-year University</a:t>
            </a:r>
          </a:p>
        </p:txBody>
      </p:sp>
      <p:sp>
        <p:nvSpPr>
          <p:cNvPr id="41" name="Rectangle 40">
            <a:extLst>
              <a:ext uri="{FF2B5EF4-FFF2-40B4-BE49-F238E27FC236}">
                <a16:creationId xmlns:a16="http://schemas.microsoft.com/office/drawing/2014/main" id="{94F9BDD0-CD78-4D77-B254-C2CA15341A21}"/>
              </a:ext>
            </a:extLst>
          </p:cNvPr>
          <p:cNvSpPr/>
          <p:nvPr/>
        </p:nvSpPr>
        <p:spPr>
          <a:xfrm>
            <a:off x="4082198" y="5201285"/>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Community College</a:t>
            </a:r>
          </a:p>
        </p:txBody>
      </p:sp>
      <p:sp>
        <p:nvSpPr>
          <p:cNvPr id="42" name="Rectangle 41">
            <a:extLst>
              <a:ext uri="{FF2B5EF4-FFF2-40B4-BE49-F238E27FC236}">
                <a16:creationId xmlns:a16="http://schemas.microsoft.com/office/drawing/2014/main" id="{86E64F3A-76F1-448C-A60D-49DC5B72F47C}"/>
              </a:ext>
            </a:extLst>
          </p:cNvPr>
          <p:cNvSpPr/>
          <p:nvPr/>
        </p:nvSpPr>
        <p:spPr>
          <a:xfrm>
            <a:off x="5274278" y="5201285"/>
            <a:ext cx="997577" cy="373244"/>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0" u="none" strike="noStrike" kern="1200" cap="none" spc="0" normalizeH="0" baseline="0" noProof="0" dirty="0">
                <a:ln>
                  <a:noFill/>
                </a:ln>
                <a:solidFill>
                  <a:prstClr val="white"/>
                </a:solidFill>
                <a:effectLst/>
                <a:uLnTx/>
                <a:uFillTx/>
                <a:latin typeface="Verdana"/>
                <a:ea typeface="+mn-ea"/>
                <a:cs typeface="+mn-cs"/>
              </a:rPr>
              <a:t>Community College</a:t>
            </a:r>
          </a:p>
        </p:txBody>
      </p:sp>
      <p:sp>
        <p:nvSpPr>
          <p:cNvPr id="43" name="Rectangle 42">
            <a:extLst>
              <a:ext uri="{FF2B5EF4-FFF2-40B4-BE49-F238E27FC236}">
                <a16:creationId xmlns:a16="http://schemas.microsoft.com/office/drawing/2014/main" id="{BC696654-4B64-48C7-A15D-23F6599B560C}"/>
              </a:ext>
            </a:extLst>
          </p:cNvPr>
          <p:cNvSpPr/>
          <p:nvPr/>
        </p:nvSpPr>
        <p:spPr>
          <a:xfrm>
            <a:off x="4077548" y="4713434"/>
            <a:ext cx="997577" cy="226409"/>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1" u="none" strike="noStrike" kern="1200" cap="none" spc="0" normalizeH="0" baseline="0" noProof="0" dirty="0">
                <a:ln>
                  <a:noFill/>
                </a:ln>
                <a:solidFill>
                  <a:prstClr val="black"/>
                </a:solidFill>
                <a:effectLst/>
                <a:uLnTx/>
                <a:uFillTx/>
                <a:latin typeface="Verdana"/>
                <a:ea typeface="+mn-ea"/>
                <a:cs typeface="+mn-cs"/>
              </a:rPr>
              <a:t>WORK</a:t>
            </a:r>
          </a:p>
        </p:txBody>
      </p:sp>
      <p:sp>
        <p:nvSpPr>
          <p:cNvPr id="44" name="Rectangle 43">
            <a:extLst>
              <a:ext uri="{FF2B5EF4-FFF2-40B4-BE49-F238E27FC236}">
                <a16:creationId xmlns:a16="http://schemas.microsoft.com/office/drawing/2014/main" id="{8D99A553-6F9D-43D2-A0E2-D0C0A0C806F9}"/>
              </a:ext>
            </a:extLst>
          </p:cNvPr>
          <p:cNvSpPr/>
          <p:nvPr/>
        </p:nvSpPr>
        <p:spPr>
          <a:xfrm>
            <a:off x="5272278" y="3684717"/>
            <a:ext cx="997577" cy="226409"/>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1" u="none" strike="noStrike" kern="1200" cap="none" spc="0" normalizeH="0" baseline="0" noProof="0" dirty="0">
                <a:ln>
                  <a:noFill/>
                </a:ln>
                <a:solidFill>
                  <a:prstClr val="black"/>
                </a:solidFill>
                <a:effectLst/>
                <a:uLnTx/>
                <a:uFillTx/>
                <a:latin typeface="Verdana"/>
                <a:ea typeface="+mn-ea"/>
                <a:cs typeface="+mn-cs"/>
              </a:rPr>
              <a:t>WORK</a:t>
            </a:r>
          </a:p>
        </p:txBody>
      </p:sp>
      <p:sp>
        <p:nvSpPr>
          <p:cNvPr id="45" name="Rectangle 44">
            <a:extLst>
              <a:ext uri="{FF2B5EF4-FFF2-40B4-BE49-F238E27FC236}">
                <a16:creationId xmlns:a16="http://schemas.microsoft.com/office/drawing/2014/main" id="{E65D4992-F4CF-4784-8210-6A0DFDCD2E77}"/>
              </a:ext>
            </a:extLst>
          </p:cNvPr>
          <p:cNvSpPr/>
          <p:nvPr/>
        </p:nvSpPr>
        <p:spPr>
          <a:xfrm>
            <a:off x="5267776" y="2680174"/>
            <a:ext cx="997577" cy="226409"/>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1" u="none" strike="noStrike" kern="1200" cap="none" spc="0" normalizeH="0" baseline="0" noProof="0" dirty="0">
                <a:ln>
                  <a:noFill/>
                </a:ln>
                <a:solidFill>
                  <a:prstClr val="black"/>
                </a:solidFill>
                <a:effectLst/>
                <a:uLnTx/>
                <a:uFillTx/>
                <a:latin typeface="Verdana"/>
                <a:ea typeface="+mn-ea"/>
                <a:cs typeface="+mn-cs"/>
              </a:rPr>
              <a:t>WORK</a:t>
            </a:r>
          </a:p>
        </p:txBody>
      </p:sp>
      <p:sp>
        <p:nvSpPr>
          <p:cNvPr id="46" name="Rectangle 45">
            <a:extLst>
              <a:ext uri="{FF2B5EF4-FFF2-40B4-BE49-F238E27FC236}">
                <a16:creationId xmlns:a16="http://schemas.microsoft.com/office/drawing/2014/main" id="{94AF1161-4ECB-4038-8BCE-7893FF866611}"/>
              </a:ext>
            </a:extLst>
          </p:cNvPr>
          <p:cNvSpPr/>
          <p:nvPr/>
        </p:nvSpPr>
        <p:spPr>
          <a:xfrm>
            <a:off x="5267776" y="4723125"/>
            <a:ext cx="997577" cy="226409"/>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1" u="none" strike="noStrike" kern="1200" cap="none" spc="0" normalizeH="0" baseline="0" noProof="0" dirty="0">
                <a:ln>
                  <a:noFill/>
                </a:ln>
                <a:solidFill>
                  <a:prstClr val="black"/>
                </a:solidFill>
                <a:effectLst/>
                <a:uLnTx/>
                <a:uFillTx/>
                <a:latin typeface="Verdana"/>
                <a:ea typeface="+mn-ea"/>
                <a:cs typeface="+mn-cs"/>
              </a:rPr>
              <a:t>WORK</a:t>
            </a:r>
          </a:p>
        </p:txBody>
      </p:sp>
      <p:sp>
        <p:nvSpPr>
          <p:cNvPr id="47" name="Rectangle 46">
            <a:extLst>
              <a:ext uri="{FF2B5EF4-FFF2-40B4-BE49-F238E27FC236}">
                <a16:creationId xmlns:a16="http://schemas.microsoft.com/office/drawing/2014/main" id="{20E6471A-F4D2-4B29-9FD7-A82FBE831254}"/>
              </a:ext>
            </a:extLst>
          </p:cNvPr>
          <p:cNvSpPr/>
          <p:nvPr/>
        </p:nvSpPr>
        <p:spPr>
          <a:xfrm>
            <a:off x="4062004" y="3675414"/>
            <a:ext cx="997577" cy="226409"/>
          </a:xfrm>
          <a:prstGeom prst="rect">
            <a:avLst/>
          </a:prstGeom>
        </p:spPr>
        <p:txBody>
          <a:bodyPr wrap="square">
            <a:sp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900" b="1" i="1" u="none" strike="noStrike" kern="1200" cap="none" spc="0" normalizeH="0" baseline="0" noProof="0" dirty="0">
                <a:ln>
                  <a:noFill/>
                </a:ln>
                <a:solidFill>
                  <a:prstClr val="black"/>
                </a:solidFill>
                <a:effectLst/>
                <a:uLnTx/>
                <a:uFillTx/>
                <a:latin typeface="Verdana"/>
                <a:ea typeface="+mn-ea"/>
                <a:cs typeface="+mn-cs"/>
              </a:rPr>
              <a:t>WORK</a:t>
            </a:r>
          </a:p>
        </p:txBody>
      </p:sp>
      <p:sp>
        <p:nvSpPr>
          <p:cNvPr id="48" name="Rectangle 47">
            <a:extLst>
              <a:ext uri="{FF2B5EF4-FFF2-40B4-BE49-F238E27FC236}">
                <a16:creationId xmlns:a16="http://schemas.microsoft.com/office/drawing/2014/main" id="{889B1E98-36FA-4E66-A348-B942EB2CBF45}"/>
              </a:ext>
            </a:extLst>
          </p:cNvPr>
          <p:cNvSpPr/>
          <p:nvPr/>
        </p:nvSpPr>
        <p:spPr>
          <a:xfrm>
            <a:off x="9668222" y="6000478"/>
            <a:ext cx="2422458" cy="4770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Bachelors Deg. / 4-year University</a:t>
            </a:r>
          </a:p>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Verdana"/>
                <a:ea typeface="+mn-ea"/>
                <a:cs typeface="+mn-cs"/>
              </a:rPr>
              <a:t>Advanced Deg.</a:t>
            </a:r>
            <a:endParaRPr kumimoji="0" lang="en-US"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49" name="Oval 48">
            <a:extLst>
              <a:ext uri="{FF2B5EF4-FFF2-40B4-BE49-F238E27FC236}">
                <a16:creationId xmlns:a16="http://schemas.microsoft.com/office/drawing/2014/main" id="{2CC5DF73-8D43-42F7-8A48-CFDA4FF04EC0}"/>
              </a:ext>
            </a:extLst>
          </p:cNvPr>
          <p:cNvSpPr/>
          <p:nvPr/>
        </p:nvSpPr>
        <p:spPr bwMode="gray">
          <a:xfrm>
            <a:off x="6536689" y="6267094"/>
            <a:ext cx="182880" cy="182880"/>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50" name="Oval 49">
            <a:extLst>
              <a:ext uri="{FF2B5EF4-FFF2-40B4-BE49-F238E27FC236}">
                <a16:creationId xmlns:a16="http://schemas.microsoft.com/office/drawing/2014/main" id="{6EBD2860-9F00-4D07-B886-8B0A1D1BFF16}"/>
              </a:ext>
            </a:extLst>
          </p:cNvPr>
          <p:cNvSpPr/>
          <p:nvPr/>
        </p:nvSpPr>
        <p:spPr bwMode="gray">
          <a:xfrm>
            <a:off x="9525606" y="6040632"/>
            <a:ext cx="182880" cy="182880"/>
          </a:xfrm>
          <a:prstGeom prst="ellipse">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51" name="Oval 50">
            <a:extLst>
              <a:ext uri="{FF2B5EF4-FFF2-40B4-BE49-F238E27FC236}">
                <a16:creationId xmlns:a16="http://schemas.microsoft.com/office/drawing/2014/main" id="{903A05EA-1008-423C-BA6A-F02A6A4F64E6}"/>
              </a:ext>
            </a:extLst>
          </p:cNvPr>
          <p:cNvSpPr/>
          <p:nvPr/>
        </p:nvSpPr>
        <p:spPr bwMode="gray">
          <a:xfrm>
            <a:off x="9531032" y="6274629"/>
            <a:ext cx="182880" cy="182880"/>
          </a:xfrm>
          <a:prstGeom prst="ellipse">
            <a:avLst/>
          </a:prstGeom>
          <a:solidFill>
            <a:schemeClr val="accent4"/>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52" name="Rectangle 51">
            <a:extLst>
              <a:ext uri="{FF2B5EF4-FFF2-40B4-BE49-F238E27FC236}">
                <a16:creationId xmlns:a16="http://schemas.microsoft.com/office/drawing/2014/main" id="{13131C88-E544-4869-AF54-A8AC79616F95}"/>
              </a:ext>
            </a:extLst>
          </p:cNvPr>
          <p:cNvSpPr/>
          <p:nvPr/>
        </p:nvSpPr>
        <p:spPr bwMode="gray">
          <a:xfrm>
            <a:off x="6447789" y="6009629"/>
            <a:ext cx="5642891" cy="457200"/>
          </a:xfrm>
          <a:prstGeom prst="rect">
            <a:avLst/>
          </a:prstGeom>
          <a:noFill/>
          <a:ln w="19050" algn="ctr">
            <a:solidFill>
              <a:schemeClr val="bg1">
                <a:lumMod val="75000"/>
              </a:schemeClr>
            </a:solidFill>
            <a:prstDash val="dash"/>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54" name="Rectangle 53">
            <a:extLst>
              <a:ext uri="{FF2B5EF4-FFF2-40B4-BE49-F238E27FC236}">
                <a16:creationId xmlns:a16="http://schemas.microsoft.com/office/drawing/2014/main" id="{347BF5E3-6DC9-46D0-BF39-B6F138D67502}"/>
              </a:ext>
            </a:extLst>
          </p:cNvPr>
          <p:cNvSpPr/>
          <p:nvPr/>
        </p:nvSpPr>
        <p:spPr>
          <a:xfrm>
            <a:off x="365920" y="6630977"/>
            <a:ext cx="6625532" cy="21544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Verdana"/>
                <a:ea typeface="+mn-ea"/>
                <a:cs typeface="+mn-cs"/>
              </a:rPr>
              <a:t>Other example: NOVA Career Ladder - </a:t>
            </a:r>
            <a:r>
              <a:rPr kumimoji="0" lang="en-US" sz="800" b="0" i="0" u="sng" strike="noStrike" kern="1200" cap="none" spc="0" normalizeH="0" baseline="0" noProof="0" dirty="0">
                <a:ln>
                  <a:noFill/>
                </a:ln>
                <a:solidFill>
                  <a:prstClr val="black"/>
                </a:solidFill>
                <a:effectLst/>
                <a:uLnTx/>
                <a:uFillTx/>
                <a:latin typeface="Verdana"/>
                <a:ea typeface="+mn-ea"/>
                <a:cs typeface="+mn-cs"/>
                <a:hlinkClick r:id="rId3"/>
              </a:rPr>
              <a:t>https://www.nvcc.edu/workforce/research/_docs/Healthcare-Career-Ladder-Final.pdf</a:t>
            </a:r>
            <a:endParaRPr kumimoji="0" lang="en-US"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6201492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p>
            <a:pPr>
              <a:defRPr/>
            </a:pPr>
            <a:r>
              <a:rPr lang="en-US" dirty="0" smtClean="0"/>
              <a:t>Call to Order and Welcome</a:t>
            </a:r>
            <a:endParaRPr lang="en-US" dirty="0"/>
          </a:p>
        </p:txBody>
      </p:sp>
    </p:spTree>
    <p:extLst>
      <p:ext uri="{BB962C8B-B14F-4D97-AF65-F5344CB8AC3E}">
        <p14:creationId xmlns:p14="http://schemas.microsoft.com/office/powerpoint/2010/main" val="2893026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96FE0B-B8D9-4ED7-AA7B-4B15577B1192}"/>
              </a:ext>
            </a:extLst>
          </p:cNvPr>
          <p:cNvSpPr>
            <a:spLocks noGrp="1"/>
          </p:cNvSpPr>
          <p:nvPr>
            <p:ph type="title"/>
          </p:nvPr>
        </p:nvSpPr>
        <p:spPr>
          <a:xfrm>
            <a:off x="469900" y="402587"/>
            <a:ext cx="11252200" cy="334102"/>
          </a:xfrm>
        </p:spPr>
        <p:txBody>
          <a:bodyPr/>
          <a:lstStyle/>
          <a:p>
            <a:r>
              <a:rPr lang="en-US" dirty="0"/>
              <a:t>External Research: Themes and Trends</a:t>
            </a:r>
          </a:p>
        </p:txBody>
      </p:sp>
      <p:sp>
        <p:nvSpPr>
          <p:cNvPr id="2" name="Rectangle 1">
            <a:extLst>
              <a:ext uri="{FF2B5EF4-FFF2-40B4-BE49-F238E27FC236}">
                <a16:creationId xmlns:a16="http://schemas.microsoft.com/office/drawing/2014/main" id="{CA01AF97-BDF4-4563-928F-27E646400EC9}"/>
              </a:ext>
            </a:extLst>
          </p:cNvPr>
          <p:cNvSpPr/>
          <p:nvPr/>
        </p:nvSpPr>
        <p:spPr>
          <a:xfrm>
            <a:off x="8167901" y="1834539"/>
            <a:ext cx="2563538" cy="73866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Uncertainty of classroom instruction (in-person, virtual, or hybrid)</a:t>
            </a:r>
          </a:p>
        </p:txBody>
      </p:sp>
      <p:sp>
        <p:nvSpPr>
          <p:cNvPr id="4" name="Rectangle 3">
            <a:extLst>
              <a:ext uri="{FF2B5EF4-FFF2-40B4-BE49-F238E27FC236}">
                <a16:creationId xmlns:a16="http://schemas.microsoft.com/office/drawing/2014/main" id="{14A35777-0FB3-4E19-B770-90833A82F7E0}"/>
              </a:ext>
            </a:extLst>
          </p:cNvPr>
          <p:cNvSpPr/>
          <p:nvPr/>
        </p:nvSpPr>
        <p:spPr>
          <a:xfrm>
            <a:off x="4554521" y="1834539"/>
            <a:ext cx="2389390" cy="52322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Increasing community college enrollment</a:t>
            </a:r>
          </a:p>
        </p:txBody>
      </p:sp>
      <p:sp>
        <p:nvSpPr>
          <p:cNvPr id="5" name="Rectangle 4">
            <a:extLst>
              <a:ext uri="{FF2B5EF4-FFF2-40B4-BE49-F238E27FC236}">
                <a16:creationId xmlns:a16="http://schemas.microsoft.com/office/drawing/2014/main" id="{9AA4EEE7-ACFE-499E-86B7-377DAE6F0095}"/>
              </a:ext>
            </a:extLst>
          </p:cNvPr>
          <p:cNvSpPr/>
          <p:nvPr/>
        </p:nvSpPr>
        <p:spPr>
          <a:xfrm>
            <a:off x="4628315" y="3565782"/>
            <a:ext cx="2389390" cy="52322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Rising interest in dual-enrollment courses</a:t>
            </a:r>
          </a:p>
        </p:txBody>
      </p:sp>
      <p:sp>
        <p:nvSpPr>
          <p:cNvPr id="6" name="Rectangle 5">
            <a:extLst>
              <a:ext uri="{FF2B5EF4-FFF2-40B4-BE49-F238E27FC236}">
                <a16:creationId xmlns:a16="http://schemas.microsoft.com/office/drawing/2014/main" id="{26A78972-4F49-41C2-BD61-B7FB9A42B3A4}"/>
              </a:ext>
            </a:extLst>
          </p:cNvPr>
          <p:cNvSpPr/>
          <p:nvPr/>
        </p:nvSpPr>
        <p:spPr>
          <a:xfrm>
            <a:off x="941140" y="1834539"/>
            <a:ext cx="2389390" cy="52322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Increasing demand for online instruction</a:t>
            </a:r>
          </a:p>
        </p:txBody>
      </p:sp>
      <p:sp>
        <p:nvSpPr>
          <p:cNvPr id="7" name="Rectangle 6">
            <a:extLst>
              <a:ext uri="{FF2B5EF4-FFF2-40B4-BE49-F238E27FC236}">
                <a16:creationId xmlns:a16="http://schemas.microsoft.com/office/drawing/2014/main" id="{138558FF-AA5A-42D5-B65B-08F4F95AA0ED}"/>
              </a:ext>
            </a:extLst>
          </p:cNvPr>
          <p:cNvSpPr/>
          <p:nvPr/>
        </p:nvSpPr>
        <p:spPr>
          <a:xfrm>
            <a:off x="8288115" y="3491487"/>
            <a:ext cx="2389390" cy="73866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Students reconsidering attendance at 4-year institutions in fall 2021</a:t>
            </a:r>
          </a:p>
        </p:txBody>
      </p:sp>
      <p:sp>
        <p:nvSpPr>
          <p:cNvPr id="8" name="Rectangle 7">
            <a:extLst>
              <a:ext uri="{FF2B5EF4-FFF2-40B4-BE49-F238E27FC236}">
                <a16:creationId xmlns:a16="http://schemas.microsoft.com/office/drawing/2014/main" id="{F6CB2404-E947-4A3C-A1DF-3C65A0FF0D25}"/>
              </a:ext>
            </a:extLst>
          </p:cNvPr>
          <p:cNvSpPr/>
          <p:nvPr/>
        </p:nvSpPr>
        <p:spPr>
          <a:xfrm>
            <a:off x="762814" y="5209798"/>
            <a:ext cx="2804779" cy="73866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Lack of digital infrastructure and/or internet access for some populations</a:t>
            </a:r>
          </a:p>
        </p:txBody>
      </p:sp>
      <p:sp>
        <p:nvSpPr>
          <p:cNvPr id="9" name="Rectangle 8">
            <a:extLst>
              <a:ext uri="{FF2B5EF4-FFF2-40B4-BE49-F238E27FC236}">
                <a16:creationId xmlns:a16="http://schemas.microsoft.com/office/drawing/2014/main" id="{5446BD8D-273D-42A9-999F-514B5706BCAC}"/>
              </a:ext>
            </a:extLst>
          </p:cNvPr>
          <p:cNvSpPr/>
          <p:nvPr/>
        </p:nvSpPr>
        <p:spPr>
          <a:xfrm>
            <a:off x="8288115" y="5232492"/>
            <a:ext cx="2389390" cy="73866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Closing of some higher education institutions due to financial strain</a:t>
            </a:r>
          </a:p>
        </p:txBody>
      </p:sp>
      <p:sp>
        <p:nvSpPr>
          <p:cNvPr id="10" name="Rectangle 9">
            <a:extLst>
              <a:ext uri="{FF2B5EF4-FFF2-40B4-BE49-F238E27FC236}">
                <a16:creationId xmlns:a16="http://schemas.microsoft.com/office/drawing/2014/main" id="{DC777690-EDB2-42AE-B190-84BE0B9211D4}"/>
              </a:ext>
            </a:extLst>
          </p:cNvPr>
          <p:cNvSpPr/>
          <p:nvPr/>
        </p:nvSpPr>
        <p:spPr>
          <a:xfrm>
            <a:off x="933487" y="3541434"/>
            <a:ext cx="2389390" cy="52322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a:ea typeface="+mn-ea"/>
                <a:cs typeface="+mn-cs"/>
              </a:rPr>
              <a:t>Concern about learning losses in K-12 schools</a:t>
            </a:r>
          </a:p>
        </p:txBody>
      </p:sp>
      <p:sp>
        <p:nvSpPr>
          <p:cNvPr id="11" name="Rectangle 10">
            <a:extLst>
              <a:ext uri="{FF2B5EF4-FFF2-40B4-BE49-F238E27FC236}">
                <a16:creationId xmlns:a16="http://schemas.microsoft.com/office/drawing/2014/main" id="{83100671-1536-4086-8804-AF433EA68806}"/>
              </a:ext>
            </a:extLst>
          </p:cNvPr>
          <p:cNvSpPr/>
          <p:nvPr/>
        </p:nvSpPr>
        <p:spPr>
          <a:xfrm>
            <a:off x="4614717" y="5221359"/>
            <a:ext cx="2515155" cy="73866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0" normalizeH="0" baseline="0" noProof="0" dirty="0">
                <a:ln>
                  <a:noFill/>
                </a:ln>
                <a:solidFill>
                  <a:srgbClr val="2C2C25"/>
                </a:solidFill>
                <a:effectLst/>
                <a:uLnTx/>
                <a:uFillTx/>
                <a:latin typeface="Verdana"/>
                <a:ea typeface="Calibri" panose="020F0502020204030204" pitchFamily="34" charset="0"/>
                <a:cs typeface="Times New Roman" panose="02020603050405020304" pitchFamily="18" charset="0"/>
              </a:rPr>
              <a:t>Increasing evidence on the future payoff of dual-enrollment courses</a:t>
            </a:r>
            <a:endParaRPr kumimoji="0" lang="en-US" sz="1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CF5E1335-8878-4E40-86BC-0D6ACACB7CD5}"/>
              </a:ext>
            </a:extLst>
          </p:cNvPr>
          <p:cNvSpPr/>
          <p:nvPr/>
        </p:nvSpPr>
        <p:spPr>
          <a:xfrm>
            <a:off x="432083" y="6427378"/>
            <a:ext cx="10785265" cy="338554"/>
          </a:xfrm>
          <a:prstGeom prst="rect">
            <a:avLst/>
          </a:prstGeom>
          <a:solidFill>
            <a:schemeClr val="bg1"/>
          </a:solid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cs typeface="+mn-cs"/>
              </a:rPr>
              <a:t>Sources: </a:t>
            </a:r>
            <a:r>
              <a:rPr kumimoji="0" lang="en-US" sz="800" b="0" i="0" u="none" strike="noStrike" kern="1200" cap="none" spc="0" normalizeH="0" baseline="0" noProof="0" dirty="0">
                <a:ln>
                  <a:noFill/>
                </a:ln>
                <a:solidFill>
                  <a:prstClr val="black"/>
                </a:solidFill>
                <a:effectLst/>
                <a:uLnTx/>
                <a:uFillTx/>
                <a:latin typeface="Verdana"/>
                <a:ea typeface="+mn-ea"/>
                <a:cs typeface="+mn-cs"/>
                <a:hlinkClick r:id="rId3"/>
              </a:rPr>
              <a:t>https://www.cgdev.org/blog/six-ways-covid-19-will-shape-future-education</a:t>
            </a:r>
            <a:r>
              <a:rPr kumimoji="0" lang="en-US" sz="800" b="0" i="0" u="none" strike="noStrike" kern="1200" cap="none" spc="0" normalizeH="0" baseline="0" noProof="0" dirty="0">
                <a:ln>
                  <a:noFill/>
                </a:ln>
                <a:solidFill>
                  <a:prstClr val="black"/>
                </a:solidFill>
                <a:effectLst/>
                <a:uLnTx/>
                <a:uFillTx/>
                <a:latin typeface="Verdana"/>
                <a:ea typeface="+mn-ea"/>
                <a:cs typeface="+mn-cs"/>
              </a:rPr>
              <a:t>, </a:t>
            </a:r>
            <a:r>
              <a:rPr kumimoji="0" lang="en-US" sz="800" b="0" i="0" u="none" strike="noStrike" kern="1200" cap="none" spc="0" normalizeH="0" baseline="0" noProof="0" dirty="0">
                <a:ln>
                  <a:noFill/>
                </a:ln>
                <a:solidFill>
                  <a:prstClr val="black"/>
                </a:solidFill>
                <a:effectLst/>
                <a:uLnTx/>
                <a:uFillTx/>
                <a:latin typeface="Verdana"/>
                <a:ea typeface="+mn-ea"/>
                <a:cs typeface="+mn-cs"/>
                <a:hlinkClick r:id="rId4"/>
              </a:rPr>
              <a:t>https://www.the74million.org/article/college-classes-for-hs-students-have-been-growing-in-popularity-but-with-k-12-schools-shuttered-covid-is-fueling-a-dual-enrollment-boom/</a:t>
            </a:r>
            <a:r>
              <a:rPr kumimoji="0" lang="en-US" sz="800" b="0" i="0" u="none" strike="noStrike" kern="1200" cap="none" spc="0" normalizeH="0" baseline="0" noProof="0" dirty="0">
                <a:ln>
                  <a:noFill/>
                </a:ln>
                <a:solidFill>
                  <a:prstClr val="black"/>
                </a:solidFill>
                <a:effectLst/>
                <a:uLnTx/>
                <a:uFillTx/>
                <a:latin typeface="Verdana"/>
                <a:ea typeface="+mn-ea"/>
                <a:cs typeface="+mn-cs"/>
              </a:rPr>
              <a:t> </a:t>
            </a:r>
          </a:p>
        </p:txBody>
      </p:sp>
      <p:grpSp>
        <p:nvGrpSpPr>
          <p:cNvPr id="13" name="Group 12">
            <a:extLst>
              <a:ext uri="{FF2B5EF4-FFF2-40B4-BE49-F238E27FC236}">
                <a16:creationId xmlns:a16="http://schemas.microsoft.com/office/drawing/2014/main" id="{42583224-0ED8-49AD-8D26-4C9E7A30A186}"/>
              </a:ext>
            </a:extLst>
          </p:cNvPr>
          <p:cNvGrpSpPr>
            <a:grpSpLocks noChangeAspect="1"/>
          </p:cNvGrpSpPr>
          <p:nvPr/>
        </p:nvGrpSpPr>
        <p:grpSpPr>
          <a:xfrm>
            <a:off x="9221666" y="1203658"/>
            <a:ext cx="522288" cy="520700"/>
            <a:chOff x="4954588" y="5016500"/>
            <a:chExt cx="522288" cy="520700"/>
          </a:xfrm>
          <a:solidFill>
            <a:schemeClr val="accent2"/>
          </a:solidFill>
        </p:grpSpPr>
        <p:sp>
          <p:nvSpPr>
            <p:cNvPr id="14" name="Freeform 8">
              <a:extLst>
                <a:ext uri="{FF2B5EF4-FFF2-40B4-BE49-F238E27FC236}">
                  <a16:creationId xmlns:a16="http://schemas.microsoft.com/office/drawing/2014/main" id="{AFAF29BA-DA67-4964-95E4-973127AC1256}"/>
                </a:ext>
              </a:extLst>
            </p:cNvPr>
            <p:cNvSpPr>
              <a:spLocks noEditPoints="1"/>
            </p:cNvSpPr>
            <p:nvPr/>
          </p:nvSpPr>
          <p:spPr bwMode="auto">
            <a:xfrm>
              <a:off x="4954588" y="5016500"/>
              <a:ext cx="522288" cy="520700"/>
            </a:xfrm>
            <a:custGeom>
              <a:avLst/>
              <a:gdLst>
                <a:gd name="T0" fmla="*/ 312 w 658"/>
                <a:gd name="T1" fmla="*/ 657 h 657"/>
                <a:gd name="T2" fmla="*/ 263 w 658"/>
                <a:gd name="T3" fmla="*/ 650 h 657"/>
                <a:gd name="T4" fmla="*/ 201 w 658"/>
                <a:gd name="T5" fmla="*/ 631 h 657"/>
                <a:gd name="T6" fmla="*/ 120 w 658"/>
                <a:gd name="T7" fmla="*/ 581 h 657"/>
                <a:gd name="T8" fmla="*/ 56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6 h 657"/>
                <a:gd name="T24" fmla="*/ 172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19 h 657"/>
                <a:gd name="T40" fmla="*/ 633 w 658"/>
                <a:gd name="T41" fmla="*/ 200 h 657"/>
                <a:gd name="T42" fmla="*/ 651 w 658"/>
                <a:gd name="T43" fmla="*/ 262 h 657"/>
                <a:gd name="T44" fmla="*/ 657 w 658"/>
                <a:gd name="T45" fmla="*/ 311 h 657"/>
                <a:gd name="T46" fmla="*/ 657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7 h 657"/>
                <a:gd name="T64" fmla="*/ 243 w 658"/>
                <a:gd name="T65" fmla="*/ 51 h 657"/>
                <a:gd name="T66" fmla="*/ 167 w 658"/>
                <a:gd name="T67" fmla="*/ 87 h 657"/>
                <a:gd name="T68" fmla="*/ 105 w 658"/>
                <a:gd name="T69" fmla="*/ 143 h 657"/>
                <a:gd name="T70" fmla="*/ 60 w 658"/>
                <a:gd name="T71" fmla="*/ 215 h 657"/>
                <a:gd name="T72" fmla="*/ 39 w 658"/>
                <a:gd name="T73" fmla="*/ 298 h 657"/>
                <a:gd name="T74" fmla="*/ 39 w 658"/>
                <a:gd name="T75" fmla="*/ 358 h 657"/>
                <a:gd name="T76" fmla="*/ 60 w 658"/>
                <a:gd name="T77" fmla="*/ 442 h 657"/>
                <a:gd name="T78" fmla="*/ 105 w 658"/>
                <a:gd name="T79" fmla="*/ 513 h 657"/>
                <a:gd name="T80" fmla="*/ 167 w 658"/>
                <a:gd name="T81" fmla="*/ 569 h 657"/>
                <a:gd name="T82" fmla="*/ 243 w 658"/>
                <a:gd name="T83" fmla="*/ 607 h 657"/>
                <a:gd name="T84" fmla="*/ 329 w 658"/>
                <a:gd name="T85" fmla="*/ 619 h 657"/>
                <a:gd name="T86" fmla="*/ 388 w 658"/>
                <a:gd name="T87" fmla="*/ 614 h 657"/>
                <a:gd name="T88" fmla="*/ 467 w 658"/>
                <a:gd name="T89" fmla="*/ 584 h 657"/>
                <a:gd name="T90" fmla="*/ 535 w 658"/>
                <a:gd name="T91" fmla="*/ 534 h 657"/>
                <a:gd name="T92" fmla="*/ 586 w 658"/>
                <a:gd name="T93" fmla="*/ 467 h 657"/>
                <a:gd name="T94" fmla="*/ 614 w 658"/>
                <a:gd name="T95" fmla="*/ 387 h 657"/>
                <a:gd name="T96" fmla="*/ 621 w 658"/>
                <a:gd name="T97" fmla="*/ 329 h 657"/>
                <a:gd name="T98" fmla="*/ 607 w 658"/>
                <a:gd name="T99" fmla="*/ 242 h 657"/>
                <a:gd name="T100" fmla="*/ 571 w 658"/>
                <a:gd name="T101" fmla="*/ 165 h 657"/>
                <a:gd name="T102" fmla="*/ 514 w 658"/>
                <a:gd name="T103" fmla="*/ 103 h 657"/>
                <a:gd name="T104" fmla="*/ 442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2" y="657"/>
                  </a:lnTo>
                  <a:lnTo>
                    <a:pt x="295" y="655"/>
                  </a:lnTo>
                  <a:lnTo>
                    <a:pt x="279" y="653"/>
                  </a:lnTo>
                  <a:lnTo>
                    <a:pt x="263" y="650"/>
                  </a:lnTo>
                  <a:lnTo>
                    <a:pt x="247" y="647"/>
                  </a:lnTo>
                  <a:lnTo>
                    <a:pt x="231" y="642"/>
                  </a:lnTo>
                  <a:lnTo>
                    <a:pt x="201" y="631"/>
                  </a:lnTo>
                  <a:lnTo>
                    <a:pt x="172" y="618"/>
                  </a:lnTo>
                  <a:lnTo>
                    <a:pt x="145" y="600"/>
                  </a:lnTo>
                  <a:lnTo>
                    <a:pt x="120" y="581"/>
                  </a:lnTo>
                  <a:lnTo>
                    <a:pt x="97" y="561"/>
                  </a:lnTo>
                  <a:lnTo>
                    <a:pt x="75" y="537"/>
                  </a:lnTo>
                  <a:lnTo>
                    <a:pt x="56" y="512"/>
                  </a:lnTo>
                  <a:lnTo>
                    <a:pt x="40" y="485"/>
                  </a:lnTo>
                  <a:lnTo>
                    <a:pt x="27" y="457"/>
                  </a:lnTo>
                  <a:lnTo>
                    <a:pt x="15" y="426"/>
                  </a:lnTo>
                  <a:lnTo>
                    <a:pt x="11" y="411"/>
                  </a:lnTo>
                  <a:lnTo>
                    <a:pt x="7" y="395"/>
                  </a:lnTo>
                  <a:lnTo>
                    <a:pt x="4" y="379"/>
                  </a:lnTo>
                  <a:lnTo>
                    <a:pt x="3" y="362"/>
                  </a:lnTo>
                  <a:lnTo>
                    <a:pt x="1" y="345"/>
                  </a:lnTo>
                  <a:lnTo>
                    <a:pt x="0" y="329"/>
                  </a:lnTo>
                  <a:lnTo>
                    <a:pt x="0" y="329"/>
                  </a:lnTo>
                  <a:lnTo>
                    <a:pt x="1" y="311"/>
                  </a:lnTo>
                  <a:lnTo>
                    <a:pt x="3" y="295"/>
                  </a:lnTo>
                  <a:lnTo>
                    <a:pt x="4" y="278"/>
                  </a:lnTo>
                  <a:lnTo>
                    <a:pt x="7" y="262"/>
                  </a:lnTo>
                  <a:lnTo>
                    <a:pt x="11" y="246"/>
                  </a:lnTo>
                  <a:lnTo>
                    <a:pt x="15" y="231"/>
                  </a:lnTo>
                  <a:lnTo>
                    <a:pt x="27" y="200"/>
                  </a:lnTo>
                  <a:lnTo>
                    <a:pt x="40" y="172"/>
                  </a:lnTo>
                  <a:lnTo>
                    <a:pt x="56" y="145"/>
                  </a:lnTo>
                  <a:lnTo>
                    <a:pt x="75" y="119"/>
                  </a:lnTo>
                  <a:lnTo>
                    <a:pt x="97" y="96"/>
                  </a:lnTo>
                  <a:lnTo>
                    <a:pt x="120" y="75"/>
                  </a:lnTo>
                  <a:lnTo>
                    <a:pt x="145" y="56"/>
                  </a:lnTo>
                  <a:lnTo>
                    <a:pt x="172" y="39"/>
                  </a:lnTo>
                  <a:lnTo>
                    <a:pt x="201" y="25"/>
                  </a:lnTo>
                  <a:lnTo>
                    <a:pt x="231" y="15"/>
                  </a:lnTo>
                  <a:lnTo>
                    <a:pt x="247" y="9"/>
                  </a:lnTo>
                  <a:lnTo>
                    <a:pt x="263" y="6"/>
                  </a:lnTo>
                  <a:lnTo>
                    <a:pt x="279" y="4"/>
                  </a:lnTo>
                  <a:lnTo>
                    <a:pt x="295" y="1"/>
                  </a:lnTo>
                  <a:lnTo>
                    <a:pt x="312" y="0"/>
                  </a:lnTo>
                  <a:lnTo>
                    <a:pt x="329" y="0"/>
                  </a:lnTo>
                  <a:lnTo>
                    <a:pt x="329" y="0"/>
                  </a:lnTo>
                  <a:lnTo>
                    <a:pt x="347" y="0"/>
                  </a:lnTo>
                  <a:lnTo>
                    <a:pt x="363" y="1"/>
                  </a:lnTo>
                  <a:lnTo>
                    <a:pt x="379" y="4"/>
                  </a:lnTo>
                  <a:lnTo>
                    <a:pt x="395" y="6"/>
                  </a:lnTo>
                  <a:lnTo>
                    <a:pt x="411" y="9"/>
                  </a:lnTo>
                  <a:lnTo>
                    <a:pt x="427" y="15"/>
                  </a:lnTo>
                  <a:lnTo>
                    <a:pt x="457" y="25"/>
                  </a:lnTo>
                  <a:lnTo>
                    <a:pt x="486" y="39"/>
                  </a:lnTo>
                  <a:lnTo>
                    <a:pt x="513" y="56"/>
                  </a:lnTo>
                  <a:lnTo>
                    <a:pt x="539" y="75"/>
                  </a:lnTo>
                  <a:lnTo>
                    <a:pt x="561" y="96"/>
                  </a:lnTo>
                  <a:lnTo>
                    <a:pt x="583" y="119"/>
                  </a:lnTo>
                  <a:lnTo>
                    <a:pt x="602" y="145"/>
                  </a:lnTo>
                  <a:lnTo>
                    <a:pt x="618" y="172"/>
                  </a:lnTo>
                  <a:lnTo>
                    <a:pt x="633" y="200"/>
                  </a:lnTo>
                  <a:lnTo>
                    <a:pt x="643" y="231"/>
                  </a:lnTo>
                  <a:lnTo>
                    <a:pt x="647" y="246"/>
                  </a:lnTo>
                  <a:lnTo>
                    <a:pt x="651" y="262"/>
                  </a:lnTo>
                  <a:lnTo>
                    <a:pt x="654" y="278"/>
                  </a:lnTo>
                  <a:lnTo>
                    <a:pt x="657" y="295"/>
                  </a:lnTo>
                  <a:lnTo>
                    <a:pt x="657" y="311"/>
                  </a:lnTo>
                  <a:lnTo>
                    <a:pt x="658" y="329"/>
                  </a:lnTo>
                  <a:lnTo>
                    <a:pt x="658" y="329"/>
                  </a:lnTo>
                  <a:lnTo>
                    <a:pt x="657" y="345"/>
                  </a:lnTo>
                  <a:lnTo>
                    <a:pt x="657" y="362"/>
                  </a:lnTo>
                  <a:lnTo>
                    <a:pt x="654" y="379"/>
                  </a:lnTo>
                  <a:lnTo>
                    <a:pt x="651" y="395"/>
                  </a:lnTo>
                  <a:lnTo>
                    <a:pt x="647" y="411"/>
                  </a:lnTo>
                  <a:lnTo>
                    <a:pt x="643" y="426"/>
                  </a:lnTo>
                  <a:lnTo>
                    <a:pt x="633" y="457"/>
                  </a:lnTo>
                  <a:lnTo>
                    <a:pt x="618" y="485"/>
                  </a:lnTo>
                  <a:lnTo>
                    <a:pt x="602" y="512"/>
                  </a:lnTo>
                  <a:lnTo>
                    <a:pt x="583" y="537"/>
                  </a:lnTo>
                  <a:lnTo>
                    <a:pt x="561" y="561"/>
                  </a:lnTo>
                  <a:lnTo>
                    <a:pt x="539" y="581"/>
                  </a:lnTo>
                  <a:lnTo>
                    <a:pt x="513" y="600"/>
                  </a:lnTo>
                  <a:lnTo>
                    <a:pt x="486" y="618"/>
                  </a:lnTo>
                  <a:lnTo>
                    <a:pt x="457" y="631"/>
                  </a:lnTo>
                  <a:lnTo>
                    <a:pt x="427" y="642"/>
                  </a:lnTo>
                  <a:lnTo>
                    <a:pt x="411" y="647"/>
                  </a:lnTo>
                  <a:lnTo>
                    <a:pt x="395" y="650"/>
                  </a:lnTo>
                  <a:lnTo>
                    <a:pt x="379" y="653"/>
                  </a:lnTo>
                  <a:lnTo>
                    <a:pt x="363" y="655"/>
                  </a:lnTo>
                  <a:lnTo>
                    <a:pt x="347" y="657"/>
                  </a:lnTo>
                  <a:lnTo>
                    <a:pt x="329" y="657"/>
                  </a:lnTo>
                  <a:lnTo>
                    <a:pt x="329" y="657"/>
                  </a:lnTo>
                  <a:close/>
                  <a:moveTo>
                    <a:pt x="329" y="37"/>
                  </a:moveTo>
                  <a:lnTo>
                    <a:pt x="329" y="37"/>
                  </a:lnTo>
                  <a:lnTo>
                    <a:pt x="300" y="39"/>
                  </a:lnTo>
                  <a:lnTo>
                    <a:pt x="270" y="43"/>
                  </a:lnTo>
                  <a:lnTo>
                    <a:pt x="243" y="51"/>
                  </a:lnTo>
                  <a:lnTo>
                    <a:pt x="216" y="60"/>
                  </a:lnTo>
                  <a:lnTo>
                    <a:pt x="191" y="72"/>
                  </a:lnTo>
                  <a:lnTo>
                    <a:pt x="167" y="87"/>
                  </a:lnTo>
                  <a:lnTo>
                    <a:pt x="144" y="103"/>
                  </a:lnTo>
                  <a:lnTo>
                    <a:pt x="124" y="122"/>
                  </a:lnTo>
                  <a:lnTo>
                    <a:pt x="105" y="143"/>
                  </a:lnTo>
                  <a:lnTo>
                    <a:pt x="87" y="165"/>
                  </a:lnTo>
                  <a:lnTo>
                    <a:pt x="72" y="189"/>
                  </a:lnTo>
                  <a:lnTo>
                    <a:pt x="60" y="215"/>
                  </a:lnTo>
                  <a:lnTo>
                    <a:pt x="51" y="242"/>
                  </a:lnTo>
                  <a:lnTo>
                    <a:pt x="44" y="270"/>
                  </a:lnTo>
                  <a:lnTo>
                    <a:pt x="39" y="298"/>
                  </a:lnTo>
                  <a:lnTo>
                    <a:pt x="38" y="329"/>
                  </a:lnTo>
                  <a:lnTo>
                    <a:pt x="38" y="329"/>
                  </a:lnTo>
                  <a:lnTo>
                    <a:pt x="39" y="358"/>
                  </a:lnTo>
                  <a:lnTo>
                    <a:pt x="44" y="387"/>
                  </a:lnTo>
                  <a:lnTo>
                    <a:pt x="51" y="415"/>
                  </a:lnTo>
                  <a:lnTo>
                    <a:pt x="60" y="442"/>
                  </a:lnTo>
                  <a:lnTo>
                    <a:pt x="72" y="467"/>
                  </a:lnTo>
                  <a:lnTo>
                    <a:pt x="87" y="491"/>
                  </a:lnTo>
                  <a:lnTo>
                    <a:pt x="105" y="513"/>
                  </a:lnTo>
                  <a:lnTo>
                    <a:pt x="124" y="534"/>
                  </a:lnTo>
                  <a:lnTo>
                    <a:pt x="144" y="553"/>
                  </a:lnTo>
                  <a:lnTo>
                    <a:pt x="167" y="569"/>
                  </a:lnTo>
                  <a:lnTo>
                    <a:pt x="191" y="584"/>
                  </a:lnTo>
                  <a:lnTo>
                    <a:pt x="216" y="596"/>
                  </a:lnTo>
                  <a:lnTo>
                    <a:pt x="243" y="607"/>
                  </a:lnTo>
                  <a:lnTo>
                    <a:pt x="270" y="614"/>
                  </a:lnTo>
                  <a:lnTo>
                    <a:pt x="300" y="618"/>
                  </a:lnTo>
                  <a:lnTo>
                    <a:pt x="329" y="619"/>
                  </a:lnTo>
                  <a:lnTo>
                    <a:pt x="329" y="619"/>
                  </a:lnTo>
                  <a:lnTo>
                    <a:pt x="359" y="618"/>
                  </a:lnTo>
                  <a:lnTo>
                    <a:pt x="388" y="614"/>
                  </a:lnTo>
                  <a:lnTo>
                    <a:pt x="415" y="607"/>
                  </a:lnTo>
                  <a:lnTo>
                    <a:pt x="442" y="596"/>
                  </a:lnTo>
                  <a:lnTo>
                    <a:pt x="467" y="584"/>
                  </a:lnTo>
                  <a:lnTo>
                    <a:pt x="492" y="569"/>
                  </a:lnTo>
                  <a:lnTo>
                    <a:pt x="514" y="553"/>
                  </a:lnTo>
                  <a:lnTo>
                    <a:pt x="535" y="534"/>
                  </a:lnTo>
                  <a:lnTo>
                    <a:pt x="553" y="513"/>
                  </a:lnTo>
                  <a:lnTo>
                    <a:pt x="571" y="491"/>
                  </a:lnTo>
                  <a:lnTo>
                    <a:pt x="586" y="467"/>
                  </a:lnTo>
                  <a:lnTo>
                    <a:pt x="598" y="442"/>
                  </a:lnTo>
                  <a:lnTo>
                    <a:pt x="607" y="415"/>
                  </a:lnTo>
                  <a:lnTo>
                    <a:pt x="614" y="387"/>
                  </a:lnTo>
                  <a:lnTo>
                    <a:pt x="619" y="358"/>
                  </a:lnTo>
                  <a:lnTo>
                    <a:pt x="621" y="329"/>
                  </a:lnTo>
                  <a:lnTo>
                    <a:pt x="621" y="329"/>
                  </a:lnTo>
                  <a:lnTo>
                    <a:pt x="619" y="298"/>
                  </a:lnTo>
                  <a:lnTo>
                    <a:pt x="614" y="270"/>
                  </a:lnTo>
                  <a:lnTo>
                    <a:pt x="607" y="242"/>
                  </a:lnTo>
                  <a:lnTo>
                    <a:pt x="598" y="215"/>
                  </a:lnTo>
                  <a:lnTo>
                    <a:pt x="586" y="189"/>
                  </a:lnTo>
                  <a:lnTo>
                    <a:pt x="571" y="165"/>
                  </a:lnTo>
                  <a:lnTo>
                    <a:pt x="553" y="143"/>
                  </a:lnTo>
                  <a:lnTo>
                    <a:pt x="535" y="122"/>
                  </a:lnTo>
                  <a:lnTo>
                    <a:pt x="514" y="103"/>
                  </a:lnTo>
                  <a:lnTo>
                    <a:pt x="492" y="87"/>
                  </a:lnTo>
                  <a:lnTo>
                    <a:pt x="467" y="72"/>
                  </a:lnTo>
                  <a:lnTo>
                    <a:pt x="442" y="60"/>
                  </a:lnTo>
                  <a:lnTo>
                    <a:pt x="415" y="51"/>
                  </a:lnTo>
                  <a:lnTo>
                    <a:pt x="388" y="43"/>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15" name="Freeform 120">
              <a:extLst>
                <a:ext uri="{FF2B5EF4-FFF2-40B4-BE49-F238E27FC236}">
                  <a16:creationId xmlns:a16="http://schemas.microsoft.com/office/drawing/2014/main" id="{C89DE3D8-A13C-4A0B-AD1D-429A1F5237D8}"/>
                </a:ext>
              </a:extLst>
            </p:cNvPr>
            <p:cNvSpPr>
              <a:spLocks/>
            </p:cNvSpPr>
            <p:nvPr/>
          </p:nvSpPr>
          <p:spPr bwMode="auto">
            <a:xfrm>
              <a:off x="5195888" y="5367338"/>
              <a:ext cx="44450" cy="44450"/>
            </a:xfrm>
            <a:custGeom>
              <a:avLst/>
              <a:gdLst>
                <a:gd name="T0" fmla="*/ 28 w 56"/>
                <a:gd name="T1" fmla="*/ 0 h 56"/>
                <a:gd name="T2" fmla="*/ 28 w 56"/>
                <a:gd name="T3" fmla="*/ 0 h 56"/>
                <a:gd name="T4" fmla="*/ 22 w 56"/>
                <a:gd name="T5" fmla="*/ 0 h 56"/>
                <a:gd name="T6" fmla="*/ 17 w 56"/>
                <a:gd name="T7" fmla="*/ 1 h 56"/>
                <a:gd name="T8" fmla="*/ 12 w 56"/>
                <a:gd name="T9" fmla="*/ 4 h 56"/>
                <a:gd name="T10" fmla="*/ 8 w 56"/>
                <a:gd name="T11" fmla="*/ 8 h 56"/>
                <a:gd name="T12" fmla="*/ 5 w 56"/>
                <a:gd name="T13" fmla="*/ 12 h 56"/>
                <a:gd name="T14" fmla="*/ 2 w 56"/>
                <a:gd name="T15" fmla="*/ 17 h 56"/>
                <a:gd name="T16" fmla="*/ 1 w 56"/>
                <a:gd name="T17" fmla="*/ 23 h 56"/>
                <a:gd name="T18" fmla="*/ 0 w 56"/>
                <a:gd name="T19" fmla="*/ 28 h 56"/>
                <a:gd name="T20" fmla="*/ 0 w 56"/>
                <a:gd name="T21" fmla="*/ 28 h 56"/>
                <a:gd name="T22" fmla="*/ 1 w 56"/>
                <a:gd name="T23" fmla="*/ 33 h 56"/>
                <a:gd name="T24" fmla="*/ 2 w 56"/>
                <a:gd name="T25" fmla="*/ 39 h 56"/>
                <a:gd name="T26" fmla="*/ 5 w 56"/>
                <a:gd name="T27" fmla="*/ 44 h 56"/>
                <a:gd name="T28" fmla="*/ 8 w 56"/>
                <a:gd name="T29" fmla="*/ 48 h 56"/>
                <a:gd name="T30" fmla="*/ 12 w 56"/>
                <a:gd name="T31" fmla="*/ 51 h 56"/>
                <a:gd name="T32" fmla="*/ 17 w 56"/>
                <a:gd name="T33" fmla="*/ 53 h 56"/>
                <a:gd name="T34" fmla="*/ 22 w 56"/>
                <a:gd name="T35" fmla="*/ 56 h 56"/>
                <a:gd name="T36" fmla="*/ 28 w 56"/>
                <a:gd name="T37" fmla="*/ 56 h 56"/>
                <a:gd name="T38" fmla="*/ 28 w 56"/>
                <a:gd name="T39" fmla="*/ 56 h 56"/>
                <a:gd name="T40" fmla="*/ 34 w 56"/>
                <a:gd name="T41" fmla="*/ 56 h 56"/>
                <a:gd name="T42" fmla="*/ 39 w 56"/>
                <a:gd name="T43" fmla="*/ 53 h 56"/>
                <a:gd name="T44" fmla="*/ 44 w 56"/>
                <a:gd name="T45" fmla="*/ 51 h 56"/>
                <a:gd name="T46" fmla="*/ 48 w 56"/>
                <a:gd name="T47" fmla="*/ 48 h 56"/>
                <a:gd name="T48" fmla="*/ 52 w 56"/>
                <a:gd name="T49" fmla="*/ 44 h 56"/>
                <a:gd name="T50" fmla="*/ 55 w 56"/>
                <a:gd name="T51" fmla="*/ 39 h 56"/>
                <a:gd name="T52" fmla="*/ 56 w 56"/>
                <a:gd name="T53" fmla="*/ 33 h 56"/>
                <a:gd name="T54" fmla="*/ 56 w 56"/>
                <a:gd name="T55" fmla="*/ 28 h 56"/>
                <a:gd name="T56" fmla="*/ 56 w 56"/>
                <a:gd name="T57" fmla="*/ 28 h 56"/>
                <a:gd name="T58" fmla="*/ 56 w 56"/>
                <a:gd name="T59" fmla="*/ 23 h 56"/>
                <a:gd name="T60" fmla="*/ 55 w 56"/>
                <a:gd name="T61" fmla="*/ 17 h 56"/>
                <a:gd name="T62" fmla="*/ 52 w 56"/>
                <a:gd name="T63" fmla="*/ 12 h 56"/>
                <a:gd name="T64" fmla="*/ 48 w 56"/>
                <a:gd name="T65" fmla="*/ 8 h 56"/>
                <a:gd name="T66" fmla="*/ 44 w 56"/>
                <a:gd name="T67" fmla="*/ 4 h 56"/>
                <a:gd name="T68" fmla="*/ 39 w 56"/>
                <a:gd name="T69" fmla="*/ 1 h 56"/>
                <a:gd name="T70" fmla="*/ 34 w 56"/>
                <a:gd name="T71" fmla="*/ 0 h 56"/>
                <a:gd name="T72" fmla="*/ 28 w 56"/>
                <a:gd name="T73" fmla="*/ 0 h 56"/>
                <a:gd name="T74" fmla="*/ 28 w 56"/>
                <a:gd name="T7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28" y="0"/>
                  </a:moveTo>
                  <a:lnTo>
                    <a:pt x="28" y="0"/>
                  </a:lnTo>
                  <a:lnTo>
                    <a:pt x="22" y="0"/>
                  </a:lnTo>
                  <a:lnTo>
                    <a:pt x="17" y="1"/>
                  </a:lnTo>
                  <a:lnTo>
                    <a:pt x="12" y="4"/>
                  </a:lnTo>
                  <a:lnTo>
                    <a:pt x="8" y="8"/>
                  </a:lnTo>
                  <a:lnTo>
                    <a:pt x="5" y="12"/>
                  </a:lnTo>
                  <a:lnTo>
                    <a:pt x="2" y="17"/>
                  </a:lnTo>
                  <a:lnTo>
                    <a:pt x="1" y="23"/>
                  </a:lnTo>
                  <a:lnTo>
                    <a:pt x="0" y="28"/>
                  </a:lnTo>
                  <a:lnTo>
                    <a:pt x="0" y="28"/>
                  </a:lnTo>
                  <a:lnTo>
                    <a:pt x="1" y="33"/>
                  </a:lnTo>
                  <a:lnTo>
                    <a:pt x="2" y="39"/>
                  </a:lnTo>
                  <a:lnTo>
                    <a:pt x="5" y="44"/>
                  </a:lnTo>
                  <a:lnTo>
                    <a:pt x="8" y="48"/>
                  </a:lnTo>
                  <a:lnTo>
                    <a:pt x="12" y="51"/>
                  </a:lnTo>
                  <a:lnTo>
                    <a:pt x="17" y="53"/>
                  </a:lnTo>
                  <a:lnTo>
                    <a:pt x="22" y="56"/>
                  </a:lnTo>
                  <a:lnTo>
                    <a:pt x="28" y="56"/>
                  </a:lnTo>
                  <a:lnTo>
                    <a:pt x="28" y="56"/>
                  </a:lnTo>
                  <a:lnTo>
                    <a:pt x="34" y="56"/>
                  </a:lnTo>
                  <a:lnTo>
                    <a:pt x="39" y="53"/>
                  </a:lnTo>
                  <a:lnTo>
                    <a:pt x="44" y="51"/>
                  </a:lnTo>
                  <a:lnTo>
                    <a:pt x="48" y="48"/>
                  </a:lnTo>
                  <a:lnTo>
                    <a:pt x="52" y="44"/>
                  </a:lnTo>
                  <a:lnTo>
                    <a:pt x="55" y="39"/>
                  </a:lnTo>
                  <a:lnTo>
                    <a:pt x="56" y="33"/>
                  </a:lnTo>
                  <a:lnTo>
                    <a:pt x="56" y="28"/>
                  </a:lnTo>
                  <a:lnTo>
                    <a:pt x="56" y="28"/>
                  </a:lnTo>
                  <a:lnTo>
                    <a:pt x="56" y="23"/>
                  </a:lnTo>
                  <a:lnTo>
                    <a:pt x="55" y="17"/>
                  </a:lnTo>
                  <a:lnTo>
                    <a:pt x="52" y="12"/>
                  </a:lnTo>
                  <a:lnTo>
                    <a:pt x="48" y="8"/>
                  </a:lnTo>
                  <a:lnTo>
                    <a:pt x="44" y="4"/>
                  </a:lnTo>
                  <a:lnTo>
                    <a:pt x="39" y="1"/>
                  </a:lnTo>
                  <a:lnTo>
                    <a:pt x="34"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16" name="Freeform 121">
              <a:extLst>
                <a:ext uri="{FF2B5EF4-FFF2-40B4-BE49-F238E27FC236}">
                  <a16:creationId xmlns:a16="http://schemas.microsoft.com/office/drawing/2014/main" id="{F6620C41-94BE-4FF9-85EE-D6737426B87E}"/>
                </a:ext>
              </a:extLst>
            </p:cNvPr>
            <p:cNvSpPr>
              <a:spLocks/>
            </p:cNvSpPr>
            <p:nvPr/>
          </p:nvSpPr>
          <p:spPr bwMode="auto">
            <a:xfrm>
              <a:off x="5149851" y="5151438"/>
              <a:ext cx="138113" cy="190500"/>
            </a:xfrm>
            <a:custGeom>
              <a:avLst/>
              <a:gdLst>
                <a:gd name="T0" fmla="*/ 87 w 174"/>
                <a:gd name="T1" fmla="*/ 0 h 242"/>
                <a:gd name="T2" fmla="*/ 62 w 174"/>
                <a:gd name="T3" fmla="*/ 4 h 242"/>
                <a:gd name="T4" fmla="*/ 39 w 174"/>
                <a:gd name="T5" fmla="*/ 15 h 242"/>
                <a:gd name="T6" fmla="*/ 20 w 174"/>
                <a:gd name="T7" fmla="*/ 31 h 242"/>
                <a:gd name="T8" fmla="*/ 7 w 174"/>
                <a:gd name="T9" fmla="*/ 52 h 242"/>
                <a:gd name="T10" fmla="*/ 32 w 174"/>
                <a:gd name="T11" fmla="*/ 82 h 242"/>
                <a:gd name="T12" fmla="*/ 39 w 174"/>
                <a:gd name="T13" fmla="*/ 67 h 242"/>
                <a:gd name="T14" fmla="*/ 47 w 174"/>
                <a:gd name="T15" fmla="*/ 54 h 242"/>
                <a:gd name="T16" fmla="*/ 59 w 174"/>
                <a:gd name="T17" fmla="*/ 44 h 242"/>
                <a:gd name="T18" fmla="*/ 72 w 174"/>
                <a:gd name="T19" fmla="*/ 38 h 242"/>
                <a:gd name="T20" fmla="*/ 87 w 174"/>
                <a:gd name="T21" fmla="*/ 35 h 242"/>
                <a:gd name="T22" fmla="*/ 98 w 174"/>
                <a:gd name="T23" fmla="*/ 36 h 242"/>
                <a:gd name="T24" fmla="*/ 117 w 174"/>
                <a:gd name="T25" fmla="*/ 44 h 242"/>
                <a:gd name="T26" fmla="*/ 130 w 174"/>
                <a:gd name="T27" fmla="*/ 58 h 242"/>
                <a:gd name="T28" fmla="*/ 138 w 174"/>
                <a:gd name="T29" fmla="*/ 77 h 242"/>
                <a:gd name="T30" fmla="*/ 139 w 174"/>
                <a:gd name="T31" fmla="*/ 87 h 242"/>
                <a:gd name="T32" fmla="*/ 135 w 174"/>
                <a:gd name="T33" fmla="*/ 109 h 242"/>
                <a:gd name="T34" fmla="*/ 123 w 174"/>
                <a:gd name="T35" fmla="*/ 126 h 242"/>
                <a:gd name="T36" fmla="*/ 107 w 174"/>
                <a:gd name="T37" fmla="*/ 137 h 242"/>
                <a:gd name="T38" fmla="*/ 86 w 174"/>
                <a:gd name="T39" fmla="*/ 142 h 242"/>
                <a:gd name="T40" fmla="*/ 79 w 174"/>
                <a:gd name="T41" fmla="*/ 144 h 242"/>
                <a:gd name="T42" fmla="*/ 70 w 174"/>
                <a:gd name="T43" fmla="*/ 152 h 242"/>
                <a:gd name="T44" fmla="*/ 68 w 174"/>
                <a:gd name="T45" fmla="*/ 242 h 242"/>
                <a:gd name="T46" fmla="*/ 103 w 174"/>
                <a:gd name="T47" fmla="*/ 175 h 242"/>
                <a:gd name="T48" fmla="*/ 118 w 174"/>
                <a:gd name="T49" fmla="*/ 171 h 242"/>
                <a:gd name="T50" fmla="*/ 144 w 174"/>
                <a:gd name="T51" fmla="*/ 155 h 242"/>
                <a:gd name="T52" fmla="*/ 162 w 174"/>
                <a:gd name="T53" fmla="*/ 132 h 242"/>
                <a:gd name="T54" fmla="*/ 173 w 174"/>
                <a:gd name="T55" fmla="*/ 103 h 242"/>
                <a:gd name="T56" fmla="*/ 174 w 174"/>
                <a:gd name="T57" fmla="*/ 87 h 242"/>
                <a:gd name="T58" fmla="*/ 173 w 174"/>
                <a:gd name="T59" fmla="*/ 70 h 242"/>
                <a:gd name="T60" fmla="*/ 168 w 174"/>
                <a:gd name="T61" fmla="*/ 54 h 242"/>
                <a:gd name="T62" fmla="*/ 160 w 174"/>
                <a:gd name="T63" fmla="*/ 39 h 242"/>
                <a:gd name="T64" fmla="*/ 135 w 174"/>
                <a:gd name="T65" fmla="*/ 15 h 242"/>
                <a:gd name="T66" fmla="*/ 121 w 174"/>
                <a:gd name="T67" fmla="*/ 7 h 242"/>
                <a:gd name="T68" fmla="*/ 105 w 174"/>
                <a:gd name="T69" fmla="*/ 1 h 242"/>
                <a:gd name="T70" fmla="*/ 87 w 174"/>
                <a:gd name="T71"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242">
                  <a:moveTo>
                    <a:pt x="87" y="0"/>
                  </a:moveTo>
                  <a:lnTo>
                    <a:pt x="87" y="0"/>
                  </a:lnTo>
                  <a:lnTo>
                    <a:pt x="75" y="1"/>
                  </a:lnTo>
                  <a:lnTo>
                    <a:pt x="62" y="4"/>
                  </a:lnTo>
                  <a:lnTo>
                    <a:pt x="51" y="8"/>
                  </a:lnTo>
                  <a:lnTo>
                    <a:pt x="39" y="15"/>
                  </a:lnTo>
                  <a:lnTo>
                    <a:pt x="29" y="22"/>
                  </a:lnTo>
                  <a:lnTo>
                    <a:pt x="20" y="31"/>
                  </a:lnTo>
                  <a:lnTo>
                    <a:pt x="13" y="42"/>
                  </a:lnTo>
                  <a:lnTo>
                    <a:pt x="7" y="52"/>
                  </a:lnTo>
                  <a:lnTo>
                    <a:pt x="0" y="69"/>
                  </a:lnTo>
                  <a:lnTo>
                    <a:pt x="32" y="82"/>
                  </a:lnTo>
                  <a:lnTo>
                    <a:pt x="39" y="67"/>
                  </a:lnTo>
                  <a:lnTo>
                    <a:pt x="39" y="67"/>
                  </a:lnTo>
                  <a:lnTo>
                    <a:pt x="43" y="60"/>
                  </a:lnTo>
                  <a:lnTo>
                    <a:pt x="47" y="54"/>
                  </a:lnTo>
                  <a:lnTo>
                    <a:pt x="52" y="48"/>
                  </a:lnTo>
                  <a:lnTo>
                    <a:pt x="59" y="44"/>
                  </a:lnTo>
                  <a:lnTo>
                    <a:pt x="66" y="40"/>
                  </a:lnTo>
                  <a:lnTo>
                    <a:pt x="72" y="38"/>
                  </a:lnTo>
                  <a:lnTo>
                    <a:pt x="80" y="36"/>
                  </a:lnTo>
                  <a:lnTo>
                    <a:pt x="87" y="35"/>
                  </a:lnTo>
                  <a:lnTo>
                    <a:pt x="87" y="35"/>
                  </a:lnTo>
                  <a:lnTo>
                    <a:pt x="98" y="36"/>
                  </a:lnTo>
                  <a:lnTo>
                    <a:pt x="107" y="39"/>
                  </a:lnTo>
                  <a:lnTo>
                    <a:pt x="117" y="44"/>
                  </a:lnTo>
                  <a:lnTo>
                    <a:pt x="125" y="51"/>
                  </a:lnTo>
                  <a:lnTo>
                    <a:pt x="130" y="58"/>
                  </a:lnTo>
                  <a:lnTo>
                    <a:pt x="135" y="67"/>
                  </a:lnTo>
                  <a:lnTo>
                    <a:pt x="138" y="77"/>
                  </a:lnTo>
                  <a:lnTo>
                    <a:pt x="139" y="87"/>
                  </a:lnTo>
                  <a:lnTo>
                    <a:pt x="139" y="87"/>
                  </a:lnTo>
                  <a:lnTo>
                    <a:pt x="138" y="98"/>
                  </a:lnTo>
                  <a:lnTo>
                    <a:pt x="135" y="109"/>
                  </a:lnTo>
                  <a:lnTo>
                    <a:pt x="130" y="118"/>
                  </a:lnTo>
                  <a:lnTo>
                    <a:pt x="123" y="126"/>
                  </a:lnTo>
                  <a:lnTo>
                    <a:pt x="115" y="133"/>
                  </a:lnTo>
                  <a:lnTo>
                    <a:pt x="107" y="137"/>
                  </a:lnTo>
                  <a:lnTo>
                    <a:pt x="97" y="141"/>
                  </a:lnTo>
                  <a:lnTo>
                    <a:pt x="86" y="142"/>
                  </a:lnTo>
                  <a:lnTo>
                    <a:pt x="86" y="142"/>
                  </a:lnTo>
                  <a:lnTo>
                    <a:pt x="79" y="144"/>
                  </a:lnTo>
                  <a:lnTo>
                    <a:pt x="74" y="146"/>
                  </a:lnTo>
                  <a:lnTo>
                    <a:pt x="70" y="152"/>
                  </a:lnTo>
                  <a:lnTo>
                    <a:pt x="68" y="160"/>
                  </a:lnTo>
                  <a:lnTo>
                    <a:pt x="68" y="242"/>
                  </a:lnTo>
                  <a:lnTo>
                    <a:pt x="103" y="242"/>
                  </a:lnTo>
                  <a:lnTo>
                    <a:pt x="103" y="175"/>
                  </a:lnTo>
                  <a:lnTo>
                    <a:pt x="103" y="175"/>
                  </a:lnTo>
                  <a:lnTo>
                    <a:pt x="118" y="171"/>
                  </a:lnTo>
                  <a:lnTo>
                    <a:pt x="131" y="164"/>
                  </a:lnTo>
                  <a:lnTo>
                    <a:pt x="144" y="155"/>
                  </a:lnTo>
                  <a:lnTo>
                    <a:pt x="154" y="144"/>
                  </a:lnTo>
                  <a:lnTo>
                    <a:pt x="162" y="132"/>
                  </a:lnTo>
                  <a:lnTo>
                    <a:pt x="169" y="118"/>
                  </a:lnTo>
                  <a:lnTo>
                    <a:pt x="173" y="103"/>
                  </a:lnTo>
                  <a:lnTo>
                    <a:pt x="174" y="87"/>
                  </a:lnTo>
                  <a:lnTo>
                    <a:pt x="174" y="87"/>
                  </a:lnTo>
                  <a:lnTo>
                    <a:pt x="174" y="79"/>
                  </a:lnTo>
                  <a:lnTo>
                    <a:pt x="173" y="70"/>
                  </a:lnTo>
                  <a:lnTo>
                    <a:pt x="170" y="62"/>
                  </a:lnTo>
                  <a:lnTo>
                    <a:pt x="168" y="54"/>
                  </a:lnTo>
                  <a:lnTo>
                    <a:pt x="164" y="46"/>
                  </a:lnTo>
                  <a:lnTo>
                    <a:pt x="160" y="39"/>
                  </a:lnTo>
                  <a:lnTo>
                    <a:pt x="149" y="26"/>
                  </a:lnTo>
                  <a:lnTo>
                    <a:pt x="135" y="15"/>
                  </a:lnTo>
                  <a:lnTo>
                    <a:pt x="129" y="11"/>
                  </a:lnTo>
                  <a:lnTo>
                    <a:pt x="121" y="7"/>
                  </a:lnTo>
                  <a:lnTo>
                    <a:pt x="114" y="4"/>
                  </a:lnTo>
                  <a:lnTo>
                    <a:pt x="105" y="1"/>
                  </a:lnTo>
                  <a:lnTo>
                    <a:pt x="97" y="0"/>
                  </a:lnTo>
                  <a:lnTo>
                    <a:pt x="87"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19" name="Group 18">
            <a:extLst>
              <a:ext uri="{FF2B5EF4-FFF2-40B4-BE49-F238E27FC236}">
                <a16:creationId xmlns:a16="http://schemas.microsoft.com/office/drawing/2014/main" id="{758475B1-6364-45BA-840A-CC511BCD8157}"/>
              </a:ext>
            </a:extLst>
          </p:cNvPr>
          <p:cNvGrpSpPr>
            <a:grpSpLocks noChangeAspect="1"/>
          </p:cNvGrpSpPr>
          <p:nvPr/>
        </p:nvGrpSpPr>
        <p:grpSpPr>
          <a:xfrm>
            <a:off x="9221666" y="2842313"/>
            <a:ext cx="522288" cy="522288"/>
            <a:chOff x="11104563" y="1665288"/>
            <a:chExt cx="522288" cy="522288"/>
          </a:xfrm>
          <a:solidFill>
            <a:schemeClr val="accent2"/>
          </a:solidFill>
        </p:grpSpPr>
        <p:sp>
          <p:nvSpPr>
            <p:cNvPr id="20" name="Freeform 29">
              <a:extLst>
                <a:ext uri="{FF2B5EF4-FFF2-40B4-BE49-F238E27FC236}">
                  <a16:creationId xmlns:a16="http://schemas.microsoft.com/office/drawing/2014/main" id="{C0DDB47D-0680-4536-9226-C4D41B644AF3}"/>
                </a:ext>
              </a:extLst>
            </p:cNvPr>
            <p:cNvSpPr>
              <a:spLocks noEditPoints="1"/>
            </p:cNvSpPr>
            <p:nvPr/>
          </p:nvSpPr>
          <p:spPr bwMode="auto">
            <a:xfrm>
              <a:off x="11104563" y="1665288"/>
              <a:ext cx="522288" cy="522288"/>
            </a:xfrm>
            <a:custGeom>
              <a:avLst/>
              <a:gdLst>
                <a:gd name="T0" fmla="*/ 312 w 658"/>
                <a:gd name="T1" fmla="*/ 658 h 658"/>
                <a:gd name="T2" fmla="*/ 263 w 658"/>
                <a:gd name="T3" fmla="*/ 652 h 658"/>
                <a:gd name="T4" fmla="*/ 202 w 658"/>
                <a:gd name="T5" fmla="*/ 633 h 658"/>
                <a:gd name="T6" fmla="*/ 120 w 658"/>
                <a:gd name="T7" fmla="*/ 583 h 658"/>
                <a:gd name="T8" fmla="*/ 56 w 658"/>
                <a:gd name="T9" fmla="*/ 513 h 658"/>
                <a:gd name="T10" fmla="*/ 15 w 658"/>
                <a:gd name="T11" fmla="*/ 427 h 658"/>
                <a:gd name="T12" fmla="*/ 4 w 658"/>
                <a:gd name="T13" fmla="*/ 379 h 658"/>
                <a:gd name="T14" fmla="*/ 0 w 658"/>
                <a:gd name="T15" fmla="*/ 329 h 658"/>
                <a:gd name="T16" fmla="*/ 1 w 658"/>
                <a:gd name="T17" fmla="*/ 296 h 658"/>
                <a:gd name="T18" fmla="*/ 11 w 658"/>
                <a:gd name="T19" fmla="*/ 247 h 658"/>
                <a:gd name="T20" fmla="*/ 40 w 658"/>
                <a:gd name="T21" fmla="*/ 173 h 658"/>
                <a:gd name="T22" fmla="*/ 97 w 658"/>
                <a:gd name="T23" fmla="*/ 97 h 658"/>
                <a:gd name="T24" fmla="*/ 172 w 658"/>
                <a:gd name="T25" fmla="*/ 40 h 658"/>
                <a:gd name="T26" fmla="*/ 247 w 658"/>
                <a:gd name="T27" fmla="*/ 11 h 658"/>
                <a:gd name="T28" fmla="*/ 296 w 658"/>
                <a:gd name="T29" fmla="*/ 3 h 658"/>
                <a:gd name="T30" fmla="*/ 329 w 658"/>
                <a:gd name="T31" fmla="*/ 0 h 658"/>
                <a:gd name="T32" fmla="*/ 379 w 658"/>
                <a:gd name="T33" fmla="*/ 4 h 658"/>
                <a:gd name="T34" fmla="*/ 427 w 658"/>
                <a:gd name="T35" fmla="*/ 15 h 658"/>
                <a:gd name="T36" fmla="*/ 513 w 658"/>
                <a:gd name="T37" fmla="*/ 57 h 658"/>
                <a:gd name="T38" fmla="*/ 583 w 658"/>
                <a:gd name="T39" fmla="*/ 121 h 658"/>
                <a:gd name="T40" fmla="*/ 631 w 658"/>
                <a:gd name="T41" fmla="*/ 202 h 658"/>
                <a:gd name="T42" fmla="*/ 652 w 658"/>
                <a:gd name="T43" fmla="*/ 263 h 658"/>
                <a:gd name="T44" fmla="*/ 657 w 658"/>
                <a:gd name="T45" fmla="*/ 313 h 658"/>
                <a:gd name="T46" fmla="*/ 657 w 658"/>
                <a:gd name="T47" fmla="*/ 347 h 658"/>
                <a:gd name="T48" fmla="*/ 652 w 658"/>
                <a:gd name="T49" fmla="*/ 395 h 658"/>
                <a:gd name="T50" fmla="*/ 631 w 658"/>
                <a:gd name="T51" fmla="*/ 457 h 658"/>
                <a:gd name="T52" fmla="*/ 583 w 658"/>
                <a:gd name="T53" fmla="*/ 539 h 658"/>
                <a:gd name="T54" fmla="*/ 513 w 658"/>
                <a:gd name="T55" fmla="*/ 602 h 658"/>
                <a:gd name="T56" fmla="*/ 427 w 658"/>
                <a:gd name="T57" fmla="*/ 643 h 658"/>
                <a:gd name="T58" fmla="*/ 379 w 658"/>
                <a:gd name="T59" fmla="*/ 654 h 658"/>
                <a:gd name="T60" fmla="*/ 329 w 658"/>
                <a:gd name="T61" fmla="*/ 658 h 658"/>
                <a:gd name="T62" fmla="*/ 329 w 658"/>
                <a:gd name="T63" fmla="*/ 38 h 658"/>
                <a:gd name="T64" fmla="*/ 242 w 658"/>
                <a:gd name="T65" fmla="*/ 51 h 658"/>
                <a:gd name="T66" fmla="*/ 167 w 658"/>
                <a:gd name="T67" fmla="*/ 87 h 658"/>
                <a:gd name="T68" fmla="*/ 105 w 658"/>
                <a:gd name="T69" fmla="*/ 144 h 658"/>
                <a:gd name="T70" fmla="*/ 60 w 658"/>
                <a:gd name="T71" fmla="*/ 216 h 658"/>
                <a:gd name="T72" fmla="*/ 39 w 658"/>
                <a:gd name="T73" fmla="*/ 300 h 658"/>
                <a:gd name="T74" fmla="*/ 39 w 658"/>
                <a:gd name="T75" fmla="*/ 359 h 658"/>
                <a:gd name="T76" fmla="*/ 60 w 658"/>
                <a:gd name="T77" fmla="*/ 442 h 658"/>
                <a:gd name="T78" fmla="*/ 105 w 658"/>
                <a:gd name="T79" fmla="*/ 515 h 658"/>
                <a:gd name="T80" fmla="*/ 167 w 658"/>
                <a:gd name="T81" fmla="*/ 571 h 658"/>
                <a:gd name="T82" fmla="*/ 242 w 658"/>
                <a:gd name="T83" fmla="*/ 607 h 658"/>
                <a:gd name="T84" fmla="*/ 329 w 658"/>
                <a:gd name="T85" fmla="*/ 621 h 658"/>
                <a:gd name="T86" fmla="*/ 387 w 658"/>
                <a:gd name="T87" fmla="*/ 614 h 658"/>
                <a:gd name="T88" fmla="*/ 467 w 658"/>
                <a:gd name="T89" fmla="*/ 586 h 658"/>
                <a:gd name="T90" fmla="*/ 535 w 658"/>
                <a:gd name="T91" fmla="*/ 535 h 658"/>
                <a:gd name="T92" fmla="*/ 584 w 658"/>
                <a:gd name="T93" fmla="*/ 468 h 658"/>
                <a:gd name="T94" fmla="*/ 614 w 658"/>
                <a:gd name="T95" fmla="*/ 388 h 658"/>
                <a:gd name="T96" fmla="*/ 621 w 658"/>
                <a:gd name="T97" fmla="*/ 329 h 658"/>
                <a:gd name="T98" fmla="*/ 607 w 658"/>
                <a:gd name="T99" fmla="*/ 243 h 658"/>
                <a:gd name="T100" fmla="*/ 571 w 658"/>
                <a:gd name="T101" fmla="*/ 167 h 658"/>
                <a:gd name="T102" fmla="*/ 515 w 658"/>
                <a:gd name="T103" fmla="*/ 105 h 658"/>
                <a:gd name="T104" fmla="*/ 442 w 658"/>
                <a:gd name="T105" fmla="*/ 61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2" y="658"/>
                  </a:lnTo>
                  <a:lnTo>
                    <a:pt x="296" y="657"/>
                  </a:lnTo>
                  <a:lnTo>
                    <a:pt x="279" y="654"/>
                  </a:lnTo>
                  <a:lnTo>
                    <a:pt x="263" y="652"/>
                  </a:lnTo>
                  <a:lnTo>
                    <a:pt x="247" y="648"/>
                  </a:lnTo>
                  <a:lnTo>
                    <a:pt x="231" y="643"/>
                  </a:lnTo>
                  <a:lnTo>
                    <a:pt x="202" y="633"/>
                  </a:lnTo>
                  <a:lnTo>
                    <a:pt x="172" y="618"/>
                  </a:lnTo>
                  <a:lnTo>
                    <a:pt x="145" y="602"/>
                  </a:lnTo>
                  <a:lnTo>
                    <a:pt x="120" y="583"/>
                  </a:lnTo>
                  <a:lnTo>
                    <a:pt x="97" y="562"/>
                  </a:lnTo>
                  <a:lnTo>
                    <a:pt x="75" y="539"/>
                  </a:lnTo>
                  <a:lnTo>
                    <a:pt x="56" y="513"/>
                  </a:lnTo>
                  <a:lnTo>
                    <a:pt x="40" y="486"/>
                  </a:lnTo>
                  <a:lnTo>
                    <a:pt x="26" y="457"/>
                  </a:lnTo>
                  <a:lnTo>
                    <a:pt x="15" y="427"/>
                  </a:lnTo>
                  <a:lnTo>
                    <a:pt x="11" y="411"/>
                  </a:lnTo>
                  <a:lnTo>
                    <a:pt x="7" y="395"/>
                  </a:lnTo>
                  <a:lnTo>
                    <a:pt x="4" y="379"/>
                  </a:lnTo>
                  <a:lnTo>
                    <a:pt x="1" y="363"/>
                  </a:lnTo>
                  <a:lnTo>
                    <a:pt x="0" y="347"/>
                  </a:lnTo>
                  <a:lnTo>
                    <a:pt x="0" y="329"/>
                  </a:lnTo>
                  <a:lnTo>
                    <a:pt x="0" y="329"/>
                  </a:lnTo>
                  <a:lnTo>
                    <a:pt x="0" y="313"/>
                  </a:lnTo>
                  <a:lnTo>
                    <a:pt x="1" y="296"/>
                  </a:lnTo>
                  <a:lnTo>
                    <a:pt x="4" y="279"/>
                  </a:lnTo>
                  <a:lnTo>
                    <a:pt x="7" y="263"/>
                  </a:lnTo>
                  <a:lnTo>
                    <a:pt x="11" y="247"/>
                  </a:lnTo>
                  <a:lnTo>
                    <a:pt x="15" y="231"/>
                  </a:lnTo>
                  <a:lnTo>
                    <a:pt x="26" y="202"/>
                  </a:lnTo>
                  <a:lnTo>
                    <a:pt x="40" y="173"/>
                  </a:lnTo>
                  <a:lnTo>
                    <a:pt x="56" y="145"/>
                  </a:lnTo>
                  <a:lnTo>
                    <a:pt x="75" y="121"/>
                  </a:lnTo>
                  <a:lnTo>
                    <a:pt x="97" y="97"/>
                  </a:lnTo>
                  <a:lnTo>
                    <a:pt x="120" y="75"/>
                  </a:lnTo>
                  <a:lnTo>
                    <a:pt x="145" y="57"/>
                  </a:lnTo>
                  <a:lnTo>
                    <a:pt x="172" y="40"/>
                  </a:lnTo>
                  <a:lnTo>
                    <a:pt x="202" y="27"/>
                  </a:lnTo>
                  <a:lnTo>
                    <a:pt x="231" y="15"/>
                  </a:lnTo>
                  <a:lnTo>
                    <a:pt x="247" y="11"/>
                  </a:lnTo>
                  <a:lnTo>
                    <a:pt x="263" y="7"/>
                  </a:lnTo>
                  <a:lnTo>
                    <a:pt x="279" y="4"/>
                  </a:lnTo>
                  <a:lnTo>
                    <a:pt x="296" y="3"/>
                  </a:lnTo>
                  <a:lnTo>
                    <a:pt x="312" y="1"/>
                  </a:lnTo>
                  <a:lnTo>
                    <a:pt x="329" y="0"/>
                  </a:lnTo>
                  <a:lnTo>
                    <a:pt x="329" y="0"/>
                  </a:lnTo>
                  <a:lnTo>
                    <a:pt x="345" y="1"/>
                  </a:lnTo>
                  <a:lnTo>
                    <a:pt x="363" y="3"/>
                  </a:lnTo>
                  <a:lnTo>
                    <a:pt x="379" y="4"/>
                  </a:lnTo>
                  <a:lnTo>
                    <a:pt x="395" y="7"/>
                  </a:lnTo>
                  <a:lnTo>
                    <a:pt x="411" y="11"/>
                  </a:lnTo>
                  <a:lnTo>
                    <a:pt x="427" y="15"/>
                  </a:lnTo>
                  <a:lnTo>
                    <a:pt x="457" y="27"/>
                  </a:lnTo>
                  <a:lnTo>
                    <a:pt x="485" y="40"/>
                  </a:lnTo>
                  <a:lnTo>
                    <a:pt x="513" y="57"/>
                  </a:lnTo>
                  <a:lnTo>
                    <a:pt x="537" y="75"/>
                  </a:lnTo>
                  <a:lnTo>
                    <a:pt x="562" y="97"/>
                  </a:lnTo>
                  <a:lnTo>
                    <a:pt x="583" y="121"/>
                  </a:lnTo>
                  <a:lnTo>
                    <a:pt x="602" y="145"/>
                  </a:lnTo>
                  <a:lnTo>
                    <a:pt x="618" y="173"/>
                  </a:lnTo>
                  <a:lnTo>
                    <a:pt x="631" y="202"/>
                  </a:lnTo>
                  <a:lnTo>
                    <a:pt x="643" y="231"/>
                  </a:lnTo>
                  <a:lnTo>
                    <a:pt x="647" y="247"/>
                  </a:lnTo>
                  <a:lnTo>
                    <a:pt x="652" y="263"/>
                  </a:lnTo>
                  <a:lnTo>
                    <a:pt x="654" y="279"/>
                  </a:lnTo>
                  <a:lnTo>
                    <a:pt x="656" y="296"/>
                  </a:lnTo>
                  <a:lnTo>
                    <a:pt x="657" y="313"/>
                  </a:lnTo>
                  <a:lnTo>
                    <a:pt x="658" y="329"/>
                  </a:lnTo>
                  <a:lnTo>
                    <a:pt x="658" y="329"/>
                  </a:lnTo>
                  <a:lnTo>
                    <a:pt x="657" y="347"/>
                  </a:lnTo>
                  <a:lnTo>
                    <a:pt x="656" y="363"/>
                  </a:lnTo>
                  <a:lnTo>
                    <a:pt x="654" y="379"/>
                  </a:lnTo>
                  <a:lnTo>
                    <a:pt x="652" y="395"/>
                  </a:lnTo>
                  <a:lnTo>
                    <a:pt x="647" y="411"/>
                  </a:lnTo>
                  <a:lnTo>
                    <a:pt x="643" y="427"/>
                  </a:lnTo>
                  <a:lnTo>
                    <a:pt x="631" y="457"/>
                  </a:lnTo>
                  <a:lnTo>
                    <a:pt x="618" y="486"/>
                  </a:lnTo>
                  <a:lnTo>
                    <a:pt x="602" y="513"/>
                  </a:lnTo>
                  <a:lnTo>
                    <a:pt x="583" y="539"/>
                  </a:lnTo>
                  <a:lnTo>
                    <a:pt x="562" y="562"/>
                  </a:lnTo>
                  <a:lnTo>
                    <a:pt x="537" y="583"/>
                  </a:lnTo>
                  <a:lnTo>
                    <a:pt x="513" y="602"/>
                  </a:lnTo>
                  <a:lnTo>
                    <a:pt x="485" y="618"/>
                  </a:lnTo>
                  <a:lnTo>
                    <a:pt x="457" y="633"/>
                  </a:lnTo>
                  <a:lnTo>
                    <a:pt x="427" y="643"/>
                  </a:lnTo>
                  <a:lnTo>
                    <a:pt x="411" y="648"/>
                  </a:lnTo>
                  <a:lnTo>
                    <a:pt x="395" y="652"/>
                  </a:lnTo>
                  <a:lnTo>
                    <a:pt x="379" y="654"/>
                  </a:lnTo>
                  <a:lnTo>
                    <a:pt x="363" y="657"/>
                  </a:lnTo>
                  <a:lnTo>
                    <a:pt x="345" y="658"/>
                  </a:lnTo>
                  <a:lnTo>
                    <a:pt x="329" y="658"/>
                  </a:lnTo>
                  <a:lnTo>
                    <a:pt x="329" y="658"/>
                  </a:lnTo>
                  <a:close/>
                  <a:moveTo>
                    <a:pt x="329" y="38"/>
                  </a:moveTo>
                  <a:lnTo>
                    <a:pt x="329" y="38"/>
                  </a:lnTo>
                  <a:lnTo>
                    <a:pt x="300" y="39"/>
                  </a:lnTo>
                  <a:lnTo>
                    <a:pt x="270" y="44"/>
                  </a:lnTo>
                  <a:lnTo>
                    <a:pt x="242" y="51"/>
                  </a:lnTo>
                  <a:lnTo>
                    <a:pt x="216" y="61"/>
                  </a:lnTo>
                  <a:lnTo>
                    <a:pt x="191" y="74"/>
                  </a:lnTo>
                  <a:lnTo>
                    <a:pt x="167" y="87"/>
                  </a:lnTo>
                  <a:lnTo>
                    <a:pt x="144" y="105"/>
                  </a:lnTo>
                  <a:lnTo>
                    <a:pt x="124" y="124"/>
                  </a:lnTo>
                  <a:lnTo>
                    <a:pt x="105" y="144"/>
                  </a:lnTo>
                  <a:lnTo>
                    <a:pt x="87" y="167"/>
                  </a:lnTo>
                  <a:lnTo>
                    <a:pt x="73" y="191"/>
                  </a:lnTo>
                  <a:lnTo>
                    <a:pt x="60" y="216"/>
                  </a:lnTo>
                  <a:lnTo>
                    <a:pt x="51" y="243"/>
                  </a:lnTo>
                  <a:lnTo>
                    <a:pt x="43" y="270"/>
                  </a:lnTo>
                  <a:lnTo>
                    <a:pt x="39" y="300"/>
                  </a:lnTo>
                  <a:lnTo>
                    <a:pt x="38" y="329"/>
                  </a:lnTo>
                  <a:lnTo>
                    <a:pt x="38" y="329"/>
                  </a:lnTo>
                  <a:lnTo>
                    <a:pt x="39" y="359"/>
                  </a:lnTo>
                  <a:lnTo>
                    <a:pt x="43" y="388"/>
                  </a:lnTo>
                  <a:lnTo>
                    <a:pt x="51" y="416"/>
                  </a:lnTo>
                  <a:lnTo>
                    <a:pt x="60" y="442"/>
                  </a:lnTo>
                  <a:lnTo>
                    <a:pt x="73" y="468"/>
                  </a:lnTo>
                  <a:lnTo>
                    <a:pt x="87" y="492"/>
                  </a:lnTo>
                  <a:lnTo>
                    <a:pt x="105" y="515"/>
                  </a:lnTo>
                  <a:lnTo>
                    <a:pt x="124" y="535"/>
                  </a:lnTo>
                  <a:lnTo>
                    <a:pt x="144" y="554"/>
                  </a:lnTo>
                  <a:lnTo>
                    <a:pt x="167" y="571"/>
                  </a:lnTo>
                  <a:lnTo>
                    <a:pt x="191" y="586"/>
                  </a:lnTo>
                  <a:lnTo>
                    <a:pt x="216" y="598"/>
                  </a:lnTo>
                  <a:lnTo>
                    <a:pt x="242" y="607"/>
                  </a:lnTo>
                  <a:lnTo>
                    <a:pt x="270" y="614"/>
                  </a:lnTo>
                  <a:lnTo>
                    <a:pt x="300" y="619"/>
                  </a:lnTo>
                  <a:lnTo>
                    <a:pt x="329" y="621"/>
                  </a:lnTo>
                  <a:lnTo>
                    <a:pt x="329" y="621"/>
                  </a:lnTo>
                  <a:lnTo>
                    <a:pt x="359" y="619"/>
                  </a:lnTo>
                  <a:lnTo>
                    <a:pt x="387" y="614"/>
                  </a:lnTo>
                  <a:lnTo>
                    <a:pt x="415" y="607"/>
                  </a:lnTo>
                  <a:lnTo>
                    <a:pt x="442" y="598"/>
                  </a:lnTo>
                  <a:lnTo>
                    <a:pt x="467" y="586"/>
                  </a:lnTo>
                  <a:lnTo>
                    <a:pt x="492" y="571"/>
                  </a:lnTo>
                  <a:lnTo>
                    <a:pt x="515" y="554"/>
                  </a:lnTo>
                  <a:lnTo>
                    <a:pt x="535" y="535"/>
                  </a:lnTo>
                  <a:lnTo>
                    <a:pt x="553" y="515"/>
                  </a:lnTo>
                  <a:lnTo>
                    <a:pt x="571" y="492"/>
                  </a:lnTo>
                  <a:lnTo>
                    <a:pt x="584" y="468"/>
                  </a:lnTo>
                  <a:lnTo>
                    <a:pt x="598" y="442"/>
                  </a:lnTo>
                  <a:lnTo>
                    <a:pt x="607" y="416"/>
                  </a:lnTo>
                  <a:lnTo>
                    <a:pt x="614" y="388"/>
                  </a:lnTo>
                  <a:lnTo>
                    <a:pt x="618" y="359"/>
                  </a:lnTo>
                  <a:lnTo>
                    <a:pt x="621" y="329"/>
                  </a:lnTo>
                  <a:lnTo>
                    <a:pt x="621" y="329"/>
                  </a:lnTo>
                  <a:lnTo>
                    <a:pt x="618" y="300"/>
                  </a:lnTo>
                  <a:lnTo>
                    <a:pt x="614" y="270"/>
                  </a:lnTo>
                  <a:lnTo>
                    <a:pt x="607" y="243"/>
                  </a:lnTo>
                  <a:lnTo>
                    <a:pt x="598" y="216"/>
                  </a:lnTo>
                  <a:lnTo>
                    <a:pt x="584" y="191"/>
                  </a:lnTo>
                  <a:lnTo>
                    <a:pt x="571" y="167"/>
                  </a:lnTo>
                  <a:lnTo>
                    <a:pt x="553" y="144"/>
                  </a:lnTo>
                  <a:lnTo>
                    <a:pt x="535" y="124"/>
                  </a:lnTo>
                  <a:lnTo>
                    <a:pt x="515" y="105"/>
                  </a:lnTo>
                  <a:lnTo>
                    <a:pt x="492" y="87"/>
                  </a:lnTo>
                  <a:lnTo>
                    <a:pt x="467" y="74"/>
                  </a:lnTo>
                  <a:lnTo>
                    <a:pt x="442" y="61"/>
                  </a:lnTo>
                  <a:lnTo>
                    <a:pt x="415" y="51"/>
                  </a:lnTo>
                  <a:lnTo>
                    <a:pt x="387" y="44"/>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1" name="Freeform 133">
              <a:extLst>
                <a:ext uri="{FF2B5EF4-FFF2-40B4-BE49-F238E27FC236}">
                  <a16:creationId xmlns:a16="http://schemas.microsoft.com/office/drawing/2014/main" id="{E57DC492-C022-482C-9D20-D68D61E794D5}"/>
                </a:ext>
              </a:extLst>
            </p:cNvPr>
            <p:cNvSpPr>
              <a:spLocks/>
            </p:cNvSpPr>
            <p:nvPr/>
          </p:nvSpPr>
          <p:spPr bwMode="auto">
            <a:xfrm>
              <a:off x="11349038" y="1895475"/>
              <a:ext cx="42863" cy="120650"/>
            </a:xfrm>
            <a:custGeom>
              <a:avLst/>
              <a:gdLst>
                <a:gd name="T0" fmla="*/ 5 w 54"/>
                <a:gd name="T1" fmla="*/ 0 h 151"/>
                <a:gd name="T2" fmla="*/ 5 w 54"/>
                <a:gd name="T3" fmla="*/ 0 h 151"/>
                <a:gd name="T4" fmla="*/ 4 w 54"/>
                <a:gd name="T5" fmla="*/ 0 h 151"/>
                <a:gd name="T6" fmla="*/ 1 w 54"/>
                <a:gd name="T7" fmla="*/ 1 h 151"/>
                <a:gd name="T8" fmla="*/ 0 w 54"/>
                <a:gd name="T9" fmla="*/ 4 h 151"/>
                <a:gd name="T10" fmla="*/ 0 w 54"/>
                <a:gd name="T11" fmla="*/ 5 h 151"/>
                <a:gd name="T12" fmla="*/ 0 w 54"/>
                <a:gd name="T13" fmla="*/ 146 h 151"/>
                <a:gd name="T14" fmla="*/ 0 w 54"/>
                <a:gd name="T15" fmla="*/ 146 h 151"/>
                <a:gd name="T16" fmla="*/ 0 w 54"/>
                <a:gd name="T17" fmla="*/ 149 h 151"/>
                <a:gd name="T18" fmla="*/ 1 w 54"/>
                <a:gd name="T19" fmla="*/ 150 h 151"/>
                <a:gd name="T20" fmla="*/ 4 w 54"/>
                <a:gd name="T21" fmla="*/ 151 h 151"/>
                <a:gd name="T22" fmla="*/ 5 w 54"/>
                <a:gd name="T23" fmla="*/ 151 h 151"/>
                <a:gd name="T24" fmla="*/ 48 w 54"/>
                <a:gd name="T25" fmla="*/ 151 h 151"/>
                <a:gd name="T26" fmla="*/ 48 w 54"/>
                <a:gd name="T27" fmla="*/ 151 h 151"/>
                <a:gd name="T28" fmla="*/ 51 w 54"/>
                <a:gd name="T29" fmla="*/ 151 h 151"/>
                <a:gd name="T30" fmla="*/ 52 w 54"/>
                <a:gd name="T31" fmla="*/ 150 h 151"/>
                <a:gd name="T32" fmla="*/ 54 w 54"/>
                <a:gd name="T33" fmla="*/ 149 h 151"/>
                <a:gd name="T34" fmla="*/ 54 w 54"/>
                <a:gd name="T35" fmla="*/ 146 h 151"/>
                <a:gd name="T36" fmla="*/ 54 w 54"/>
                <a:gd name="T37" fmla="*/ 5 h 151"/>
                <a:gd name="T38" fmla="*/ 54 w 54"/>
                <a:gd name="T39" fmla="*/ 5 h 151"/>
                <a:gd name="T40" fmla="*/ 54 w 54"/>
                <a:gd name="T41" fmla="*/ 4 h 151"/>
                <a:gd name="T42" fmla="*/ 52 w 54"/>
                <a:gd name="T43" fmla="*/ 1 h 151"/>
                <a:gd name="T44" fmla="*/ 51 w 54"/>
                <a:gd name="T45" fmla="*/ 0 h 151"/>
                <a:gd name="T46" fmla="*/ 48 w 54"/>
                <a:gd name="T47" fmla="*/ 0 h 151"/>
                <a:gd name="T48" fmla="*/ 5 w 54"/>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151">
                  <a:moveTo>
                    <a:pt x="5" y="0"/>
                  </a:moveTo>
                  <a:lnTo>
                    <a:pt x="5" y="0"/>
                  </a:lnTo>
                  <a:lnTo>
                    <a:pt x="4" y="0"/>
                  </a:lnTo>
                  <a:lnTo>
                    <a:pt x="1" y="1"/>
                  </a:lnTo>
                  <a:lnTo>
                    <a:pt x="0" y="4"/>
                  </a:lnTo>
                  <a:lnTo>
                    <a:pt x="0" y="5"/>
                  </a:lnTo>
                  <a:lnTo>
                    <a:pt x="0" y="146"/>
                  </a:lnTo>
                  <a:lnTo>
                    <a:pt x="0" y="146"/>
                  </a:lnTo>
                  <a:lnTo>
                    <a:pt x="0" y="149"/>
                  </a:lnTo>
                  <a:lnTo>
                    <a:pt x="1" y="150"/>
                  </a:lnTo>
                  <a:lnTo>
                    <a:pt x="4" y="151"/>
                  </a:lnTo>
                  <a:lnTo>
                    <a:pt x="5" y="151"/>
                  </a:lnTo>
                  <a:lnTo>
                    <a:pt x="48" y="151"/>
                  </a:lnTo>
                  <a:lnTo>
                    <a:pt x="48" y="151"/>
                  </a:lnTo>
                  <a:lnTo>
                    <a:pt x="51" y="151"/>
                  </a:lnTo>
                  <a:lnTo>
                    <a:pt x="52" y="150"/>
                  </a:lnTo>
                  <a:lnTo>
                    <a:pt x="54" y="149"/>
                  </a:lnTo>
                  <a:lnTo>
                    <a:pt x="54" y="146"/>
                  </a:lnTo>
                  <a:lnTo>
                    <a:pt x="54" y="5"/>
                  </a:lnTo>
                  <a:lnTo>
                    <a:pt x="54" y="5"/>
                  </a:lnTo>
                  <a:lnTo>
                    <a:pt x="54" y="4"/>
                  </a:lnTo>
                  <a:lnTo>
                    <a:pt x="52" y="1"/>
                  </a:lnTo>
                  <a:lnTo>
                    <a:pt x="51" y="0"/>
                  </a:lnTo>
                  <a:lnTo>
                    <a:pt x="48"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2" name="Freeform 134">
              <a:extLst>
                <a:ext uri="{FF2B5EF4-FFF2-40B4-BE49-F238E27FC236}">
                  <a16:creationId xmlns:a16="http://schemas.microsoft.com/office/drawing/2014/main" id="{6C62D246-3D88-4CA9-A937-CB43A8D24C00}"/>
                </a:ext>
              </a:extLst>
            </p:cNvPr>
            <p:cNvSpPr>
              <a:spLocks/>
            </p:cNvSpPr>
            <p:nvPr/>
          </p:nvSpPr>
          <p:spPr bwMode="auto">
            <a:xfrm>
              <a:off x="11271251" y="1895475"/>
              <a:ext cx="44450" cy="120650"/>
            </a:xfrm>
            <a:custGeom>
              <a:avLst/>
              <a:gdLst>
                <a:gd name="T0" fmla="*/ 7 w 55"/>
                <a:gd name="T1" fmla="*/ 0 h 151"/>
                <a:gd name="T2" fmla="*/ 7 w 55"/>
                <a:gd name="T3" fmla="*/ 0 h 151"/>
                <a:gd name="T4" fmla="*/ 4 w 55"/>
                <a:gd name="T5" fmla="*/ 0 h 151"/>
                <a:gd name="T6" fmla="*/ 3 w 55"/>
                <a:gd name="T7" fmla="*/ 1 h 151"/>
                <a:gd name="T8" fmla="*/ 1 w 55"/>
                <a:gd name="T9" fmla="*/ 4 h 151"/>
                <a:gd name="T10" fmla="*/ 0 w 55"/>
                <a:gd name="T11" fmla="*/ 5 h 151"/>
                <a:gd name="T12" fmla="*/ 0 w 55"/>
                <a:gd name="T13" fmla="*/ 146 h 151"/>
                <a:gd name="T14" fmla="*/ 0 w 55"/>
                <a:gd name="T15" fmla="*/ 146 h 151"/>
                <a:gd name="T16" fmla="*/ 1 w 55"/>
                <a:gd name="T17" fmla="*/ 149 h 151"/>
                <a:gd name="T18" fmla="*/ 3 w 55"/>
                <a:gd name="T19" fmla="*/ 150 h 151"/>
                <a:gd name="T20" fmla="*/ 4 w 55"/>
                <a:gd name="T21" fmla="*/ 151 h 151"/>
                <a:gd name="T22" fmla="*/ 7 w 55"/>
                <a:gd name="T23" fmla="*/ 151 h 151"/>
                <a:gd name="T24" fmla="*/ 50 w 55"/>
                <a:gd name="T25" fmla="*/ 151 h 151"/>
                <a:gd name="T26" fmla="*/ 50 w 55"/>
                <a:gd name="T27" fmla="*/ 151 h 151"/>
                <a:gd name="T28" fmla="*/ 51 w 55"/>
                <a:gd name="T29" fmla="*/ 151 h 151"/>
                <a:gd name="T30" fmla="*/ 54 w 55"/>
                <a:gd name="T31" fmla="*/ 150 h 151"/>
                <a:gd name="T32" fmla="*/ 55 w 55"/>
                <a:gd name="T33" fmla="*/ 149 h 151"/>
                <a:gd name="T34" fmla="*/ 55 w 55"/>
                <a:gd name="T35" fmla="*/ 146 h 151"/>
                <a:gd name="T36" fmla="*/ 55 w 55"/>
                <a:gd name="T37" fmla="*/ 5 h 151"/>
                <a:gd name="T38" fmla="*/ 55 w 55"/>
                <a:gd name="T39" fmla="*/ 5 h 151"/>
                <a:gd name="T40" fmla="*/ 55 w 55"/>
                <a:gd name="T41" fmla="*/ 4 h 151"/>
                <a:gd name="T42" fmla="*/ 54 w 55"/>
                <a:gd name="T43" fmla="*/ 1 h 151"/>
                <a:gd name="T44" fmla="*/ 51 w 55"/>
                <a:gd name="T45" fmla="*/ 0 h 151"/>
                <a:gd name="T46" fmla="*/ 50 w 55"/>
                <a:gd name="T47" fmla="*/ 0 h 151"/>
                <a:gd name="T48" fmla="*/ 7 w 55"/>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51">
                  <a:moveTo>
                    <a:pt x="7" y="0"/>
                  </a:moveTo>
                  <a:lnTo>
                    <a:pt x="7" y="0"/>
                  </a:lnTo>
                  <a:lnTo>
                    <a:pt x="4" y="0"/>
                  </a:lnTo>
                  <a:lnTo>
                    <a:pt x="3" y="1"/>
                  </a:lnTo>
                  <a:lnTo>
                    <a:pt x="1" y="4"/>
                  </a:lnTo>
                  <a:lnTo>
                    <a:pt x="0" y="5"/>
                  </a:lnTo>
                  <a:lnTo>
                    <a:pt x="0" y="146"/>
                  </a:lnTo>
                  <a:lnTo>
                    <a:pt x="0" y="146"/>
                  </a:lnTo>
                  <a:lnTo>
                    <a:pt x="1" y="149"/>
                  </a:lnTo>
                  <a:lnTo>
                    <a:pt x="3" y="150"/>
                  </a:lnTo>
                  <a:lnTo>
                    <a:pt x="4" y="151"/>
                  </a:lnTo>
                  <a:lnTo>
                    <a:pt x="7" y="151"/>
                  </a:lnTo>
                  <a:lnTo>
                    <a:pt x="50" y="151"/>
                  </a:lnTo>
                  <a:lnTo>
                    <a:pt x="50" y="151"/>
                  </a:lnTo>
                  <a:lnTo>
                    <a:pt x="51" y="151"/>
                  </a:lnTo>
                  <a:lnTo>
                    <a:pt x="54" y="150"/>
                  </a:lnTo>
                  <a:lnTo>
                    <a:pt x="55" y="149"/>
                  </a:lnTo>
                  <a:lnTo>
                    <a:pt x="55" y="146"/>
                  </a:lnTo>
                  <a:lnTo>
                    <a:pt x="55" y="5"/>
                  </a:lnTo>
                  <a:lnTo>
                    <a:pt x="55" y="5"/>
                  </a:lnTo>
                  <a:lnTo>
                    <a:pt x="55" y="4"/>
                  </a:lnTo>
                  <a:lnTo>
                    <a:pt x="54" y="1"/>
                  </a:lnTo>
                  <a:lnTo>
                    <a:pt x="51" y="0"/>
                  </a:lnTo>
                  <a:lnTo>
                    <a:pt x="50"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3" name="Freeform 135">
              <a:extLst>
                <a:ext uri="{FF2B5EF4-FFF2-40B4-BE49-F238E27FC236}">
                  <a16:creationId xmlns:a16="http://schemas.microsoft.com/office/drawing/2014/main" id="{57E3F3D5-077A-4E4B-A220-8D7569DEFBC9}"/>
                </a:ext>
              </a:extLst>
            </p:cNvPr>
            <p:cNvSpPr>
              <a:spLocks/>
            </p:cNvSpPr>
            <p:nvPr/>
          </p:nvSpPr>
          <p:spPr bwMode="auto">
            <a:xfrm>
              <a:off x="11426826" y="1895475"/>
              <a:ext cx="42863" cy="120650"/>
            </a:xfrm>
            <a:custGeom>
              <a:avLst/>
              <a:gdLst>
                <a:gd name="T0" fmla="*/ 5 w 54"/>
                <a:gd name="T1" fmla="*/ 0 h 151"/>
                <a:gd name="T2" fmla="*/ 5 w 54"/>
                <a:gd name="T3" fmla="*/ 0 h 151"/>
                <a:gd name="T4" fmla="*/ 3 w 54"/>
                <a:gd name="T5" fmla="*/ 0 h 151"/>
                <a:gd name="T6" fmla="*/ 1 w 54"/>
                <a:gd name="T7" fmla="*/ 1 h 151"/>
                <a:gd name="T8" fmla="*/ 0 w 54"/>
                <a:gd name="T9" fmla="*/ 4 h 151"/>
                <a:gd name="T10" fmla="*/ 0 w 54"/>
                <a:gd name="T11" fmla="*/ 5 h 151"/>
                <a:gd name="T12" fmla="*/ 0 w 54"/>
                <a:gd name="T13" fmla="*/ 146 h 151"/>
                <a:gd name="T14" fmla="*/ 0 w 54"/>
                <a:gd name="T15" fmla="*/ 146 h 151"/>
                <a:gd name="T16" fmla="*/ 0 w 54"/>
                <a:gd name="T17" fmla="*/ 149 h 151"/>
                <a:gd name="T18" fmla="*/ 1 w 54"/>
                <a:gd name="T19" fmla="*/ 150 h 151"/>
                <a:gd name="T20" fmla="*/ 3 w 54"/>
                <a:gd name="T21" fmla="*/ 151 h 151"/>
                <a:gd name="T22" fmla="*/ 5 w 54"/>
                <a:gd name="T23" fmla="*/ 151 h 151"/>
                <a:gd name="T24" fmla="*/ 48 w 54"/>
                <a:gd name="T25" fmla="*/ 151 h 151"/>
                <a:gd name="T26" fmla="*/ 48 w 54"/>
                <a:gd name="T27" fmla="*/ 151 h 151"/>
                <a:gd name="T28" fmla="*/ 51 w 54"/>
                <a:gd name="T29" fmla="*/ 151 h 151"/>
                <a:gd name="T30" fmla="*/ 52 w 54"/>
                <a:gd name="T31" fmla="*/ 150 h 151"/>
                <a:gd name="T32" fmla="*/ 54 w 54"/>
                <a:gd name="T33" fmla="*/ 149 h 151"/>
                <a:gd name="T34" fmla="*/ 54 w 54"/>
                <a:gd name="T35" fmla="*/ 146 h 151"/>
                <a:gd name="T36" fmla="*/ 54 w 54"/>
                <a:gd name="T37" fmla="*/ 5 h 151"/>
                <a:gd name="T38" fmla="*/ 54 w 54"/>
                <a:gd name="T39" fmla="*/ 5 h 151"/>
                <a:gd name="T40" fmla="*/ 54 w 54"/>
                <a:gd name="T41" fmla="*/ 4 h 151"/>
                <a:gd name="T42" fmla="*/ 52 w 54"/>
                <a:gd name="T43" fmla="*/ 1 h 151"/>
                <a:gd name="T44" fmla="*/ 51 w 54"/>
                <a:gd name="T45" fmla="*/ 0 h 151"/>
                <a:gd name="T46" fmla="*/ 48 w 54"/>
                <a:gd name="T47" fmla="*/ 0 h 151"/>
                <a:gd name="T48" fmla="*/ 5 w 54"/>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151">
                  <a:moveTo>
                    <a:pt x="5" y="0"/>
                  </a:moveTo>
                  <a:lnTo>
                    <a:pt x="5" y="0"/>
                  </a:lnTo>
                  <a:lnTo>
                    <a:pt x="3" y="0"/>
                  </a:lnTo>
                  <a:lnTo>
                    <a:pt x="1" y="1"/>
                  </a:lnTo>
                  <a:lnTo>
                    <a:pt x="0" y="4"/>
                  </a:lnTo>
                  <a:lnTo>
                    <a:pt x="0" y="5"/>
                  </a:lnTo>
                  <a:lnTo>
                    <a:pt x="0" y="146"/>
                  </a:lnTo>
                  <a:lnTo>
                    <a:pt x="0" y="146"/>
                  </a:lnTo>
                  <a:lnTo>
                    <a:pt x="0" y="149"/>
                  </a:lnTo>
                  <a:lnTo>
                    <a:pt x="1" y="150"/>
                  </a:lnTo>
                  <a:lnTo>
                    <a:pt x="3" y="151"/>
                  </a:lnTo>
                  <a:lnTo>
                    <a:pt x="5" y="151"/>
                  </a:lnTo>
                  <a:lnTo>
                    <a:pt x="48" y="151"/>
                  </a:lnTo>
                  <a:lnTo>
                    <a:pt x="48" y="151"/>
                  </a:lnTo>
                  <a:lnTo>
                    <a:pt x="51" y="151"/>
                  </a:lnTo>
                  <a:lnTo>
                    <a:pt x="52" y="150"/>
                  </a:lnTo>
                  <a:lnTo>
                    <a:pt x="54" y="149"/>
                  </a:lnTo>
                  <a:lnTo>
                    <a:pt x="54" y="146"/>
                  </a:lnTo>
                  <a:lnTo>
                    <a:pt x="54" y="5"/>
                  </a:lnTo>
                  <a:lnTo>
                    <a:pt x="54" y="5"/>
                  </a:lnTo>
                  <a:lnTo>
                    <a:pt x="54" y="4"/>
                  </a:lnTo>
                  <a:lnTo>
                    <a:pt x="52" y="1"/>
                  </a:lnTo>
                  <a:lnTo>
                    <a:pt x="51" y="0"/>
                  </a:lnTo>
                  <a:lnTo>
                    <a:pt x="48"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4" name="Freeform 136">
              <a:extLst>
                <a:ext uri="{FF2B5EF4-FFF2-40B4-BE49-F238E27FC236}">
                  <a16:creationId xmlns:a16="http://schemas.microsoft.com/office/drawing/2014/main" id="{CE9777AF-E032-493E-9596-F9EE4209CEC8}"/>
                </a:ext>
              </a:extLst>
            </p:cNvPr>
            <p:cNvSpPr>
              <a:spLocks/>
            </p:cNvSpPr>
            <p:nvPr/>
          </p:nvSpPr>
          <p:spPr bwMode="auto">
            <a:xfrm>
              <a:off x="11245851" y="2025650"/>
              <a:ext cx="249238" cy="15875"/>
            </a:xfrm>
            <a:custGeom>
              <a:avLst/>
              <a:gdLst>
                <a:gd name="T0" fmla="*/ 0 w 314"/>
                <a:gd name="T1" fmla="*/ 16 h 22"/>
                <a:gd name="T2" fmla="*/ 0 w 314"/>
                <a:gd name="T3" fmla="*/ 16 h 22"/>
                <a:gd name="T4" fmla="*/ 1 w 314"/>
                <a:gd name="T5" fmla="*/ 19 h 22"/>
                <a:gd name="T6" fmla="*/ 1 w 314"/>
                <a:gd name="T7" fmla="*/ 20 h 22"/>
                <a:gd name="T8" fmla="*/ 4 w 314"/>
                <a:gd name="T9" fmla="*/ 22 h 22"/>
                <a:gd name="T10" fmla="*/ 5 w 314"/>
                <a:gd name="T11" fmla="*/ 22 h 22"/>
                <a:gd name="T12" fmla="*/ 309 w 314"/>
                <a:gd name="T13" fmla="*/ 22 h 22"/>
                <a:gd name="T14" fmla="*/ 309 w 314"/>
                <a:gd name="T15" fmla="*/ 22 h 22"/>
                <a:gd name="T16" fmla="*/ 311 w 314"/>
                <a:gd name="T17" fmla="*/ 22 h 22"/>
                <a:gd name="T18" fmla="*/ 313 w 314"/>
                <a:gd name="T19" fmla="*/ 20 h 22"/>
                <a:gd name="T20" fmla="*/ 314 w 314"/>
                <a:gd name="T21" fmla="*/ 19 h 22"/>
                <a:gd name="T22" fmla="*/ 314 w 314"/>
                <a:gd name="T23" fmla="*/ 16 h 22"/>
                <a:gd name="T24" fmla="*/ 314 w 314"/>
                <a:gd name="T25" fmla="*/ 5 h 22"/>
                <a:gd name="T26" fmla="*/ 314 w 314"/>
                <a:gd name="T27" fmla="*/ 5 h 22"/>
                <a:gd name="T28" fmla="*/ 314 w 314"/>
                <a:gd name="T29" fmla="*/ 3 h 22"/>
                <a:gd name="T30" fmla="*/ 313 w 314"/>
                <a:gd name="T31" fmla="*/ 1 h 22"/>
                <a:gd name="T32" fmla="*/ 311 w 314"/>
                <a:gd name="T33" fmla="*/ 0 h 22"/>
                <a:gd name="T34" fmla="*/ 309 w 314"/>
                <a:gd name="T35" fmla="*/ 0 h 22"/>
                <a:gd name="T36" fmla="*/ 5 w 314"/>
                <a:gd name="T37" fmla="*/ 0 h 22"/>
                <a:gd name="T38" fmla="*/ 5 w 314"/>
                <a:gd name="T39" fmla="*/ 0 h 22"/>
                <a:gd name="T40" fmla="*/ 4 w 314"/>
                <a:gd name="T41" fmla="*/ 0 h 22"/>
                <a:gd name="T42" fmla="*/ 1 w 314"/>
                <a:gd name="T43" fmla="*/ 1 h 22"/>
                <a:gd name="T44" fmla="*/ 1 w 314"/>
                <a:gd name="T45" fmla="*/ 3 h 22"/>
                <a:gd name="T46" fmla="*/ 0 w 314"/>
                <a:gd name="T47" fmla="*/ 5 h 22"/>
                <a:gd name="T48" fmla="*/ 0 w 314"/>
                <a:gd name="T4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22">
                  <a:moveTo>
                    <a:pt x="0" y="16"/>
                  </a:moveTo>
                  <a:lnTo>
                    <a:pt x="0" y="16"/>
                  </a:lnTo>
                  <a:lnTo>
                    <a:pt x="1" y="19"/>
                  </a:lnTo>
                  <a:lnTo>
                    <a:pt x="1" y="20"/>
                  </a:lnTo>
                  <a:lnTo>
                    <a:pt x="4" y="22"/>
                  </a:lnTo>
                  <a:lnTo>
                    <a:pt x="5" y="22"/>
                  </a:lnTo>
                  <a:lnTo>
                    <a:pt x="309" y="22"/>
                  </a:lnTo>
                  <a:lnTo>
                    <a:pt x="309" y="22"/>
                  </a:lnTo>
                  <a:lnTo>
                    <a:pt x="311" y="22"/>
                  </a:lnTo>
                  <a:lnTo>
                    <a:pt x="313" y="20"/>
                  </a:lnTo>
                  <a:lnTo>
                    <a:pt x="314" y="19"/>
                  </a:lnTo>
                  <a:lnTo>
                    <a:pt x="314" y="16"/>
                  </a:lnTo>
                  <a:lnTo>
                    <a:pt x="314" y="5"/>
                  </a:lnTo>
                  <a:lnTo>
                    <a:pt x="314" y="5"/>
                  </a:lnTo>
                  <a:lnTo>
                    <a:pt x="314" y="3"/>
                  </a:lnTo>
                  <a:lnTo>
                    <a:pt x="313" y="1"/>
                  </a:lnTo>
                  <a:lnTo>
                    <a:pt x="311" y="0"/>
                  </a:lnTo>
                  <a:lnTo>
                    <a:pt x="309" y="0"/>
                  </a:lnTo>
                  <a:lnTo>
                    <a:pt x="5" y="0"/>
                  </a:lnTo>
                  <a:lnTo>
                    <a:pt x="5" y="0"/>
                  </a:lnTo>
                  <a:lnTo>
                    <a:pt x="4" y="0"/>
                  </a:lnTo>
                  <a:lnTo>
                    <a:pt x="1" y="1"/>
                  </a:lnTo>
                  <a:lnTo>
                    <a:pt x="1" y="3"/>
                  </a:lnTo>
                  <a:lnTo>
                    <a:pt x="0" y="5"/>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5" name="Freeform 137">
              <a:extLst>
                <a:ext uri="{FF2B5EF4-FFF2-40B4-BE49-F238E27FC236}">
                  <a16:creationId xmlns:a16="http://schemas.microsoft.com/office/drawing/2014/main" id="{ED8D0F5A-3F50-4A25-B509-0602FE4E30F7}"/>
                </a:ext>
              </a:extLst>
            </p:cNvPr>
            <p:cNvSpPr>
              <a:spLocks noEditPoints="1"/>
            </p:cNvSpPr>
            <p:nvPr/>
          </p:nvSpPr>
          <p:spPr bwMode="auto">
            <a:xfrm>
              <a:off x="11245851" y="1784350"/>
              <a:ext cx="249238" cy="103188"/>
            </a:xfrm>
            <a:custGeom>
              <a:avLst/>
              <a:gdLst>
                <a:gd name="T0" fmla="*/ 0 w 314"/>
                <a:gd name="T1" fmla="*/ 124 h 130"/>
                <a:gd name="T2" fmla="*/ 1 w 314"/>
                <a:gd name="T3" fmla="*/ 127 h 130"/>
                <a:gd name="T4" fmla="*/ 4 w 314"/>
                <a:gd name="T5" fmla="*/ 130 h 130"/>
                <a:gd name="T6" fmla="*/ 309 w 314"/>
                <a:gd name="T7" fmla="*/ 130 h 130"/>
                <a:gd name="T8" fmla="*/ 311 w 314"/>
                <a:gd name="T9" fmla="*/ 130 h 130"/>
                <a:gd name="T10" fmla="*/ 314 w 314"/>
                <a:gd name="T11" fmla="*/ 127 h 130"/>
                <a:gd name="T12" fmla="*/ 314 w 314"/>
                <a:gd name="T13" fmla="*/ 92 h 130"/>
                <a:gd name="T14" fmla="*/ 314 w 314"/>
                <a:gd name="T15" fmla="*/ 90 h 130"/>
                <a:gd name="T16" fmla="*/ 160 w 314"/>
                <a:gd name="T17" fmla="*/ 1 h 130"/>
                <a:gd name="T18" fmla="*/ 157 w 314"/>
                <a:gd name="T19" fmla="*/ 0 h 130"/>
                <a:gd name="T20" fmla="*/ 2 w 314"/>
                <a:gd name="T21" fmla="*/ 87 h 130"/>
                <a:gd name="T22" fmla="*/ 1 w 314"/>
                <a:gd name="T23" fmla="*/ 90 h 130"/>
                <a:gd name="T24" fmla="*/ 0 w 314"/>
                <a:gd name="T25" fmla="*/ 92 h 130"/>
                <a:gd name="T26" fmla="*/ 157 w 314"/>
                <a:gd name="T27" fmla="*/ 49 h 130"/>
                <a:gd name="T28" fmla="*/ 166 w 314"/>
                <a:gd name="T29" fmla="*/ 51 h 130"/>
                <a:gd name="T30" fmla="*/ 173 w 314"/>
                <a:gd name="T31" fmla="*/ 55 h 130"/>
                <a:gd name="T32" fmla="*/ 177 w 314"/>
                <a:gd name="T33" fmla="*/ 61 h 130"/>
                <a:gd name="T34" fmla="*/ 178 w 314"/>
                <a:gd name="T35" fmla="*/ 71 h 130"/>
                <a:gd name="T36" fmla="*/ 178 w 314"/>
                <a:gd name="T37" fmla="*/ 75 h 130"/>
                <a:gd name="T38" fmla="*/ 176 w 314"/>
                <a:gd name="T39" fmla="*/ 83 h 130"/>
                <a:gd name="T40" fmla="*/ 169 w 314"/>
                <a:gd name="T41" fmla="*/ 88 h 130"/>
                <a:gd name="T42" fmla="*/ 161 w 314"/>
                <a:gd name="T43" fmla="*/ 91 h 130"/>
                <a:gd name="T44" fmla="*/ 157 w 314"/>
                <a:gd name="T45" fmla="*/ 92 h 130"/>
                <a:gd name="T46" fmla="*/ 149 w 314"/>
                <a:gd name="T47" fmla="*/ 91 h 130"/>
                <a:gd name="T48" fmla="*/ 142 w 314"/>
                <a:gd name="T49" fmla="*/ 86 h 130"/>
                <a:gd name="T50" fmla="*/ 137 w 314"/>
                <a:gd name="T51" fmla="*/ 79 h 130"/>
                <a:gd name="T52" fmla="*/ 135 w 314"/>
                <a:gd name="T53" fmla="*/ 71 h 130"/>
                <a:gd name="T54" fmla="*/ 135 w 314"/>
                <a:gd name="T55" fmla="*/ 65 h 130"/>
                <a:gd name="T56" fmla="*/ 139 w 314"/>
                <a:gd name="T57" fmla="*/ 59 h 130"/>
                <a:gd name="T58" fmla="*/ 145 w 314"/>
                <a:gd name="T59" fmla="*/ 52 h 130"/>
                <a:gd name="T60" fmla="*/ 153 w 314"/>
                <a:gd name="T61" fmla="*/ 49 h 130"/>
                <a:gd name="T62" fmla="*/ 157 w 314"/>
                <a:gd name="T6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4" h="130">
                  <a:moveTo>
                    <a:pt x="0" y="92"/>
                  </a:moveTo>
                  <a:lnTo>
                    <a:pt x="0" y="124"/>
                  </a:lnTo>
                  <a:lnTo>
                    <a:pt x="0" y="124"/>
                  </a:lnTo>
                  <a:lnTo>
                    <a:pt x="1" y="127"/>
                  </a:lnTo>
                  <a:lnTo>
                    <a:pt x="1" y="128"/>
                  </a:lnTo>
                  <a:lnTo>
                    <a:pt x="4" y="130"/>
                  </a:lnTo>
                  <a:lnTo>
                    <a:pt x="5" y="130"/>
                  </a:lnTo>
                  <a:lnTo>
                    <a:pt x="309" y="130"/>
                  </a:lnTo>
                  <a:lnTo>
                    <a:pt x="309" y="130"/>
                  </a:lnTo>
                  <a:lnTo>
                    <a:pt x="311" y="130"/>
                  </a:lnTo>
                  <a:lnTo>
                    <a:pt x="313" y="128"/>
                  </a:lnTo>
                  <a:lnTo>
                    <a:pt x="314" y="127"/>
                  </a:lnTo>
                  <a:lnTo>
                    <a:pt x="314" y="124"/>
                  </a:lnTo>
                  <a:lnTo>
                    <a:pt x="314" y="92"/>
                  </a:lnTo>
                  <a:lnTo>
                    <a:pt x="314" y="92"/>
                  </a:lnTo>
                  <a:lnTo>
                    <a:pt x="314" y="90"/>
                  </a:lnTo>
                  <a:lnTo>
                    <a:pt x="311" y="87"/>
                  </a:lnTo>
                  <a:lnTo>
                    <a:pt x="160" y="1"/>
                  </a:lnTo>
                  <a:lnTo>
                    <a:pt x="160" y="1"/>
                  </a:lnTo>
                  <a:lnTo>
                    <a:pt x="157" y="0"/>
                  </a:lnTo>
                  <a:lnTo>
                    <a:pt x="154" y="1"/>
                  </a:lnTo>
                  <a:lnTo>
                    <a:pt x="2" y="87"/>
                  </a:lnTo>
                  <a:lnTo>
                    <a:pt x="2" y="87"/>
                  </a:lnTo>
                  <a:lnTo>
                    <a:pt x="1" y="90"/>
                  </a:lnTo>
                  <a:lnTo>
                    <a:pt x="0" y="92"/>
                  </a:lnTo>
                  <a:lnTo>
                    <a:pt x="0" y="92"/>
                  </a:lnTo>
                  <a:close/>
                  <a:moveTo>
                    <a:pt x="157" y="49"/>
                  </a:moveTo>
                  <a:lnTo>
                    <a:pt x="157" y="49"/>
                  </a:lnTo>
                  <a:lnTo>
                    <a:pt x="161" y="49"/>
                  </a:lnTo>
                  <a:lnTo>
                    <a:pt x="166" y="51"/>
                  </a:lnTo>
                  <a:lnTo>
                    <a:pt x="169" y="52"/>
                  </a:lnTo>
                  <a:lnTo>
                    <a:pt x="173" y="55"/>
                  </a:lnTo>
                  <a:lnTo>
                    <a:pt x="176" y="59"/>
                  </a:lnTo>
                  <a:lnTo>
                    <a:pt x="177" y="61"/>
                  </a:lnTo>
                  <a:lnTo>
                    <a:pt x="178" y="65"/>
                  </a:lnTo>
                  <a:lnTo>
                    <a:pt x="178" y="71"/>
                  </a:lnTo>
                  <a:lnTo>
                    <a:pt x="178" y="71"/>
                  </a:lnTo>
                  <a:lnTo>
                    <a:pt x="178" y="75"/>
                  </a:lnTo>
                  <a:lnTo>
                    <a:pt x="177" y="79"/>
                  </a:lnTo>
                  <a:lnTo>
                    <a:pt x="176" y="83"/>
                  </a:lnTo>
                  <a:lnTo>
                    <a:pt x="173" y="86"/>
                  </a:lnTo>
                  <a:lnTo>
                    <a:pt x="169" y="88"/>
                  </a:lnTo>
                  <a:lnTo>
                    <a:pt x="166" y="91"/>
                  </a:lnTo>
                  <a:lnTo>
                    <a:pt x="161" y="91"/>
                  </a:lnTo>
                  <a:lnTo>
                    <a:pt x="157" y="92"/>
                  </a:lnTo>
                  <a:lnTo>
                    <a:pt x="157" y="92"/>
                  </a:lnTo>
                  <a:lnTo>
                    <a:pt x="153" y="91"/>
                  </a:lnTo>
                  <a:lnTo>
                    <a:pt x="149" y="91"/>
                  </a:lnTo>
                  <a:lnTo>
                    <a:pt x="145" y="88"/>
                  </a:lnTo>
                  <a:lnTo>
                    <a:pt x="142" y="86"/>
                  </a:lnTo>
                  <a:lnTo>
                    <a:pt x="139" y="83"/>
                  </a:lnTo>
                  <a:lnTo>
                    <a:pt x="137" y="79"/>
                  </a:lnTo>
                  <a:lnTo>
                    <a:pt x="135" y="75"/>
                  </a:lnTo>
                  <a:lnTo>
                    <a:pt x="135" y="71"/>
                  </a:lnTo>
                  <a:lnTo>
                    <a:pt x="135" y="71"/>
                  </a:lnTo>
                  <a:lnTo>
                    <a:pt x="135" y="65"/>
                  </a:lnTo>
                  <a:lnTo>
                    <a:pt x="137" y="61"/>
                  </a:lnTo>
                  <a:lnTo>
                    <a:pt x="139" y="59"/>
                  </a:lnTo>
                  <a:lnTo>
                    <a:pt x="142" y="55"/>
                  </a:lnTo>
                  <a:lnTo>
                    <a:pt x="145" y="52"/>
                  </a:lnTo>
                  <a:lnTo>
                    <a:pt x="149" y="51"/>
                  </a:lnTo>
                  <a:lnTo>
                    <a:pt x="153" y="49"/>
                  </a:lnTo>
                  <a:lnTo>
                    <a:pt x="157" y="49"/>
                  </a:lnTo>
                  <a:lnTo>
                    <a:pt x="15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26" name="Group 25">
            <a:extLst>
              <a:ext uri="{FF2B5EF4-FFF2-40B4-BE49-F238E27FC236}">
                <a16:creationId xmlns:a16="http://schemas.microsoft.com/office/drawing/2014/main" id="{EAFE0BC2-F786-452D-B1D6-3EF110033C83}"/>
              </a:ext>
            </a:extLst>
          </p:cNvPr>
          <p:cNvGrpSpPr>
            <a:grpSpLocks noChangeAspect="1"/>
          </p:cNvGrpSpPr>
          <p:nvPr/>
        </p:nvGrpSpPr>
        <p:grpSpPr>
          <a:xfrm>
            <a:off x="1868730" y="1203658"/>
            <a:ext cx="520700" cy="520700"/>
            <a:chOff x="11117263" y="5011738"/>
            <a:chExt cx="520700" cy="520700"/>
          </a:xfrm>
          <a:solidFill>
            <a:schemeClr val="accent1"/>
          </a:solidFill>
        </p:grpSpPr>
        <p:sp>
          <p:nvSpPr>
            <p:cNvPr id="27" name="Freeform 75">
              <a:extLst>
                <a:ext uri="{FF2B5EF4-FFF2-40B4-BE49-F238E27FC236}">
                  <a16:creationId xmlns:a16="http://schemas.microsoft.com/office/drawing/2014/main" id="{F1042DF0-988D-400A-9265-5EB2A790A4A8}"/>
                </a:ext>
              </a:extLst>
            </p:cNvPr>
            <p:cNvSpPr>
              <a:spLocks noEditPoints="1"/>
            </p:cNvSpPr>
            <p:nvPr/>
          </p:nvSpPr>
          <p:spPr bwMode="auto">
            <a:xfrm>
              <a:off x="11117263" y="5011738"/>
              <a:ext cx="520700" cy="520700"/>
            </a:xfrm>
            <a:custGeom>
              <a:avLst/>
              <a:gdLst>
                <a:gd name="T0" fmla="*/ 312 w 657"/>
                <a:gd name="T1" fmla="*/ 657 h 657"/>
                <a:gd name="T2" fmla="*/ 262 w 657"/>
                <a:gd name="T3" fmla="*/ 650 h 657"/>
                <a:gd name="T4" fmla="*/ 202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9 h 657"/>
                <a:gd name="T16" fmla="*/ 2 w 657"/>
                <a:gd name="T17" fmla="*/ 296 h 657"/>
                <a:gd name="T18" fmla="*/ 11 w 657"/>
                <a:gd name="T19" fmla="*/ 248 h 657"/>
                <a:gd name="T20" fmla="*/ 40 w 657"/>
                <a:gd name="T21" fmla="*/ 172 h 657"/>
                <a:gd name="T22" fmla="*/ 97 w 657"/>
                <a:gd name="T23" fmla="*/ 97 h 657"/>
                <a:gd name="T24" fmla="*/ 172 w 657"/>
                <a:gd name="T25" fmla="*/ 41 h 657"/>
                <a:gd name="T26" fmla="*/ 247 w 657"/>
                <a:gd name="T27" fmla="*/ 11 h 657"/>
                <a:gd name="T28" fmla="*/ 296 w 657"/>
                <a:gd name="T29" fmla="*/ 2 h 657"/>
                <a:gd name="T30" fmla="*/ 329 w 657"/>
                <a:gd name="T31" fmla="*/ 0 h 657"/>
                <a:gd name="T32" fmla="*/ 379 w 657"/>
                <a:gd name="T33" fmla="*/ 4 h 657"/>
                <a:gd name="T34" fmla="*/ 426 w 657"/>
                <a:gd name="T35" fmla="*/ 15 h 657"/>
                <a:gd name="T36" fmla="*/ 512 w 657"/>
                <a:gd name="T37" fmla="*/ 57 h 657"/>
                <a:gd name="T38" fmla="*/ 583 w 657"/>
                <a:gd name="T39" fmla="*/ 120 h 657"/>
                <a:gd name="T40" fmla="*/ 631 w 657"/>
                <a:gd name="T41" fmla="*/ 200 h 657"/>
                <a:gd name="T42" fmla="*/ 650 w 657"/>
                <a:gd name="T43" fmla="*/ 262 h 657"/>
                <a:gd name="T44" fmla="*/ 657 w 657"/>
                <a:gd name="T45" fmla="*/ 312 h 657"/>
                <a:gd name="T46" fmla="*/ 657 w 657"/>
                <a:gd name="T47" fmla="*/ 346 h 657"/>
                <a:gd name="T48" fmla="*/ 650 w 657"/>
                <a:gd name="T49" fmla="*/ 395 h 657"/>
                <a:gd name="T50" fmla="*/ 631 w 657"/>
                <a:gd name="T51" fmla="*/ 457 h 657"/>
                <a:gd name="T52" fmla="*/ 583 w 657"/>
                <a:gd name="T53" fmla="*/ 538 h 657"/>
                <a:gd name="T54" fmla="*/ 512 w 657"/>
                <a:gd name="T55" fmla="*/ 602 h 657"/>
                <a:gd name="T56" fmla="*/ 426 w 657"/>
                <a:gd name="T57" fmla="*/ 642 h 657"/>
                <a:gd name="T58" fmla="*/ 379 w 657"/>
                <a:gd name="T59" fmla="*/ 654 h 657"/>
                <a:gd name="T60" fmla="*/ 329 w 657"/>
                <a:gd name="T61" fmla="*/ 657 h 657"/>
                <a:gd name="T62" fmla="*/ 329 w 657"/>
                <a:gd name="T63" fmla="*/ 38 h 657"/>
                <a:gd name="T64" fmla="*/ 242 w 657"/>
                <a:gd name="T65" fmla="*/ 51 h 657"/>
                <a:gd name="T66" fmla="*/ 167 w 657"/>
                <a:gd name="T67" fmla="*/ 88 h 657"/>
                <a:gd name="T68" fmla="*/ 105 w 657"/>
                <a:gd name="T69" fmla="*/ 144 h 657"/>
                <a:gd name="T70" fmla="*/ 61 w 657"/>
                <a:gd name="T71" fmla="*/ 215 h 657"/>
                <a:gd name="T72" fmla="*/ 39 w 657"/>
                <a:gd name="T73" fmla="*/ 300 h 657"/>
                <a:gd name="T74" fmla="*/ 39 w 657"/>
                <a:gd name="T75" fmla="*/ 359 h 657"/>
                <a:gd name="T76" fmla="*/ 61 w 657"/>
                <a:gd name="T77" fmla="*/ 442 h 657"/>
                <a:gd name="T78" fmla="*/ 105 w 657"/>
                <a:gd name="T79" fmla="*/ 513 h 657"/>
                <a:gd name="T80" fmla="*/ 167 w 657"/>
                <a:gd name="T81" fmla="*/ 570 h 657"/>
                <a:gd name="T82" fmla="*/ 242 w 657"/>
                <a:gd name="T83" fmla="*/ 607 h 657"/>
                <a:gd name="T84" fmla="*/ 329 w 657"/>
                <a:gd name="T85" fmla="*/ 620 h 657"/>
                <a:gd name="T86" fmla="*/ 387 w 657"/>
                <a:gd name="T87" fmla="*/ 614 h 657"/>
                <a:gd name="T88" fmla="*/ 468 w 657"/>
                <a:gd name="T89" fmla="*/ 585 h 657"/>
                <a:gd name="T90" fmla="*/ 535 w 657"/>
                <a:gd name="T91" fmla="*/ 535 h 657"/>
                <a:gd name="T92" fmla="*/ 584 w 657"/>
                <a:gd name="T93" fmla="*/ 468 h 657"/>
                <a:gd name="T94" fmla="*/ 614 w 657"/>
                <a:gd name="T95" fmla="*/ 387 h 657"/>
                <a:gd name="T96" fmla="*/ 619 w 657"/>
                <a:gd name="T97" fmla="*/ 329 h 657"/>
                <a:gd name="T98" fmla="*/ 607 w 657"/>
                <a:gd name="T99" fmla="*/ 242 h 657"/>
                <a:gd name="T100" fmla="*/ 570 w 657"/>
                <a:gd name="T101" fmla="*/ 167 h 657"/>
                <a:gd name="T102" fmla="*/ 515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4"/>
                  </a:lnTo>
                  <a:lnTo>
                    <a:pt x="262" y="650"/>
                  </a:lnTo>
                  <a:lnTo>
                    <a:pt x="247" y="648"/>
                  </a:lnTo>
                  <a:lnTo>
                    <a:pt x="231" y="642"/>
                  </a:lnTo>
                  <a:lnTo>
                    <a:pt x="202" y="632"/>
                  </a:lnTo>
                  <a:lnTo>
                    <a:pt x="172" y="618"/>
                  </a:lnTo>
                  <a:lnTo>
                    <a:pt x="145" y="602"/>
                  </a:lnTo>
                  <a:lnTo>
                    <a:pt x="120" y="582"/>
                  </a:lnTo>
                  <a:lnTo>
                    <a:pt x="97" y="562"/>
                  </a:lnTo>
                  <a:lnTo>
                    <a:pt x="75" y="538"/>
                  </a:lnTo>
                  <a:lnTo>
                    <a:pt x="57" y="512"/>
                  </a:lnTo>
                  <a:lnTo>
                    <a:pt x="40" y="485"/>
                  </a:lnTo>
                  <a:lnTo>
                    <a:pt x="26" y="457"/>
                  </a:lnTo>
                  <a:lnTo>
                    <a:pt x="15" y="426"/>
                  </a:lnTo>
                  <a:lnTo>
                    <a:pt x="11" y="411"/>
                  </a:lnTo>
                  <a:lnTo>
                    <a:pt x="7" y="395"/>
                  </a:lnTo>
                  <a:lnTo>
                    <a:pt x="4" y="379"/>
                  </a:lnTo>
                  <a:lnTo>
                    <a:pt x="2" y="363"/>
                  </a:lnTo>
                  <a:lnTo>
                    <a:pt x="0" y="346"/>
                  </a:lnTo>
                  <a:lnTo>
                    <a:pt x="0" y="329"/>
                  </a:lnTo>
                  <a:lnTo>
                    <a:pt x="0" y="329"/>
                  </a:lnTo>
                  <a:lnTo>
                    <a:pt x="0" y="312"/>
                  </a:lnTo>
                  <a:lnTo>
                    <a:pt x="2" y="296"/>
                  </a:lnTo>
                  <a:lnTo>
                    <a:pt x="4" y="278"/>
                  </a:lnTo>
                  <a:lnTo>
                    <a:pt x="7" y="262"/>
                  </a:lnTo>
                  <a:lnTo>
                    <a:pt x="11" y="248"/>
                  </a:lnTo>
                  <a:lnTo>
                    <a:pt x="15" y="231"/>
                  </a:lnTo>
                  <a:lnTo>
                    <a:pt x="26" y="200"/>
                  </a:lnTo>
                  <a:lnTo>
                    <a:pt x="40" y="172"/>
                  </a:lnTo>
                  <a:lnTo>
                    <a:pt x="57" y="145"/>
                  </a:lnTo>
                  <a:lnTo>
                    <a:pt x="75" y="120"/>
                  </a:lnTo>
                  <a:lnTo>
                    <a:pt x="97" y="97"/>
                  </a:lnTo>
                  <a:lnTo>
                    <a:pt x="120" y="76"/>
                  </a:lnTo>
                  <a:lnTo>
                    <a:pt x="145" y="57"/>
                  </a:lnTo>
                  <a:lnTo>
                    <a:pt x="172" y="41"/>
                  </a:lnTo>
                  <a:lnTo>
                    <a:pt x="202" y="26"/>
                  </a:lnTo>
                  <a:lnTo>
                    <a:pt x="231" y="15"/>
                  </a:lnTo>
                  <a:lnTo>
                    <a:pt x="247" y="11"/>
                  </a:lnTo>
                  <a:lnTo>
                    <a:pt x="262" y="7"/>
                  </a:lnTo>
                  <a:lnTo>
                    <a:pt x="278" y="4"/>
                  </a:lnTo>
                  <a:lnTo>
                    <a:pt x="296" y="2"/>
                  </a:lnTo>
                  <a:lnTo>
                    <a:pt x="312" y="0"/>
                  </a:lnTo>
                  <a:lnTo>
                    <a:pt x="329" y="0"/>
                  </a:lnTo>
                  <a:lnTo>
                    <a:pt x="329" y="0"/>
                  </a:lnTo>
                  <a:lnTo>
                    <a:pt x="345" y="0"/>
                  </a:lnTo>
                  <a:lnTo>
                    <a:pt x="363" y="2"/>
                  </a:lnTo>
                  <a:lnTo>
                    <a:pt x="379" y="4"/>
                  </a:lnTo>
                  <a:lnTo>
                    <a:pt x="395" y="7"/>
                  </a:lnTo>
                  <a:lnTo>
                    <a:pt x="411" y="11"/>
                  </a:lnTo>
                  <a:lnTo>
                    <a:pt x="426" y="15"/>
                  </a:lnTo>
                  <a:lnTo>
                    <a:pt x="457" y="26"/>
                  </a:lnTo>
                  <a:lnTo>
                    <a:pt x="485" y="41"/>
                  </a:lnTo>
                  <a:lnTo>
                    <a:pt x="512" y="57"/>
                  </a:lnTo>
                  <a:lnTo>
                    <a:pt x="537" y="76"/>
                  </a:lnTo>
                  <a:lnTo>
                    <a:pt x="562" y="97"/>
                  </a:lnTo>
                  <a:lnTo>
                    <a:pt x="583" y="120"/>
                  </a:lnTo>
                  <a:lnTo>
                    <a:pt x="602" y="145"/>
                  </a:lnTo>
                  <a:lnTo>
                    <a:pt x="618" y="172"/>
                  </a:lnTo>
                  <a:lnTo>
                    <a:pt x="631" y="200"/>
                  </a:lnTo>
                  <a:lnTo>
                    <a:pt x="642" y="231"/>
                  </a:lnTo>
                  <a:lnTo>
                    <a:pt x="648" y="248"/>
                  </a:lnTo>
                  <a:lnTo>
                    <a:pt x="650" y="262"/>
                  </a:lnTo>
                  <a:lnTo>
                    <a:pt x="654" y="278"/>
                  </a:lnTo>
                  <a:lnTo>
                    <a:pt x="656" y="296"/>
                  </a:lnTo>
                  <a:lnTo>
                    <a:pt x="657" y="312"/>
                  </a:lnTo>
                  <a:lnTo>
                    <a:pt x="657" y="329"/>
                  </a:lnTo>
                  <a:lnTo>
                    <a:pt x="657" y="329"/>
                  </a:lnTo>
                  <a:lnTo>
                    <a:pt x="657" y="346"/>
                  </a:lnTo>
                  <a:lnTo>
                    <a:pt x="656" y="363"/>
                  </a:lnTo>
                  <a:lnTo>
                    <a:pt x="654" y="379"/>
                  </a:lnTo>
                  <a:lnTo>
                    <a:pt x="650" y="395"/>
                  </a:lnTo>
                  <a:lnTo>
                    <a:pt x="648" y="411"/>
                  </a:lnTo>
                  <a:lnTo>
                    <a:pt x="642" y="426"/>
                  </a:lnTo>
                  <a:lnTo>
                    <a:pt x="631" y="457"/>
                  </a:lnTo>
                  <a:lnTo>
                    <a:pt x="618" y="485"/>
                  </a:lnTo>
                  <a:lnTo>
                    <a:pt x="602" y="512"/>
                  </a:lnTo>
                  <a:lnTo>
                    <a:pt x="583" y="538"/>
                  </a:lnTo>
                  <a:lnTo>
                    <a:pt x="562" y="562"/>
                  </a:lnTo>
                  <a:lnTo>
                    <a:pt x="537" y="582"/>
                  </a:lnTo>
                  <a:lnTo>
                    <a:pt x="512" y="602"/>
                  </a:lnTo>
                  <a:lnTo>
                    <a:pt x="485" y="618"/>
                  </a:lnTo>
                  <a:lnTo>
                    <a:pt x="457" y="632"/>
                  </a:lnTo>
                  <a:lnTo>
                    <a:pt x="426" y="642"/>
                  </a:lnTo>
                  <a:lnTo>
                    <a:pt x="411" y="648"/>
                  </a:lnTo>
                  <a:lnTo>
                    <a:pt x="395" y="650"/>
                  </a:lnTo>
                  <a:lnTo>
                    <a:pt x="379" y="654"/>
                  </a:lnTo>
                  <a:lnTo>
                    <a:pt x="363" y="656"/>
                  </a:lnTo>
                  <a:lnTo>
                    <a:pt x="345" y="657"/>
                  </a:lnTo>
                  <a:lnTo>
                    <a:pt x="329" y="657"/>
                  </a:lnTo>
                  <a:lnTo>
                    <a:pt x="329" y="657"/>
                  </a:lnTo>
                  <a:close/>
                  <a:moveTo>
                    <a:pt x="329" y="38"/>
                  </a:moveTo>
                  <a:lnTo>
                    <a:pt x="329" y="38"/>
                  </a:lnTo>
                  <a:lnTo>
                    <a:pt x="300" y="39"/>
                  </a:lnTo>
                  <a:lnTo>
                    <a:pt x="270" y="43"/>
                  </a:lnTo>
                  <a:lnTo>
                    <a:pt x="242" y="51"/>
                  </a:lnTo>
                  <a:lnTo>
                    <a:pt x="215" y="61"/>
                  </a:lnTo>
                  <a:lnTo>
                    <a:pt x="190" y="73"/>
                  </a:lnTo>
                  <a:lnTo>
                    <a:pt x="167" y="88"/>
                  </a:lnTo>
                  <a:lnTo>
                    <a:pt x="144" y="104"/>
                  </a:lnTo>
                  <a:lnTo>
                    <a:pt x="124" y="123"/>
                  </a:lnTo>
                  <a:lnTo>
                    <a:pt x="105" y="144"/>
                  </a:lnTo>
                  <a:lnTo>
                    <a:pt x="87" y="167"/>
                  </a:lnTo>
                  <a:lnTo>
                    <a:pt x="73" y="190"/>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7" y="492"/>
                  </a:lnTo>
                  <a:lnTo>
                    <a:pt x="105" y="513"/>
                  </a:lnTo>
                  <a:lnTo>
                    <a:pt x="124" y="535"/>
                  </a:lnTo>
                  <a:lnTo>
                    <a:pt x="144" y="554"/>
                  </a:lnTo>
                  <a:lnTo>
                    <a:pt x="167" y="570"/>
                  </a:lnTo>
                  <a:lnTo>
                    <a:pt x="190" y="585"/>
                  </a:lnTo>
                  <a:lnTo>
                    <a:pt x="215" y="597"/>
                  </a:lnTo>
                  <a:lnTo>
                    <a:pt x="242" y="607"/>
                  </a:lnTo>
                  <a:lnTo>
                    <a:pt x="270" y="614"/>
                  </a:lnTo>
                  <a:lnTo>
                    <a:pt x="300" y="618"/>
                  </a:lnTo>
                  <a:lnTo>
                    <a:pt x="329" y="620"/>
                  </a:lnTo>
                  <a:lnTo>
                    <a:pt x="329" y="620"/>
                  </a:lnTo>
                  <a:lnTo>
                    <a:pt x="359" y="618"/>
                  </a:lnTo>
                  <a:lnTo>
                    <a:pt x="387" y="614"/>
                  </a:lnTo>
                  <a:lnTo>
                    <a:pt x="415" y="607"/>
                  </a:lnTo>
                  <a:lnTo>
                    <a:pt x="442" y="597"/>
                  </a:lnTo>
                  <a:lnTo>
                    <a:pt x="468" y="585"/>
                  </a:lnTo>
                  <a:lnTo>
                    <a:pt x="492" y="570"/>
                  </a:lnTo>
                  <a:lnTo>
                    <a:pt x="515" y="554"/>
                  </a:lnTo>
                  <a:lnTo>
                    <a:pt x="535" y="535"/>
                  </a:lnTo>
                  <a:lnTo>
                    <a:pt x="554" y="513"/>
                  </a:lnTo>
                  <a:lnTo>
                    <a:pt x="570" y="492"/>
                  </a:lnTo>
                  <a:lnTo>
                    <a:pt x="584" y="468"/>
                  </a:lnTo>
                  <a:lnTo>
                    <a:pt x="597" y="442"/>
                  </a:lnTo>
                  <a:lnTo>
                    <a:pt x="607" y="415"/>
                  </a:lnTo>
                  <a:lnTo>
                    <a:pt x="614" y="387"/>
                  </a:lnTo>
                  <a:lnTo>
                    <a:pt x="618" y="359"/>
                  </a:lnTo>
                  <a:lnTo>
                    <a:pt x="619" y="329"/>
                  </a:lnTo>
                  <a:lnTo>
                    <a:pt x="619" y="329"/>
                  </a:lnTo>
                  <a:lnTo>
                    <a:pt x="618" y="300"/>
                  </a:lnTo>
                  <a:lnTo>
                    <a:pt x="614" y="270"/>
                  </a:lnTo>
                  <a:lnTo>
                    <a:pt x="607" y="242"/>
                  </a:lnTo>
                  <a:lnTo>
                    <a:pt x="597" y="215"/>
                  </a:lnTo>
                  <a:lnTo>
                    <a:pt x="584" y="190"/>
                  </a:lnTo>
                  <a:lnTo>
                    <a:pt x="570" y="167"/>
                  </a:lnTo>
                  <a:lnTo>
                    <a:pt x="554" y="144"/>
                  </a:lnTo>
                  <a:lnTo>
                    <a:pt x="535" y="123"/>
                  </a:lnTo>
                  <a:lnTo>
                    <a:pt x="515" y="104"/>
                  </a:lnTo>
                  <a:lnTo>
                    <a:pt x="492" y="88"/>
                  </a:lnTo>
                  <a:lnTo>
                    <a:pt x="468" y="73"/>
                  </a:lnTo>
                  <a:lnTo>
                    <a:pt x="442" y="61"/>
                  </a:lnTo>
                  <a:lnTo>
                    <a:pt x="415" y="51"/>
                  </a:lnTo>
                  <a:lnTo>
                    <a:pt x="387"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8" name="Freeform 296">
              <a:extLst>
                <a:ext uri="{FF2B5EF4-FFF2-40B4-BE49-F238E27FC236}">
                  <a16:creationId xmlns:a16="http://schemas.microsoft.com/office/drawing/2014/main" id="{8E9A3932-7F53-4763-9648-AB72EEC10604}"/>
                </a:ext>
              </a:extLst>
            </p:cNvPr>
            <p:cNvSpPr>
              <a:spLocks noEditPoints="1"/>
            </p:cNvSpPr>
            <p:nvPr/>
          </p:nvSpPr>
          <p:spPr bwMode="auto">
            <a:xfrm>
              <a:off x="11296651" y="5153025"/>
              <a:ext cx="211138" cy="233363"/>
            </a:xfrm>
            <a:custGeom>
              <a:avLst/>
              <a:gdLst>
                <a:gd name="T0" fmla="*/ 200 w 266"/>
                <a:gd name="T1" fmla="*/ 154 h 294"/>
                <a:gd name="T2" fmla="*/ 200 w 266"/>
                <a:gd name="T3" fmla="*/ 23 h 294"/>
                <a:gd name="T4" fmla="*/ 198 w 266"/>
                <a:gd name="T5" fmla="*/ 15 h 294"/>
                <a:gd name="T6" fmla="*/ 192 w 266"/>
                <a:gd name="T7" fmla="*/ 7 h 294"/>
                <a:gd name="T8" fmla="*/ 186 w 266"/>
                <a:gd name="T9" fmla="*/ 1 h 294"/>
                <a:gd name="T10" fmla="*/ 176 w 266"/>
                <a:gd name="T11" fmla="*/ 0 h 294"/>
                <a:gd name="T12" fmla="*/ 24 w 266"/>
                <a:gd name="T13" fmla="*/ 0 h 294"/>
                <a:gd name="T14" fmla="*/ 15 w 266"/>
                <a:gd name="T15" fmla="*/ 1 h 294"/>
                <a:gd name="T16" fmla="*/ 7 w 266"/>
                <a:gd name="T17" fmla="*/ 7 h 294"/>
                <a:gd name="T18" fmla="*/ 2 w 266"/>
                <a:gd name="T19" fmla="*/ 15 h 294"/>
                <a:gd name="T20" fmla="*/ 0 w 266"/>
                <a:gd name="T21" fmla="*/ 23 h 294"/>
                <a:gd name="T22" fmla="*/ 0 w 266"/>
                <a:gd name="T23" fmla="*/ 270 h 294"/>
                <a:gd name="T24" fmla="*/ 2 w 266"/>
                <a:gd name="T25" fmla="*/ 279 h 294"/>
                <a:gd name="T26" fmla="*/ 7 w 266"/>
                <a:gd name="T27" fmla="*/ 287 h 294"/>
                <a:gd name="T28" fmla="*/ 15 w 266"/>
                <a:gd name="T29" fmla="*/ 293 h 294"/>
                <a:gd name="T30" fmla="*/ 24 w 266"/>
                <a:gd name="T31" fmla="*/ 294 h 294"/>
                <a:gd name="T32" fmla="*/ 176 w 266"/>
                <a:gd name="T33" fmla="*/ 294 h 294"/>
                <a:gd name="T34" fmla="*/ 186 w 266"/>
                <a:gd name="T35" fmla="*/ 293 h 294"/>
                <a:gd name="T36" fmla="*/ 192 w 266"/>
                <a:gd name="T37" fmla="*/ 287 h 294"/>
                <a:gd name="T38" fmla="*/ 198 w 266"/>
                <a:gd name="T39" fmla="*/ 279 h 294"/>
                <a:gd name="T40" fmla="*/ 200 w 266"/>
                <a:gd name="T41" fmla="*/ 270 h 294"/>
                <a:gd name="T42" fmla="*/ 211 w 266"/>
                <a:gd name="T43" fmla="*/ 274 h 294"/>
                <a:gd name="T44" fmla="*/ 215 w 266"/>
                <a:gd name="T45" fmla="*/ 275 h 294"/>
                <a:gd name="T46" fmla="*/ 218 w 266"/>
                <a:gd name="T47" fmla="*/ 274 h 294"/>
                <a:gd name="T48" fmla="*/ 219 w 266"/>
                <a:gd name="T49" fmla="*/ 270 h 294"/>
                <a:gd name="T50" fmla="*/ 108 w 266"/>
                <a:gd name="T51" fmla="*/ 157 h 294"/>
                <a:gd name="T52" fmla="*/ 104 w 266"/>
                <a:gd name="T53" fmla="*/ 152 h 294"/>
                <a:gd name="T54" fmla="*/ 100 w 266"/>
                <a:gd name="T55" fmla="*/ 142 h 294"/>
                <a:gd name="T56" fmla="*/ 100 w 266"/>
                <a:gd name="T57" fmla="*/ 132 h 294"/>
                <a:gd name="T58" fmla="*/ 104 w 266"/>
                <a:gd name="T59" fmla="*/ 121 h 294"/>
                <a:gd name="T60" fmla="*/ 108 w 266"/>
                <a:gd name="T61" fmla="*/ 116 h 294"/>
                <a:gd name="T62" fmla="*/ 116 w 266"/>
                <a:gd name="T63" fmla="*/ 110 h 294"/>
                <a:gd name="T64" fmla="*/ 126 w 266"/>
                <a:gd name="T65" fmla="*/ 107 h 294"/>
                <a:gd name="T66" fmla="*/ 137 w 266"/>
                <a:gd name="T67" fmla="*/ 110 h 294"/>
                <a:gd name="T68" fmla="*/ 148 w 266"/>
                <a:gd name="T69" fmla="*/ 116 h 294"/>
                <a:gd name="T70" fmla="*/ 258 w 266"/>
                <a:gd name="T71" fmla="*/ 227 h 294"/>
                <a:gd name="T72" fmla="*/ 265 w 266"/>
                <a:gd name="T73" fmla="*/ 227 h 294"/>
                <a:gd name="T74" fmla="*/ 266 w 266"/>
                <a:gd name="T75" fmla="*/ 223 h 294"/>
                <a:gd name="T76" fmla="*/ 265 w 266"/>
                <a:gd name="T77" fmla="*/ 220 h 294"/>
                <a:gd name="T78" fmla="*/ 100 w 266"/>
                <a:gd name="T79" fmla="*/ 270 h 294"/>
                <a:gd name="T80" fmla="*/ 90 w 266"/>
                <a:gd name="T81" fmla="*/ 266 h 294"/>
                <a:gd name="T82" fmla="*/ 86 w 266"/>
                <a:gd name="T83" fmla="*/ 257 h 294"/>
                <a:gd name="T84" fmla="*/ 86 w 266"/>
                <a:gd name="T85" fmla="*/ 251 h 294"/>
                <a:gd name="T86" fmla="*/ 94 w 266"/>
                <a:gd name="T87" fmla="*/ 243 h 294"/>
                <a:gd name="T88" fmla="*/ 100 w 266"/>
                <a:gd name="T89" fmla="*/ 242 h 294"/>
                <a:gd name="T90" fmla="*/ 110 w 266"/>
                <a:gd name="T91" fmla="*/ 246 h 294"/>
                <a:gd name="T92" fmla="*/ 114 w 266"/>
                <a:gd name="T93" fmla="*/ 257 h 294"/>
                <a:gd name="T94" fmla="*/ 113 w 266"/>
                <a:gd name="T95" fmla="*/ 262 h 294"/>
                <a:gd name="T96" fmla="*/ 105 w 266"/>
                <a:gd name="T97" fmla="*/ 270 h 294"/>
                <a:gd name="T98" fmla="*/ 100 w 266"/>
                <a:gd name="T99" fmla="*/ 270 h 294"/>
                <a:gd name="T100" fmla="*/ 155 w 266"/>
                <a:gd name="T101" fmla="*/ 110 h 294"/>
                <a:gd name="T102" fmla="*/ 148 w 266"/>
                <a:gd name="T103" fmla="*/ 105 h 294"/>
                <a:gd name="T104" fmla="*/ 134 w 266"/>
                <a:gd name="T105" fmla="*/ 99 h 294"/>
                <a:gd name="T106" fmla="*/ 120 w 266"/>
                <a:gd name="T107" fmla="*/ 99 h 294"/>
                <a:gd name="T108" fmla="*/ 106 w 266"/>
                <a:gd name="T109" fmla="*/ 105 h 294"/>
                <a:gd name="T110" fmla="*/ 43 w 266"/>
                <a:gd name="T111" fmla="*/ 109 h 294"/>
                <a:gd name="T112" fmla="*/ 39 w 266"/>
                <a:gd name="T113" fmla="*/ 110 h 294"/>
                <a:gd name="T114" fmla="*/ 38 w 266"/>
                <a:gd name="T115" fmla="*/ 161 h 294"/>
                <a:gd name="T116" fmla="*/ 39 w 266"/>
                <a:gd name="T117" fmla="*/ 165 h 294"/>
                <a:gd name="T118" fmla="*/ 104 w 266"/>
                <a:gd name="T119" fmla="*/ 167 h 294"/>
                <a:gd name="T120" fmla="*/ 20 w 266"/>
                <a:gd name="T121" fmla="*/ 219 h 294"/>
                <a:gd name="T122" fmla="*/ 179 w 266"/>
                <a:gd name="T123" fmla="*/ 5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 h="294">
                  <a:moveTo>
                    <a:pt x="265" y="220"/>
                  </a:moveTo>
                  <a:lnTo>
                    <a:pt x="200" y="154"/>
                  </a:lnTo>
                  <a:lnTo>
                    <a:pt x="200" y="23"/>
                  </a:lnTo>
                  <a:lnTo>
                    <a:pt x="200" y="23"/>
                  </a:lnTo>
                  <a:lnTo>
                    <a:pt x="199" y="19"/>
                  </a:lnTo>
                  <a:lnTo>
                    <a:pt x="198" y="15"/>
                  </a:lnTo>
                  <a:lnTo>
                    <a:pt x="196" y="11"/>
                  </a:lnTo>
                  <a:lnTo>
                    <a:pt x="192" y="7"/>
                  </a:lnTo>
                  <a:lnTo>
                    <a:pt x="190" y="4"/>
                  </a:lnTo>
                  <a:lnTo>
                    <a:pt x="186" y="1"/>
                  </a:lnTo>
                  <a:lnTo>
                    <a:pt x="180" y="0"/>
                  </a:lnTo>
                  <a:lnTo>
                    <a:pt x="176" y="0"/>
                  </a:lnTo>
                  <a:lnTo>
                    <a:pt x="24" y="0"/>
                  </a:lnTo>
                  <a:lnTo>
                    <a:pt x="24" y="0"/>
                  </a:lnTo>
                  <a:lnTo>
                    <a:pt x="19" y="0"/>
                  </a:lnTo>
                  <a:lnTo>
                    <a:pt x="15" y="1"/>
                  </a:lnTo>
                  <a:lnTo>
                    <a:pt x="11" y="4"/>
                  </a:lnTo>
                  <a:lnTo>
                    <a:pt x="7" y="7"/>
                  </a:lnTo>
                  <a:lnTo>
                    <a:pt x="4" y="11"/>
                  </a:lnTo>
                  <a:lnTo>
                    <a:pt x="2" y="15"/>
                  </a:lnTo>
                  <a:lnTo>
                    <a:pt x="0" y="19"/>
                  </a:lnTo>
                  <a:lnTo>
                    <a:pt x="0" y="23"/>
                  </a:lnTo>
                  <a:lnTo>
                    <a:pt x="0" y="270"/>
                  </a:lnTo>
                  <a:lnTo>
                    <a:pt x="0" y="270"/>
                  </a:lnTo>
                  <a:lnTo>
                    <a:pt x="0" y="275"/>
                  </a:lnTo>
                  <a:lnTo>
                    <a:pt x="2" y="279"/>
                  </a:lnTo>
                  <a:lnTo>
                    <a:pt x="4" y="283"/>
                  </a:lnTo>
                  <a:lnTo>
                    <a:pt x="7" y="287"/>
                  </a:lnTo>
                  <a:lnTo>
                    <a:pt x="11" y="290"/>
                  </a:lnTo>
                  <a:lnTo>
                    <a:pt x="15" y="293"/>
                  </a:lnTo>
                  <a:lnTo>
                    <a:pt x="19" y="294"/>
                  </a:lnTo>
                  <a:lnTo>
                    <a:pt x="24" y="294"/>
                  </a:lnTo>
                  <a:lnTo>
                    <a:pt x="176" y="294"/>
                  </a:lnTo>
                  <a:lnTo>
                    <a:pt x="176" y="294"/>
                  </a:lnTo>
                  <a:lnTo>
                    <a:pt x="180" y="294"/>
                  </a:lnTo>
                  <a:lnTo>
                    <a:pt x="186" y="293"/>
                  </a:lnTo>
                  <a:lnTo>
                    <a:pt x="190" y="290"/>
                  </a:lnTo>
                  <a:lnTo>
                    <a:pt x="192" y="287"/>
                  </a:lnTo>
                  <a:lnTo>
                    <a:pt x="196" y="283"/>
                  </a:lnTo>
                  <a:lnTo>
                    <a:pt x="198" y="279"/>
                  </a:lnTo>
                  <a:lnTo>
                    <a:pt x="199" y="275"/>
                  </a:lnTo>
                  <a:lnTo>
                    <a:pt x="200" y="270"/>
                  </a:lnTo>
                  <a:lnTo>
                    <a:pt x="200" y="262"/>
                  </a:lnTo>
                  <a:lnTo>
                    <a:pt x="211" y="274"/>
                  </a:lnTo>
                  <a:lnTo>
                    <a:pt x="211" y="274"/>
                  </a:lnTo>
                  <a:lnTo>
                    <a:pt x="215" y="275"/>
                  </a:lnTo>
                  <a:lnTo>
                    <a:pt x="215" y="275"/>
                  </a:lnTo>
                  <a:lnTo>
                    <a:pt x="218" y="274"/>
                  </a:lnTo>
                  <a:lnTo>
                    <a:pt x="218" y="274"/>
                  </a:lnTo>
                  <a:lnTo>
                    <a:pt x="219" y="270"/>
                  </a:lnTo>
                  <a:lnTo>
                    <a:pt x="218" y="267"/>
                  </a:lnTo>
                  <a:lnTo>
                    <a:pt x="108" y="157"/>
                  </a:lnTo>
                  <a:lnTo>
                    <a:pt x="108" y="157"/>
                  </a:lnTo>
                  <a:lnTo>
                    <a:pt x="104" y="152"/>
                  </a:lnTo>
                  <a:lnTo>
                    <a:pt x="101" y="148"/>
                  </a:lnTo>
                  <a:lnTo>
                    <a:pt x="100" y="142"/>
                  </a:lnTo>
                  <a:lnTo>
                    <a:pt x="98" y="137"/>
                  </a:lnTo>
                  <a:lnTo>
                    <a:pt x="100" y="132"/>
                  </a:lnTo>
                  <a:lnTo>
                    <a:pt x="101" y="126"/>
                  </a:lnTo>
                  <a:lnTo>
                    <a:pt x="104" y="121"/>
                  </a:lnTo>
                  <a:lnTo>
                    <a:pt x="108" y="116"/>
                  </a:lnTo>
                  <a:lnTo>
                    <a:pt x="108" y="116"/>
                  </a:lnTo>
                  <a:lnTo>
                    <a:pt x="112" y="113"/>
                  </a:lnTo>
                  <a:lnTo>
                    <a:pt x="116" y="110"/>
                  </a:lnTo>
                  <a:lnTo>
                    <a:pt x="121" y="109"/>
                  </a:lnTo>
                  <a:lnTo>
                    <a:pt x="126" y="107"/>
                  </a:lnTo>
                  <a:lnTo>
                    <a:pt x="133" y="109"/>
                  </a:lnTo>
                  <a:lnTo>
                    <a:pt x="137" y="110"/>
                  </a:lnTo>
                  <a:lnTo>
                    <a:pt x="143" y="113"/>
                  </a:lnTo>
                  <a:lnTo>
                    <a:pt x="148" y="116"/>
                  </a:lnTo>
                  <a:lnTo>
                    <a:pt x="258" y="227"/>
                  </a:lnTo>
                  <a:lnTo>
                    <a:pt x="258" y="227"/>
                  </a:lnTo>
                  <a:lnTo>
                    <a:pt x="262" y="228"/>
                  </a:lnTo>
                  <a:lnTo>
                    <a:pt x="265" y="227"/>
                  </a:lnTo>
                  <a:lnTo>
                    <a:pt x="265" y="227"/>
                  </a:lnTo>
                  <a:lnTo>
                    <a:pt x="266" y="223"/>
                  </a:lnTo>
                  <a:lnTo>
                    <a:pt x="265" y="220"/>
                  </a:lnTo>
                  <a:lnTo>
                    <a:pt x="265" y="220"/>
                  </a:lnTo>
                  <a:close/>
                  <a:moveTo>
                    <a:pt x="100" y="270"/>
                  </a:moveTo>
                  <a:lnTo>
                    <a:pt x="100" y="270"/>
                  </a:lnTo>
                  <a:lnTo>
                    <a:pt x="94" y="270"/>
                  </a:lnTo>
                  <a:lnTo>
                    <a:pt x="90" y="266"/>
                  </a:lnTo>
                  <a:lnTo>
                    <a:pt x="86" y="262"/>
                  </a:lnTo>
                  <a:lnTo>
                    <a:pt x="86" y="257"/>
                  </a:lnTo>
                  <a:lnTo>
                    <a:pt x="86" y="257"/>
                  </a:lnTo>
                  <a:lnTo>
                    <a:pt x="86" y="251"/>
                  </a:lnTo>
                  <a:lnTo>
                    <a:pt x="90" y="246"/>
                  </a:lnTo>
                  <a:lnTo>
                    <a:pt x="94" y="243"/>
                  </a:lnTo>
                  <a:lnTo>
                    <a:pt x="100" y="242"/>
                  </a:lnTo>
                  <a:lnTo>
                    <a:pt x="100" y="242"/>
                  </a:lnTo>
                  <a:lnTo>
                    <a:pt x="105" y="243"/>
                  </a:lnTo>
                  <a:lnTo>
                    <a:pt x="110" y="246"/>
                  </a:lnTo>
                  <a:lnTo>
                    <a:pt x="113" y="251"/>
                  </a:lnTo>
                  <a:lnTo>
                    <a:pt x="114" y="257"/>
                  </a:lnTo>
                  <a:lnTo>
                    <a:pt x="114" y="257"/>
                  </a:lnTo>
                  <a:lnTo>
                    <a:pt x="113" y="262"/>
                  </a:lnTo>
                  <a:lnTo>
                    <a:pt x="110" y="266"/>
                  </a:lnTo>
                  <a:lnTo>
                    <a:pt x="105" y="270"/>
                  </a:lnTo>
                  <a:lnTo>
                    <a:pt x="100" y="270"/>
                  </a:lnTo>
                  <a:lnTo>
                    <a:pt x="100" y="270"/>
                  </a:lnTo>
                  <a:close/>
                  <a:moveTo>
                    <a:pt x="179" y="134"/>
                  </a:moveTo>
                  <a:lnTo>
                    <a:pt x="155" y="110"/>
                  </a:lnTo>
                  <a:lnTo>
                    <a:pt x="155" y="110"/>
                  </a:lnTo>
                  <a:lnTo>
                    <a:pt x="148" y="105"/>
                  </a:lnTo>
                  <a:lnTo>
                    <a:pt x="141" y="101"/>
                  </a:lnTo>
                  <a:lnTo>
                    <a:pt x="134" y="99"/>
                  </a:lnTo>
                  <a:lnTo>
                    <a:pt x="128" y="98"/>
                  </a:lnTo>
                  <a:lnTo>
                    <a:pt x="120" y="99"/>
                  </a:lnTo>
                  <a:lnTo>
                    <a:pt x="113" y="101"/>
                  </a:lnTo>
                  <a:lnTo>
                    <a:pt x="106" y="105"/>
                  </a:lnTo>
                  <a:lnTo>
                    <a:pt x="101" y="109"/>
                  </a:lnTo>
                  <a:lnTo>
                    <a:pt x="43" y="109"/>
                  </a:lnTo>
                  <a:lnTo>
                    <a:pt x="43" y="109"/>
                  </a:lnTo>
                  <a:lnTo>
                    <a:pt x="39" y="110"/>
                  </a:lnTo>
                  <a:lnTo>
                    <a:pt x="38" y="114"/>
                  </a:lnTo>
                  <a:lnTo>
                    <a:pt x="38" y="161"/>
                  </a:lnTo>
                  <a:lnTo>
                    <a:pt x="38" y="161"/>
                  </a:lnTo>
                  <a:lnTo>
                    <a:pt x="39" y="165"/>
                  </a:lnTo>
                  <a:lnTo>
                    <a:pt x="43" y="167"/>
                  </a:lnTo>
                  <a:lnTo>
                    <a:pt x="104" y="167"/>
                  </a:lnTo>
                  <a:lnTo>
                    <a:pt x="156" y="219"/>
                  </a:lnTo>
                  <a:lnTo>
                    <a:pt x="20" y="219"/>
                  </a:lnTo>
                  <a:lnTo>
                    <a:pt x="20" y="56"/>
                  </a:lnTo>
                  <a:lnTo>
                    <a:pt x="179" y="56"/>
                  </a:lnTo>
                  <a:lnTo>
                    <a:pt x="179"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29" name="Freeform 297">
              <a:extLst>
                <a:ext uri="{FF2B5EF4-FFF2-40B4-BE49-F238E27FC236}">
                  <a16:creationId xmlns:a16="http://schemas.microsoft.com/office/drawing/2014/main" id="{82D8BD6D-C008-42AF-8FC8-270882480A8D}"/>
                </a:ext>
              </a:extLst>
            </p:cNvPr>
            <p:cNvSpPr>
              <a:spLocks/>
            </p:cNvSpPr>
            <p:nvPr/>
          </p:nvSpPr>
          <p:spPr bwMode="auto">
            <a:xfrm>
              <a:off x="11398251" y="5262563"/>
              <a:ext cx="15875" cy="15875"/>
            </a:xfrm>
            <a:custGeom>
              <a:avLst/>
              <a:gdLst>
                <a:gd name="T0" fmla="*/ 12 w 20"/>
                <a:gd name="T1" fmla="*/ 1 h 20"/>
                <a:gd name="T2" fmla="*/ 2 w 20"/>
                <a:gd name="T3" fmla="*/ 12 h 20"/>
                <a:gd name="T4" fmla="*/ 2 w 20"/>
                <a:gd name="T5" fmla="*/ 12 h 20"/>
                <a:gd name="T6" fmla="*/ 0 w 20"/>
                <a:gd name="T7" fmla="*/ 15 h 20"/>
                <a:gd name="T8" fmla="*/ 2 w 20"/>
                <a:gd name="T9" fmla="*/ 17 h 20"/>
                <a:gd name="T10" fmla="*/ 2 w 20"/>
                <a:gd name="T11" fmla="*/ 17 h 20"/>
                <a:gd name="T12" fmla="*/ 5 w 20"/>
                <a:gd name="T13" fmla="*/ 20 h 20"/>
                <a:gd name="T14" fmla="*/ 5 w 20"/>
                <a:gd name="T15" fmla="*/ 20 h 20"/>
                <a:gd name="T16" fmla="*/ 8 w 20"/>
                <a:gd name="T17" fmla="*/ 17 h 20"/>
                <a:gd name="T18" fmla="*/ 19 w 20"/>
                <a:gd name="T19" fmla="*/ 8 h 20"/>
                <a:gd name="T20" fmla="*/ 19 w 20"/>
                <a:gd name="T21" fmla="*/ 8 h 20"/>
                <a:gd name="T22" fmla="*/ 20 w 20"/>
                <a:gd name="T23" fmla="*/ 5 h 20"/>
                <a:gd name="T24" fmla="*/ 19 w 20"/>
                <a:gd name="T25" fmla="*/ 1 h 20"/>
                <a:gd name="T26" fmla="*/ 19 w 20"/>
                <a:gd name="T27" fmla="*/ 1 h 20"/>
                <a:gd name="T28" fmla="*/ 15 w 20"/>
                <a:gd name="T29" fmla="*/ 0 h 20"/>
                <a:gd name="T30" fmla="*/ 12 w 20"/>
                <a:gd name="T31" fmla="*/ 1 h 20"/>
                <a:gd name="T32" fmla="*/ 12 w 20"/>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2" y="1"/>
                  </a:moveTo>
                  <a:lnTo>
                    <a:pt x="2" y="12"/>
                  </a:lnTo>
                  <a:lnTo>
                    <a:pt x="2" y="12"/>
                  </a:lnTo>
                  <a:lnTo>
                    <a:pt x="0" y="15"/>
                  </a:lnTo>
                  <a:lnTo>
                    <a:pt x="2" y="17"/>
                  </a:lnTo>
                  <a:lnTo>
                    <a:pt x="2" y="17"/>
                  </a:lnTo>
                  <a:lnTo>
                    <a:pt x="5" y="20"/>
                  </a:lnTo>
                  <a:lnTo>
                    <a:pt x="5" y="20"/>
                  </a:lnTo>
                  <a:lnTo>
                    <a:pt x="8" y="17"/>
                  </a:lnTo>
                  <a:lnTo>
                    <a:pt x="19" y="8"/>
                  </a:lnTo>
                  <a:lnTo>
                    <a:pt x="19" y="8"/>
                  </a:lnTo>
                  <a:lnTo>
                    <a:pt x="20" y="5"/>
                  </a:lnTo>
                  <a:lnTo>
                    <a:pt x="19" y="1"/>
                  </a:lnTo>
                  <a:lnTo>
                    <a:pt x="19" y="1"/>
                  </a:lnTo>
                  <a:lnTo>
                    <a:pt x="15" y="0"/>
                  </a:lnTo>
                  <a:lnTo>
                    <a:pt x="12" y="1"/>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30" name="Group 29">
            <a:extLst>
              <a:ext uri="{FF2B5EF4-FFF2-40B4-BE49-F238E27FC236}">
                <a16:creationId xmlns:a16="http://schemas.microsoft.com/office/drawing/2014/main" id="{2C3FE2B7-8B6A-4B67-B88C-AB855ADFA8AF}"/>
              </a:ext>
            </a:extLst>
          </p:cNvPr>
          <p:cNvGrpSpPr>
            <a:grpSpLocks noChangeAspect="1"/>
          </p:cNvGrpSpPr>
          <p:nvPr/>
        </p:nvGrpSpPr>
        <p:grpSpPr>
          <a:xfrm>
            <a:off x="1867142" y="2939027"/>
            <a:ext cx="522288" cy="522288"/>
            <a:chOff x="3192463" y="4175125"/>
            <a:chExt cx="522288" cy="522288"/>
          </a:xfrm>
          <a:solidFill>
            <a:schemeClr val="accent1"/>
          </a:solidFill>
        </p:grpSpPr>
        <p:sp>
          <p:nvSpPr>
            <p:cNvPr id="31" name="Freeform 56">
              <a:extLst>
                <a:ext uri="{FF2B5EF4-FFF2-40B4-BE49-F238E27FC236}">
                  <a16:creationId xmlns:a16="http://schemas.microsoft.com/office/drawing/2014/main" id="{FC7E0C63-0117-4D3C-84E0-A34D3339AA2E}"/>
                </a:ext>
              </a:extLst>
            </p:cNvPr>
            <p:cNvSpPr>
              <a:spLocks noEditPoints="1"/>
            </p:cNvSpPr>
            <p:nvPr/>
          </p:nvSpPr>
          <p:spPr bwMode="auto">
            <a:xfrm>
              <a:off x="3192463" y="4175125"/>
              <a:ext cx="522288" cy="522288"/>
            </a:xfrm>
            <a:custGeom>
              <a:avLst/>
              <a:gdLst>
                <a:gd name="T0" fmla="*/ 312 w 659"/>
                <a:gd name="T1" fmla="*/ 657 h 657"/>
                <a:gd name="T2" fmla="*/ 264 w 659"/>
                <a:gd name="T3" fmla="*/ 650 h 657"/>
                <a:gd name="T4" fmla="*/ 202 w 659"/>
                <a:gd name="T5" fmla="*/ 632 h 657"/>
                <a:gd name="T6" fmla="*/ 120 w 659"/>
                <a:gd name="T7" fmla="*/ 582 h 657"/>
                <a:gd name="T8" fmla="*/ 57 w 659"/>
                <a:gd name="T9" fmla="*/ 512 h 657"/>
                <a:gd name="T10" fmla="*/ 15 w 659"/>
                <a:gd name="T11" fmla="*/ 426 h 657"/>
                <a:gd name="T12" fmla="*/ 4 w 659"/>
                <a:gd name="T13" fmla="*/ 379 h 657"/>
                <a:gd name="T14" fmla="*/ 0 w 659"/>
                <a:gd name="T15" fmla="*/ 328 h 657"/>
                <a:gd name="T16" fmla="*/ 2 w 659"/>
                <a:gd name="T17" fmla="*/ 294 h 657"/>
                <a:gd name="T18" fmla="*/ 11 w 659"/>
                <a:gd name="T19" fmla="*/ 246 h 657"/>
                <a:gd name="T20" fmla="*/ 41 w 659"/>
                <a:gd name="T21" fmla="*/ 172 h 657"/>
                <a:gd name="T22" fmla="*/ 97 w 659"/>
                <a:gd name="T23" fmla="*/ 96 h 657"/>
                <a:gd name="T24" fmla="*/ 172 w 659"/>
                <a:gd name="T25" fmla="*/ 39 h 657"/>
                <a:gd name="T26" fmla="*/ 248 w 659"/>
                <a:gd name="T27" fmla="*/ 10 h 657"/>
                <a:gd name="T28" fmla="*/ 296 w 659"/>
                <a:gd name="T29" fmla="*/ 2 h 657"/>
                <a:gd name="T30" fmla="*/ 330 w 659"/>
                <a:gd name="T31" fmla="*/ 0 h 657"/>
                <a:gd name="T32" fmla="*/ 379 w 659"/>
                <a:gd name="T33" fmla="*/ 3 h 657"/>
                <a:gd name="T34" fmla="*/ 428 w 659"/>
                <a:gd name="T35" fmla="*/ 15 h 657"/>
                <a:gd name="T36" fmla="*/ 514 w 659"/>
                <a:gd name="T37" fmla="*/ 57 h 657"/>
                <a:gd name="T38" fmla="*/ 583 w 659"/>
                <a:gd name="T39" fmla="*/ 120 h 657"/>
                <a:gd name="T40" fmla="*/ 632 w 659"/>
                <a:gd name="T41" fmla="*/ 200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8 w 659"/>
                <a:gd name="T57" fmla="*/ 642 h 657"/>
                <a:gd name="T58" fmla="*/ 379 w 659"/>
                <a:gd name="T59" fmla="*/ 653 h 657"/>
                <a:gd name="T60" fmla="*/ 330 w 659"/>
                <a:gd name="T61" fmla="*/ 657 h 657"/>
                <a:gd name="T62" fmla="*/ 330 w 659"/>
                <a:gd name="T63" fmla="*/ 38 h 657"/>
                <a:gd name="T64" fmla="*/ 244 w 659"/>
                <a:gd name="T65" fmla="*/ 50 h 657"/>
                <a:gd name="T66" fmla="*/ 167 w 659"/>
                <a:gd name="T67" fmla="*/ 88 h 657"/>
                <a:gd name="T68" fmla="*/ 105 w 659"/>
                <a:gd name="T69" fmla="*/ 144 h 657"/>
                <a:gd name="T70" fmla="*/ 61 w 659"/>
                <a:gd name="T71" fmla="*/ 215 h 657"/>
                <a:gd name="T72" fmla="*/ 39 w 659"/>
                <a:gd name="T73" fmla="*/ 298 h 657"/>
                <a:gd name="T74" fmla="*/ 39 w 659"/>
                <a:gd name="T75" fmla="*/ 359 h 657"/>
                <a:gd name="T76" fmla="*/ 61 w 659"/>
                <a:gd name="T77" fmla="*/ 442 h 657"/>
                <a:gd name="T78" fmla="*/ 105 w 659"/>
                <a:gd name="T79" fmla="*/ 513 h 657"/>
                <a:gd name="T80" fmla="*/ 167 w 659"/>
                <a:gd name="T81" fmla="*/ 570 h 657"/>
                <a:gd name="T82" fmla="*/ 244 w 659"/>
                <a:gd name="T83" fmla="*/ 606 h 657"/>
                <a:gd name="T84" fmla="*/ 330 w 659"/>
                <a:gd name="T85" fmla="*/ 620 h 657"/>
                <a:gd name="T86" fmla="*/ 389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1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4" y="650"/>
                  </a:lnTo>
                  <a:lnTo>
                    <a:pt x="248" y="646"/>
                  </a:lnTo>
                  <a:lnTo>
                    <a:pt x="231" y="642"/>
                  </a:lnTo>
                  <a:lnTo>
                    <a:pt x="202" y="632"/>
                  </a:lnTo>
                  <a:lnTo>
                    <a:pt x="172" y="618"/>
                  </a:lnTo>
                  <a:lnTo>
                    <a:pt x="146" y="601"/>
                  </a:lnTo>
                  <a:lnTo>
                    <a:pt x="120" y="582"/>
                  </a:lnTo>
                  <a:lnTo>
                    <a:pt x="97" y="560"/>
                  </a:lnTo>
                  <a:lnTo>
                    <a:pt x="76" y="538"/>
                  </a:lnTo>
                  <a:lnTo>
                    <a:pt x="57" y="512"/>
                  </a:lnTo>
                  <a:lnTo>
                    <a:pt x="41" y="485"/>
                  </a:lnTo>
                  <a:lnTo>
                    <a:pt x="26" y="457"/>
                  </a:lnTo>
                  <a:lnTo>
                    <a:pt x="15" y="426"/>
                  </a:lnTo>
                  <a:lnTo>
                    <a:pt x="11" y="411"/>
                  </a:lnTo>
                  <a:lnTo>
                    <a:pt x="7" y="395"/>
                  </a:lnTo>
                  <a:lnTo>
                    <a:pt x="4" y="379"/>
                  </a:lnTo>
                  <a:lnTo>
                    <a:pt x="2" y="362"/>
                  </a:lnTo>
                  <a:lnTo>
                    <a:pt x="0" y="346"/>
                  </a:lnTo>
                  <a:lnTo>
                    <a:pt x="0" y="328"/>
                  </a:lnTo>
                  <a:lnTo>
                    <a:pt x="0" y="328"/>
                  </a:lnTo>
                  <a:lnTo>
                    <a:pt x="0" y="312"/>
                  </a:lnTo>
                  <a:lnTo>
                    <a:pt x="2" y="294"/>
                  </a:lnTo>
                  <a:lnTo>
                    <a:pt x="4" y="278"/>
                  </a:lnTo>
                  <a:lnTo>
                    <a:pt x="7" y="262"/>
                  </a:lnTo>
                  <a:lnTo>
                    <a:pt x="11" y="246"/>
                  </a:lnTo>
                  <a:lnTo>
                    <a:pt x="15" y="231"/>
                  </a:lnTo>
                  <a:lnTo>
                    <a:pt x="26" y="200"/>
                  </a:lnTo>
                  <a:lnTo>
                    <a:pt x="41" y="172"/>
                  </a:lnTo>
                  <a:lnTo>
                    <a:pt x="57" y="145"/>
                  </a:lnTo>
                  <a:lnTo>
                    <a:pt x="76" y="120"/>
                  </a:lnTo>
                  <a:lnTo>
                    <a:pt x="97" y="96"/>
                  </a:lnTo>
                  <a:lnTo>
                    <a:pt x="120" y="76"/>
                  </a:lnTo>
                  <a:lnTo>
                    <a:pt x="146" y="57"/>
                  </a:lnTo>
                  <a:lnTo>
                    <a:pt x="172" y="39"/>
                  </a:lnTo>
                  <a:lnTo>
                    <a:pt x="202" y="26"/>
                  </a:lnTo>
                  <a:lnTo>
                    <a:pt x="231" y="15"/>
                  </a:lnTo>
                  <a:lnTo>
                    <a:pt x="248" y="10"/>
                  </a:lnTo>
                  <a:lnTo>
                    <a:pt x="264" y="7"/>
                  </a:lnTo>
                  <a:lnTo>
                    <a:pt x="280" y="3"/>
                  </a:lnTo>
                  <a:lnTo>
                    <a:pt x="296" y="2"/>
                  </a:lnTo>
                  <a:lnTo>
                    <a:pt x="312" y="0"/>
                  </a:lnTo>
                  <a:lnTo>
                    <a:pt x="330" y="0"/>
                  </a:lnTo>
                  <a:lnTo>
                    <a:pt x="330" y="0"/>
                  </a:lnTo>
                  <a:lnTo>
                    <a:pt x="346" y="0"/>
                  </a:lnTo>
                  <a:lnTo>
                    <a:pt x="363" y="2"/>
                  </a:lnTo>
                  <a:lnTo>
                    <a:pt x="379" y="3"/>
                  </a:lnTo>
                  <a:lnTo>
                    <a:pt x="395" y="7"/>
                  </a:lnTo>
                  <a:lnTo>
                    <a:pt x="411" y="10"/>
                  </a:lnTo>
                  <a:lnTo>
                    <a:pt x="428" y="15"/>
                  </a:lnTo>
                  <a:lnTo>
                    <a:pt x="457" y="26"/>
                  </a:lnTo>
                  <a:lnTo>
                    <a:pt x="485" y="39"/>
                  </a:lnTo>
                  <a:lnTo>
                    <a:pt x="514" y="57"/>
                  </a:lnTo>
                  <a:lnTo>
                    <a:pt x="539" y="76"/>
                  </a:lnTo>
                  <a:lnTo>
                    <a:pt x="562" y="96"/>
                  </a:lnTo>
                  <a:lnTo>
                    <a:pt x="583" y="120"/>
                  </a:lnTo>
                  <a:lnTo>
                    <a:pt x="602" y="145"/>
                  </a:lnTo>
                  <a:lnTo>
                    <a:pt x="618" y="172"/>
                  </a:lnTo>
                  <a:lnTo>
                    <a:pt x="632" y="200"/>
                  </a:lnTo>
                  <a:lnTo>
                    <a:pt x="644" y="231"/>
                  </a:lnTo>
                  <a:lnTo>
                    <a:pt x="648" y="246"/>
                  </a:lnTo>
                  <a:lnTo>
                    <a:pt x="652" y="262"/>
                  </a:lnTo>
                  <a:lnTo>
                    <a:pt x="655" y="278"/>
                  </a:lnTo>
                  <a:lnTo>
                    <a:pt x="656" y="294"/>
                  </a:lnTo>
                  <a:lnTo>
                    <a:pt x="657" y="312"/>
                  </a:lnTo>
                  <a:lnTo>
                    <a:pt x="659" y="328"/>
                  </a:lnTo>
                  <a:lnTo>
                    <a:pt x="659" y="328"/>
                  </a:lnTo>
                  <a:lnTo>
                    <a:pt x="657" y="346"/>
                  </a:lnTo>
                  <a:lnTo>
                    <a:pt x="656" y="362"/>
                  </a:lnTo>
                  <a:lnTo>
                    <a:pt x="655" y="379"/>
                  </a:lnTo>
                  <a:lnTo>
                    <a:pt x="652" y="395"/>
                  </a:lnTo>
                  <a:lnTo>
                    <a:pt x="648" y="411"/>
                  </a:lnTo>
                  <a:lnTo>
                    <a:pt x="644" y="426"/>
                  </a:lnTo>
                  <a:lnTo>
                    <a:pt x="632" y="457"/>
                  </a:lnTo>
                  <a:lnTo>
                    <a:pt x="618" y="485"/>
                  </a:lnTo>
                  <a:lnTo>
                    <a:pt x="602" y="512"/>
                  </a:lnTo>
                  <a:lnTo>
                    <a:pt x="583" y="538"/>
                  </a:lnTo>
                  <a:lnTo>
                    <a:pt x="562" y="560"/>
                  </a:lnTo>
                  <a:lnTo>
                    <a:pt x="539" y="582"/>
                  </a:lnTo>
                  <a:lnTo>
                    <a:pt x="514" y="601"/>
                  </a:lnTo>
                  <a:lnTo>
                    <a:pt x="485" y="618"/>
                  </a:lnTo>
                  <a:lnTo>
                    <a:pt x="457" y="632"/>
                  </a:lnTo>
                  <a:lnTo>
                    <a:pt x="428" y="642"/>
                  </a:lnTo>
                  <a:lnTo>
                    <a:pt x="411" y="646"/>
                  </a:lnTo>
                  <a:lnTo>
                    <a:pt x="395" y="650"/>
                  </a:lnTo>
                  <a:lnTo>
                    <a:pt x="379" y="653"/>
                  </a:lnTo>
                  <a:lnTo>
                    <a:pt x="363" y="656"/>
                  </a:lnTo>
                  <a:lnTo>
                    <a:pt x="346" y="657"/>
                  </a:lnTo>
                  <a:lnTo>
                    <a:pt x="330" y="657"/>
                  </a:lnTo>
                  <a:lnTo>
                    <a:pt x="330" y="657"/>
                  </a:lnTo>
                  <a:close/>
                  <a:moveTo>
                    <a:pt x="330" y="38"/>
                  </a:moveTo>
                  <a:lnTo>
                    <a:pt x="330" y="38"/>
                  </a:lnTo>
                  <a:lnTo>
                    <a:pt x="300" y="39"/>
                  </a:lnTo>
                  <a:lnTo>
                    <a:pt x="270" y="43"/>
                  </a:lnTo>
                  <a:lnTo>
                    <a:pt x="244" y="50"/>
                  </a:lnTo>
                  <a:lnTo>
                    <a:pt x="217" y="61"/>
                  </a:lnTo>
                  <a:lnTo>
                    <a:pt x="191" y="73"/>
                  </a:lnTo>
                  <a:lnTo>
                    <a:pt x="167" y="88"/>
                  </a:lnTo>
                  <a:lnTo>
                    <a:pt x="144" y="104"/>
                  </a:lnTo>
                  <a:lnTo>
                    <a:pt x="124" y="123"/>
                  </a:lnTo>
                  <a:lnTo>
                    <a:pt x="105" y="144"/>
                  </a:lnTo>
                  <a:lnTo>
                    <a:pt x="88" y="166"/>
                  </a:lnTo>
                  <a:lnTo>
                    <a:pt x="73" y="190"/>
                  </a:lnTo>
                  <a:lnTo>
                    <a:pt x="61" y="215"/>
                  </a:lnTo>
                  <a:lnTo>
                    <a:pt x="51" y="242"/>
                  </a:lnTo>
                  <a:lnTo>
                    <a:pt x="45" y="270"/>
                  </a:lnTo>
                  <a:lnTo>
                    <a:pt x="39" y="298"/>
                  </a:lnTo>
                  <a:lnTo>
                    <a:pt x="38" y="328"/>
                  </a:lnTo>
                  <a:lnTo>
                    <a:pt x="38" y="328"/>
                  </a:lnTo>
                  <a:lnTo>
                    <a:pt x="39" y="359"/>
                  </a:lnTo>
                  <a:lnTo>
                    <a:pt x="45" y="387"/>
                  </a:lnTo>
                  <a:lnTo>
                    <a:pt x="51" y="415"/>
                  </a:lnTo>
                  <a:lnTo>
                    <a:pt x="61" y="442"/>
                  </a:lnTo>
                  <a:lnTo>
                    <a:pt x="73" y="468"/>
                  </a:lnTo>
                  <a:lnTo>
                    <a:pt x="88" y="492"/>
                  </a:lnTo>
                  <a:lnTo>
                    <a:pt x="105" y="513"/>
                  </a:lnTo>
                  <a:lnTo>
                    <a:pt x="124" y="535"/>
                  </a:lnTo>
                  <a:lnTo>
                    <a:pt x="144" y="554"/>
                  </a:lnTo>
                  <a:lnTo>
                    <a:pt x="167" y="570"/>
                  </a:lnTo>
                  <a:lnTo>
                    <a:pt x="191" y="585"/>
                  </a:lnTo>
                  <a:lnTo>
                    <a:pt x="217" y="597"/>
                  </a:lnTo>
                  <a:lnTo>
                    <a:pt x="244" y="606"/>
                  </a:lnTo>
                  <a:lnTo>
                    <a:pt x="270" y="614"/>
                  </a:lnTo>
                  <a:lnTo>
                    <a:pt x="300" y="618"/>
                  </a:lnTo>
                  <a:lnTo>
                    <a:pt x="330" y="620"/>
                  </a:lnTo>
                  <a:lnTo>
                    <a:pt x="330" y="620"/>
                  </a:lnTo>
                  <a:lnTo>
                    <a:pt x="359" y="618"/>
                  </a:lnTo>
                  <a:lnTo>
                    <a:pt x="389" y="614"/>
                  </a:lnTo>
                  <a:lnTo>
                    <a:pt x="415" y="606"/>
                  </a:lnTo>
                  <a:lnTo>
                    <a:pt x="442" y="597"/>
                  </a:lnTo>
                  <a:lnTo>
                    <a:pt x="468" y="585"/>
                  </a:lnTo>
                  <a:lnTo>
                    <a:pt x="492" y="570"/>
                  </a:lnTo>
                  <a:lnTo>
                    <a:pt x="515" y="554"/>
                  </a:lnTo>
                  <a:lnTo>
                    <a:pt x="535" y="535"/>
                  </a:lnTo>
                  <a:lnTo>
                    <a:pt x="554" y="513"/>
                  </a:lnTo>
                  <a:lnTo>
                    <a:pt x="571" y="492"/>
                  </a:lnTo>
                  <a:lnTo>
                    <a:pt x="585" y="468"/>
                  </a:lnTo>
                  <a:lnTo>
                    <a:pt x="598" y="442"/>
                  </a:lnTo>
                  <a:lnTo>
                    <a:pt x="608" y="415"/>
                  </a:lnTo>
                  <a:lnTo>
                    <a:pt x="614" y="387"/>
                  </a:lnTo>
                  <a:lnTo>
                    <a:pt x="620" y="359"/>
                  </a:lnTo>
                  <a:lnTo>
                    <a:pt x="621" y="328"/>
                  </a:lnTo>
                  <a:lnTo>
                    <a:pt x="621" y="328"/>
                  </a:lnTo>
                  <a:lnTo>
                    <a:pt x="620" y="298"/>
                  </a:lnTo>
                  <a:lnTo>
                    <a:pt x="614" y="270"/>
                  </a:lnTo>
                  <a:lnTo>
                    <a:pt x="608" y="242"/>
                  </a:lnTo>
                  <a:lnTo>
                    <a:pt x="598" y="215"/>
                  </a:lnTo>
                  <a:lnTo>
                    <a:pt x="585" y="190"/>
                  </a:lnTo>
                  <a:lnTo>
                    <a:pt x="571" y="166"/>
                  </a:lnTo>
                  <a:lnTo>
                    <a:pt x="554" y="144"/>
                  </a:lnTo>
                  <a:lnTo>
                    <a:pt x="535" y="123"/>
                  </a:lnTo>
                  <a:lnTo>
                    <a:pt x="515" y="104"/>
                  </a:lnTo>
                  <a:lnTo>
                    <a:pt x="492" y="88"/>
                  </a:lnTo>
                  <a:lnTo>
                    <a:pt x="468" y="73"/>
                  </a:lnTo>
                  <a:lnTo>
                    <a:pt x="442" y="61"/>
                  </a:lnTo>
                  <a:lnTo>
                    <a:pt x="415" y="50"/>
                  </a:lnTo>
                  <a:lnTo>
                    <a:pt x="389"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32" name="Freeform 269">
              <a:extLst>
                <a:ext uri="{FF2B5EF4-FFF2-40B4-BE49-F238E27FC236}">
                  <a16:creationId xmlns:a16="http://schemas.microsoft.com/office/drawing/2014/main" id="{A3704429-D55E-4164-8D1E-24136FAB0019}"/>
                </a:ext>
              </a:extLst>
            </p:cNvPr>
            <p:cNvSpPr>
              <a:spLocks/>
            </p:cNvSpPr>
            <p:nvPr/>
          </p:nvSpPr>
          <p:spPr bwMode="auto">
            <a:xfrm>
              <a:off x="3411538" y="4537075"/>
              <a:ext cx="85725" cy="39688"/>
            </a:xfrm>
            <a:custGeom>
              <a:avLst/>
              <a:gdLst>
                <a:gd name="T0" fmla="*/ 54 w 107"/>
                <a:gd name="T1" fmla="*/ 50 h 50"/>
                <a:gd name="T2" fmla="*/ 54 w 107"/>
                <a:gd name="T3" fmla="*/ 50 h 50"/>
                <a:gd name="T4" fmla="*/ 64 w 107"/>
                <a:gd name="T5" fmla="*/ 48 h 50"/>
                <a:gd name="T6" fmla="*/ 74 w 107"/>
                <a:gd name="T7" fmla="*/ 46 h 50"/>
                <a:gd name="T8" fmla="*/ 82 w 107"/>
                <a:gd name="T9" fmla="*/ 40 h 50"/>
                <a:gd name="T10" fmla="*/ 90 w 107"/>
                <a:gd name="T11" fmla="*/ 35 h 50"/>
                <a:gd name="T12" fmla="*/ 97 w 107"/>
                <a:gd name="T13" fmla="*/ 28 h 50"/>
                <a:gd name="T14" fmla="*/ 102 w 107"/>
                <a:gd name="T15" fmla="*/ 20 h 50"/>
                <a:gd name="T16" fmla="*/ 106 w 107"/>
                <a:gd name="T17" fmla="*/ 11 h 50"/>
                <a:gd name="T18" fmla="*/ 107 w 107"/>
                <a:gd name="T19" fmla="*/ 0 h 50"/>
                <a:gd name="T20" fmla="*/ 0 w 107"/>
                <a:gd name="T21" fmla="*/ 0 h 50"/>
                <a:gd name="T22" fmla="*/ 0 w 107"/>
                <a:gd name="T23" fmla="*/ 0 h 50"/>
                <a:gd name="T24" fmla="*/ 1 w 107"/>
                <a:gd name="T25" fmla="*/ 11 h 50"/>
                <a:gd name="T26" fmla="*/ 5 w 107"/>
                <a:gd name="T27" fmla="*/ 20 h 50"/>
                <a:gd name="T28" fmla="*/ 11 w 107"/>
                <a:gd name="T29" fmla="*/ 28 h 50"/>
                <a:gd name="T30" fmla="*/ 17 w 107"/>
                <a:gd name="T31" fmla="*/ 35 h 50"/>
                <a:gd name="T32" fmla="*/ 25 w 107"/>
                <a:gd name="T33" fmla="*/ 40 h 50"/>
                <a:gd name="T34" fmla="*/ 33 w 107"/>
                <a:gd name="T35" fmla="*/ 46 h 50"/>
                <a:gd name="T36" fmla="*/ 43 w 107"/>
                <a:gd name="T37" fmla="*/ 48 h 50"/>
                <a:gd name="T38" fmla="*/ 54 w 107"/>
                <a:gd name="T39" fmla="*/ 50 h 50"/>
                <a:gd name="T40" fmla="*/ 54 w 107"/>
                <a:gd name="T4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50">
                  <a:moveTo>
                    <a:pt x="54" y="50"/>
                  </a:moveTo>
                  <a:lnTo>
                    <a:pt x="54" y="50"/>
                  </a:lnTo>
                  <a:lnTo>
                    <a:pt x="64" y="48"/>
                  </a:lnTo>
                  <a:lnTo>
                    <a:pt x="74" y="46"/>
                  </a:lnTo>
                  <a:lnTo>
                    <a:pt x="82" y="40"/>
                  </a:lnTo>
                  <a:lnTo>
                    <a:pt x="90" y="35"/>
                  </a:lnTo>
                  <a:lnTo>
                    <a:pt x="97" y="28"/>
                  </a:lnTo>
                  <a:lnTo>
                    <a:pt x="102" y="20"/>
                  </a:lnTo>
                  <a:lnTo>
                    <a:pt x="106" y="11"/>
                  </a:lnTo>
                  <a:lnTo>
                    <a:pt x="107" y="0"/>
                  </a:lnTo>
                  <a:lnTo>
                    <a:pt x="0" y="0"/>
                  </a:lnTo>
                  <a:lnTo>
                    <a:pt x="0" y="0"/>
                  </a:lnTo>
                  <a:lnTo>
                    <a:pt x="1" y="11"/>
                  </a:lnTo>
                  <a:lnTo>
                    <a:pt x="5" y="20"/>
                  </a:lnTo>
                  <a:lnTo>
                    <a:pt x="11" y="28"/>
                  </a:lnTo>
                  <a:lnTo>
                    <a:pt x="17" y="35"/>
                  </a:lnTo>
                  <a:lnTo>
                    <a:pt x="25" y="40"/>
                  </a:lnTo>
                  <a:lnTo>
                    <a:pt x="33" y="46"/>
                  </a:lnTo>
                  <a:lnTo>
                    <a:pt x="43" y="48"/>
                  </a:lnTo>
                  <a:lnTo>
                    <a:pt x="54" y="50"/>
                  </a:lnTo>
                  <a:lnTo>
                    <a:pt x="54"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33" name="Freeform 270">
              <a:extLst>
                <a:ext uri="{FF2B5EF4-FFF2-40B4-BE49-F238E27FC236}">
                  <a16:creationId xmlns:a16="http://schemas.microsoft.com/office/drawing/2014/main" id="{7AD0D7EC-7D70-4D31-B015-355C21208055}"/>
                </a:ext>
              </a:extLst>
            </p:cNvPr>
            <p:cNvSpPr>
              <a:spLocks/>
            </p:cNvSpPr>
            <p:nvPr/>
          </p:nvSpPr>
          <p:spPr bwMode="auto">
            <a:xfrm>
              <a:off x="3359151" y="4314825"/>
              <a:ext cx="190500" cy="209550"/>
            </a:xfrm>
            <a:custGeom>
              <a:avLst/>
              <a:gdLst>
                <a:gd name="T0" fmla="*/ 106 w 239"/>
                <a:gd name="T1" fmla="*/ 0 h 265"/>
                <a:gd name="T2" fmla="*/ 86 w 239"/>
                <a:gd name="T3" fmla="*/ 4 h 265"/>
                <a:gd name="T4" fmla="*/ 52 w 239"/>
                <a:gd name="T5" fmla="*/ 20 h 265"/>
                <a:gd name="T6" fmla="*/ 24 w 239"/>
                <a:gd name="T7" fmla="*/ 47 h 265"/>
                <a:gd name="T8" fmla="*/ 7 w 239"/>
                <a:gd name="T9" fmla="*/ 81 h 265"/>
                <a:gd name="T10" fmla="*/ 1 w 239"/>
                <a:gd name="T11" fmla="*/ 100 h 265"/>
                <a:gd name="T12" fmla="*/ 0 w 239"/>
                <a:gd name="T13" fmla="*/ 110 h 265"/>
                <a:gd name="T14" fmla="*/ 1 w 239"/>
                <a:gd name="T15" fmla="*/ 139 h 265"/>
                <a:gd name="T16" fmla="*/ 13 w 239"/>
                <a:gd name="T17" fmla="*/ 175 h 265"/>
                <a:gd name="T18" fmla="*/ 36 w 239"/>
                <a:gd name="T19" fmla="*/ 203 h 265"/>
                <a:gd name="T20" fmla="*/ 66 w 239"/>
                <a:gd name="T21" fmla="*/ 225 h 265"/>
                <a:gd name="T22" fmla="*/ 114 w 239"/>
                <a:gd name="T23" fmla="*/ 265 h 265"/>
                <a:gd name="T24" fmla="*/ 114 w 239"/>
                <a:gd name="T25" fmla="*/ 151 h 265"/>
                <a:gd name="T26" fmla="*/ 90 w 239"/>
                <a:gd name="T27" fmla="*/ 145 h 265"/>
                <a:gd name="T28" fmla="*/ 71 w 239"/>
                <a:gd name="T29" fmla="*/ 131 h 265"/>
                <a:gd name="T30" fmla="*/ 59 w 239"/>
                <a:gd name="T31" fmla="*/ 110 h 265"/>
                <a:gd name="T32" fmla="*/ 55 w 239"/>
                <a:gd name="T33" fmla="*/ 86 h 265"/>
                <a:gd name="T34" fmla="*/ 55 w 239"/>
                <a:gd name="T35" fmla="*/ 75 h 265"/>
                <a:gd name="T36" fmla="*/ 74 w 239"/>
                <a:gd name="T37" fmla="*/ 78 h 265"/>
                <a:gd name="T38" fmla="*/ 90 w 239"/>
                <a:gd name="T39" fmla="*/ 86 h 265"/>
                <a:gd name="T40" fmla="*/ 105 w 239"/>
                <a:gd name="T41" fmla="*/ 98 h 265"/>
                <a:gd name="T42" fmla="*/ 114 w 239"/>
                <a:gd name="T43" fmla="*/ 114 h 265"/>
                <a:gd name="T44" fmla="*/ 114 w 239"/>
                <a:gd name="T45" fmla="*/ 54 h 265"/>
                <a:gd name="T46" fmla="*/ 115 w 239"/>
                <a:gd name="T47" fmla="*/ 50 h 265"/>
                <a:gd name="T48" fmla="*/ 120 w 239"/>
                <a:gd name="T49" fmla="*/ 49 h 265"/>
                <a:gd name="T50" fmla="*/ 121 w 239"/>
                <a:gd name="T51" fmla="*/ 49 h 265"/>
                <a:gd name="T52" fmla="*/ 125 w 239"/>
                <a:gd name="T53" fmla="*/ 51 h 265"/>
                <a:gd name="T54" fmla="*/ 125 w 239"/>
                <a:gd name="T55" fmla="*/ 157 h 265"/>
                <a:gd name="T56" fmla="*/ 129 w 239"/>
                <a:gd name="T57" fmla="*/ 149 h 265"/>
                <a:gd name="T58" fmla="*/ 141 w 239"/>
                <a:gd name="T59" fmla="*/ 136 h 265"/>
                <a:gd name="T60" fmla="*/ 157 w 239"/>
                <a:gd name="T61" fmla="*/ 125 h 265"/>
                <a:gd name="T62" fmla="*/ 175 w 239"/>
                <a:gd name="T63" fmla="*/ 120 h 265"/>
                <a:gd name="T64" fmla="*/ 184 w 239"/>
                <a:gd name="T65" fmla="*/ 129 h 265"/>
                <a:gd name="T66" fmla="*/ 183 w 239"/>
                <a:gd name="T67" fmla="*/ 143 h 265"/>
                <a:gd name="T68" fmla="*/ 175 w 239"/>
                <a:gd name="T69" fmla="*/ 164 h 265"/>
                <a:gd name="T70" fmla="*/ 158 w 239"/>
                <a:gd name="T71" fmla="*/ 182 h 265"/>
                <a:gd name="T72" fmla="*/ 137 w 239"/>
                <a:gd name="T73" fmla="*/ 192 h 265"/>
                <a:gd name="T74" fmla="*/ 125 w 239"/>
                <a:gd name="T75" fmla="*/ 265 h 265"/>
                <a:gd name="T76" fmla="*/ 173 w 239"/>
                <a:gd name="T77" fmla="*/ 225 h 265"/>
                <a:gd name="T78" fmla="*/ 188 w 239"/>
                <a:gd name="T79" fmla="*/ 217 h 265"/>
                <a:gd name="T80" fmla="*/ 211 w 239"/>
                <a:gd name="T81" fmla="*/ 195 h 265"/>
                <a:gd name="T82" fmla="*/ 228 w 239"/>
                <a:gd name="T83" fmla="*/ 168 h 265"/>
                <a:gd name="T84" fmla="*/ 238 w 239"/>
                <a:gd name="T85" fmla="*/ 136 h 265"/>
                <a:gd name="T86" fmla="*/ 239 w 239"/>
                <a:gd name="T87" fmla="*/ 118 h 265"/>
                <a:gd name="T88" fmla="*/ 236 w 239"/>
                <a:gd name="T89" fmla="*/ 93 h 265"/>
                <a:gd name="T90" fmla="*/ 228 w 239"/>
                <a:gd name="T91" fmla="*/ 70 h 265"/>
                <a:gd name="T92" fmla="*/ 215 w 239"/>
                <a:gd name="T93" fmla="*/ 49 h 265"/>
                <a:gd name="T94" fmla="*/ 199 w 239"/>
                <a:gd name="T95" fmla="*/ 30 h 265"/>
                <a:gd name="T96" fmla="*/ 180 w 239"/>
                <a:gd name="T97" fmla="*/ 16 h 265"/>
                <a:gd name="T98" fmla="*/ 157 w 239"/>
                <a:gd name="T99" fmla="*/ 6 h 265"/>
                <a:gd name="T100" fmla="*/ 132 w 239"/>
                <a:gd name="T101" fmla="*/ 0 h 265"/>
                <a:gd name="T102" fmla="*/ 106 w 239"/>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265">
                  <a:moveTo>
                    <a:pt x="106" y="0"/>
                  </a:moveTo>
                  <a:lnTo>
                    <a:pt x="106" y="0"/>
                  </a:lnTo>
                  <a:lnTo>
                    <a:pt x="95" y="2"/>
                  </a:lnTo>
                  <a:lnTo>
                    <a:pt x="86" y="4"/>
                  </a:lnTo>
                  <a:lnTo>
                    <a:pt x="68" y="11"/>
                  </a:lnTo>
                  <a:lnTo>
                    <a:pt x="52" y="20"/>
                  </a:lnTo>
                  <a:lnTo>
                    <a:pt x="38" y="32"/>
                  </a:lnTo>
                  <a:lnTo>
                    <a:pt x="24" y="47"/>
                  </a:lnTo>
                  <a:lnTo>
                    <a:pt x="13" y="63"/>
                  </a:lnTo>
                  <a:lnTo>
                    <a:pt x="7" y="81"/>
                  </a:lnTo>
                  <a:lnTo>
                    <a:pt x="4" y="90"/>
                  </a:lnTo>
                  <a:lnTo>
                    <a:pt x="1" y="100"/>
                  </a:lnTo>
                  <a:lnTo>
                    <a:pt x="1" y="100"/>
                  </a:lnTo>
                  <a:lnTo>
                    <a:pt x="0" y="110"/>
                  </a:lnTo>
                  <a:lnTo>
                    <a:pt x="0" y="120"/>
                  </a:lnTo>
                  <a:lnTo>
                    <a:pt x="1" y="139"/>
                  </a:lnTo>
                  <a:lnTo>
                    <a:pt x="7" y="157"/>
                  </a:lnTo>
                  <a:lnTo>
                    <a:pt x="13" y="175"/>
                  </a:lnTo>
                  <a:lnTo>
                    <a:pt x="24" y="190"/>
                  </a:lnTo>
                  <a:lnTo>
                    <a:pt x="36" y="203"/>
                  </a:lnTo>
                  <a:lnTo>
                    <a:pt x="50" y="215"/>
                  </a:lnTo>
                  <a:lnTo>
                    <a:pt x="66" y="225"/>
                  </a:lnTo>
                  <a:lnTo>
                    <a:pt x="66" y="265"/>
                  </a:lnTo>
                  <a:lnTo>
                    <a:pt x="114" y="265"/>
                  </a:lnTo>
                  <a:lnTo>
                    <a:pt x="114" y="151"/>
                  </a:lnTo>
                  <a:lnTo>
                    <a:pt x="114" y="151"/>
                  </a:lnTo>
                  <a:lnTo>
                    <a:pt x="102" y="149"/>
                  </a:lnTo>
                  <a:lnTo>
                    <a:pt x="90" y="145"/>
                  </a:lnTo>
                  <a:lnTo>
                    <a:pt x="81" y="139"/>
                  </a:lnTo>
                  <a:lnTo>
                    <a:pt x="71" y="131"/>
                  </a:lnTo>
                  <a:lnTo>
                    <a:pt x="64" y="121"/>
                  </a:lnTo>
                  <a:lnTo>
                    <a:pt x="59" y="110"/>
                  </a:lnTo>
                  <a:lnTo>
                    <a:pt x="55" y="98"/>
                  </a:lnTo>
                  <a:lnTo>
                    <a:pt x="55" y="86"/>
                  </a:lnTo>
                  <a:lnTo>
                    <a:pt x="55" y="75"/>
                  </a:lnTo>
                  <a:lnTo>
                    <a:pt x="55" y="75"/>
                  </a:lnTo>
                  <a:lnTo>
                    <a:pt x="64" y="77"/>
                  </a:lnTo>
                  <a:lnTo>
                    <a:pt x="74" y="78"/>
                  </a:lnTo>
                  <a:lnTo>
                    <a:pt x="82" y="82"/>
                  </a:lnTo>
                  <a:lnTo>
                    <a:pt x="90" y="86"/>
                  </a:lnTo>
                  <a:lnTo>
                    <a:pt x="98" y="92"/>
                  </a:lnTo>
                  <a:lnTo>
                    <a:pt x="105" y="98"/>
                  </a:lnTo>
                  <a:lnTo>
                    <a:pt x="110" y="106"/>
                  </a:lnTo>
                  <a:lnTo>
                    <a:pt x="114" y="114"/>
                  </a:lnTo>
                  <a:lnTo>
                    <a:pt x="114" y="54"/>
                  </a:lnTo>
                  <a:lnTo>
                    <a:pt x="114" y="54"/>
                  </a:lnTo>
                  <a:lnTo>
                    <a:pt x="114" y="51"/>
                  </a:lnTo>
                  <a:lnTo>
                    <a:pt x="115" y="50"/>
                  </a:lnTo>
                  <a:lnTo>
                    <a:pt x="117" y="49"/>
                  </a:lnTo>
                  <a:lnTo>
                    <a:pt x="120" y="49"/>
                  </a:lnTo>
                  <a:lnTo>
                    <a:pt x="120" y="49"/>
                  </a:lnTo>
                  <a:lnTo>
                    <a:pt x="121" y="49"/>
                  </a:lnTo>
                  <a:lnTo>
                    <a:pt x="124" y="50"/>
                  </a:lnTo>
                  <a:lnTo>
                    <a:pt x="125" y="51"/>
                  </a:lnTo>
                  <a:lnTo>
                    <a:pt x="125" y="54"/>
                  </a:lnTo>
                  <a:lnTo>
                    <a:pt x="125" y="157"/>
                  </a:lnTo>
                  <a:lnTo>
                    <a:pt x="125" y="157"/>
                  </a:lnTo>
                  <a:lnTo>
                    <a:pt x="129" y="149"/>
                  </a:lnTo>
                  <a:lnTo>
                    <a:pt x="134" y="143"/>
                  </a:lnTo>
                  <a:lnTo>
                    <a:pt x="141" y="136"/>
                  </a:lnTo>
                  <a:lnTo>
                    <a:pt x="148" y="129"/>
                  </a:lnTo>
                  <a:lnTo>
                    <a:pt x="157" y="125"/>
                  </a:lnTo>
                  <a:lnTo>
                    <a:pt x="165" y="121"/>
                  </a:lnTo>
                  <a:lnTo>
                    <a:pt x="175" y="120"/>
                  </a:lnTo>
                  <a:lnTo>
                    <a:pt x="184" y="118"/>
                  </a:lnTo>
                  <a:lnTo>
                    <a:pt x="184" y="129"/>
                  </a:lnTo>
                  <a:lnTo>
                    <a:pt x="184" y="129"/>
                  </a:lnTo>
                  <a:lnTo>
                    <a:pt x="183" y="143"/>
                  </a:lnTo>
                  <a:lnTo>
                    <a:pt x="180" y="153"/>
                  </a:lnTo>
                  <a:lnTo>
                    <a:pt x="175" y="164"/>
                  </a:lnTo>
                  <a:lnTo>
                    <a:pt x="167" y="174"/>
                  </a:lnTo>
                  <a:lnTo>
                    <a:pt x="158" y="182"/>
                  </a:lnTo>
                  <a:lnTo>
                    <a:pt x="148" y="188"/>
                  </a:lnTo>
                  <a:lnTo>
                    <a:pt x="137" y="192"/>
                  </a:lnTo>
                  <a:lnTo>
                    <a:pt x="125" y="195"/>
                  </a:lnTo>
                  <a:lnTo>
                    <a:pt x="125" y="265"/>
                  </a:lnTo>
                  <a:lnTo>
                    <a:pt x="173" y="265"/>
                  </a:lnTo>
                  <a:lnTo>
                    <a:pt x="173" y="225"/>
                  </a:lnTo>
                  <a:lnTo>
                    <a:pt x="173" y="225"/>
                  </a:lnTo>
                  <a:lnTo>
                    <a:pt x="188" y="217"/>
                  </a:lnTo>
                  <a:lnTo>
                    <a:pt x="200" y="207"/>
                  </a:lnTo>
                  <a:lnTo>
                    <a:pt x="211" y="195"/>
                  </a:lnTo>
                  <a:lnTo>
                    <a:pt x="220" y="182"/>
                  </a:lnTo>
                  <a:lnTo>
                    <a:pt x="228" y="168"/>
                  </a:lnTo>
                  <a:lnTo>
                    <a:pt x="234" y="152"/>
                  </a:lnTo>
                  <a:lnTo>
                    <a:pt x="238" y="136"/>
                  </a:lnTo>
                  <a:lnTo>
                    <a:pt x="239" y="118"/>
                  </a:lnTo>
                  <a:lnTo>
                    <a:pt x="239" y="118"/>
                  </a:lnTo>
                  <a:lnTo>
                    <a:pt x="238" y="106"/>
                  </a:lnTo>
                  <a:lnTo>
                    <a:pt x="236" y="93"/>
                  </a:lnTo>
                  <a:lnTo>
                    <a:pt x="232" y="81"/>
                  </a:lnTo>
                  <a:lnTo>
                    <a:pt x="228" y="70"/>
                  </a:lnTo>
                  <a:lnTo>
                    <a:pt x="222" y="59"/>
                  </a:lnTo>
                  <a:lnTo>
                    <a:pt x="215" y="49"/>
                  </a:lnTo>
                  <a:lnTo>
                    <a:pt x="208" y="39"/>
                  </a:lnTo>
                  <a:lnTo>
                    <a:pt x="199" y="30"/>
                  </a:lnTo>
                  <a:lnTo>
                    <a:pt x="189" y="23"/>
                  </a:lnTo>
                  <a:lnTo>
                    <a:pt x="180" y="16"/>
                  </a:lnTo>
                  <a:lnTo>
                    <a:pt x="168" y="10"/>
                  </a:lnTo>
                  <a:lnTo>
                    <a:pt x="157" y="6"/>
                  </a:lnTo>
                  <a:lnTo>
                    <a:pt x="145" y="3"/>
                  </a:lnTo>
                  <a:lnTo>
                    <a:pt x="132" y="0"/>
                  </a:lnTo>
                  <a:lnTo>
                    <a:pt x="120" y="0"/>
                  </a:lnTo>
                  <a:lnTo>
                    <a:pt x="106" y="0"/>
                  </a:lnTo>
                  <a:lnTo>
                    <a:pt x="1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34" name="Group 33">
            <a:extLst>
              <a:ext uri="{FF2B5EF4-FFF2-40B4-BE49-F238E27FC236}">
                <a16:creationId xmlns:a16="http://schemas.microsoft.com/office/drawing/2014/main" id="{E70733E2-53BD-4480-B84D-FD7DFE6E7D0E}"/>
              </a:ext>
            </a:extLst>
          </p:cNvPr>
          <p:cNvGrpSpPr>
            <a:grpSpLocks noChangeAspect="1"/>
          </p:cNvGrpSpPr>
          <p:nvPr/>
        </p:nvGrpSpPr>
        <p:grpSpPr>
          <a:xfrm>
            <a:off x="1874691" y="4586889"/>
            <a:ext cx="522288" cy="522288"/>
            <a:chOff x="6704013" y="3336925"/>
            <a:chExt cx="522288" cy="522288"/>
          </a:xfrm>
          <a:solidFill>
            <a:schemeClr val="accent1"/>
          </a:solidFill>
        </p:grpSpPr>
        <p:sp>
          <p:nvSpPr>
            <p:cNvPr id="35" name="Freeform 31">
              <a:extLst>
                <a:ext uri="{FF2B5EF4-FFF2-40B4-BE49-F238E27FC236}">
                  <a16:creationId xmlns:a16="http://schemas.microsoft.com/office/drawing/2014/main" id="{4E41DB6E-F059-4986-A6E4-642716301376}"/>
                </a:ext>
              </a:extLst>
            </p:cNvPr>
            <p:cNvSpPr>
              <a:spLocks noEditPoints="1"/>
            </p:cNvSpPr>
            <p:nvPr/>
          </p:nvSpPr>
          <p:spPr bwMode="auto">
            <a:xfrm>
              <a:off x="6704013" y="3336925"/>
              <a:ext cx="522288" cy="522288"/>
            </a:xfrm>
            <a:custGeom>
              <a:avLst/>
              <a:gdLst>
                <a:gd name="T0" fmla="*/ 312 w 657"/>
                <a:gd name="T1" fmla="*/ 656 h 658"/>
                <a:gd name="T2" fmla="*/ 262 w 657"/>
                <a:gd name="T3" fmla="*/ 651 h 658"/>
                <a:gd name="T4" fmla="*/ 200 w 657"/>
                <a:gd name="T5" fmla="*/ 631 h 658"/>
                <a:gd name="T6" fmla="*/ 120 w 657"/>
                <a:gd name="T7" fmla="*/ 583 h 658"/>
                <a:gd name="T8" fmla="*/ 56 w 657"/>
                <a:gd name="T9" fmla="*/ 513 h 658"/>
                <a:gd name="T10" fmla="*/ 15 w 657"/>
                <a:gd name="T11" fmla="*/ 427 h 658"/>
                <a:gd name="T12" fmla="*/ 4 w 657"/>
                <a:gd name="T13" fmla="*/ 378 h 658"/>
                <a:gd name="T14" fmla="*/ 0 w 657"/>
                <a:gd name="T15" fmla="*/ 329 h 658"/>
                <a:gd name="T16" fmla="*/ 1 w 657"/>
                <a:gd name="T17" fmla="*/ 295 h 658"/>
                <a:gd name="T18" fmla="*/ 9 w 657"/>
                <a:gd name="T19" fmla="*/ 247 h 658"/>
                <a:gd name="T20" fmla="*/ 39 w 657"/>
                <a:gd name="T21" fmla="*/ 171 h 658"/>
                <a:gd name="T22" fmla="*/ 97 w 657"/>
                <a:gd name="T23" fmla="*/ 96 h 658"/>
                <a:gd name="T24" fmla="*/ 172 w 657"/>
                <a:gd name="T25" fmla="*/ 40 h 658"/>
                <a:gd name="T26" fmla="*/ 246 w 657"/>
                <a:gd name="T27" fmla="*/ 10 h 658"/>
                <a:gd name="T28" fmla="*/ 295 w 657"/>
                <a:gd name="T29" fmla="*/ 1 h 658"/>
                <a:gd name="T30" fmla="*/ 329 w 657"/>
                <a:gd name="T31" fmla="*/ 0 h 658"/>
                <a:gd name="T32" fmla="*/ 379 w 657"/>
                <a:gd name="T33" fmla="*/ 4 h 658"/>
                <a:gd name="T34" fmla="*/ 426 w 657"/>
                <a:gd name="T35" fmla="*/ 14 h 658"/>
                <a:gd name="T36" fmla="*/ 512 w 657"/>
                <a:gd name="T37" fmla="*/ 56 h 658"/>
                <a:gd name="T38" fmla="*/ 582 w 657"/>
                <a:gd name="T39" fmla="*/ 119 h 658"/>
                <a:gd name="T40" fmla="*/ 631 w 657"/>
                <a:gd name="T41" fmla="*/ 201 h 658"/>
                <a:gd name="T42" fmla="*/ 650 w 657"/>
                <a:gd name="T43" fmla="*/ 263 h 658"/>
                <a:gd name="T44" fmla="*/ 657 w 657"/>
                <a:gd name="T45" fmla="*/ 311 h 658"/>
                <a:gd name="T46" fmla="*/ 657 w 657"/>
                <a:gd name="T47" fmla="*/ 346 h 658"/>
                <a:gd name="T48" fmla="*/ 650 w 657"/>
                <a:gd name="T49" fmla="*/ 394 h 658"/>
                <a:gd name="T50" fmla="*/ 631 w 657"/>
                <a:gd name="T51" fmla="*/ 456 h 658"/>
                <a:gd name="T52" fmla="*/ 582 w 657"/>
                <a:gd name="T53" fmla="*/ 538 h 658"/>
                <a:gd name="T54" fmla="*/ 512 w 657"/>
                <a:gd name="T55" fmla="*/ 601 h 658"/>
                <a:gd name="T56" fmla="*/ 426 w 657"/>
                <a:gd name="T57" fmla="*/ 643 h 658"/>
                <a:gd name="T58" fmla="*/ 379 w 657"/>
                <a:gd name="T59" fmla="*/ 654 h 658"/>
                <a:gd name="T60" fmla="*/ 329 w 657"/>
                <a:gd name="T61" fmla="*/ 658 h 658"/>
                <a:gd name="T62" fmla="*/ 329 w 657"/>
                <a:gd name="T63" fmla="*/ 37 h 658"/>
                <a:gd name="T64" fmla="*/ 242 w 657"/>
                <a:gd name="T65" fmla="*/ 51 h 658"/>
                <a:gd name="T66" fmla="*/ 165 w 657"/>
                <a:gd name="T67" fmla="*/ 87 h 658"/>
                <a:gd name="T68" fmla="*/ 103 w 657"/>
                <a:gd name="T69" fmla="*/ 143 h 658"/>
                <a:gd name="T70" fmla="*/ 60 w 657"/>
                <a:gd name="T71" fmla="*/ 216 h 658"/>
                <a:gd name="T72" fmla="*/ 39 w 657"/>
                <a:gd name="T73" fmla="*/ 299 h 658"/>
                <a:gd name="T74" fmla="*/ 39 w 657"/>
                <a:gd name="T75" fmla="*/ 358 h 658"/>
                <a:gd name="T76" fmla="*/ 60 w 657"/>
                <a:gd name="T77" fmla="*/ 441 h 658"/>
                <a:gd name="T78" fmla="*/ 103 w 657"/>
                <a:gd name="T79" fmla="*/ 514 h 658"/>
                <a:gd name="T80" fmla="*/ 165 w 657"/>
                <a:gd name="T81" fmla="*/ 570 h 658"/>
                <a:gd name="T82" fmla="*/ 242 w 657"/>
                <a:gd name="T83" fmla="*/ 607 h 658"/>
                <a:gd name="T84" fmla="*/ 329 w 657"/>
                <a:gd name="T85" fmla="*/ 620 h 658"/>
                <a:gd name="T86" fmla="*/ 387 w 657"/>
                <a:gd name="T87" fmla="*/ 613 h 658"/>
                <a:gd name="T88" fmla="*/ 467 w 657"/>
                <a:gd name="T89" fmla="*/ 585 h 658"/>
                <a:gd name="T90" fmla="*/ 535 w 657"/>
                <a:gd name="T91" fmla="*/ 534 h 658"/>
                <a:gd name="T92" fmla="*/ 584 w 657"/>
                <a:gd name="T93" fmla="*/ 467 h 658"/>
                <a:gd name="T94" fmla="*/ 614 w 657"/>
                <a:gd name="T95" fmla="*/ 388 h 658"/>
                <a:gd name="T96" fmla="*/ 619 w 657"/>
                <a:gd name="T97" fmla="*/ 329 h 658"/>
                <a:gd name="T98" fmla="*/ 607 w 657"/>
                <a:gd name="T99" fmla="*/ 243 h 658"/>
                <a:gd name="T100" fmla="*/ 569 w 657"/>
                <a:gd name="T101" fmla="*/ 166 h 658"/>
                <a:gd name="T102" fmla="*/ 513 w 657"/>
                <a:gd name="T103" fmla="*/ 104 h 658"/>
                <a:gd name="T104" fmla="*/ 442 w 657"/>
                <a:gd name="T105" fmla="*/ 60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6"/>
                  </a:lnTo>
                  <a:lnTo>
                    <a:pt x="295" y="655"/>
                  </a:lnTo>
                  <a:lnTo>
                    <a:pt x="278" y="654"/>
                  </a:lnTo>
                  <a:lnTo>
                    <a:pt x="262" y="651"/>
                  </a:lnTo>
                  <a:lnTo>
                    <a:pt x="246" y="647"/>
                  </a:lnTo>
                  <a:lnTo>
                    <a:pt x="231" y="643"/>
                  </a:lnTo>
                  <a:lnTo>
                    <a:pt x="200" y="631"/>
                  </a:lnTo>
                  <a:lnTo>
                    <a:pt x="172" y="617"/>
                  </a:lnTo>
                  <a:lnTo>
                    <a:pt x="145" y="601"/>
                  </a:lnTo>
                  <a:lnTo>
                    <a:pt x="120" y="583"/>
                  </a:lnTo>
                  <a:lnTo>
                    <a:pt x="97" y="561"/>
                  </a:lnTo>
                  <a:lnTo>
                    <a:pt x="75" y="538"/>
                  </a:lnTo>
                  <a:lnTo>
                    <a:pt x="56" y="513"/>
                  </a:lnTo>
                  <a:lnTo>
                    <a:pt x="39" y="486"/>
                  </a:lnTo>
                  <a:lnTo>
                    <a:pt x="25" y="456"/>
                  </a:lnTo>
                  <a:lnTo>
                    <a:pt x="15" y="427"/>
                  </a:lnTo>
                  <a:lnTo>
                    <a:pt x="9" y="411"/>
                  </a:lnTo>
                  <a:lnTo>
                    <a:pt x="7" y="394"/>
                  </a:lnTo>
                  <a:lnTo>
                    <a:pt x="4" y="378"/>
                  </a:lnTo>
                  <a:lnTo>
                    <a:pt x="1" y="362"/>
                  </a:lnTo>
                  <a:lnTo>
                    <a:pt x="0" y="346"/>
                  </a:lnTo>
                  <a:lnTo>
                    <a:pt x="0" y="329"/>
                  </a:lnTo>
                  <a:lnTo>
                    <a:pt x="0" y="329"/>
                  </a:lnTo>
                  <a:lnTo>
                    <a:pt x="0" y="311"/>
                  </a:lnTo>
                  <a:lnTo>
                    <a:pt x="1" y="295"/>
                  </a:lnTo>
                  <a:lnTo>
                    <a:pt x="4" y="279"/>
                  </a:lnTo>
                  <a:lnTo>
                    <a:pt x="7" y="263"/>
                  </a:lnTo>
                  <a:lnTo>
                    <a:pt x="9" y="247"/>
                  </a:lnTo>
                  <a:lnTo>
                    <a:pt x="15" y="231"/>
                  </a:lnTo>
                  <a:lnTo>
                    <a:pt x="25" y="201"/>
                  </a:lnTo>
                  <a:lnTo>
                    <a:pt x="39" y="171"/>
                  </a:lnTo>
                  <a:lnTo>
                    <a:pt x="56" y="145"/>
                  </a:lnTo>
                  <a:lnTo>
                    <a:pt x="75" y="119"/>
                  </a:lnTo>
                  <a:lnTo>
                    <a:pt x="97" y="96"/>
                  </a:lnTo>
                  <a:lnTo>
                    <a:pt x="120" y="75"/>
                  </a:lnTo>
                  <a:lnTo>
                    <a:pt x="145" y="56"/>
                  </a:lnTo>
                  <a:lnTo>
                    <a:pt x="172" y="40"/>
                  </a:lnTo>
                  <a:lnTo>
                    <a:pt x="200" y="25"/>
                  </a:lnTo>
                  <a:lnTo>
                    <a:pt x="231" y="14"/>
                  </a:lnTo>
                  <a:lnTo>
                    <a:pt x="246" y="10"/>
                  </a:lnTo>
                  <a:lnTo>
                    <a:pt x="262" y="6"/>
                  </a:lnTo>
                  <a:lnTo>
                    <a:pt x="278" y="4"/>
                  </a:lnTo>
                  <a:lnTo>
                    <a:pt x="295" y="1"/>
                  </a:lnTo>
                  <a:lnTo>
                    <a:pt x="312" y="1"/>
                  </a:lnTo>
                  <a:lnTo>
                    <a:pt x="329" y="0"/>
                  </a:lnTo>
                  <a:lnTo>
                    <a:pt x="329" y="0"/>
                  </a:lnTo>
                  <a:lnTo>
                    <a:pt x="345" y="1"/>
                  </a:lnTo>
                  <a:lnTo>
                    <a:pt x="361" y="1"/>
                  </a:lnTo>
                  <a:lnTo>
                    <a:pt x="379" y="4"/>
                  </a:lnTo>
                  <a:lnTo>
                    <a:pt x="395" y="6"/>
                  </a:lnTo>
                  <a:lnTo>
                    <a:pt x="411" y="10"/>
                  </a:lnTo>
                  <a:lnTo>
                    <a:pt x="426" y="14"/>
                  </a:lnTo>
                  <a:lnTo>
                    <a:pt x="457" y="25"/>
                  </a:lnTo>
                  <a:lnTo>
                    <a:pt x="485" y="40"/>
                  </a:lnTo>
                  <a:lnTo>
                    <a:pt x="512" y="56"/>
                  </a:lnTo>
                  <a:lnTo>
                    <a:pt x="537" y="75"/>
                  </a:lnTo>
                  <a:lnTo>
                    <a:pt x="560" y="96"/>
                  </a:lnTo>
                  <a:lnTo>
                    <a:pt x="582" y="119"/>
                  </a:lnTo>
                  <a:lnTo>
                    <a:pt x="600" y="145"/>
                  </a:lnTo>
                  <a:lnTo>
                    <a:pt x="618" y="171"/>
                  </a:lnTo>
                  <a:lnTo>
                    <a:pt x="631" y="201"/>
                  </a:lnTo>
                  <a:lnTo>
                    <a:pt x="642" y="231"/>
                  </a:lnTo>
                  <a:lnTo>
                    <a:pt x="647" y="247"/>
                  </a:lnTo>
                  <a:lnTo>
                    <a:pt x="650" y="263"/>
                  </a:lnTo>
                  <a:lnTo>
                    <a:pt x="653" y="279"/>
                  </a:lnTo>
                  <a:lnTo>
                    <a:pt x="655" y="295"/>
                  </a:lnTo>
                  <a:lnTo>
                    <a:pt x="657" y="311"/>
                  </a:lnTo>
                  <a:lnTo>
                    <a:pt x="657" y="329"/>
                  </a:lnTo>
                  <a:lnTo>
                    <a:pt x="657" y="329"/>
                  </a:lnTo>
                  <a:lnTo>
                    <a:pt x="657" y="346"/>
                  </a:lnTo>
                  <a:lnTo>
                    <a:pt x="655" y="362"/>
                  </a:lnTo>
                  <a:lnTo>
                    <a:pt x="653" y="378"/>
                  </a:lnTo>
                  <a:lnTo>
                    <a:pt x="650" y="394"/>
                  </a:lnTo>
                  <a:lnTo>
                    <a:pt x="647" y="411"/>
                  </a:lnTo>
                  <a:lnTo>
                    <a:pt x="642" y="427"/>
                  </a:lnTo>
                  <a:lnTo>
                    <a:pt x="631" y="456"/>
                  </a:lnTo>
                  <a:lnTo>
                    <a:pt x="618" y="486"/>
                  </a:lnTo>
                  <a:lnTo>
                    <a:pt x="600" y="513"/>
                  </a:lnTo>
                  <a:lnTo>
                    <a:pt x="582" y="538"/>
                  </a:lnTo>
                  <a:lnTo>
                    <a:pt x="560" y="561"/>
                  </a:lnTo>
                  <a:lnTo>
                    <a:pt x="537" y="583"/>
                  </a:lnTo>
                  <a:lnTo>
                    <a:pt x="512" y="601"/>
                  </a:lnTo>
                  <a:lnTo>
                    <a:pt x="485" y="617"/>
                  </a:lnTo>
                  <a:lnTo>
                    <a:pt x="457" y="631"/>
                  </a:lnTo>
                  <a:lnTo>
                    <a:pt x="426" y="643"/>
                  </a:lnTo>
                  <a:lnTo>
                    <a:pt x="411" y="647"/>
                  </a:lnTo>
                  <a:lnTo>
                    <a:pt x="395" y="651"/>
                  </a:lnTo>
                  <a:lnTo>
                    <a:pt x="379" y="654"/>
                  </a:lnTo>
                  <a:lnTo>
                    <a:pt x="361" y="655"/>
                  </a:lnTo>
                  <a:lnTo>
                    <a:pt x="345" y="656"/>
                  </a:lnTo>
                  <a:lnTo>
                    <a:pt x="329" y="658"/>
                  </a:lnTo>
                  <a:lnTo>
                    <a:pt x="329" y="658"/>
                  </a:lnTo>
                  <a:close/>
                  <a:moveTo>
                    <a:pt x="329" y="37"/>
                  </a:moveTo>
                  <a:lnTo>
                    <a:pt x="329" y="37"/>
                  </a:lnTo>
                  <a:lnTo>
                    <a:pt x="298" y="39"/>
                  </a:lnTo>
                  <a:lnTo>
                    <a:pt x="270" y="44"/>
                  </a:lnTo>
                  <a:lnTo>
                    <a:pt x="242" y="51"/>
                  </a:lnTo>
                  <a:lnTo>
                    <a:pt x="215" y="60"/>
                  </a:lnTo>
                  <a:lnTo>
                    <a:pt x="189" y="72"/>
                  </a:lnTo>
                  <a:lnTo>
                    <a:pt x="165" y="87"/>
                  </a:lnTo>
                  <a:lnTo>
                    <a:pt x="144" y="104"/>
                  </a:lnTo>
                  <a:lnTo>
                    <a:pt x="122" y="123"/>
                  </a:lnTo>
                  <a:lnTo>
                    <a:pt x="103" y="143"/>
                  </a:lnTo>
                  <a:lnTo>
                    <a:pt x="87" y="166"/>
                  </a:lnTo>
                  <a:lnTo>
                    <a:pt x="73" y="190"/>
                  </a:lnTo>
                  <a:lnTo>
                    <a:pt x="60" y="216"/>
                  </a:lnTo>
                  <a:lnTo>
                    <a:pt x="51" y="243"/>
                  </a:lnTo>
                  <a:lnTo>
                    <a:pt x="43" y="270"/>
                  </a:lnTo>
                  <a:lnTo>
                    <a:pt x="39" y="299"/>
                  </a:lnTo>
                  <a:lnTo>
                    <a:pt x="38" y="329"/>
                  </a:lnTo>
                  <a:lnTo>
                    <a:pt x="38" y="329"/>
                  </a:lnTo>
                  <a:lnTo>
                    <a:pt x="39" y="358"/>
                  </a:lnTo>
                  <a:lnTo>
                    <a:pt x="43" y="388"/>
                  </a:lnTo>
                  <a:lnTo>
                    <a:pt x="51" y="415"/>
                  </a:lnTo>
                  <a:lnTo>
                    <a:pt x="60" y="441"/>
                  </a:lnTo>
                  <a:lnTo>
                    <a:pt x="73" y="467"/>
                  </a:lnTo>
                  <a:lnTo>
                    <a:pt x="87" y="491"/>
                  </a:lnTo>
                  <a:lnTo>
                    <a:pt x="103" y="514"/>
                  </a:lnTo>
                  <a:lnTo>
                    <a:pt x="122" y="534"/>
                  </a:lnTo>
                  <a:lnTo>
                    <a:pt x="144" y="553"/>
                  </a:lnTo>
                  <a:lnTo>
                    <a:pt x="165" y="570"/>
                  </a:lnTo>
                  <a:lnTo>
                    <a:pt x="189" y="585"/>
                  </a:lnTo>
                  <a:lnTo>
                    <a:pt x="215" y="597"/>
                  </a:lnTo>
                  <a:lnTo>
                    <a:pt x="242" y="607"/>
                  </a:lnTo>
                  <a:lnTo>
                    <a:pt x="270" y="613"/>
                  </a:lnTo>
                  <a:lnTo>
                    <a:pt x="298" y="619"/>
                  </a:lnTo>
                  <a:lnTo>
                    <a:pt x="329" y="620"/>
                  </a:lnTo>
                  <a:lnTo>
                    <a:pt x="329" y="620"/>
                  </a:lnTo>
                  <a:lnTo>
                    <a:pt x="359" y="619"/>
                  </a:lnTo>
                  <a:lnTo>
                    <a:pt x="387" y="613"/>
                  </a:lnTo>
                  <a:lnTo>
                    <a:pt x="415" y="607"/>
                  </a:lnTo>
                  <a:lnTo>
                    <a:pt x="442" y="597"/>
                  </a:lnTo>
                  <a:lnTo>
                    <a:pt x="467" y="585"/>
                  </a:lnTo>
                  <a:lnTo>
                    <a:pt x="492" y="570"/>
                  </a:lnTo>
                  <a:lnTo>
                    <a:pt x="513" y="553"/>
                  </a:lnTo>
                  <a:lnTo>
                    <a:pt x="535" y="534"/>
                  </a:lnTo>
                  <a:lnTo>
                    <a:pt x="553" y="514"/>
                  </a:lnTo>
                  <a:lnTo>
                    <a:pt x="569" y="491"/>
                  </a:lnTo>
                  <a:lnTo>
                    <a:pt x="584" y="467"/>
                  </a:lnTo>
                  <a:lnTo>
                    <a:pt x="596" y="441"/>
                  </a:lnTo>
                  <a:lnTo>
                    <a:pt x="607" y="415"/>
                  </a:lnTo>
                  <a:lnTo>
                    <a:pt x="614" y="388"/>
                  </a:lnTo>
                  <a:lnTo>
                    <a:pt x="618" y="358"/>
                  </a:lnTo>
                  <a:lnTo>
                    <a:pt x="619" y="329"/>
                  </a:lnTo>
                  <a:lnTo>
                    <a:pt x="619" y="329"/>
                  </a:lnTo>
                  <a:lnTo>
                    <a:pt x="618" y="299"/>
                  </a:lnTo>
                  <a:lnTo>
                    <a:pt x="614" y="270"/>
                  </a:lnTo>
                  <a:lnTo>
                    <a:pt x="607" y="243"/>
                  </a:lnTo>
                  <a:lnTo>
                    <a:pt x="596" y="216"/>
                  </a:lnTo>
                  <a:lnTo>
                    <a:pt x="584" y="190"/>
                  </a:lnTo>
                  <a:lnTo>
                    <a:pt x="569" y="166"/>
                  </a:lnTo>
                  <a:lnTo>
                    <a:pt x="553" y="143"/>
                  </a:lnTo>
                  <a:lnTo>
                    <a:pt x="535" y="123"/>
                  </a:lnTo>
                  <a:lnTo>
                    <a:pt x="513" y="104"/>
                  </a:lnTo>
                  <a:lnTo>
                    <a:pt x="492" y="87"/>
                  </a:lnTo>
                  <a:lnTo>
                    <a:pt x="467" y="72"/>
                  </a:lnTo>
                  <a:lnTo>
                    <a:pt x="442" y="60"/>
                  </a:lnTo>
                  <a:lnTo>
                    <a:pt x="415" y="51"/>
                  </a:lnTo>
                  <a:lnTo>
                    <a:pt x="387" y="44"/>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36" name="Freeform 128">
              <a:extLst>
                <a:ext uri="{FF2B5EF4-FFF2-40B4-BE49-F238E27FC236}">
                  <a16:creationId xmlns:a16="http://schemas.microsoft.com/office/drawing/2014/main" id="{CCE4FABA-C917-43FA-A5D9-D9EAC6F9E109}"/>
                </a:ext>
              </a:extLst>
            </p:cNvPr>
            <p:cNvSpPr>
              <a:spLocks/>
            </p:cNvSpPr>
            <p:nvPr/>
          </p:nvSpPr>
          <p:spPr bwMode="auto">
            <a:xfrm>
              <a:off x="6862763" y="3540125"/>
              <a:ext cx="204788" cy="82550"/>
            </a:xfrm>
            <a:custGeom>
              <a:avLst/>
              <a:gdLst>
                <a:gd name="T0" fmla="*/ 9 w 258"/>
                <a:gd name="T1" fmla="*/ 105 h 105"/>
                <a:gd name="T2" fmla="*/ 16 w 258"/>
                <a:gd name="T3" fmla="*/ 102 h 105"/>
                <a:gd name="T4" fmla="*/ 19 w 258"/>
                <a:gd name="T5" fmla="*/ 95 h 105"/>
                <a:gd name="T6" fmla="*/ 119 w 258"/>
                <a:gd name="T7" fmla="*/ 62 h 105"/>
                <a:gd name="T8" fmla="*/ 119 w 258"/>
                <a:gd name="T9" fmla="*/ 95 h 105"/>
                <a:gd name="T10" fmla="*/ 122 w 258"/>
                <a:gd name="T11" fmla="*/ 102 h 105"/>
                <a:gd name="T12" fmla="*/ 129 w 258"/>
                <a:gd name="T13" fmla="*/ 105 h 105"/>
                <a:gd name="T14" fmla="*/ 133 w 258"/>
                <a:gd name="T15" fmla="*/ 105 h 105"/>
                <a:gd name="T16" fmla="*/ 137 w 258"/>
                <a:gd name="T17" fmla="*/ 99 h 105"/>
                <a:gd name="T18" fmla="*/ 138 w 258"/>
                <a:gd name="T19" fmla="*/ 62 h 105"/>
                <a:gd name="T20" fmla="*/ 239 w 258"/>
                <a:gd name="T21" fmla="*/ 95 h 105"/>
                <a:gd name="T22" fmla="*/ 239 w 258"/>
                <a:gd name="T23" fmla="*/ 99 h 105"/>
                <a:gd name="T24" fmla="*/ 244 w 258"/>
                <a:gd name="T25" fmla="*/ 105 h 105"/>
                <a:gd name="T26" fmla="*/ 248 w 258"/>
                <a:gd name="T27" fmla="*/ 105 h 105"/>
                <a:gd name="T28" fmla="*/ 255 w 258"/>
                <a:gd name="T29" fmla="*/ 102 h 105"/>
                <a:gd name="T30" fmla="*/ 258 w 258"/>
                <a:gd name="T31" fmla="*/ 95 h 105"/>
                <a:gd name="T32" fmla="*/ 258 w 258"/>
                <a:gd name="T33" fmla="*/ 52 h 105"/>
                <a:gd name="T34" fmla="*/ 255 w 258"/>
                <a:gd name="T35" fmla="*/ 45 h 105"/>
                <a:gd name="T36" fmla="*/ 248 w 258"/>
                <a:gd name="T37" fmla="*/ 43 h 105"/>
                <a:gd name="T38" fmla="*/ 138 w 258"/>
                <a:gd name="T39" fmla="*/ 9 h 105"/>
                <a:gd name="T40" fmla="*/ 137 w 258"/>
                <a:gd name="T41" fmla="*/ 5 h 105"/>
                <a:gd name="T42" fmla="*/ 133 w 258"/>
                <a:gd name="T43" fmla="*/ 0 h 105"/>
                <a:gd name="T44" fmla="*/ 129 w 258"/>
                <a:gd name="T45" fmla="*/ 0 h 105"/>
                <a:gd name="T46" fmla="*/ 122 w 258"/>
                <a:gd name="T47" fmla="*/ 2 h 105"/>
                <a:gd name="T48" fmla="*/ 119 w 258"/>
                <a:gd name="T49" fmla="*/ 9 h 105"/>
                <a:gd name="T50" fmla="*/ 9 w 258"/>
                <a:gd name="T51" fmla="*/ 43 h 105"/>
                <a:gd name="T52" fmla="*/ 6 w 258"/>
                <a:gd name="T53" fmla="*/ 43 h 105"/>
                <a:gd name="T54" fmla="*/ 1 w 258"/>
                <a:gd name="T55" fmla="*/ 48 h 105"/>
                <a:gd name="T56" fmla="*/ 0 w 258"/>
                <a:gd name="T57" fmla="*/ 95 h 105"/>
                <a:gd name="T58" fmla="*/ 1 w 258"/>
                <a:gd name="T59" fmla="*/ 99 h 105"/>
                <a:gd name="T60" fmla="*/ 6 w 258"/>
                <a:gd name="T61" fmla="*/ 105 h 105"/>
                <a:gd name="T62" fmla="*/ 9 w 258"/>
                <a:gd name="T6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105">
                  <a:moveTo>
                    <a:pt x="9" y="105"/>
                  </a:moveTo>
                  <a:lnTo>
                    <a:pt x="9" y="105"/>
                  </a:lnTo>
                  <a:lnTo>
                    <a:pt x="13" y="105"/>
                  </a:lnTo>
                  <a:lnTo>
                    <a:pt x="16" y="102"/>
                  </a:lnTo>
                  <a:lnTo>
                    <a:pt x="19" y="99"/>
                  </a:lnTo>
                  <a:lnTo>
                    <a:pt x="19" y="95"/>
                  </a:lnTo>
                  <a:lnTo>
                    <a:pt x="19" y="62"/>
                  </a:lnTo>
                  <a:lnTo>
                    <a:pt x="119" y="62"/>
                  </a:lnTo>
                  <a:lnTo>
                    <a:pt x="119" y="95"/>
                  </a:lnTo>
                  <a:lnTo>
                    <a:pt x="119" y="95"/>
                  </a:lnTo>
                  <a:lnTo>
                    <a:pt x="119" y="99"/>
                  </a:lnTo>
                  <a:lnTo>
                    <a:pt x="122" y="102"/>
                  </a:lnTo>
                  <a:lnTo>
                    <a:pt x="125" y="105"/>
                  </a:lnTo>
                  <a:lnTo>
                    <a:pt x="129" y="105"/>
                  </a:lnTo>
                  <a:lnTo>
                    <a:pt x="129" y="105"/>
                  </a:lnTo>
                  <a:lnTo>
                    <a:pt x="133" y="105"/>
                  </a:lnTo>
                  <a:lnTo>
                    <a:pt x="135" y="102"/>
                  </a:lnTo>
                  <a:lnTo>
                    <a:pt x="137" y="99"/>
                  </a:lnTo>
                  <a:lnTo>
                    <a:pt x="138" y="95"/>
                  </a:lnTo>
                  <a:lnTo>
                    <a:pt x="138" y="62"/>
                  </a:lnTo>
                  <a:lnTo>
                    <a:pt x="239" y="62"/>
                  </a:lnTo>
                  <a:lnTo>
                    <a:pt x="239" y="95"/>
                  </a:lnTo>
                  <a:lnTo>
                    <a:pt x="239" y="95"/>
                  </a:lnTo>
                  <a:lnTo>
                    <a:pt x="239" y="99"/>
                  </a:lnTo>
                  <a:lnTo>
                    <a:pt x="242" y="102"/>
                  </a:lnTo>
                  <a:lnTo>
                    <a:pt x="244" y="105"/>
                  </a:lnTo>
                  <a:lnTo>
                    <a:pt x="248" y="105"/>
                  </a:lnTo>
                  <a:lnTo>
                    <a:pt x="248" y="105"/>
                  </a:lnTo>
                  <a:lnTo>
                    <a:pt x="251" y="105"/>
                  </a:lnTo>
                  <a:lnTo>
                    <a:pt x="255" y="102"/>
                  </a:lnTo>
                  <a:lnTo>
                    <a:pt x="256" y="99"/>
                  </a:lnTo>
                  <a:lnTo>
                    <a:pt x="258" y="95"/>
                  </a:lnTo>
                  <a:lnTo>
                    <a:pt x="258" y="52"/>
                  </a:lnTo>
                  <a:lnTo>
                    <a:pt x="258" y="52"/>
                  </a:lnTo>
                  <a:lnTo>
                    <a:pt x="256" y="48"/>
                  </a:lnTo>
                  <a:lnTo>
                    <a:pt x="255" y="45"/>
                  </a:lnTo>
                  <a:lnTo>
                    <a:pt x="251" y="43"/>
                  </a:lnTo>
                  <a:lnTo>
                    <a:pt x="248" y="43"/>
                  </a:lnTo>
                  <a:lnTo>
                    <a:pt x="138" y="43"/>
                  </a:lnTo>
                  <a:lnTo>
                    <a:pt x="138" y="9"/>
                  </a:lnTo>
                  <a:lnTo>
                    <a:pt x="138" y="9"/>
                  </a:lnTo>
                  <a:lnTo>
                    <a:pt x="137" y="5"/>
                  </a:lnTo>
                  <a:lnTo>
                    <a:pt x="135" y="2"/>
                  </a:lnTo>
                  <a:lnTo>
                    <a:pt x="133" y="0"/>
                  </a:lnTo>
                  <a:lnTo>
                    <a:pt x="129" y="0"/>
                  </a:lnTo>
                  <a:lnTo>
                    <a:pt x="129" y="0"/>
                  </a:lnTo>
                  <a:lnTo>
                    <a:pt x="125" y="0"/>
                  </a:lnTo>
                  <a:lnTo>
                    <a:pt x="122" y="2"/>
                  </a:lnTo>
                  <a:lnTo>
                    <a:pt x="119" y="5"/>
                  </a:lnTo>
                  <a:lnTo>
                    <a:pt x="119" y="9"/>
                  </a:lnTo>
                  <a:lnTo>
                    <a:pt x="119" y="43"/>
                  </a:lnTo>
                  <a:lnTo>
                    <a:pt x="9" y="43"/>
                  </a:lnTo>
                  <a:lnTo>
                    <a:pt x="9" y="43"/>
                  </a:lnTo>
                  <a:lnTo>
                    <a:pt x="6" y="43"/>
                  </a:lnTo>
                  <a:lnTo>
                    <a:pt x="2" y="45"/>
                  </a:lnTo>
                  <a:lnTo>
                    <a:pt x="1" y="48"/>
                  </a:lnTo>
                  <a:lnTo>
                    <a:pt x="0" y="52"/>
                  </a:lnTo>
                  <a:lnTo>
                    <a:pt x="0" y="95"/>
                  </a:lnTo>
                  <a:lnTo>
                    <a:pt x="0" y="95"/>
                  </a:lnTo>
                  <a:lnTo>
                    <a:pt x="1" y="99"/>
                  </a:lnTo>
                  <a:lnTo>
                    <a:pt x="2" y="102"/>
                  </a:lnTo>
                  <a:lnTo>
                    <a:pt x="6" y="105"/>
                  </a:lnTo>
                  <a:lnTo>
                    <a:pt x="9" y="105"/>
                  </a:lnTo>
                  <a:lnTo>
                    <a:pt x="9"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37" name="Freeform 129">
              <a:extLst>
                <a:ext uri="{FF2B5EF4-FFF2-40B4-BE49-F238E27FC236}">
                  <a16:creationId xmlns:a16="http://schemas.microsoft.com/office/drawing/2014/main" id="{E5C18690-DF67-4E0B-A6C9-2E306715B82F}"/>
                </a:ext>
              </a:extLst>
            </p:cNvPr>
            <p:cNvSpPr>
              <a:spLocks/>
            </p:cNvSpPr>
            <p:nvPr/>
          </p:nvSpPr>
          <p:spPr bwMode="auto">
            <a:xfrm>
              <a:off x="6935788" y="3465513"/>
              <a:ext cx="58738" cy="58738"/>
            </a:xfrm>
            <a:custGeom>
              <a:avLst/>
              <a:gdLst>
                <a:gd name="T0" fmla="*/ 38 w 75"/>
                <a:gd name="T1" fmla="*/ 75 h 75"/>
                <a:gd name="T2" fmla="*/ 38 w 75"/>
                <a:gd name="T3" fmla="*/ 75 h 75"/>
                <a:gd name="T4" fmla="*/ 46 w 75"/>
                <a:gd name="T5" fmla="*/ 75 h 75"/>
                <a:gd name="T6" fmla="*/ 52 w 75"/>
                <a:gd name="T7" fmla="*/ 72 h 75"/>
                <a:gd name="T8" fmla="*/ 59 w 75"/>
                <a:gd name="T9" fmla="*/ 70 h 75"/>
                <a:gd name="T10" fmla="*/ 65 w 75"/>
                <a:gd name="T11" fmla="*/ 64 h 75"/>
                <a:gd name="T12" fmla="*/ 69 w 75"/>
                <a:gd name="T13" fmla="*/ 59 h 75"/>
                <a:gd name="T14" fmla="*/ 73 w 75"/>
                <a:gd name="T15" fmla="*/ 52 h 75"/>
                <a:gd name="T16" fmla="*/ 75 w 75"/>
                <a:gd name="T17" fmla="*/ 45 h 75"/>
                <a:gd name="T18" fmla="*/ 75 w 75"/>
                <a:gd name="T19" fmla="*/ 37 h 75"/>
                <a:gd name="T20" fmla="*/ 75 w 75"/>
                <a:gd name="T21" fmla="*/ 37 h 75"/>
                <a:gd name="T22" fmla="*/ 75 w 75"/>
                <a:gd name="T23" fmla="*/ 31 h 75"/>
                <a:gd name="T24" fmla="*/ 73 w 75"/>
                <a:gd name="T25" fmla="*/ 23 h 75"/>
                <a:gd name="T26" fmla="*/ 69 w 75"/>
                <a:gd name="T27" fmla="*/ 16 h 75"/>
                <a:gd name="T28" fmla="*/ 65 w 75"/>
                <a:gd name="T29" fmla="*/ 10 h 75"/>
                <a:gd name="T30" fmla="*/ 59 w 75"/>
                <a:gd name="T31" fmla="*/ 6 h 75"/>
                <a:gd name="T32" fmla="*/ 52 w 75"/>
                <a:gd name="T33" fmla="*/ 2 h 75"/>
                <a:gd name="T34" fmla="*/ 46 w 75"/>
                <a:gd name="T35" fmla="*/ 1 h 75"/>
                <a:gd name="T36" fmla="*/ 38 w 75"/>
                <a:gd name="T37" fmla="*/ 0 h 75"/>
                <a:gd name="T38" fmla="*/ 38 w 75"/>
                <a:gd name="T39" fmla="*/ 0 h 75"/>
                <a:gd name="T40" fmla="*/ 30 w 75"/>
                <a:gd name="T41" fmla="*/ 1 h 75"/>
                <a:gd name="T42" fmla="*/ 23 w 75"/>
                <a:gd name="T43" fmla="*/ 2 h 75"/>
                <a:gd name="T44" fmla="*/ 16 w 75"/>
                <a:gd name="T45" fmla="*/ 6 h 75"/>
                <a:gd name="T46" fmla="*/ 11 w 75"/>
                <a:gd name="T47" fmla="*/ 10 h 75"/>
                <a:gd name="T48" fmla="*/ 7 w 75"/>
                <a:gd name="T49" fmla="*/ 16 h 75"/>
                <a:gd name="T50" fmla="*/ 3 w 75"/>
                <a:gd name="T51" fmla="*/ 23 h 75"/>
                <a:gd name="T52" fmla="*/ 0 w 75"/>
                <a:gd name="T53" fmla="*/ 31 h 75"/>
                <a:gd name="T54" fmla="*/ 0 w 75"/>
                <a:gd name="T55" fmla="*/ 37 h 75"/>
                <a:gd name="T56" fmla="*/ 0 w 75"/>
                <a:gd name="T57" fmla="*/ 37 h 75"/>
                <a:gd name="T58" fmla="*/ 0 w 75"/>
                <a:gd name="T59" fmla="*/ 45 h 75"/>
                <a:gd name="T60" fmla="*/ 3 w 75"/>
                <a:gd name="T61" fmla="*/ 52 h 75"/>
                <a:gd name="T62" fmla="*/ 7 w 75"/>
                <a:gd name="T63" fmla="*/ 59 h 75"/>
                <a:gd name="T64" fmla="*/ 11 w 75"/>
                <a:gd name="T65" fmla="*/ 64 h 75"/>
                <a:gd name="T66" fmla="*/ 16 w 75"/>
                <a:gd name="T67" fmla="*/ 70 h 75"/>
                <a:gd name="T68" fmla="*/ 23 w 75"/>
                <a:gd name="T69" fmla="*/ 72 h 75"/>
                <a:gd name="T70" fmla="*/ 30 w 75"/>
                <a:gd name="T71" fmla="*/ 75 h 75"/>
                <a:gd name="T72" fmla="*/ 38 w 75"/>
                <a:gd name="T73" fmla="*/ 75 h 75"/>
                <a:gd name="T74" fmla="*/ 38 w 75"/>
                <a:gd name="T7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5">
                  <a:moveTo>
                    <a:pt x="38" y="75"/>
                  </a:moveTo>
                  <a:lnTo>
                    <a:pt x="38" y="75"/>
                  </a:lnTo>
                  <a:lnTo>
                    <a:pt x="46" y="75"/>
                  </a:lnTo>
                  <a:lnTo>
                    <a:pt x="52" y="72"/>
                  </a:lnTo>
                  <a:lnTo>
                    <a:pt x="59" y="70"/>
                  </a:lnTo>
                  <a:lnTo>
                    <a:pt x="65" y="64"/>
                  </a:lnTo>
                  <a:lnTo>
                    <a:pt x="69" y="59"/>
                  </a:lnTo>
                  <a:lnTo>
                    <a:pt x="73" y="52"/>
                  </a:lnTo>
                  <a:lnTo>
                    <a:pt x="75" y="45"/>
                  </a:lnTo>
                  <a:lnTo>
                    <a:pt x="75" y="37"/>
                  </a:lnTo>
                  <a:lnTo>
                    <a:pt x="75" y="37"/>
                  </a:lnTo>
                  <a:lnTo>
                    <a:pt x="75" y="31"/>
                  </a:lnTo>
                  <a:lnTo>
                    <a:pt x="73" y="23"/>
                  </a:lnTo>
                  <a:lnTo>
                    <a:pt x="69" y="16"/>
                  </a:lnTo>
                  <a:lnTo>
                    <a:pt x="65" y="10"/>
                  </a:lnTo>
                  <a:lnTo>
                    <a:pt x="59" y="6"/>
                  </a:lnTo>
                  <a:lnTo>
                    <a:pt x="52" y="2"/>
                  </a:lnTo>
                  <a:lnTo>
                    <a:pt x="46" y="1"/>
                  </a:lnTo>
                  <a:lnTo>
                    <a:pt x="38" y="0"/>
                  </a:lnTo>
                  <a:lnTo>
                    <a:pt x="38" y="0"/>
                  </a:lnTo>
                  <a:lnTo>
                    <a:pt x="30" y="1"/>
                  </a:lnTo>
                  <a:lnTo>
                    <a:pt x="23" y="2"/>
                  </a:lnTo>
                  <a:lnTo>
                    <a:pt x="16" y="6"/>
                  </a:lnTo>
                  <a:lnTo>
                    <a:pt x="11" y="10"/>
                  </a:lnTo>
                  <a:lnTo>
                    <a:pt x="7" y="16"/>
                  </a:lnTo>
                  <a:lnTo>
                    <a:pt x="3" y="23"/>
                  </a:lnTo>
                  <a:lnTo>
                    <a:pt x="0" y="31"/>
                  </a:lnTo>
                  <a:lnTo>
                    <a:pt x="0" y="37"/>
                  </a:lnTo>
                  <a:lnTo>
                    <a:pt x="0" y="37"/>
                  </a:lnTo>
                  <a:lnTo>
                    <a:pt x="0" y="45"/>
                  </a:lnTo>
                  <a:lnTo>
                    <a:pt x="3" y="52"/>
                  </a:lnTo>
                  <a:lnTo>
                    <a:pt x="7" y="59"/>
                  </a:lnTo>
                  <a:lnTo>
                    <a:pt x="11" y="64"/>
                  </a:lnTo>
                  <a:lnTo>
                    <a:pt x="16" y="70"/>
                  </a:lnTo>
                  <a:lnTo>
                    <a:pt x="23" y="72"/>
                  </a:lnTo>
                  <a:lnTo>
                    <a:pt x="30" y="75"/>
                  </a:lnTo>
                  <a:lnTo>
                    <a:pt x="38" y="75"/>
                  </a:lnTo>
                  <a:lnTo>
                    <a:pt x="38"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38" name="Freeform 130">
              <a:extLst>
                <a:ext uri="{FF2B5EF4-FFF2-40B4-BE49-F238E27FC236}">
                  <a16:creationId xmlns:a16="http://schemas.microsoft.com/office/drawing/2014/main" id="{FDAAE74E-73B8-423E-9B47-EEA19ED53FB4}"/>
                </a:ext>
              </a:extLst>
            </p:cNvPr>
            <p:cNvSpPr>
              <a:spLocks/>
            </p:cNvSpPr>
            <p:nvPr/>
          </p:nvSpPr>
          <p:spPr bwMode="auto">
            <a:xfrm>
              <a:off x="6840538" y="3636963"/>
              <a:ext cx="58738" cy="60325"/>
            </a:xfrm>
            <a:custGeom>
              <a:avLst/>
              <a:gdLst>
                <a:gd name="T0" fmla="*/ 37 w 75"/>
                <a:gd name="T1" fmla="*/ 0 h 77"/>
                <a:gd name="T2" fmla="*/ 37 w 75"/>
                <a:gd name="T3" fmla="*/ 0 h 77"/>
                <a:gd name="T4" fmla="*/ 30 w 75"/>
                <a:gd name="T5" fmla="*/ 1 h 77"/>
                <a:gd name="T6" fmla="*/ 22 w 75"/>
                <a:gd name="T7" fmla="*/ 4 h 77"/>
                <a:gd name="T8" fmla="*/ 16 w 75"/>
                <a:gd name="T9" fmla="*/ 7 h 77"/>
                <a:gd name="T10" fmla="*/ 10 w 75"/>
                <a:gd name="T11" fmla="*/ 12 h 77"/>
                <a:gd name="T12" fmla="*/ 6 w 75"/>
                <a:gd name="T13" fmla="*/ 17 h 77"/>
                <a:gd name="T14" fmla="*/ 2 w 75"/>
                <a:gd name="T15" fmla="*/ 24 h 77"/>
                <a:gd name="T16" fmla="*/ 1 w 75"/>
                <a:gd name="T17" fmla="*/ 31 h 77"/>
                <a:gd name="T18" fmla="*/ 0 w 75"/>
                <a:gd name="T19" fmla="*/ 39 h 77"/>
                <a:gd name="T20" fmla="*/ 0 w 75"/>
                <a:gd name="T21" fmla="*/ 39 h 77"/>
                <a:gd name="T22" fmla="*/ 1 w 75"/>
                <a:gd name="T23" fmla="*/ 46 h 77"/>
                <a:gd name="T24" fmla="*/ 2 w 75"/>
                <a:gd name="T25" fmla="*/ 54 h 77"/>
                <a:gd name="T26" fmla="*/ 6 w 75"/>
                <a:gd name="T27" fmla="*/ 59 h 77"/>
                <a:gd name="T28" fmla="*/ 10 w 75"/>
                <a:gd name="T29" fmla="*/ 64 h 77"/>
                <a:gd name="T30" fmla="*/ 16 w 75"/>
                <a:gd name="T31" fmla="*/ 70 h 77"/>
                <a:gd name="T32" fmla="*/ 22 w 75"/>
                <a:gd name="T33" fmla="*/ 74 h 77"/>
                <a:gd name="T34" fmla="*/ 30 w 75"/>
                <a:gd name="T35" fmla="*/ 75 h 77"/>
                <a:gd name="T36" fmla="*/ 37 w 75"/>
                <a:gd name="T37" fmla="*/ 77 h 77"/>
                <a:gd name="T38" fmla="*/ 37 w 75"/>
                <a:gd name="T39" fmla="*/ 77 h 77"/>
                <a:gd name="T40" fmla="*/ 45 w 75"/>
                <a:gd name="T41" fmla="*/ 75 h 77"/>
                <a:gd name="T42" fmla="*/ 52 w 75"/>
                <a:gd name="T43" fmla="*/ 74 h 77"/>
                <a:gd name="T44" fmla="*/ 59 w 75"/>
                <a:gd name="T45" fmla="*/ 70 h 77"/>
                <a:gd name="T46" fmla="*/ 64 w 75"/>
                <a:gd name="T47" fmla="*/ 64 h 77"/>
                <a:gd name="T48" fmla="*/ 69 w 75"/>
                <a:gd name="T49" fmla="*/ 59 h 77"/>
                <a:gd name="T50" fmla="*/ 72 w 75"/>
                <a:gd name="T51" fmla="*/ 54 h 77"/>
                <a:gd name="T52" fmla="*/ 75 w 75"/>
                <a:gd name="T53" fmla="*/ 46 h 77"/>
                <a:gd name="T54" fmla="*/ 75 w 75"/>
                <a:gd name="T55" fmla="*/ 39 h 77"/>
                <a:gd name="T56" fmla="*/ 75 w 75"/>
                <a:gd name="T57" fmla="*/ 39 h 77"/>
                <a:gd name="T58" fmla="*/ 75 w 75"/>
                <a:gd name="T59" fmla="*/ 31 h 77"/>
                <a:gd name="T60" fmla="*/ 72 w 75"/>
                <a:gd name="T61" fmla="*/ 24 h 77"/>
                <a:gd name="T62" fmla="*/ 69 w 75"/>
                <a:gd name="T63" fmla="*/ 17 h 77"/>
                <a:gd name="T64" fmla="*/ 64 w 75"/>
                <a:gd name="T65" fmla="*/ 12 h 77"/>
                <a:gd name="T66" fmla="*/ 59 w 75"/>
                <a:gd name="T67" fmla="*/ 7 h 77"/>
                <a:gd name="T68" fmla="*/ 52 w 75"/>
                <a:gd name="T69" fmla="*/ 4 h 77"/>
                <a:gd name="T70" fmla="*/ 45 w 75"/>
                <a:gd name="T71" fmla="*/ 1 h 77"/>
                <a:gd name="T72" fmla="*/ 37 w 75"/>
                <a:gd name="T73" fmla="*/ 0 h 77"/>
                <a:gd name="T74" fmla="*/ 37 w 75"/>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7">
                  <a:moveTo>
                    <a:pt x="37" y="0"/>
                  </a:moveTo>
                  <a:lnTo>
                    <a:pt x="37" y="0"/>
                  </a:lnTo>
                  <a:lnTo>
                    <a:pt x="30" y="1"/>
                  </a:lnTo>
                  <a:lnTo>
                    <a:pt x="22" y="4"/>
                  </a:lnTo>
                  <a:lnTo>
                    <a:pt x="16" y="7"/>
                  </a:lnTo>
                  <a:lnTo>
                    <a:pt x="10" y="12"/>
                  </a:lnTo>
                  <a:lnTo>
                    <a:pt x="6" y="17"/>
                  </a:lnTo>
                  <a:lnTo>
                    <a:pt x="2" y="24"/>
                  </a:lnTo>
                  <a:lnTo>
                    <a:pt x="1" y="31"/>
                  </a:lnTo>
                  <a:lnTo>
                    <a:pt x="0" y="39"/>
                  </a:lnTo>
                  <a:lnTo>
                    <a:pt x="0" y="39"/>
                  </a:lnTo>
                  <a:lnTo>
                    <a:pt x="1" y="46"/>
                  </a:lnTo>
                  <a:lnTo>
                    <a:pt x="2" y="54"/>
                  </a:lnTo>
                  <a:lnTo>
                    <a:pt x="6" y="59"/>
                  </a:lnTo>
                  <a:lnTo>
                    <a:pt x="10" y="64"/>
                  </a:lnTo>
                  <a:lnTo>
                    <a:pt x="16" y="70"/>
                  </a:lnTo>
                  <a:lnTo>
                    <a:pt x="22" y="74"/>
                  </a:lnTo>
                  <a:lnTo>
                    <a:pt x="30" y="75"/>
                  </a:lnTo>
                  <a:lnTo>
                    <a:pt x="37" y="77"/>
                  </a:lnTo>
                  <a:lnTo>
                    <a:pt x="37" y="77"/>
                  </a:lnTo>
                  <a:lnTo>
                    <a:pt x="45" y="75"/>
                  </a:lnTo>
                  <a:lnTo>
                    <a:pt x="52" y="74"/>
                  </a:lnTo>
                  <a:lnTo>
                    <a:pt x="59" y="70"/>
                  </a:lnTo>
                  <a:lnTo>
                    <a:pt x="64" y="64"/>
                  </a:lnTo>
                  <a:lnTo>
                    <a:pt x="69" y="59"/>
                  </a:lnTo>
                  <a:lnTo>
                    <a:pt x="72" y="54"/>
                  </a:lnTo>
                  <a:lnTo>
                    <a:pt x="75" y="46"/>
                  </a:lnTo>
                  <a:lnTo>
                    <a:pt x="75" y="39"/>
                  </a:lnTo>
                  <a:lnTo>
                    <a:pt x="75" y="39"/>
                  </a:lnTo>
                  <a:lnTo>
                    <a:pt x="75" y="31"/>
                  </a:lnTo>
                  <a:lnTo>
                    <a:pt x="72" y="24"/>
                  </a:lnTo>
                  <a:lnTo>
                    <a:pt x="69" y="17"/>
                  </a:lnTo>
                  <a:lnTo>
                    <a:pt x="64" y="12"/>
                  </a:lnTo>
                  <a:lnTo>
                    <a:pt x="59" y="7"/>
                  </a:lnTo>
                  <a:lnTo>
                    <a:pt x="52" y="4"/>
                  </a:lnTo>
                  <a:lnTo>
                    <a:pt x="45" y="1"/>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39" name="Freeform 131">
              <a:extLst>
                <a:ext uri="{FF2B5EF4-FFF2-40B4-BE49-F238E27FC236}">
                  <a16:creationId xmlns:a16="http://schemas.microsoft.com/office/drawing/2014/main" id="{39595175-019A-41DE-8E30-4C6C84A540AF}"/>
                </a:ext>
              </a:extLst>
            </p:cNvPr>
            <p:cNvSpPr>
              <a:spLocks/>
            </p:cNvSpPr>
            <p:nvPr/>
          </p:nvSpPr>
          <p:spPr bwMode="auto">
            <a:xfrm>
              <a:off x="6935788" y="3636963"/>
              <a:ext cx="58738" cy="60325"/>
            </a:xfrm>
            <a:custGeom>
              <a:avLst/>
              <a:gdLst>
                <a:gd name="T0" fmla="*/ 38 w 75"/>
                <a:gd name="T1" fmla="*/ 0 h 77"/>
                <a:gd name="T2" fmla="*/ 38 w 75"/>
                <a:gd name="T3" fmla="*/ 0 h 77"/>
                <a:gd name="T4" fmla="*/ 30 w 75"/>
                <a:gd name="T5" fmla="*/ 1 h 77"/>
                <a:gd name="T6" fmla="*/ 23 w 75"/>
                <a:gd name="T7" fmla="*/ 4 h 77"/>
                <a:gd name="T8" fmla="*/ 16 w 75"/>
                <a:gd name="T9" fmla="*/ 7 h 77"/>
                <a:gd name="T10" fmla="*/ 11 w 75"/>
                <a:gd name="T11" fmla="*/ 12 h 77"/>
                <a:gd name="T12" fmla="*/ 7 w 75"/>
                <a:gd name="T13" fmla="*/ 17 h 77"/>
                <a:gd name="T14" fmla="*/ 3 w 75"/>
                <a:gd name="T15" fmla="*/ 24 h 77"/>
                <a:gd name="T16" fmla="*/ 0 w 75"/>
                <a:gd name="T17" fmla="*/ 31 h 77"/>
                <a:gd name="T18" fmla="*/ 0 w 75"/>
                <a:gd name="T19" fmla="*/ 39 h 77"/>
                <a:gd name="T20" fmla="*/ 0 w 75"/>
                <a:gd name="T21" fmla="*/ 39 h 77"/>
                <a:gd name="T22" fmla="*/ 0 w 75"/>
                <a:gd name="T23" fmla="*/ 46 h 77"/>
                <a:gd name="T24" fmla="*/ 3 w 75"/>
                <a:gd name="T25" fmla="*/ 54 h 77"/>
                <a:gd name="T26" fmla="*/ 7 w 75"/>
                <a:gd name="T27" fmla="*/ 59 h 77"/>
                <a:gd name="T28" fmla="*/ 11 w 75"/>
                <a:gd name="T29" fmla="*/ 64 h 77"/>
                <a:gd name="T30" fmla="*/ 16 w 75"/>
                <a:gd name="T31" fmla="*/ 70 h 77"/>
                <a:gd name="T32" fmla="*/ 23 w 75"/>
                <a:gd name="T33" fmla="*/ 74 h 77"/>
                <a:gd name="T34" fmla="*/ 30 w 75"/>
                <a:gd name="T35" fmla="*/ 75 h 77"/>
                <a:gd name="T36" fmla="*/ 38 w 75"/>
                <a:gd name="T37" fmla="*/ 77 h 77"/>
                <a:gd name="T38" fmla="*/ 38 w 75"/>
                <a:gd name="T39" fmla="*/ 77 h 77"/>
                <a:gd name="T40" fmla="*/ 46 w 75"/>
                <a:gd name="T41" fmla="*/ 75 h 77"/>
                <a:gd name="T42" fmla="*/ 52 w 75"/>
                <a:gd name="T43" fmla="*/ 74 h 77"/>
                <a:gd name="T44" fmla="*/ 59 w 75"/>
                <a:gd name="T45" fmla="*/ 70 h 77"/>
                <a:gd name="T46" fmla="*/ 65 w 75"/>
                <a:gd name="T47" fmla="*/ 64 h 77"/>
                <a:gd name="T48" fmla="*/ 69 w 75"/>
                <a:gd name="T49" fmla="*/ 59 h 77"/>
                <a:gd name="T50" fmla="*/ 73 w 75"/>
                <a:gd name="T51" fmla="*/ 54 h 77"/>
                <a:gd name="T52" fmla="*/ 75 w 75"/>
                <a:gd name="T53" fmla="*/ 46 h 77"/>
                <a:gd name="T54" fmla="*/ 75 w 75"/>
                <a:gd name="T55" fmla="*/ 39 h 77"/>
                <a:gd name="T56" fmla="*/ 75 w 75"/>
                <a:gd name="T57" fmla="*/ 39 h 77"/>
                <a:gd name="T58" fmla="*/ 75 w 75"/>
                <a:gd name="T59" fmla="*/ 31 h 77"/>
                <a:gd name="T60" fmla="*/ 73 w 75"/>
                <a:gd name="T61" fmla="*/ 24 h 77"/>
                <a:gd name="T62" fmla="*/ 69 w 75"/>
                <a:gd name="T63" fmla="*/ 17 h 77"/>
                <a:gd name="T64" fmla="*/ 65 w 75"/>
                <a:gd name="T65" fmla="*/ 12 h 77"/>
                <a:gd name="T66" fmla="*/ 59 w 75"/>
                <a:gd name="T67" fmla="*/ 7 h 77"/>
                <a:gd name="T68" fmla="*/ 52 w 75"/>
                <a:gd name="T69" fmla="*/ 4 h 77"/>
                <a:gd name="T70" fmla="*/ 46 w 75"/>
                <a:gd name="T71" fmla="*/ 1 h 77"/>
                <a:gd name="T72" fmla="*/ 38 w 75"/>
                <a:gd name="T73" fmla="*/ 0 h 77"/>
                <a:gd name="T74" fmla="*/ 38 w 75"/>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77">
                  <a:moveTo>
                    <a:pt x="38" y="0"/>
                  </a:moveTo>
                  <a:lnTo>
                    <a:pt x="38" y="0"/>
                  </a:lnTo>
                  <a:lnTo>
                    <a:pt x="30" y="1"/>
                  </a:lnTo>
                  <a:lnTo>
                    <a:pt x="23" y="4"/>
                  </a:lnTo>
                  <a:lnTo>
                    <a:pt x="16" y="7"/>
                  </a:lnTo>
                  <a:lnTo>
                    <a:pt x="11" y="12"/>
                  </a:lnTo>
                  <a:lnTo>
                    <a:pt x="7" y="17"/>
                  </a:lnTo>
                  <a:lnTo>
                    <a:pt x="3" y="24"/>
                  </a:lnTo>
                  <a:lnTo>
                    <a:pt x="0" y="31"/>
                  </a:lnTo>
                  <a:lnTo>
                    <a:pt x="0" y="39"/>
                  </a:lnTo>
                  <a:lnTo>
                    <a:pt x="0" y="39"/>
                  </a:lnTo>
                  <a:lnTo>
                    <a:pt x="0" y="46"/>
                  </a:lnTo>
                  <a:lnTo>
                    <a:pt x="3" y="54"/>
                  </a:lnTo>
                  <a:lnTo>
                    <a:pt x="7" y="59"/>
                  </a:lnTo>
                  <a:lnTo>
                    <a:pt x="11" y="64"/>
                  </a:lnTo>
                  <a:lnTo>
                    <a:pt x="16" y="70"/>
                  </a:lnTo>
                  <a:lnTo>
                    <a:pt x="23" y="74"/>
                  </a:lnTo>
                  <a:lnTo>
                    <a:pt x="30" y="75"/>
                  </a:lnTo>
                  <a:lnTo>
                    <a:pt x="38" y="77"/>
                  </a:lnTo>
                  <a:lnTo>
                    <a:pt x="38" y="77"/>
                  </a:lnTo>
                  <a:lnTo>
                    <a:pt x="46" y="75"/>
                  </a:lnTo>
                  <a:lnTo>
                    <a:pt x="52" y="74"/>
                  </a:lnTo>
                  <a:lnTo>
                    <a:pt x="59" y="70"/>
                  </a:lnTo>
                  <a:lnTo>
                    <a:pt x="65" y="64"/>
                  </a:lnTo>
                  <a:lnTo>
                    <a:pt x="69" y="59"/>
                  </a:lnTo>
                  <a:lnTo>
                    <a:pt x="73" y="54"/>
                  </a:lnTo>
                  <a:lnTo>
                    <a:pt x="75" y="46"/>
                  </a:lnTo>
                  <a:lnTo>
                    <a:pt x="75" y="39"/>
                  </a:lnTo>
                  <a:lnTo>
                    <a:pt x="75" y="39"/>
                  </a:lnTo>
                  <a:lnTo>
                    <a:pt x="75" y="31"/>
                  </a:lnTo>
                  <a:lnTo>
                    <a:pt x="73" y="24"/>
                  </a:lnTo>
                  <a:lnTo>
                    <a:pt x="69" y="17"/>
                  </a:lnTo>
                  <a:lnTo>
                    <a:pt x="65" y="12"/>
                  </a:lnTo>
                  <a:lnTo>
                    <a:pt x="59" y="7"/>
                  </a:lnTo>
                  <a:lnTo>
                    <a:pt x="52" y="4"/>
                  </a:lnTo>
                  <a:lnTo>
                    <a:pt x="46" y="1"/>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40" name="Freeform 132">
              <a:extLst>
                <a:ext uri="{FF2B5EF4-FFF2-40B4-BE49-F238E27FC236}">
                  <a16:creationId xmlns:a16="http://schemas.microsoft.com/office/drawing/2014/main" id="{DE0BFB19-23F4-485A-85E7-A646AE467976}"/>
                </a:ext>
              </a:extLst>
            </p:cNvPr>
            <p:cNvSpPr>
              <a:spLocks/>
            </p:cNvSpPr>
            <p:nvPr/>
          </p:nvSpPr>
          <p:spPr bwMode="auto">
            <a:xfrm>
              <a:off x="7029451" y="3636963"/>
              <a:ext cx="60325" cy="60325"/>
            </a:xfrm>
            <a:custGeom>
              <a:avLst/>
              <a:gdLst>
                <a:gd name="T0" fmla="*/ 39 w 77"/>
                <a:gd name="T1" fmla="*/ 0 h 77"/>
                <a:gd name="T2" fmla="*/ 39 w 77"/>
                <a:gd name="T3" fmla="*/ 0 h 77"/>
                <a:gd name="T4" fmla="*/ 31 w 77"/>
                <a:gd name="T5" fmla="*/ 1 h 77"/>
                <a:gd name="T6" fmla="*/ 24 w 77"/>
                <a:gd name="T7" fmla="*/ 4 h 77"/>
                <a:gd name="T8" fmla="*/ 18 w 77"/>
                <a:gd name="T9" fmla="*/ 7 h 77"/>
                <a:gd name="T10" fmla="*/ 12 w 77"/>
                <a:gd name="T11" fmla="*/ 12 h 77"/>
                <a:gd name="T12" fmla="*/ 7 w 77"/>
                <a:gd name="T13" fmla="*/ 17 h 77"/>
                <a:gd name="T14" fmla="*/ 4 w 77"/>
                <a:gd name="T15" fmla="*/ 24 h 77"/>
                <a:gd name="T16" fmla="*/ 2 w 77"/>
                <a:gd name="T17" fmla="*/ 31 h 77"/>
                <a:gd name="T18" fmla="*/ 0 w 77"/>
                <a:gd name="T19" fmla="*/ 39 h 77"/>
                <a:gd name="T20" fmla="*/ 0 w 77"/>
                <a:gd name="T21" fmla="*/ 39 h 77"/>
                <a:gd name="T22" fmla="*/ 2 w 77"/>
                <a:gd name="T23" fmla="*/ 46 h 77"/>
                <a:gd name="T24" fmla="*/ 4 w 77"/>
                <a:gd name="T25" fmla="*/ 54 h 77"/>
                <a:gd name="T26" fmla="*/ 7 w 77"/>
                <a:gd name="T27" fmla="*/ 59 h 77"/>
                <a:gd name="T28" fmla="*/ 12 w 77"/>
                <a:gd name="T29" fmla="*/ 64 h 77"/>
                <a:gd name="T30" fmla="*/ 18 w 77"/>
                <a:gd name="T31" fmla="*/ 70 h 77"/>
                <a:gd name="T32" fmla="*/ 24 w 77"/>
                <a:gd name="T33" fmla="*/ 74 h 77"/>
                <a:gd name="T34" fmla="*/ 31 w 77"/>
                <a:gd name="T35" fmla="*/ 75 h 77"/>
                <a:gd name="T36" fmla="*/ 39 w 77"/>
                <a:gd name="T37" fmla="*/ 77 h 77"/>
                <a:gd name="T38" fmla="*/ 39 w 77"/>
                <a:gd name="T39" fmla="*/ 77 h 77"/>
                <a:gd name="T40" fmla="*/ 46 w 77"/>
                <a:gd name="T41" fmla="*/ 75 h 77"/>
                <a:gd name="T42" fmla="*/ 54 w 77"/>
                <a:gd name="T43" fmla="*/ 74 h 77"/>
                <a:gd name="T44" fmla="*/ 59 w 77"/>
                <a:gd name="T45" fmla="*/ 70 h 77"/>
                <a:gd name="T46" fmla="*/ 66 w 77"/>
                <a:gd name="T47" fmla="*/ 64 h 77"/>
                <a:gd name="T48" fmla="*/ 70 w 77"/>
                <a:gd name="T49" fmla="*/ 59 h 77"/>
                <a:gd name="T50" fmla="*/ 74 w 77"/>
                <a:gd name="T51" fmla="*/ 54 h 77"/>
                <a:gd name="T52" fmla="*/ 76 w 77"/>
                <a:gd name="T53" fmla="*/ 46 h 77"/>
                <a:gd name="T54" fmla="*/ 77 w 77"/>
                <a:gd name="T55" fmla="*/ 39 h 77"/>
                <a:gd name="T56" fmla="*/ 77 w 77"/>
                <a:gd name="T57" fmla="*/ 39 h 77"/>
                <a:gd name="T58" fmla="*/ 76 w 77"/>
                <a:gd name="T59" fmla="*/ 31 h 77"/>
                <a:gd name="T60" fmla="*/ 74 w 77"/>
                <a:gd name="T61" fmla="*/ 24 h 77"/>
                <a:gd name="T62" fmla="*/ 70 w 77"/>
                <a:gd name="T63" fmla="*/ 17 h 77"/>
                <a:gd name="T64" fmla="*/ 66 w 77"/>
                <a:gd name="T65" fmla="*/ 12 h 77"/>
                <a:gd name="T66" fmla="*/ 59 w 77"/>
                <a:gd name="T67" fmla="*/ 7 h 77"/>
                <a:gd name="T68" fmla="*/ 54 w 77"/>
                <a:gd name="T69" fmla="*/ 4 h 77"/>
                <a:gd name="T70" fmla="*/ 46 w 77"/>
                <a:gd name="T71" fmla="*/ 1 h 77"/>
                <a:gd name="T72" fmla="*/ 39 w 77"/>
                <a:gd name="T73" fmla="*/ 0 h 77"/>
                <a:gd name="T74" fmla="*/ 39 w 77"/>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7">
                  <a:moveTo>
                    <a:pt x="39" y="0"/>
                  </a:moveTo>
                  <a:lnTo>
                    <a:pt x="39" y="0"/>
                  </a:lnTo>
                  <a:lnTo>
                    <a:pt x="31" y="1"/>
                  </a:lnTo>
                  <a:lnTo>
                    <a:pt x="24" y="4"/>
                  </a:lnTo>
                  <a:lnTo>
                    <a:pt x="18" y="7"/>
                  </a:lnTo>
                  <a:lnTo>
                    <a:pt x="12" y="12"/>
                  </a:lnTo>
                  <a:lnTo>
                    <a:pt x="7" y="17"/>
                  </a:lnTo>
                  <a:lnTo>
                    <a:pt x="4" y="24"/>
                  </a:lnTo>
                  <a:lnTo>
                    <a:pt x="2" y="31"/>
                  </a:lnTo>
                  <a:lnTo>
                    <a:pt x="0" y="39"/>
                  </a:lnTo>
                  <a:lnTo>
                    <a:pt x="0" y="39"/>
                  </a:lnTo>
                  <a:lnTo>
                    <a:pt x="2" y="46"/>
                  </a:lnTo>
                  <a:lnTo>
                    <a:pt x="4" y="54"/>
                  </a:lnTo>
                  <a:lnTo>
                    <a:pt x="7" y="59"/>
                  </a:lnTo>
                  <a:lnTo>
                    <a:pt x="12" y="64"/>
                  </a:lnTo>
                  <a:lnTo>
                    <a:pt x="18" y="70"/>
                  </a:lnTo>
                  <a:lnTo>
                    <a:pt x="24" y="74"/>
                  </a:lnTo>
                  <a:lnTo>
                    <a:pt x="31" y="75"/>
                  </a:lnTo>
                  <a:lnTo>
                    <a:pt x="39" y="77"/>
                  </a:lnTo>
                  <a:lnTo>
                    <a:pt x="39" y="77"/>
                  </a:lnTo>
                  <a:lnTo>
                    <a:pt x="46" y="75"/>
                  </a:lnTo>
                  <a:lnTo>
                    <a:pt x="54" y="74"/>
                  </a:lnTo>
                  <a:lnTo>
                    <a:pt x="59" y="70"/>
                  </a:lnTo>
                  <a:lnTo>
                    <a:pt x="66" y="64"/>
                  </a:lnTo>
                  <a:lnTo>
                    <a:pt x="70" y="59"/>
                  </a:lnTo>
                  <a:lnTo>
                    <a:pt x="74" y="54"/>
                  </a:lnTo>
                  <a:lnTo>
                    <a:pt x="76" y="46"/>
                  </a:lnTo>
                  <a:lnTo>
                    <a:pt x="77" y="39"/>
                  </a:lnTo>
                  <a:lnTo>
                    <a:pt x="77" y="39"/>
                  </a:lnTo>
                  <a:lnTo>
                    <a:pt x="76" y="31"/>
                  </a:lnTo>
                  <a:lnTo>
                    <a:pt x="74" y="24"/>
                  </a:lnTo>
                  <a:lnTo>
                    <a:pt x="70" y="17"/>
                  </a:lnTo>
                  <a:lnTo>
                    <a:pt x="66" y="12"/>
                  </a:lnTo>
                  <a:lnTo>
                    <a:pt x="59" y="7"/>
                  </a:lnTo>
                  <a:lnTo>
                    <a:pt x="54" y="4"/>
                  </a:lnTo>
                  <a:lnTo>
                    <a:pt x="46" y="1"/>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41" name="Group 40">
            <a:extLst>
              <a:ext uri="{FF2B5EF4-FFF2-40B4-BE49-F238E27FC236}">
                <a16:creationId xmlns:a16="http://schemas.microsoft.com/office/drawing/2014/main" id="{1756A2A0-D0E2-4294-9D1B-95C35261EE1F}"/>
              </a:ext>
            </a:extLst>
          </p:cNvPr>
          <p:cNvGrpSpPr>
            <a:grpSpLocks noChangeAspect="1"/>
          </p:cNvGrpSpPr>
          <p:nvPr/>
        </p:nvGrpSpPr>
        <p:grpSpPr>
          <a:xfrm>
            <a:off x="5544404" y="4586889"/>
            <a:ext cx="522288" cy="522288"/>
            <a:chOff x="4951413" y="1663700"/>
            <a:chExt cx="522288" cy="522288"/>
          </a:xfrm>
          <a:solidFill>
            <a:schemeClr val="accent3"/>
          </a:solidFill>
        </p:grpSpPr>
        <p:sp>
          <p:nvSpPr>
            <p:cNvPr id="42" name="Freeform 21">
              <a:extLst>
                <a:ext uri="{FF2B5EF4-FFF2-40B4-BE49-F238E27FC236}">
                  <a16:creationId xmlns:a16="http://schemas.microsoft.com/office/drawing/2014/main" id="{0C67C0E4-A16B-484A-A791-E53FAA6E8656}"/>
                </a:ext>
              </a:extLst>
            </p:cNvPr>
            <p:cNvSpPr>
              <a:spLocks noEditPoints="1"/>
            </p:cNvSpPr>
            <p:nvPr/>
          </p:nvSpPr>
          <p:spPr bwMode="auto">
            <a:xfrm>
              <a:off x="4951413" y="1663700"/>
              <a:ext cx="522288" cy="522288"/>
            </a:xfrm>
            <a:custGeom>
              <a:avLst/>
              <a:gdLst>
                <a:gd name="T0" fmla="*/ 313 w 658"/>
                <a:gd name="T1" fmla="*/ 657 h 658"/>
                <a:gd name="T2" fmla="*/ 263 w 658"/>
                <a:gd name="T3" fmla="*/ 651 h 658"/>
                <a:gd name="T4" fmla="*/ 201 w 658"/>
                <a:gd name="T5" fmla="*/ 631 h 658"/>
                <a:gd name="T6" fmla="*/ 121 w 658"/>
                <a:gd name="T7" fmla="*/ 583 h 658"/>
                <a:gd name="T8" fmla="*/ 56 w 658"/>
                <a:gd name="T9" fmla="*/ 513 h 658"/>
                <a:gd name="T10" fmla="*/ 15 w 658"/>
                <a:gd name="T11" fmla="*/ 427 h 658"/>
                <a:gd name="T12" fmla="*/ 4 w 658"/>
                <a:gd name="T13" fmla="*/ 379 h 658"/>
                <a:gd name="T14" fmla="*/ 0 w 658"/>
                <a:gd name="T15" fmla="*/ 329 h 658"/>
                <a:gd name="T16" fmla="*/ 2 w 658"/>
                <a:gd name="T17" fmla="*/ 295 h 658"/>
                <a:gd name="T18" fmla="*/ 10 w 658"/>
                <a:gd name="T19" fmla="*/ 247 h 658"/>
                <a:gd name="T20" fmla="*/ 40 w 658"/>
                <a:gd name="T21" fmla="*/ 172 h 658"/>
                <a:gd name="T22" fmla="*/ 96 w 658"/>
                <a:gd name="T23" fmla="*/ 96 h 658"/>
                <a:gd name="T24" fmla="*/ 173 w 658"/>
                <a:gd name="T25" fmla="*/ 40 h 658"/>
                <a:gd name="T26" fmla="*/ 247 w 658"/>
                <a:gd name="T27" fmla="*/ 11 h 658"/>
                <a:gd name="T28" fmla="*/ 295 w 658"/>
                <a:gd name="T29" fmla="*/ 1 h 658"/>
                <a:gd name="T30" fmla="*/ 329 w 658"/>
                <a:gd name="T31" fmla="*/ 0 h 658"/>
                <a:gd name="T32" fmla="*/ 379 w 658"/>
                <a:gd name="T33" fmla="*/ 4 h 658"/>
                <a:gd name="T34" fmla="*/ 427 w 658"/>
                <a:gd name="T35" fmla="*/ 15 h 658"/>
                <a:gd name="T36" fmla="*/ 513 w 658"/>
                <a:gd name="T37" fmla="*/ 56 h 658"/>
                <a:gd name="T38" fmla="*/ 583 w 658"/>
                <a:gd name="T39" fmla="*/ 119 h 658"/>
                <a:gd name="T40" fmla="*/ 632 w 658"/>
                <a:gd name="T41" fmla="*/ 201 h 658"/>
                <a:gd name="T42" fmla="*/ 651 w 658"/>
                <a:gd name="T43" fmla="*/ 263 h 658"/>
                <a:gd name="T44" fmla="*/ 658 w 658"/>
                <a:gd name="T45" fmla="*/ 311 h 658"/>
                <a:gd name="T46" fmla="*/ 658 w 658"/>
                <a:gd name="T47" fmla="*/ 346 h 658"/>
                <a:gd name="T48" fmla="*/ 651 w 658"/>
                <a:gd name="T49" fmla="*/ 395 h 658"/>
                <a:gd name="T50" fmla="*/ 632 w 658"/>
                <a:gd name="T51" fmla="*/ 456 h 658"/>
                <a:gd name="T52" fmla="*/ 583 w 658"/>
                <a:gd name="T53" fmla="*/ 538 h 658"/>
                <a:gd name="T54" fmla="*/ 513 w 658"/>
                <a:gd name="T55" fmla="*/ 602 h 658"/>
                <a:gd name="T56" fmla="*/ 427 w 658"/>
                <a:gd name="T57" fmla="*/ 643 h 658"/>
                <a:gd name="T58" fmla="*/ 379 w 658"/>
                <a:gd name="T59" fmla="*/ 654 h 658"/>
                <a:gd name="T60" fmla="*/ 329 w 658"/>
                <a:gd name="T61" fmla="*/ 658 h 658"/>
                <a:gd name="T62" fmla="*/ 329 w 658"/>
                <a:gd name="T63" fmla="*/ 37 h 658"/>
                <a:gd name="T64" fmla="*/ 243 w 658"/>
                <a:gd name="T65" fmla="*/ 51 h 658"/>
                <a:gd name="T66" fmla="*/ 166 w 658"/>
                <a:gd name="T67" fmla="*/ 87 h 658"/>
                <a:gd name="T68" fmla="*/ 105 w 658"/>
                <a:gd name="T69" fmla="*/ 143 h 658"/>
                <a:gd name="T70" fmla="*/ 62 w 658"/>
                <a:gd name="T71" fmla="*/ 216 h 658"/>
                <a:gd name="T72" fmla="*/ 40 w 658"/>
                <a:gd name="T73" fmla="*/ 299 h 658"/>
                <a:gd name="T74" fmla="*/ 40 w 658"/>
                <a:gd name="T75" fmla="*/ 358 h 658"/>
                <a:gd name="T76" fmla="*/ 62 w 658"/>
                <a:gd name="T77" fmla="*/ 442 h 658"/>
                <a:gd name="T78" fmla="*/ 105 w 658"/>
                <a:gd name="T79" fmla="*/ 514 h 658"/>
                <a:gd name="T80" fmla="*/ 166 w 658"/>
                <a:gd name="T81" fmla="*/ 571 h 658"/>
                <a:gd name="T82" fmla="*/ 243 w 658"/>
                <a:gd name="T83" fmla="*/ 607 h 658"/>
                <a:gd name="T84" fmla="*/ 329 w 658"/>
                <a:gd name="T85" fmla="*/ 620 h 658"/>
                <a:gd name="T86" fmla="*/ 388 w 658"/>
                <a:gd name="T87" fmla="*/ 614 h 658"/>
                <a:gd name="T88" fmla="*/ 467 w 658"/>
                <a:gd name="T89" fmla="*/ 585 h 658"/>
                <a:gd name="T90" fmla="*/ 534 w 658"/>
                <a:gd name="T91" fmla="*/ 534 h 658"/>
                <a:gd name="T92" fmla="*/ 585 w 658"/>
                <a:gd name="T93" fmla="*/ 467 h 658"/>
                <a:gd name="T94" fmla="*/ 615 w 658"/>
                <a:gd name="T95" fmla="*/ 388 h 658"/>
                <a:gd name="T96" fmla="*/ 620 w 658"/>
                <a:gd name="T97" fmla="*/ 329 h 658"/>
                <a:gd name="T98" fmla="*/ 607 w 658"/>
                <a:gd name="T99" fmla="*/ 243 h 658"/>
                <a:gd name="T100" fmla="*/ 571 w 658"/>
                <a:gd name="T101" fmla="*/ 166 h 658"/>
                <a:gd name="T102" fmla="*/ 514 w 658"/>
                <a:gd name="T103" fmla="*/ 105 h 658"/>
                <a:gd name="T104" fmla="*/ 443 w 658"/>
                <a:gd name="T105" fmla="*/ 60 h 658"/>
                <a:gd name="T106" fmla="*/ 358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7"/>
                  </a:lnTo>
                  <a:lnTo>
                    <a:pt x="295" y="655"/>
                  </a:lnTo>
                  <a:lnTo>
                    <a:pt x="279" y="654"/>
                  </a:lnTo>
                  <a:lnTo>
                    <a:pt x="263" y="651"/>
                  </a:lnTo>
                  <a:lnTo>
                    <a:pt x="247" y="647"/>
                  </a:lnTo>
                  <a:lnTo>
                    <a:pt x="232" y="643"/>
                  </a:lnTo>
                  <a:lnTo>
                    <a:pt x="201" y="631"/>
                  </a:lnTo>
                  <a:lnTo>
                    <a:pt x="173" y="618"/>
                  </a:lnTo>
                  <a:lnTo>
                    <a:pt x="145" y="602"/>
                  </a:lnTo>
                  <a:lnTo>
                    <a:pt x="121" y="583"/>
                  </a:lnTo>
                  <a:lnTo>
                    <a:pt x="96" y="561"/>
                  </a:lnTo>
                  <a:lnTo>
                    <a:pt x="75" y="538"/>
                  </a:lnTo>
                  <a:lnTo>
                    <a:pt x="56" y="513"/>
                  </a:lnTo>
                  <a:lnTo>
                    <a:pt x="40" y="486"/>
                  </a:lnTo>
                  <a:lnTo>
                    <a:pt x="27" y="456"/>
                  </a:lnTo>
                  <a:lnTo>
                    <a:pt x="15" y="427"/>
                  </a:lnTo>
                  <a:lnTo>
                    <a:pt x="10" y="411"/>
                  </a:lnTo>
                  <a:lnTo>
                    <a:pt x="6" y="395"/>
                  </a:lnTo>
                  <a:lnTo>
                    <a:pt x="4" y="379"/>
                  </a:lnTo>
                  <a:lnTo>
                    <a:pt x="2" y="362"/>
                  </a:lnTo>
                  <a:lnTo>
                    <a:pt x="1" y="346"/>
                  </a:lnTo>
                  <a:lnTo>
                    <a:pt x="0" y="329"/>
                  </a:lnTo>
                  <a:lnTo>
                    <a:pt x="0" y="329"/>
                  </a:lnTo>
                  <a:lnTo>
                    <a:pt x="1" y="311"/>
                  </a:lnTo>
                  <a:lnTo>
                    <a:pt x="2" y="295"/>
                  </a:lnTo>
                  <a:lnTo>
                    <a:pt x="4" y="279"/>
                  </a:lnTo>
                  <a:lnTo>
                    <a:pt x="6" y="263"/>
                  </a:lnTo>
                  <a:lnTo>
                    <a:pt x="10" y="247"/>
                  </a:lnTo>
                  <a:lnTo>
                    <a:pt x="15" y="231"/>
                  </a:lnTo>
                  <a:lnTo>
                    <a:pt x="27" y="201"/>
                  </a:lnTo>
                  <a:lnTo>
                    <a:pt x="40" y="172"/>
                  </a:lnTo>
                  <a:lnTo>
                    <a:pt x="56" y="145"/>
                  </a:lnTo>
                  <a:lnTo>
                    <a:pt x="75" y="119"/>
                  </a:lnTo>
                  <a:lnTo>
                    <a:pt x="96" y="96"/>
                  </a:lnTo>
                  <a:lnTo>
                    <a:pt x="121" y="75"/>
                  </a:lnTo>
                  <a:lnTo>
                    <a:pt x="145" y="56"/>
                  </a:lnTo>
                  <a:lnTo>
                    <a:pt x="173" y="40"/>
                  </a:lnTo>
                  <a:lnTo>
                    <a:pt x="201" y="25"/>
                  </a:lnTo>
                  <a:lnTo>
                    <a:pt x="232" y="15"/>
                  </a:lnTo>
                  <a:lnTo>
                    <a:pt x="247" y="11"/>
                  </a:lnTo>
                  <a:lnTo>
                    <a:pt x="263" y="6"/>
                  </a:lnTo>
                  <a:lnTo>
                    <a:pt x="279" y="4"/>
                  </a:lnTo>
                  <a:lnTo>
                    <a:pt x="295" y="1"/>
                  </a:lnTo>
                  <a:lnTo>
                    <a:pt x="313" y="1"/>
                  </a:lnTo>
                  <a:lnTo>
                    <a:pt x="329" y="0"/>
                  </a:lnTo>
                  <a:lnTo>
                    <a:pt x="329" y="0"/>
                  </a:lnTo>
                  <a:lnTo>
                    <a:pt x="346" y="1"/>
                  </a:lnTo>
                  <a:lnTo>
                    <a:pt x="362" y="1"/>
                  </a:lnTo>
                  <a:lnTo>
                    <a:pt x="379" y="4"/>
                  </a:lnTo>
                  <a:lnTo>
                    <a:pt x="396" y="6"/>
                  </a:lnTo>
                  <a:lnTo>
                    <a:pt x="411" y="11"/>
                  </a:lnTo>
                  <a:lnTo>
                    <a:pt x="427" y="15"/>
                  </a:lnTo>
                  <a:lnTo>
                    <a:pt x="456" y="25"/>
                  </a:lnTo>
                  <a:lnTo>
                    <a:pt x="486" y="40"/>
                  </a:lnTo>
                  <a:lnTo>
                    <a:pt x="513" y="56"/>
                  </a:lnTo>
                  <a:lnTo>
                    <a:pt x="538" y="75"/>
                  </a:lnTo>
                  <a:lnTo>
                    <a:pt x="561" y="96"/>
                  </a:lnTo>
                  <a:lnTo>
                    <a:pt x="583" y="119"/>
                  </a:lnTo>
                  <a:lnTo>
                    <a:pt x="601" y="145"/>
                  </a:lnTo>
                  <a:lnTo>
                    <a:pt x="618" y="172"/>
                  </a:lnTo>
                  <a:lnTo>
                    <a:pt x="632" y="201"/>
                  </a:lnTo>
                  <a:lnTo>
                    <a:pt x="643" y="231"/>
                  </a:lnTo>
                  <a:lnTo>
                    <a:pt x="647" y="247"/>
                  </a:lnTo>
                  <a:lnTo>
                    <a:pt x="651" y="263"/>
                  </a:lnTo>
                  <a:lnTo>
                    <a:pt x="654" y="279"/>
                  </a:lnTo>
                  <a:lnTo>
                    <a:pt x="657" y="295"/>
                  </a:lnTo>
                  <a:lnTo>
                    <a:pt x="658" y="311"/>
                  </a:lnTo>
                  <a:lnTo>
                    <a:pt x="658" y="329"/>
                  </a:lnTo>
                  <a:lnTo>
                    <a:pt x="658" y="329"/>
                  </a:lnTo>
                  <a:lnTo>
                    <a:pt x="658" y="346"/>
                  </a:lnTo>
                  <a:lnTo>
                    <a:pt x="657" y="362"/>
                  </a:lnTo>
                  <a:lnTo>
                    <a:pt x="654" y="379"/>
                  </a:lnTo>
                  <a:lnTo>
                    <a:pt x="651" y="395"/>
                  </a:lnTo>
                  <a:lnTo>
                    <a:pt x="647" y="411"/>
                  </a:lnTo>
                  <a:lnTo>
                    <a:pt x="643" y="427"/>
                  </a:lnTo>
                  <a:lnTo>
                    <a:pt x="632" y="456"/>
                  </a:lnTo>
                  <a:lnTo>
                    <a:pt x="618" y="486"/>
                  </a:lnTo>
                  <a:lnTo>
                    <a:pt x="601" y="513"/>
                  </a:lnTo>
                  <a:lnTo>
                    <a:pt x="583" y="538"/>
                  </a:lnTo>
                  <a:lnTo>
                    <a:pt x="561" y="561"/>
                  </a:lnTo>
                  <a:lnTo>
                    <a:pt x="538" y="583"/>
                  </a:lnTo>
                  <a:lnTo>
                    <a:pt x="513" y="602"/>
                  </a:lnTo>
                  <a:lnTo>
                    <a:pt x="486" y="618"/>
                  </a:lnTo>
                  <a:lnTo>
                    <a:pt x="456" y="631"/>
                  </a:lnTo>
                  <a:lnTo>
                    <a:pt x="427" y="643"/>
                  </a:lnTo>
                  <a:lnTo>
                    <a:pt x="411" y="647"/>
                  </a:lnTo>
                  <a:lnTo>
                    <a:pt x="396" y="651"/>
                  </a:lnTo>
                  <a:lnTo>
                    <a:pt x="379" y="654"/>
                  </a:lnTo>
                  <a:lnTo>
                    <a:pt x="362" y="655"/>
                  </a:lnTo>
                  <a:lnTo>
                    <a:pt x="346" y="657"/>
                  </a:lnTo>
                  <a:lnTo>
                    <a:pt x="329" y="658"/>
                  </a:lnTo>
                  <a:lnTo>
                    <a:pt x="329" y="658"/>
                  </a:lnTo>
                  <a:close/>
                  <a:moveTo>
                    <a:pt x="329" y="37"/>
                  </a:moveTo>
                  <a:lnTo>
                    <a:pt x="329" y="37"/>
                  </a:lnTo>
                  <a:lnTo>
                    <a:pt x="299" y="39"/>
                  </a:lnTo>
                  <a:lnTo>
                    <a:pt x="271" y="44"/>
                  </a:lnTo>
                  <a:lnTo>
                    <a:pt x="243" y="51"/>
                  </a:lnTo>
                  <a:lnTo>
                    <a:pt x="216" y="60"/>
                  </a:lnTo>
                  <a:lnTo>
                    <a:pt x="190" y="72"/>
                  </a:lnTo>
                  <a:lnTo>
                    <a:pt x="166" y="87"/>
                  </a:lnTo>
                  <a:lnTo>
                    <a:pt x="143" y="105"/>
                  </a:lnTo>
                  <a:lnTo>
                    <a:pt x="123" y="123"/>
                  </a:lnTo>
                  <a:lnTo>
                    <a:pt x="105" y="143"/>
                  </a:lnTo>
                  <a:lnTo>
                    <a:pt x="88" y="166"/>
                  </a:lnTo>
                  <a:lnTo>
                    <a:pt x="74" y="191"/>
                  </a:lnTo>
                  <a:lnTo>
                    <a:pt x="62" y="216"/>
                  </a:lnTo>
                  <a:lnTo>
                    <a:pt x="51" y="243"/>
                  </a:lnTo>
                  <a:lnTo>
                    <a:pt x="44" y="270"/>
                  </a:lnTo>
                  <a:lnTo>
                    <a:pt x="40" y="299"/>
                  </a:lnTo>
                  <a:lnTo>
                    <a:pt x="37" y="329"/>
                  </a:lnTo>
                  <a:lnTo>
                    <a:pt x="37" y="329"/>
                  </a:lnTo>
                  <a:lnTo>
                    <a:pt x="40" y="358"/>
                  </a:lnTo>
                  <a:lnTo>
                    <a:pt x="44" y="388"/>
                  </a:lnTo>
                  <a:lnTo>
                    <a:pt x="51" y="415"/>
                  </a:lnTo>
                  <a:lnTo>
                    <a:pt x="62" y="442"/>
                  </a:lnTo>
                  <a:lnTo>
                    <a:pt x="74" y="467"/>
                  </a:lnTo>
                  <a:lnTo>
                    <a:pt x="88" y="491"/>
                  </a:lnTo>
                  <a:lnTo>
                    <a:pt x="105" y="514"/>
                  </a:lnTo>
                  <a:lnTo>
                    <a:pt x="123" y="534"/>
                  </a:lnTo>
                  <a:lnTo>
                    <a:pt x="143" y="553"/>
                  </a:lnTo>
                  <a:lnTo>
                    <a:pt x="166" y="571"/>
                  </a:lnTo>
                  <a:lnTo>
                    <a:pt x="190" y="585"/>
                  </a:lnTo>
                  <a:lnTo>
                    <a:pt x="216" y="597"/>
                  </a:lnTo>
                  <a:lnTo>
                    <a:pt x="243" y="607"/>
                  </a:lnTo>
                  <a:lnTo>
                    <a:pt x="271" y="614"/>
                  </a:lnTo>
                  <a:lnTo>
                    <a:pt x="299" y="619"/>
                  </a:lnTo>
                  <a:lnTo>
                    <a:pt x="329" y="620"/>
                  </a:lnTo>
                  <a:lnTo>
                    <a:pt x="329" y="620"/>
                  </a:lnTo>
                  <a:lnTo>
                    <a:pt x="358" y="619"/>
                  </a:lnTo>
                  <a:lnTo>
                    <a:pt x="388" y="614"/>
                  </a:lnTo>
                  <a:lnTo>
                    <a:pt x="416" y="607"/>
                  </a:lnTo>
                  <a:lnTo>
                    <a:pt x="443" y="597"/>
                  </a:lnTo>
                  <a:lnTo>
                    <a:pt x="467" y="585"/>
                  </a:lnTo>
                  <a:lnTo>
                    <a:pt x="491" y="571"/>
                  </a:lnTo>
                  <a:lnTo>
                    <a:pt x="514" y="553"/>
                  </a:lnTo>
                  <a:lnTo>
                    <a:pt x="534" y="534"/>
                  </a:lnTo>
                  <a:lnTo>
                    <a:pt x="553" y="514"/>
                  </a:lnTo>
                  <a:lnTo>
                    <a:pt x="571" y="491"/>
                  </a:lnTo>
                  <a:lnTo>
                    <a:pt x="585" y="467"/>
                  </a:lnTo>
                  <a:lnTo>
                    <a:pt x="597" y="442"/>
                  </a:lnTo>
                  <a:lnTo>
                    <a:pt x="607" y="415"/>
                  </a:lnTo>
                  <a:lnTo>
                    <a:pt x="615" y="388"/>
                  </a:lnTo>
                  <a:lnTo>
                    <a:pt x="619" y="358"/>
                  </a:lnTo>
                  <a:lnTo>
                    <a:pt x="620" y="329"/>
                  </a:lnTo>
                  <a:lnTo>
                    <a:pt x="620" y="329"/>
                  </a:lnTo>
                  <a:lnTo>
                    <a:pt x="619" y="299"/>
                  </a:lnTo>
                  <a:lnTo>
                    <a:pt x="615" y="270"/>
                  </a:lnTo>
                  <a:lnTo>
                    <a:pt x="607" y="243"/>
                  </a:lnTo>
                  <a:lnTo>
                    <a:pt x="597" y="216"/>
                  </a:lnTo>
                  <a:lnTo>
                    <a:pt x="585" y="191"/>
                  </a:lnTo>
                  <a:lnTo>
                    <a:pt x="571" y="166"/>
                  </a:lnTo>
                  <a:lnTo>
                    <a:pt x="553" y="143"/>
                  </a:lnTo>
                  <a:lnTo>
                    <a:pt x="534" y="123"/>
                  </a:lnTo>
                  <a:lnTo>
                    <a:pt x="514" y="105"/>
                  </a:lnTo>
                  <a:lnTo>
                    <a:pt x="491" y="87"/>
                  </a:lnTo>
                  <a:lnTo>
                    <a:pt x="467" y="72"/>
                  </a:lnTo>
                  <a:lnTo>
                    <a:pt x="443" y="60"/>
                  </a:lnTo>
                  <a:lnTo>
                    <a:pt x="416" y="51"/>
                  </a:lnTo>
                  <a:lnTo>
                    <a:pt x="388" y="44"/>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43" name="Freeform 179">
              <a:extLst>
                <a:ext uri="{FF2B5EF4-FFF2-40B4-BE49-F238E27FC236}">
                  <a16:creationId xmlns:a16="http://schemas.microsoft.com/office/drawing/2014/main" id="{ADE1C4D4-C778-4879-9EF5-93A275E8A3D1}"/>
                </a:ext>
              </a:extLst>
            </p:cNvPr>
            <p:cNvSpPr>
              <a:spLocks/>
            </p:cNvSpPr>
            <p:nvPr/>
          </p:nvSpPr>
          <p:spPr bwMode="auto">
            <a:xfrm>
              <a:off x="5172076" y="1911350"/>
              <a:ext cx="61913" cy="100013"/>
            </a:xfrm>
            <a:custGeom>
              <a:avLst/>
              <a:gdLst>
                <a:gd name="T0" fmla="*/ 72 w 78"/>
                <a:gd name="T1" fmla="*/ 0 h 127"/>
                <a:gd name="T2" fmla="*/ 4 w 78"/>
                <a:gd name="T3" fmla="*/ 0 h 127"/>
                <a:gd name="T4" fmla="*/ 4 w 78"/>
                <a:gd name="T5" fmla="*/ 0 h 127"/>
                <a:gd name="T6" fmla="*/ 1 w 78"/>
                <a:gd name="T7" fmla="*/ 2 h 127"/>
                <a:gd name="T8" fmla="*/ 0 w 78"/>
                <a:gd name="T9" fmla="*/ 6 h 127"/>
                <a:gd name="T10" fmla="*/ 0 w 78"/>
                <a:gd name="T11" fmla="*/ 123 h 127"/>
                <a:gd name="T12" fmla="*/ 0 w 78"/>
                <a:gd name="T13" fmla="*/ 123 h 127"/>
                <a:gd name="T14" fmla="*/ 1 w 78"/>
                <a:gd name="T15" fmla="*/ 125 h 127"/>
                <a:gd name="T16" fmla="*/ 4 w 78"/>
                <a:gd name="T17" fmla="*/ 127 h 127"/>
                <a:gd name="T18" fmla="*/ 72 w 78"/>
                <a:gd name="T19" fmla="*/ 127 h 127"/>
                <a:gd name="T20" fmla="*/ 72 w 78"/>
                <a:gd name="T21" fmla="*/ 127 h 127"/>
                <a:gd name="T22" fmla="*/ 76 w 78"/>
                <a:gd name="T23" fmla="*/ 125 h 127"/>
                <a:gd name="T24" fmla="*/ 78 w 78"/>
                <a:gd name="T25" fmla="*/ 123 h 127"/>
                <a:gd name="T26" fmla="*/ 78 w 78"/>
                <a:gd name="T27" fmla="*/ 6 h 127"/>
                <a:gd name="T28" fmla="*/ 78 w 78"/>
                <a:gd name="T29" fmla="*/ 6 h 127"/>
                <a:gd name="T30" fmla="*/ 76 w 78"/>
                <a:gd name="T31" fmla="*/ 2 h 127"/>
                <a:gd name="T32" fmla="*/ 72 w 78"/>
                <a:gd name="T33" fmla="*/ 0 h 127"/>
                <a:gd name="T34" fmla="*/ 72 w 78"/>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27">
                  <a:moveTo>
                    <a:pt x="72" y="0"/>
                  </a:moveTo>
                  <a:lnTo>
                    <a:pt x="4" y="0"/>
                  </a:lnTo>
                  <a:lnTo>
                    <a:pt x="4" y="0"/>
                  </a:lnTo>
                  <a:lnTo>
                    <a:pt x="1" y="2"/>
                  </a:lnTo>
                  <a:lnTo>
                    <a:pt x="0" y="6"/>
                  </a:lnTo>
                  <a:lnTo>
                    <a:pt x="0" y="123"/>
                  </a:lnTo>
                  <a:lnTo>
                    <a:pt x="0" y="123"/>
                  </a:lnTo>
                  <a:lnTo>
                    <a:pt x="1" y="125"/>
                  </a:lnTo>
                  <a:lnTo>
                    <a:pt x="4" y="127"/>
                  </a:lnTo>
                  <a:lnTo>
                    <a:pt x="72" y="127"/>
                  </a:lnTo>
                  <a:lnTo>
                    <a:pt x="72" y="127"/>
                  </a:lnTo>
                  <a:lnTo>
                    <a:pt x="76" y="125"/>
                  </a:lnTo>
                  <a:lnTo>
                    <a:pt x="78" y="123"/>
                  </a:lnTo>
                  <a:lnTo>
                    <a:pt x="78" y="6"/>
                  </a:lnTo>
                  <a:lnTo>
                    <a:pt x="78" y="6"/>
                  </a:lnTo>
                  <a:lnTo>
                    <a:pt x="76" y="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44" name="Freeform 180">
              <a:extLst>
                <a:ext uri="{FF2B5EF4-FFF2-40B4-BE49-F238E27FC236}">
                  <a16:creationId xmlns:a16="http://schemas.microsoft.com/office/drawing/2014/main" id="{C08E7ACF-C4FE-4E79-872B-B07248408E0A}"/>
                </a:ext>
              </a:extLst>
            </p:cNvPr>
            <p:cNvSpPr>
              <a:spLocks/>
            </p:cNvSpPr>
            <p:nvPr/>
          </p:nvSpPr>
          <p:spPr bwMode="auto">
            <a:xfrm>
              <a:off x="5094288" y="1957388"/>
              <a:ext cx="61913" cy="53975"/>
            </a:xfrm>
            <a:custGeom>
              <a:avLst/>
              <a:gdLst>
                <a:gd name="T0" fmla="*/ 74 w 78"/>
                <a:gd name="T1" fmla="*/ 0 h 68"/>
                <a:gd name="T2" fmla="*/ 5 w 78"/>
                <a:gd name="T3" fmla="*/ 0 h 68"/>
                <a:gd name="T4" fmla="*/ 5 w 78"/>
                <a:gd name="T5" fmla="*/ 0 h 68"/>
                <a:gd name="T6" fmla="*/ 1 w 78"/>
                <a:gd name="T7" fmla="*/ 2 h 68"/>
                <a:gd name="T8" fmla="*/ 0 w 78"/>
                <a:gd name="T9" fmla="*/ 5 h 68"/>
                <a:gd name="T10" fmla="*/ 0 w 78"/>
                <a:gd name="T11" fmla="*/ 64 h 68"/>
                <a:gd name="T12" fmla="*/ 0 w 78"/>
                <a:gd name="T13" fmla="*/ 64 h 68"/>
                <a:gd name="T14" fmla="*/ 1 w 78"/>
                <a:gd name="T15" fmla="*/ 66 h 68"/>
                <a:gd name="T16" fmla="*/ 5 w 78"/>
                <a:gd name="T17" fmla="*/ 68 h 68"/>
                <a:gd name="T18" fmla="*/ 74 w 78"/>
                <a:gd name="T19" fmla="*/ 68 h 68"/>
                <a:gd name="T20" fmla="*/ 74 w 78"/>
                <a:gd name="T21" fmla="*/ 68 h 68"/>
                <a:gd name="T22" fmla="*/ 76 w 78"/>
                <a:gd name="T23" fmla="*/ 66 h 68"/>
                <a:gd name="T24" fmla="*/ 78 w 78"/>
                <a:gd name="T25" fmla="*/ 64 h 68"/>
                <a:gd name="T26" fmla="*/ 78 w 78"/>
                <a:gd name="T27" fmla="*/ 5 h 68"/>
                <a:gd name="T28" fmla="*/ 78 w 78"/>
                <a:gd name="T29" fmla="*/ 5 h 68"/>
                <a:gd name="T30" fmla="*/ 76 w 78"/>
                <a:gd name="T31" fmla="*/ 2 h 68"/>
                <a:gd name="T32" fmla="*/ 74 w 78"/>
                <a:gd name="T33" fmla="*/ 0 h 68"/>
                <a:gd name="T34" fmla="*/ 74 w 78"/>
                <a:gd name="T3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8">
                  <a:moveTo>
                    <a:pt x="74" y="0"/>
                  </a:moveTo>
                  <a:lnTo>
                    <a:pt x="5" y="0"/>
                  </a:lnTo>
                  <a:lnTo>
                    <a:pt x="5" y="0"/>
                  </a:lnTo>
                  <a:lnTo>
                    <a:pt x="1" y="2"/>
                  </a:lnTo>
                  <a:lnTo>
                    <a:pt x="0" y="5"/>
                  </a:lnTo>
                  <a:lnTo>
                    <a:pt x="0" y="64"/>
                  </a:lnTo>
                  <a:lnTo>
                    <a:pt x="0" y="64"/>
                  </a:lnTo>
                  <a:lnTo>
                    <a:pt x="1" y="66"/>
                  </a:lnTo>
                  <a:lnTo>
                    <a:pt x="5" y="68"/>
                  </a:lnTo>
                  <a:lnTo>
                    <a:pt x="74" y="68"/>
                  </a:lnTo>
                  <a:lnTo>
                    <a:pt x="74" y="68"/>
                  </a:lnTo>
                  <a:lnTo>
                    <a:pt x="76" y="66"/>
                  </a:lnTo>
                  <a:lnTo>
                    <a:pt x="78" y="64"/>
                  </a:lnTo>
                  <a:lnTo>
                    <a:pt x="78" y="5"/>
                  </a:lnTo>
                  <a:lnTo>
                    <a:pt x="78" y="5"/>
                  </a:lnTo>
                  <a:lnTo>
                    <a:pt x="76" y="2"/>
                  </a:lnTo>
                  <a:lnTo>
                    <a:pt x="74" y="0"/>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45" name="Freeform 181">
              <a:extLst>
                <a:ext uri="{FF2B5EF4-FFF2-40B4-BE49-F238E27FC236}">
                  <a16:creationId xmlns:a16="http://schemas.microsoft.com/office/drawing/2014/main" id="{78DB879F-AF96-4EAB-BC7A-1C2CF2E38796}"/>
                </a:ext>
              </a:extLst>
            </p:cNvPr>
            <p:cNvSpPr>
              <a:spLocks/>
            </p:cNvSpPr>
            <p:nvPr/>
          </p:nvSpPr>
          <p:spPr bwMode="auto">
            <a:xfrm>
              <a:off x="5227638" y="1795463"/>
              <a:ext cx="106363" cy="215900"/>
            </a:xfrm>
            <a:custGeom>
              <a:avLst/>
              <a:gdLst>
                <a:gd name="T0" fmla="*/ 135 w 136"/>
                <a:gd name="T1" fmla="*/ 89 h 272"/>
                <a:gd name="T2" fmla="*/ 71 w 136"/>
                <a:gd name="T3" fmla="*/ 2 h 272"/>
                <a:gd name="T4" fmla="*/ 71 w 136"/>
                <a:gd name="T5" fmla="*/ 2 h 272"/>
                <a:gd name="T6" fmla="*/ 70 w 136"/>
                <a:gd name="T7" fmla="*/ 0 h 272"/>
                <a:gd name="T8" fmla="*/ 67 w 136"/>
                <a:gd name="T9" fmla="*/ 0 h 272"/>
                <a:gd name="T10" fmla="*/ 66 w 136"/>
                <a:gd name="T11" fmla="*/ 0 h 272"/>
                <a:gd name="T12" fmla="*/ 63 w 136"/>
                <a:gd name="T13" fmla="*/ 2 h 272"/>
                <a:gd name="T14" fmla="*/ 0 w 136"/>
                <a:gd name="T15" fmla="*/ 89 h 272"/>
                <a:gd name="T16" fmla="*/ 0 w 136"/>
                <a:gd name="T17" fmla="*/ 89 h 272"/>
                <a:gd name="T18" fmla="*/ 0 w 136"/>
                <a:gd name="T19" fmla="*/ 92 h 272"/>
                <a:gd name="T20" fmla="*/ 0 w 136"/>
                <a:gd name="T21" fmla="*/ 94 h 272"/>
                <a:gd name="T22" fmla="*/ 0 w 136"/>
                <a:gd name="T23" fmla="*/ 94 h 272"/>
                <a:gd name="T24" fmla="*/ 2 w 136"/>
                <a:gd name="T25" fmla="*/ 96 h 272"/>
                <a:gd name="T26" fmla="*/ 4 w 136"/>
                <a:gd name="T27" fmla="*/ 97 h 272"/>
                <a:gd name="T28" fmla="*/ 28 w 136"/>
                <a:gd name="T29" fmla="*/ 97 h 272"/>
                <a:gd name="T30" fmla="*/ 28 w 136"/>
                <a:gd name="T31" fmla="*/ 268 h 272"/>
                <a:gd name="T32" fmla="*/ 28 w 136"/>
                <a:gd name="T33" fmla="*/ 268 h 272"/>
                <a:gd name="T34" fmla="*/ 30 w 136"/>
                <a:gd name="T35" fmla="*/ 270 h 272"/>
                <a:gd name="T36" fmla="*/ 34 w 136"/>
                <a:gd name="T37" fmla="*/ 272 h 272"/>
                <a:gd name="T38" fmla="*/ 102 w 136"/>
                <a:gd name="T39" fmla="*/ 272 h 272"/>
                <a:gd name="T40" fmla="*/ 102 w 136"/>
                <a:gd name="T41" fmla="*/ 272 h 272"/>
                <a:gd name="T42" fmla="*/ 105 w 136"/>
                <a:gd name="T43" fmla="*/ 270 h 272"/>
                <a:gd name="T44" fmla="*/ 106 w 136"/>
                <a:gd name="T45" fmla="*/ 268 h 272"/>
                <a:gd name="T46" fmla="*/ 106 w 136"/>
                <a:gd name="T47" fmla="*/ 97 h 272"/>
                <a:gd name="T48" fmla="*/ 131 w 136"/>
                <a:gd name="T49" fmla="*/ 97 h 272"/>
                <a:gd name="T50" fmla="*/ 131 w 136"/>
                <a:gd name="T51" fmla="*/ 97 h 272"/>
                <a:gd name="T52" fmla="*/ 133 w 136"/>
                <a:gd name="T53" fmla="*/ 96 h 272"/>
                <a:gd name="T54" fmla="*/ 136 w 136"/>
                <a:gd name="T55" fmla="*/ 94 h 272"/>
                <a:gd name="T56" fmla="*/ 136 w 136"/>
                <a:gd name="T57" fmla="*/ 94 h 272"/>
                <a:gd name="T58" fmla="*/ 136 w 136"/>
                <a:gd name="T59" fmla="*/ 92 h 272"/>
                <a:gd name="T60" fmla="*/ 135 w 136"/>
                <a:gd name="T61" fmla="*/ 89 h 272"/>
                <a:gd name="T62" fmla="*/ 135 w 136"/>
                <a:gd name="T63"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272">
                  <a:moveTo>
                    <a:pt x="135" y="89"/>
                  </a:moveTo>
                  <a:lnTo>
                    <a:pt x="71" y="2"/>
                  </a:lnTo>
                  <a:lnTo>
                    <a:pt x="71" y="2"/>
                  </a:lnTo>
                  <a:lnTo>
                    <a:pt x="70" y="0"/>
                  </a:lnTo>
                  <a:lnTo>
                    <a:pt x="67" y="0"/>
                  </a:lnTo>
                  <a:lnTo>
                    <a:pt x="66" y="0"/>
                  </a:lnTo>
                  <a:lnTo>
                    <a:pt x="63" y="2"/>
                  </a:lnTo>
                  <a:lnTo>
                    <a:pt x="0" y="89"/>
                  </a:lnTo>
                  <a:lnTo>
                    <a:pt x="0" y="89"/>
                  </a:lnTo>
                  <a:lnTo>
                    <a:pt x="0" y="92"/>
                  </a:lnTo>
                  <a:lnTo>
                    <a:pt x="0" y="94"/>
                  </a:lnTo>
                  <a:lnTo>
                    <a:pt x="0" y="94"/>
                  </a:lnTo>
                  <a:lnTo>
                    <a:pt x="2" y="96"/>
                  </a:lnTo>
                  <a:lnTo>
                    <a:pt x="4" y="97"/>
                  </a:lnTo>
                  <a:lnTo>
                    <a:pt x="28" y="97"/>
                  </a:lnTo>
                  <a:lnTo>
                    <a:pt x="28" y="268"/>
                  </a:lnTo>
                  <a:lnTo>
                    <a:pt x="28" y="268"/>
                  </a:lnTo>
                  <a:lnTo>
                    <a:pt x="30" y="270"/>
                  </a:lnTo>
                  <a:lnTo>
                    <a:pt x="34" y="272"/>
                  </a:lnTo>
                  <a:lnTo>
                    <a:pt x="102" y="272"/>
                  </a:lnTo>
                  <a:lnTo>
                    <a:pt x="102" y="272"/>
                  </a:lnTo>
                  <a:lnTo>
                    <a:pt x="105" y="270"/>
                  </a:lnTo>
                  <a:lnTo>
                    <a:pt x="106" y="268"/>
                  </a:lnTo>
                  <a:lnTo>
                    <a:pt x="106" y="97"/>
                  </a:lnTo>
                  <a:lnTo>
                    <a:pt x="131" y="97"/>
                  </a:lnTo>
                  <a:lnTo>
                    <a:pt x="131" y="97"/>
                  </a:lnTo>
                  <a:lnTo>
                    <a:pt x="133" y="96"/>
                  </a:lnTo>
                  <a:lnTo>
                    <a:pt x="136" y="94"/>
                  </a:lnTo>
                  <a:lnTo>
                    <a:pt x="136" y="94"/>
                  </a:lnTo>
                  <a:lnTo>
                    <a:pt x="136" y="92"/>
                  </a:lnTo>
                  <a:lnTo>
                    <a:pt x="135" y="89"/>
                  </a:lnTo>
                  <a:lnTo>
                    <a:pt x="13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5C36F585-DBC1-4220-948C-4A1C6C66D7F6}"/>
              </a:ext>
            </a:extLst>
          </p:cNvPr>
          <p:cNvGrpSpPr>
            <a:grpSpLocks noChangeAspect="1"/>
          </p:cNvGrpSpPr>
          <p:nvPr/>
        </p:nvGrpSpPr>
        <p:grpSpPr>
          <a:xfrm>
            <a:off x="5544404" y="1203658"/>
            <a:ext cx="522288" cy="520700"/>
            <a:chOff x="3192463" y="1662113"/>
            <a:chExt cx="522288" cy="520700"/>
          </a:xfrm>
          <a:solidFill>
            <a:schemeClr val="accent3"/>
          </a:solidFill>
        </p:grpSpPr>
        <p:sp>
          <p:nvSpPr>
            <p:cNvPr id="50" name="Freeform 17">
              <a:extLst>
                <a:ext uri="{FF2B5EF4-FFF2-40B4-BE49-F238E27FC236}">
                  <a16:creationId xmlns:a16="http://schemas.microsoft.com/office/drawing/2014/main" id="{842D82AF-71DA-40EA-BF9F-8475022AEE59}"/>
                </a:ext>
              </a:extLst>
            </p:cNvPr>
            <p:cNvSpPr>
              <a:spLocks noEditPoints="1"/>
            </p:cNvSpPr>
            <p:nvPr/>
          </p:nvSpPr>
          <p:spPr bwMode="auto">
            <a:xfrm>
              <a:off x="3192463" y="1662113"/>
              <a:ext cx="522288" cy="520700"/>
            </a:xfrm>
            <a:custGeom>
              <a:avLst/>
              <a:gdLst>
                <a:gd name="T0" fmla="*/ 313 w 659"/>
                <a:gd name="T1" fmla="*/ 657 h 657"/>
                <a:gd name="T2" fmla="*/ 264 w 659"/>
                <a:gd name="T3" fmla="*/ 650 h 657"/>
                <a:gd name="T4" fmla="*/ 202 w 659"/>
                <a:gd name="T5" fmla="*/ 631 h 657"/>
                <a:gd name="T6" fmla="*/ 121 w 659"/>
                <a:gd name="T7" fmla="*/ 582 h 657"/>
                <a:gd name="T8" fmla="*/ 57 w 659"/>
                <a:gd name="T9" fmla="*/ 512 h 657"/>
                <a:gd name="T10" fmla="*/ 15 w 659"/>
                <a:gd name="T11" fmla="*/ 426 h 657"/>
                <a:gd name="T12" fmla="*/ 4 w 659"/>
                <a:gd name="T13" fmla="*/ 379 h 657"/>
                <a:gd name="T14" fmla="*/ 0 w 659"/>
                <a:gd name="T15" fmla="*/ 328 h 657"/>
                <a:gd name="T16" fmla="*/ 3 w 659"/>
                <a:gd name="T17" fmla="*/ 294 h 657"/>
                <a:gd name="T18" fmla="*/ 11 w 659"/>
                <a:gd name="T19" fmla="*/ 246 h 657"/>
                <a:gd name="T20" fmla="*/ 41 w 659"/>
                <a:gd name="T21" fmla="*/ 172 h 657"/>
                <a:gd name="T22" fmla="*/ 97 w 659"/>
                <a:gd name="T23" fmla="*/ 95 h 657"/>
                <a:gd name="T24" fmla="*/ 174 w 659"/>
                <a:gd name="T25" fmla="*/ 39 h 657"/>
                <a:gd name="T26" fmla="*/ 248 w 659"/>
                <a:gd name="T27" fmla="*/ 9 h 657"/>
                <a:gd name="T28" fmla="*/ 296 w 659"/>
                <a:gd name="T29" fmla="*/ 1 h 657"/>
                <a:gd name="T30" fmla="*/ 330 w 659"/>
                <a:gd name="T31" fmla="*/ 0 h 657"/>
                <a:gd name="T32" fmla="*/ 379 w 659"/>
                <a:gd name="T33" fmla="*/ 4 h 657"/>
                <a:gd name="T34" fmla="*/ 428 w 659"/>
                <a:gd name="T35" fmla="*/ 15 h 657"/>
                <a:gd name="T36" fmla="*/ 514 w 659"/>
                <a:gd name="T37" fmla="*/ 56 h 657"/>
                <a:gd name="T38" fmla="*/ 583 w 659"/>
                <a:gd name="T39" fmla="*/ 120 h 657"/>
                <a:gd name="T40" fmla="*/ 633 w 659"/>
                <a:gd name="T41" fmla="*/ 200 h 657"/>
                <a:gd name="T42" fmla="*/ 652 w 659"/>
                <a:gd name="T43" fmla="*/ 262 h 657"/>
                <a:gd name="T44" fmla="*/ 659 w 659"/>
                <a:gd name="T45" fmla="*/ 312 h 657"/>
                <a:gd name="T46" fmla="*/ 659 w 659"/>
                <a:gd name="T47" fmla="*/ 345 h 657"/>
                <a:gd name="T48" fmla="*/ 652 w 659"/>
                <a:gd name="T49" fmla="*/ 395 h 657"/>
                <a:gd name="T50" fmla="*/ 633 w 659"/>
                <a:gd name="T51" fmla="*/ 457 h 657"/>
                <a:gd name="T52" fmla="*/ 583 w 659"/>
                <a:gd name="T53" fmla="*/ 537 h 657"/>
                <a:gd name="T54" fmla="*/ 514 w 659"/>
                <a:gd name="T55" fmla="*/ 600 h 657"/>
                <a:gd name="T56" fmla="*/ 428 w 659"/>
                <a:gd name="T57" fmla="*/ 642 h 657"/>
                <a:gd name="T58" fmla="*/ 379 w 659"/>
                <a:gd name="T59" fmla="*/ 653 h 657"/>
                <a:gd name="T60" fmla="*/ 330 w 659"/>
                <a:gd name="T61" fmla="*/ 657 h 657"/>
                <a:gd name="T62" fmla="*/ 330 w 659"/>
                <a:gd name="T63" fmla="*/ 38 h 657"/>
                <a:gd name="T64" fmla="*/ 244 w 659"/>
                <a:gd name="T65" fmla="*/ 50 h 657"/>
                <a:gd name="T66" fmla="*/ 167 w 659"/>
                <a:gd name="T67" fmla="*/ 87 h 657"/>
                <a:gd name="T68" fmla="*/ 105 w 659"/>
                <a:gd name="T69" fmla="*/ 144 h 657"/>
                <a:gd name="T70" fmla="*/ 62 w 659"/>
                <a:gd name="T71" fmla="*/ 215 h 657"/>
                <a:gd name="T72" fmla="*/ 41 w 659"/>
                <a:gd name="T73" fmla="*/ 298 h 657"/>
                <a:gd name="T74" fmla="*/ 41 w 659"/>
                <a:gd name="T75" fmla="*/ 359 h 657"/>
                <a:gd name="T76" fmla="*/ 62 w 659"/>
                <a:gd name="T77" fmla="*/ 442 h 657"/>
                <a:gd name="T78" fmla="*/ 105 w 659"/>
                <a:gd name="T79" fmla="*/ 513 h 657"/>
                <a:gd name="T80" fmla="*/ 167 w 659"/>
                <a:gd name="T81" fmla="*/ 570 h 657"/>
                <a:gd name="T82" fmla="*/ 244 w 659"/>
                <a:gd name="T83" fmla="*/ 606 h 657"/>
                <a:gd name="T84" fmla="*/ 330 w 659"/>
                <a:gd name="T85" fmla="*/ 619 h 657"/>
                <a:gd name="T86" fmla="*/ 389 w 659"/>
                <a:gd name="T87" fmla="*/ 614 h 657"/>
                <a:gd name="T88" fmla="*/ 468 w 659"/>
                <a:gd name="T89" fmla="*/ 584 h 657"/>
                <a:gd name="T90" fmla="*/ 535 w 659"/>
                <a:gd name="T91" fmla="*/ 535 h 657"/>
                <a:gd name="T92" fmla="*/ 586 w 659"/>
                <a:gd name="T93" fmla="*/ 468 h 657"/>
                <a:gd name="T94" fmla="*/ 616 w 659"/>
                <a:gd name="T95" fmla="*/ 387 h 657"/>
                <a:gd name="T96" fmla="*/ 621 w 659"/>
                <a:gd name="T97" fmla="*/ 328 h 657"/>
                <a:gd name="T98" fmla="*/ 608 w 659"/>
                <a:gd name="T99" fmla="*/ 242 h 657"/>
                <a:gd name="T100" fmla="*/ 571 w 659"/>
                <a:gd name="T101" fmla="*/ 165 h 657"/>
                <a:gd name="T102" fmla="*/ 515 w 659"/>
                <a:gd name="T103" fmla="*/ 104 h 657"/>
                <a:gd name="T104" fmla="*/ 444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3" y="657"/>
                  </a:lnTo>
                  <a:lnTo>
                    <a:pt x="296" y="656"/>
                  </a:lnTo>
                  <a:lnTo>
                    <a:pt x="280" y="653"/>
                  </a:lnTo>
                  <a:lnTo>
                    <a:pt x="264" y="650"/>
                  </a:lnTo>
                  <a:lnTo>
                    <a:pt x="248" y="647"/>
                  </a:lnTo>
                  <a:lnTo>
                    <a:pt x="233" y="642"/>
                  </a:lnTo>
                  <a:lnTo>
                    <a:pt x="202" y="631"/>
                  </a:lnTo>
                  <a:lnTo>
                    <a:pt x="174" y="618"/>
                  </a:lnTo>
                  <a:lnTo>
                    <a:pt x="146" y="600"/>
                  </a:lnTo>
                  <a:lnTo>
                    <a:pt x="121" y="582"/>
                  </a:lnTo>
                  <a:lnTo>
                    <a:pt x="97" y="560"/>
                  </a:lnTo>
                  <a:lnTo>
                    <a:pt x="76" y="537"/>
                  </a:lnTo>
                  <a:lnTo>
                    <a:pt x="57" y="512"/>
                  </a:lnTo>
                  <a:lnTo>
                    <a:pt x="41" y="485"/>
                  </a:lnTo>
                  <a:lnTo>
                    <a:pt x="27" y="457"/>
                  </a:lnTo>
                  <a:lnTo>
                    <a:pt x="15" y="426"/>
                  </a:lnTo>
                  <a:lnTo>
                    <a:pt x="11" y="411"/>
                  </a:lnTo>
                  <a:lnTo>
                    <a:pt x="7" y="395"/>
                  </a:lnTo>
                  <a:lnTo>
                    <a:pt x="4" y="379"/>
                  </a:lnTo>
                  <a:lnTo>
                    <a:pt x="3" y="361"/>
                  </a:lnTo>
                  <a:lnTo>
                    <a:pt x="2" y="345"/>
                  </a:lnTo>
                  <a:lnTo>
                    <a:pt x="0" y="328"/>
                  </a:lnTo>
                  <a:lnTo>
                    <a:pt x="0" y="328"/>
                  </a:lnTo>
                  <a:lnTo>
                    <a:pt x="2" y="312"/>
                  </a:lnTo>
                  <a:lnTo>
                    <a:pt x="3" y="294"/>
                  </a:lnTo>
                  <a:lnTo>
                    <a:pt x="4" y="278"/>
                  </a:lnTo>
                  <a:lnTo>
                    <a:pt x="7" y="262"/>
                  </a:lnTo>
                  <a:lnTo>
                    <a:pt x="11" y="246"/>
                  </a:lnTo>
                  <a:lnTo>
                    <a:pt x="15" y="231"/>
                  </a:lnTo>
                  <a:lnTo>
                    <a:pt x="27" y="200"/>
                  </a:lnTo>
                  <a:lnTo>
                    <a:pt x="41" y="172"/>
                  </a:lnTo>
                  <a:lnTo>
                    <a:pt x="57" y="145"/>
                  </a:lnTo>
                  <a:lnTo>
                    <a:pt x="76" y="120"/>
                  </a:lnTo>
                  <a:lnTo>
                    <a:pt x="97" y="95"/>
                  </a:lnTo>
                  <a:lnTo>
                    <a:pt x="121" y="75"/>
                  </a:lnTo>
                  <a:lnTo>
                    <a:pt x="146" y="56"/>
                  </a:lnTo>
                  <a:lnTo>
                    <a:pt x="174" y="39"/>
                  </a:lnTo>
                  <a:lnTo>
                    <a:pt x="202" y="26"/>
                  </a:lnTo>
                  <a:lnTo>
                    <a:pt x="233" y="15"/>
                  </a:lnTo>
                  <a:lnTo>
                    <a:pt x="248" y="9"/>
                  </a:lnTo>
                  <a:lnTo>
                    <a:pt x="264" y="7"/>
                  </a:lnTo>
                  <a:lnTo>
                    <a:pt x="280" y="4"/>
                  </a:lnTo>
                  <a:lnTo>
                    <a:pt x="296" y="1"/>
                  </a:lnTo>
                  <a:lnTo>
                    <a:pt x="313" y="0"/>
                  </a:lnTo>
                  <a:lnTo>
                    <a:pt x="330" y="0"/>
                  </a:lnTo>
                  <a:lnTo>
                    <a:pt x="330" y="0"/>
                  </a:lnTo>
                  <a:lnTo>
                    <a:pt x="347" y="0"/>
                  </a:lnTo>
                  <a:lnTo>
                    <a:pt x="363" y="1"/>
                  </a:lnTo>
                  <a:lnTo>
                    <a:pt x="379" y="4"/>
                  </a:lnTo>
                  <a:lnTo>
                    <a:pt x="397" y="7"/>
                  </a:lnTo>
                  <a:lnTo>
                    <a:pt x="411" y="9"/>
                  </a:lnTo>
                  <a:lnTo>
                    <a:pt x="428" y="15"/>
                  </a:lnTo>
                  <a:lnTo>
                    <a:pt x="457" y="26"/>
                  </a:lnTo>
                  <a:lnTo>
                    <a:pt x="487" y="39"/>
                  </a:lnTo>
                  <a:lnTo>
                    <a:pt x="514" y="56"/>
                  </a:lnTo>
                  <a:lnTo>
                    <a:pt x="539" y="75"/>
                  </a:lnTo>
                  <a:lnTo>
                    <a:pt x="562" y="95"/>
                  </a:lnTo>
                  <a:lnTo>
                    <a:pt x="583" y="120"/>
                  </a:lnTo>
                  <a:lnTo>
                    <a:pt x="602" y="145"/>
                  </a:lnTo>
                  <a:lnTo>
                    <a:pt x="618" y="172"/>
                  </a:lnTo>
                  <a:lnTo>
                    <a:pt x="633" y="200"/>
                  </a:lnTo>
                  <a:lnTo>
                    <a:pt x="644" y="231"/>
                  </a:lnTo>
                  <a:lnTo>
                    <a:pt x="648" y="246"/>
                  </a:lnTo>
                  <a:lnTo>
                    <a:pt x="652" y="262"/>
                  </a:lnTo>
                  <a:lnTo>
                    <a:pt x="655" y="278"/>
                  </a:lnTo>
                  <a:lnTo>
                    <a:pt x="657" y="294"/>
                  </a:lnTo>
                  <a:lnTo>
                    <a:pt x="659" y="312"/>
                  </a:lnTo>
                  <a:lnTo>
                    <a:pt x="659" y="328"/>
                  </a:lnTo>
                  <a:lnTo>
                    <a:pt x="659" y="328"/>
                  </a:lnTo>
                  <a:lnTo>
                    <a:pt x="659" y="345"/>
                  </a:lnTo>
                  <a:lnTo>
                    <a:pt x="657" y="361"/>
                  </a:lnTo>
                  <a:lnTo>
                    <a:pt x="655" y="379"/>
                  </a:lnTo>
                  <a:lnTo>
                    <a:pt x="652" y="395"/>
                  </a:lnTo>
                  <a:lnTo>
                    <a:pt x="648" y="411"/>
                  </a:lnTo>
                  <a:lnTo>
                    <a:pt x="644" y="426"/>
                  </a:lnTo>
                  <a:lnTo>
                    <a:pt x="633" y="457"/>
                  </a:lnTo>
                  <a:lnTo>
                    <a:pt x="618" y="485"/>
                  </a:lnTo>
                  <a:lnTo>
                    <a:pt x="602" y="512"/>
                  </a:lnTo>
                  <a:lnTo>
                    <a:pt x="583" y="537"/>
                  </a:lnTo>
                  <a:lnTo>
                    <a:pt x="562" y="560"/>
                  </a:lnTo>
                  <a:lnTo>
                    <a:pt x="539" y="582"/>
                  </a:lnTo>
                  <a:lnTo>
                    <a:pt x="514" y="600"/>
                  </a:lnTo>
                  <a:lnTo>
                    <a:pt x="487" y="618"/>
                  </a:lnTo>
                  <a:lnTo>
                    <a:pt x="457" y="631"/>
                  </a:lnTo>
                  <a:lnTo>
                    <a:pt x="428" y="642"/>
                  </a:lnTo>
                  <a:lnTo>
                    <a:pt x="411" y="647"/>
                  </a:lnTo>
                  <a:lnTo>
                    <a:pt x="397" y="650"/>
                  </a:lnTo>
                  <a:lnTo>
                    <a:pt x="379" y="653"/>
                  </a:lnTo>
                  <a:lnTo>
                    <a:pt x="363" y="656"/>
                  </a:lnTo>
                  <a:lnTo>
                    <a:pt x="347" y="657"/>
                  </a:lnTo>
                  <a:lnTo>
                    <a:pt x="330" y="657"/>
                  </a:lnTo>
                  <a:lnTo>
                    <a:pt x="330" y="657"/>
                  </a:lnTo>
                  <a:close/>
                  <a:moveTo>
                    <a:pt x="330" y="38"/>
                  </a:moveTo>
                  <a:lnTo>
                    <a:pt x="330" y="38"/>
                  </a:lnTo>
                  <a:lnTo>
                    <a:pt x="300" y="39"/>
                  </a:lnTo>
                  <a:lnTo>
                    <a:pt x="272" y="43"/>
                  </a:lnTo>
                  <a:lnTo>
                    <a:pt x="244" y="50"/>
                  </a:lnTo>
                  <a:lnTo>
                    <a:pt x="217" y="61"/>
                  </a:lnTo>
                  <a:lnTo>
                    <a:pt x="191" y="73"/>
                  </a:lnTo>
                  <a:lnTo>
                    <a:pt x="167" y="87"/>
                  </a:lnTo>
                  <a:lnTo>
                    <a:pt x="144" y="104"/>
                  </a:lnTo>
                  <a:lnTo>
                    <a:pt x="124" y="122"/>
                  </a:lnTo>
                  <a:lnTo>
                    <a:pt x="105" y="144"/>
                  </a:lnTo>
                  <a:lnTo>
                    <a:pt x="89" y="165"/>
                  </a:lnTo>
                  <a:lnTo>
                    <a:pt x="74" y="189"/>
                  </a:lnTo>
                  <a:lnTo>
                    <a:pt x="62" y="215"/>
                  </a:lnTo>
                  <a:lnTo>
                    <a:pt x="51" y="242"/>
                  </a:lnTo>
                  <a:lnTo>
                    <a:pt x="45" y="270"/>
                  </a:lnTo>
                  <a:lnTo>
                    <a:pt x="41" y="298"/>
                  </a:lnTo>
                  <a:lnTo>
                    <a:pt x="38" y="328"/>
                  </a:lnTo>
                  <a:lnTo>
                    <a:pt x="38" y="328"/>
                  </a:lnTo>
                  <a:lnTo>
                    <a:pt x="41" y="359"/>
                  </a:lnTo>
                  <a:lnTo>
                    <a:pt x="45" y="387"/>
                  </a:lnTo>
                  <a:lnTo>
                    <a:pt x="51" y="415"/>
                  </a:lnTo>
                  <a:lnTo>
                    <a:pt x="62" y="442"/>
                  </a:lnTo>
                  <a:lnTo>
                    <a:pt x="74" y="468"/>
                  </a:lnTo>
                  <a:lnTo>
                    <a:pt x="89" y="492"/>
                  </a:lnTo>
                  <a:lnTo>
                    <a:pt x="105" y="513"/>
                  </a:lnTo>
                  <a:lnTo>
                    <a:pt x="124" y="535"/>
                  </a:lnTo>
                  <a:lnTo>
                    <a:pt x="144" y="553"/>
                  </a:lnTo>
                  <a:lnTo>
                    <a:pt x="167" y="570"/>
                  </a:lnTo>
                  <a:lnTo>
                    <a:pt x="191" y="584"/>
                  </a:lnTo>
                  <a:lnTo>
                    <a:pt x="217" y="596"/>
                  </a:lnTo>
                  <a:lnTo>
                    <a:pt x="244" y="606"/>
                  </a:lnTo>
                  <a:lnTo>
                    <a:pt x="272" y="614"/>
                  </a:lnTo>
                  <a:lnTo>
                    <a:pt x="300" y="618"/>
                  </a:lnTo>
                  <a:lnTo>
                    <a:pt x="330" y="619"/>
                  </a:lnTo>
                  <a:lnTo>
                    <a:pt x="330" y="619"/>
                  </a:lnTo>
                  <a:lnTo>
                    <a:pt x="359" y="618"/>
                  </a:lnTo>
                  <a:lnTo>
                    <a:pt x="389" y="614"/>
                  </a:lnTo>
                  <a:lnTo>
                    <a:pt x="417" y="606"/>
                  </a:lnTo>
                  <a:lnTo>
                    <a:pt x="444" y="596"/>
                  </a:lnTo>
                  <a:lnTo>
                    <a:pt x="468" y="584"/>
                  </a:lnTo>
                  <a:lnTo>
                    <a:pt x="492" y="570"/>
                  </a:lnTo>
                  <a:lnTo>
                    <a:pt x="515" y="553"/>
                  </a:lnTo>
                  <a:lnTo>
                    <a:pt x="535" y="535"/>
                  </a:lnTo>
                  <a:lnTo>
                    <a:pt x="554" y="513"/>
                  </a:lnTo>
                  <a:lnTo>
                    <a:pt x="571" y="492"/>
                  </a:lnTo>
                  <a:lnTo>
                    <a:pt x="586" y="468"/>
                  </a:lnTo>
                  <a:lnTo>
                    <a:pt x="598" y="442"/>
                  </a:lnTo>
                  <a:lnTo>
                    <a:pt x="608" y="415"/>
                  </a:lnTo>
                  <a:lnTo>
                    <a:pt x="616" y="387"/>
                  </a:lnTo>
                  <a:lnTo>
                    <a:pt x="620" y="359"/>
                  </a:lnTo>
                  <a:lnTo>
                    <a:pt x="621" y="328"/>
                  </a:lnTo>
                  <a:lnTo>
                    <a:pt x="621" y="328"/>
                  </a:lnTo>
                  <a:lnTo>
                    <a:pt x="620" y="298"/>
                  </a:lnTo>
                  <a:lnTo>
                    <a:pt x="616" y="270"/>
                  </a:lnTo>
                  <a:lnTo>
                    <a:pt x="608" y="242"/>
                  </a:lnTo>
                  <a:lnTo>
                    <a:pt x="598" y="215"/>
                  </a:lnTo>
                  <a:lnTo>
                    <a:pt x="586" y="189"/>
                  </a:lnTo>
                  <a:lnTo>
                    <a:pt x="571" y="165"/>
                  </a:lnTo>
                  <a:lnTo>
                    <a:pt x="554" y="144"/>
                  </a:lnTo>
                  <a:lnTo>
                    <a:pt x="535" y="122"/>
                  </a:lnTo>
                  <a:lnTo>
                    <a:pt x="515" y="104"/>
                  </a:lnTo>
                  <a:lnTo>
                    <a:pt x="492" y="87"/>
                  </a:lnTo>
                  <a:lnTo>
                    <a:pt x="468" y="73"/>
                  </a:lnTo>
                  <a:lnTo>
                    <a:pt x="444" y="61"/>
                  </a:lnTo>
                  <a:lnTo>
                    <a:pt x="417" y="50"/>
                  </a:lnTo>
                  <a:lnTo>
                    <a:pt x="389"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1" name="Freeform 186">
              <a:extLst>
                <a:ext uri="{FF2B5EF4-FFF2-40B4-BE49-F238E27FC236}">
                  <a16:creationId xmlns:a16="http://schemas.microsoft.com/office/drawing/2014/main" id="{1108F2BE-B613-4ABB-8E4F-FC049CE35155}"/>
                </a:ext>
              </a:extLst>
            </p:cNvPr>
            <p:cNvSpPr>
              <a:spLocks/>
            </p:cNvSpPr>
            <p:nvPr/>
          </p:nvSpPr>
          <p:spPr bwMode="auto">
            <a:xfrm>
              <a:off x="3332163" y="1976438"/>
              <a:ext cx="266700" cy="77788"/>
            </a:xfrm>
            <a:custGeom>
              <a:avLst/>
              <a:gdLst>
                <a:gd name="T0" fmla="*/ 6 w 336"/>
                <a:gd name="T1" fmla="*/ 0 h 98"/>
                <a:gd name="T2" fmla="*/ 3 w 336"/>
                <a:gd name="T3" fmla="*/ 1 h 98"/>
                <a:gd name="T4" fmla="*/ 0 w 336"/>
                <a:gd name="T5" fmla="*/ 4 h 98"/>
                <a:gd name="T6" fmla="*/ 0 w 336"/>
                <a:gd name="T7" fmla="*/ 16 h 98"/>
                <a:gd name="T8" fmla="*/ 0 w 336"/>
                <a:gd name="T9" fmla="*/ 18 h 98"/>
                <a:gd name="T10" fmla="*/ 3 w 336"/>
                <a:gd name="T11" fmla="*/ 21 h 98"/>
                <a:gd name="T12" fmla="*/ 124 w 336"/>
                <a:gd name="T13" fmla="*/ 21 h 98"/>
                <a:gd name="T14" fmla="*/ 66 w 336"/>
                <a:gd name="T15" fmla="*/ 88 h 98"/>
                <a:gd name="T16" fmla="*/ 65 w 336"/>
                <a:gd name="T17" fmla="*/ 92 h 98"/>
                <a:gd name="T18" fmla="*/ 66 w 336"/>
                <a:gd name="T19" fmla="*/ 96 h 98"/>
                <a:gd name="T20" fmla="*/ 70 w 336"/>
                <a:gd name="T21" fmla="*/ 98 h 98"/>
                <a:gd name="T22" fmla="*/ 73 w 336"/>
                <a:gd name="T23" fmla="*/ 96 h 98"/>
                <a:gd name="T24" fmla="*/ 137 w 336"/>
                <a:gd name="T25" fmla="*/ 21 h 98"/>
                <a:gd name="T26" fmla="*/ 163 w 336"/>
                <a:gd name="T27" fmla="*/ 82 h 98"/>
                <a:gd name="T28" fmla="*/ 163 w 336"/>
                <a:gd name="T29" fmla="*/ 83 h 98"/>
                <a:gd name="T30" fmla="*/ 166 w 336"/>
                <a:gd name="T31" fmla="*/ 86 h 98"/>
                <a:gd name="T32" fmla="*/ 168 w 336"/>
                <a:gd name="T33" fmla="*/ 87 h 98"/>
                <a:gd name="T34" fmla="*/ 171 w 336"/>
                <a:gd name="T35" fmla="*/ 86 h 98"/>
                <a:gd name="T36" fmla="*/ 174 w 336"/>
                <a:gd name="T37" fmla="*/ 82 h 98"/>
                <a:gd name="T38" fmla="*/ 198 w 336"/>
                <a:gd name="T39" fmla="*/ 21 h 98"/>
                <a:gd name="T40" fmla="*/ 261 w 336"/>
                <a:gd name="T41" fmla="*/ 95 h 98"/>
                <a:gd name="T42" fmla="*/ 265 w 336"/>
                <a:gd name="T43" fmla="*/ 98 h 98"/>
                <a:gd name="T44" fmla="*/ 269 w 336"/>
                <a:gd name="T45" fmla="*/ 96 h 98"/>
                <a:gd name="T46" fmla="*/ 270 w 336"/>
                <a:gd name="T47" fmla="*/ 95 h 98"/>
                <a:gd name="T48" fmla="*/ 270 w 336"/>
                <a:gd name="T49" fmla="*/ 91 h 98"/>
                <a:gd name="T50" fmla="*/ 211 w 336"/>
                <a:gd name="T51" fmla="*/ 21 h 98"/>
                <a:gd name="T52" fmla="*/ 329 w 336"/>
                <a:gd name="T53" fmla="*/ 21 h 98"/>
                <a:gd name="T54" fmla="*/ 334 w 336"/>
                <a:gd name="T55" fmla="*/ 20 h 98"/>
                <a:gd name="T56" fmla="*/ 336 w 336"/>
                <a:gd name="T57" fmla="*/ 16 h 98"/>
                <a:gd name="T58" fmla="*/ 336 w 336"/>
                <a:gd name="T59" fmla="*/ 5 h 98"/>
                <a:gd name="T60" fmla="*/ 334 w 336"/>
                <a:gd name="T61" fmla="*/ 1 h 98"/>
                <a:gd name="T62" fmla="*/ 329 w 336"/>
                <a:gd name="T6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98">
                  <a:moveTo>
                    <a:pt x="329" y="0"/>
                  </a:moveTo>
                  <a:lnTo>
                    <a:pt x="6" y="0"/>
                  </a:lnTo>
                  <a:lnTo>
                    <a:pt x="6" y="0"/>
                  </a:lnTo>
                  <a:lnTo>
                    <a:pt x="3" y="1"/>
                  </a:lnTo>
                  <a:lnTo>
                    <a:pt x="2" y="1"/>
                  </a:lnTo>
                  <a:lnTo>
                    <a:pt x="0" y="4"/>
                  </a:lnTo>
                  <a:lnTo>
                    <a:pt x="0" y="5"/>
                  </a:lnTo>
                  <a:lnTo>
                    <a:pt x="0" y="16"/>
                  </a:lnTo>
                  <a:lnTo>
                    <a:pt x="0" y="16"/>
                  </a:lnTo>
                  <a:lnTo>
                    <a:pt x="0" y="18"/>
                  </a:lnTo>
                  <a:lnTo>
                    <a:pt x="2" y="20"/>
                  </a:lnTo>
                  <a:lnTo>
                    <a:pt x="3" y="21"/>
                  </a:lnTo>
                  <a:lnTo>
                    <a:pt x="6" y="21"/>
                  </a:lnTo>
                  <a:lnTo>
                    <a:pt x="124" y="21"/>
                  </a:lnTo>
                  <a:lnTo>
                    <a:pt x="66" y="88"/>
                  </a:lnTo>
                  <a:lnTo>
                    <a:pt x="66" y="88"/>
                  </a:lnTo>
                  <a:lnTo>
                    <a:pt x="65" y="91"/>
                  </a:lnTo>
                  <a:lnTo>
                    <a:pt x="65" y="92"/>
                  </a:lnTo>
                  <a:lnTo>
                    <a:pt x="65" y="95"/>
                  </a:lnTo>
                  <a:lnTo>
                    <a:pt x="66" y="96"/>
                  </a:lnTo>
                  <a:lnTo>
                    <a:pt x="66" y="96"/>
                  </a:lnTo>
                  <a:lnTo>
                    <a:pt x="70" y="98"/>
                  </a:lnTo>
                  <a:lnTo>
                    <a:pt x="70" y="98"/>
                  </a:lnTo>
                  <a:lnTo>
                    <a:pt x="73" y="96"/>
                  </a:lnTo>
                  <a:lnTo>
                    <a:pt x="74" y="95"/>
                  </a:lnTo>
                  <a:lnTo>
                    <a:pt x="137" y="21"/>
                  </a:lnTo>
                  <a:lnTo>
                    <a:pt x="163" y="21"/>
                  </a:lnTo>
                  <a:lnTo>
                    <a:pt x="163" y="82"/>
                  </a:lnTo>
                  <a:lnTo>
                    <a:pt x="163" y="82"/>
                  </a:lnTo>
                  <a:lnTo>
                    <a:pt x="163" y="83"/>
                  </a:lnTo>
                  <a:lnTo>
                    <a:pt x="164" y="86"/>
                  </a:lnTo>
                  <a:lnTo>
                    <a:pt x="166" y="86"/>
                  </a:lnTo>
                  <a:lnTo>
                    <a:pt x="168" y="87"/>
                  </a:lnTo>
                  <a:lnTo>
                    <a:pt x="168" y="87"/>
                  </a:lnTo>
                  <a:lnTo>
                    <a:pt x="170" y="86"/>
                  </a:lnTo>
                  <a:lnTo>
                    <a:pt x="171" y="86"/>
                  </a:lnTo>
                  <a:lnTo>
                    <a:pt x="172" y="83"/>
                  </a:lnTo>
                  <a:lnTo>
                    <a:pt x="174" y="82"/>
                  </a:lnTo>
                  <a:lnTo>
                    <a:pt x="174" y="21"/>
                  </a:lnTo>
                  <a:lnTo>
                    <a:pt x="198" y="21"/>
                  </a:lnTo>
                  <a:lnTo>
                    <a:pt x="261" y="95"/>
                  </a:lnTo>
                  <a:lnTo>
                    <a:pt x="261" y="95"/>
                  </a:lnTo>
                  <a:lnTo>
                    <a:pt x="262" y="96"/>
                  </a:lnTo>
                  <a:lnTo>
                    <a:pt x="265" y="98"/>
                  </a:lnTo>
                  <a:lnTo>
                    <a:pt x="265" y="98"/>
                  </a:lnTo>
                  <a:lnTo>
                    <a:pt x="269" y="96"/>
                  </a:lnTo>
                  <a:lnTo>
                    <a:pt x="269" y="96"/>
                  </a:lnTo>
                  <a:lnTo>
                    <a:pt x="270" y="95"/>
                  </a:lnTo>
                  <a:lnTo>
                    <a:pt x="270" y="92"/>
                  </a:lnTo>
                  <a:lnTo>
                    <a:pt x="270" y="91"/>
                  </a:lnTo>
                  <a:lnTo>
                    <a:pt x="269" y="88"/>
                  </a:lnTo>
                  <a:lnTo>
                    <a:pt x="211" y="21"/>
                  </a:lnTo>
                  <a:lnTo>
                    <a:pt x="329" y="21"/>
                  </a:lnTo>
                  <a:lnTo>
                    <a:pt x="329" y="21"/>
                  </a:lnTo>
                  <a:lnTo>
                    <a:pt x="332" y="21"/>
                  </a:lnTo>
                  <a:lnTo>
                    <a:pt x="334" y="20"/>
                  </a:lnTo>
                  <a:lnTo>
                    <a:pt x="335" y="18"/>
                  </a:lnTo>
                  <a:lnTo>
                    <a:pt x="336" y="16"/>
                  </a:lnTo>
                  <a:lnTo>
                    <a:pt x="336" y="5"/>
                  </a:lnTo>
                  <a:lnTo>
                    <a:pt x="336" y="5"/>
                  </a:lnTo>
                  <a:lnTo>
                    <a:pt x="335" y="4"/>
                  </a:lnTo>
                  <a:lnTo>
                    <a:pt x="334" y="1"/>
                  </a:lnTo>
                  <a:lnTo>
                    <a:pt x="332" y="1"/>
                  </a:lnTo>
                  <a:lnTo>
                    <a:pt x="329" y="0"/>
                  </a:lnTo>
                  <a:lnTo>
                    <a:pt x="3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187">
              <a:extLst>
                <a:ext uri="{FF2B5EF4-FFF2-40B4-BE49-F238E27FC236}">
                  <a16:creationId xmlns:a16="http://schemas.microsoft.com/office/drawing/2014/main" id="{E38A3E2B-24AE-42A0-AFFB-420CD33F3BD2}"/>
                </a:ext>
              </a:extLst>
            </p:cNvPr>
            <p:cNvSpPr>
              <a:spLocks noEditPoints="1"/>
            </p:cNvSpPr>
            <p:nvPr/>
          </p:nvSpPr>
          <p:spPr bwMode="auto">
            <a:xfrm>
              <a:off x="3357563" y="1779588"/>
              <a:ext cx="214313" cy="180975"/>
            </a:xfrm>
            <a:custGeom>
              <a:avLst/>
              <a:gdLst>
                <a:gd name="T0" fmla="*/ 264 w 270"/>
                <a:gd name="T1" fmla="*/ 227 h 227"/>
                <a:gd name="T2" fmla="*/ 267 w 270"/>
                <a:gd name="T3" fmla="*/ 227 h 227"/>
                <a:gd name="T4" fmla="*/ 270 w 270"/>
                <a:gd name="T5" fmla="*/ 224 h 227"/>
                <a:gd name="T6" fmla="*/ 270 w 270"/>
                <a:gd name="T7" fmla="*/ 27 h 227"/>
                <a:gd name="T8" fmla="*/ 270 w 270"/>
                <a:gd name="T9" fmla="*/ 24 h 227"/>
                <a:gd name="T10" fmla="*/ 267 w 270"/>
                <a:gd name="T11" fmla="*/ 22 h 227"/>
                <a:gd name="T12" fmla="*/ 162 w 270"/>
                <a:gd name="T13" fmla="*/ 22 h 227"/>
                <a:gd name="T14" fmla="*/ 162 w 270"/>
                <a:gd name="T15" fmla="*/ 6 h 227"/>
                <a:gd name="T16" fmla="*/ 161 w 270"/>
                <a:gd name="T17" fmla="*/ 2 h 227"/>
                <a:gd name="T18" fmla="*/ 157 w 270"/>
                <a:gd name="T19" fmla="*/ 0 h 227"/>
                <a:gd name="T20" fmla="*/ 112 w 270"/>
                <a:gd name="T21" fmla="*/ 0 h 227"/>
                <a:gd name="T22" fmla="*/ 110 w 270"/>
                <a:gd name="T23" fmla="*/ 2 h 227"/>
                <a:gd name="T24" fmla="*/ 107 w 270"/>
                <a:gd name="T25" fmla="*/ 6 h 227"/>
                <a:gd name="T26" fmla="*/ 5 w 270"/>
                <a:gd name="T27" fmla="*/ 22 h 227"/>
                <a:gd name="T28" fmla="*/ 2 w 270"/>
                <a:gd name="T29" fmla="*/ 22 h 227"/>
                <a:gd name="T30" fmla="*/ 0 w 270"/>
                <a:gd name="T31" fmla="*/ 24 h 227"/>
                <a:gd name="T32" fmla="*/ 0 w 270"/>
                <a:gd name="T33" fmla="*/ 222 h 227"/>
                <a:gd name="T34" fmla="*/ 0 w 270"/>
                <a:gd name="T35" fmla="*/ 224 h 227"/>
                <a:gd name="T36" fmla="*/ 2 w 270"/>
                <a:gd name="T37" fmla="*/ 227 h 227"/>
                <a:gd name="T38" fmla="*/ 5 w 270"/>
                <a:gd name="T39" fmla="*/ 227 h 227"/>
                <a:gd name="T40" fmla="*/ 82 w 270"/>
                <a:gd name="T41" fmla="*/ 118 h 227"/>
                <a:gd name="T42" fmla="*/ 84 w 270"/>
                <a:gd name="T43" fmla="*/ 116 h 227"/>
                <a:gd name="T44" fmla="*/ 91 w 270"/>
                <a:gd name="T45" fmla="*/ 116 h 227"/>
                <a:gd name="T46" fmla="*/ 135 w 270"/>
                <a:gd name="T47" fmla="*/ 159 h 227"/>
                <a:gd name="T48" fmla="*/ 172 w 270"/>
                <a:gd name="T49" fmla="*/ 86 h 227"/>
                <a:gd name="T50" fmla="*/ 169 w 270"/>
                <a:gd name="T51" fmla="*/ 86 h 227"/>
                <a:gd name="T52" fmla="*/ 164 w 270"/>
                <a:gd name="T53" fmla="*/ 81 h 227"/>
                <a:gd name="T54" fmla="*/ 164 w 270"/>
                <a:gd name="T55" fmla="*/ 78 h 227"/>
                <a:gd name="T56" fmla="*/ 166 w 270"/>
                <a:gd name="T57" fmla="*/ 71 h 227"/>
                <a:gd name="T58" fmla="*/ 172 w 270"/>
                <a:gd name="T59" fmla="*/ 69 h 227"/>
                <a:gd name="T60" fmla="*/ 228 w 270"/>
                <a:gd name="T61" fmla="*/ 69 h 227"/>
                <a:gd name="T62" fmla="*/ 232 w 270"/>
                <a:gd name="T63" fmla="*/ 70 h 227"/>
                <a:gd name="T64" fmla="*/ 236 w 270"/>
                <a:gd name="T65" fmla="*/ 74 h 227"/>
                <a:gd name="T66" fmla="*/ 237 w 270"/>
                <a:gd name="T67" fmla="*/ 78 h 227"/>
                <a:gd name="T68" fmla="*/ 237 w 270"/>
                <a:gd name="T69" fmla="*/ 133 h 227"/>
                <a:gd name="T70" fmla="*/ 235 w 270"/>
                <a:gd name="T71" fmla="*/ 140 h 227"/>
                <a:gd name="T72" fmla="*/ 228 w 270"/>
                <a:gd name="T73" fmla="*/ 143 h 227"/>
                <a:gd name="T74" fmla="*/ 225 w 270"/>
                <a:gd name="T75" fmla="*/ 141 h 227"/>
                <a:gd name="T76" fmla="*/ 220 w 270"/>
                <a:gd name="T77" fmla="*/ 137 h 227"/>
                <a:gd name="T78" fmla="*/ 220 w 270"/>
                <a:gd name="T79" fmla="*/ 98 h 227"/>
                <a:gd name="T80" fmla="*/ 141 w 270"/>
                <a:gd name="T81" fmla="*/ 177 h 227"/>
                <a:gd name="T82" fmla="*/ 135 w 270"/>
                <a:gd name="T83" fmla="*/ 180 h 227"/>
                <a:gd name="T84" fmla="*/ 131 w 270"/>
                <a:gd name="T85" fmla="*/ 179 h 227"/>
                <a:gd name="T86" fmla="*/ 88 w 270"/>
                <a:gd name="T87" fmla="*/ 137 h 227"/>
                <a:gd name="T88" fmla="*/ 47 w 270"/>
                <a:gd name="T89" fmla="*/ 177 h 227"/>
                <a:gd name="T90" fmla="*/ 41 w 270"/>
                <a:gd name="T91" fmla="*/ 180 h 227"/>
                <a:gd name="T92" fmla="*/ 35 w 270"/>
                <a:gd name="T93" fmla="*/ 177 h 227"/>
                <a:gd name="T94" fmla="*/ 33 w 270"/>
                <a:gd name="T95" fmla="*/ 175 h 227"/>
                <a:gd name="T96" fmla="*/ 33 w 270"/>
                <a:gd name="T97" fmla="*/ 168 h 227"/>
                <a:gd name="T98" fmla="*/ 35 w 270"/>
                <a:gd name="T99" fmla="*/ 16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27">
                  <a:moveTo>
                    <a:pt x="5" y="227"/>
                  </a:moveTo>
                  <a:lnTo>
                    <a:pt x="264" y="227"/>
                  </a:lnTo>
                  <a:lnTo>
                    <a:pt x="264" y="227"/>
                  </a:lnTo>
                  <a:lnTo>
                    <a:pt x="267" y="227"/>
                  </a:lnTo>
                  <a:lnTo>
                    <a:pt x="268" y="226"/>
                  </a:lnTo>
                  <a:lnTo>
                    <a:pt x="270" y="224"/>
                  </a:lnTo>
                  <a:lnTo>
                    <a:pt x="270" y="222"/>
                  </a:lnTo>
                  <a:lnTo>
                    <a:pt x="270" y="27"/>
                  </a:lnTo>
                  <a:lnTo>
                    <a:pt x="270" y="27"/>
                  </a:lnTo>
                  <a:lnTo>
                    <a:pt x="270" y="24"/>
                  </a:lnTo>
                  <a:lnTo>
                    <a:pt x="268" y="23"/>
                  </a:lnTo>
                  <a:lnTo>
                    <a:pt x="267" y="22"/>
                  </a:lnTo>
                  <a:lnTo>
                    <a:pt x="264" y="22"/>
                  </a:lnTo>
                  <a:lnTo>
                    <a:pt x="162" y="22"/>
                  </a:lnTo>
                  <a:lnTo>
                    <a:pt x="162" y="6"/>
                  </a:lnTo>
                  <a:lnTo>
                    <a:pt x="162" y="6"/>
                  </a:lnTo>
                  <a:lnTo>
                    <a:pt x="161" y="3"/>
                  </a:lnTo>
                  <a:lnTo>
                    <a:pt x="161" y="2"/>
                  </a:lnTo>
                  <a:lnTo>
                    <a:pt x="158" y="0"/>
                  </a:lnTo>
                  <a:lnTo>
                    <a:pt x="157" y="0"/>
                  </a:lnTo>
                  <a:lnTo>
                    <a:pt x="112" y="0"/>
                  </a:lnTo>
                  <a:lnTo>
                    <a:pt x="112" y="0"/>
                  </a:lnTo>
                  <a:lnTo>
                    <a:pt x="111" y="0"/>
                  </a:lnTo>
                  <a:lnTo>
                    <a:pt x="110" y="2"/>
                  </a:lnTo>
                  <a:lnTo>
                    <a:pt x="108" y="3"/>
                  </a:lnTo>
                  <a:lnTo>
                    <a:pt x="107" y="6"/>
                  </a:lnTo>
                  <a:lnTo>
                    <a:pt x="107" y="22"/>
                  </a:lnTo>
                  <a:lnTo>
                    <a:pt x="5" y="22"/>
                  </a:lnTo>
                  <a:lnTo>
                    <a:pt x="5" y="22"/>
                  </a:lnTo>
                  <a:lnTo>
                    <a:pt x="2" y="22"/>
                  </a:lnTo>
                  <a:lnTo>
                    <a:pt x="1" y="23"/>
                  </a:lnTo>
                  <a:lnTo>
                    <a:pt x="0" y="24"/>
                  </a:lnTo>
                  <a:lnTo>
                    <a:pt x="0" y="27"/>
                  </a:lnTo>
                  <a:lnTo>
                    <a:pt x="0" y="222"/>
                  </a:lnTo>
                  <a:lnTo>
                    <a:pt x="0" y="222"/>
                  </a:lnTo>
                  <a:lnTo>
                    <a:pt x="0" y="224"/>
                  </a:lnTo>
                  <a:lnTo>
                    <a:pt x="1" y="226"/>
                  </a:lnTo>
                  <a:lnTo>
                    <a:pt x="2" y="227"/>
                  </a:lnTo>
                  <a:lnTo>
                    <a:pt x="5" y="227"/>
                  </a:lnTo>
                  <a:lnTo>
                    <a:pt x="5" y="227"/>
                  </a:lnTo>
                  <a:close/>
                  <a:moveTo>
                    <a:pt x="35" y="165"/>
                  </a:moveTo>
                  <a:lnTo>
                    <a:pt x="82" y="118"/>
                  </a:lnTo>
                  <a:lnTo>
                    <a:pt x="82" y="118"/>
                  </a:lnTo>
                  <a:lnTo>
                    <a:pt x="84" y="116"/>
                  </a:lnTo>
                  <a:lnTo>
                    <a:pt x="88" y="116"/>
                  </a:lnTo>
                  <a:lnTo>
                    <a:pt x="91" y="116"/>
                  </a:lnTo>
                  <a:lnTo>
                    <a:pt x="94" y="118"/>
                  </a:lnTo>
                  <a:lnTo>
                    <a:pt x="135" y="159"/>
                  </a:lnTo>
                  <a:lnTo>
                    <a:pt x="208" y="86"/>
                  </a:lnTo>
                  <a:lnTo>
                    <a:pt x="172" y="86"/>
                  </a:lnTo>
                  <a:lnTo>
                    <a:pt x="172" y="86"/>
                  </a:lnTo>
                  <a:lnTo>
                    <a:pt x="169" y="86"/>
                  </a:lnTo>
                  <a:lnTo>
                    <a:pt x="166" y="83"/>
                  </a:lnTo>
                  <a:lnTo>
                    <a:pt x="164" y="81"/>
                  </a:lnTo>
                  <a:lnTo>
                    <a:pt x="164" y="78"/>
                  </a:lnTo>
                  <a:lnTo>
                    <a:pt x="164" y="78"/>
                  </a:lnTo>
                  <a:lnTo>
                    <a:pt x="164" y="74"/>
                  </a:lnTo>
                  <a:lnTo>
                    <a:pt x="166" y="71"/>
                  </a:lnTo>
                  <a:lnTo>
                    <a:pt x="169" y="70"/>
                  </a:lnTo>
                  <a:lnTo>
                    <a:pt x="172" y="69"/>
                  </a:lnTo>
                  <a:lnTo>
                    <a:pt x="228" y="69"/>
                  </a:lnTo>
                  <a:lnTo>
                    <a:pt x="228" y="69"/>
                  </a:lnTo>
                  <a:lnTo>
                    <a:pt x="232" y="70"/>
                  </a:lnTo>
                  <a:lnTo>
                    <a:pt x="232" y="70"/>
                  </a:lnTo>
                  <a:lnTo>
                    <a:pt x="235" y="71"/>
                  </a:lnTo>
                  <a:lnTo>
                    <a:pt x="236" y="74"/>
                  </a:lnTo>
                  <a:lnTo>
                    <a:pt x="236" y="74"/>
                  </a:lnTo>
                  <a:lnTo>
                    <a:pt x="237" y="78"/>
                  </a:lnTo>
                  <a:lnTo>
                    <a:pt x="237" y="133"/>
                  </a:lnTo>
                  <a:lnTo>
                    <a:pt x="237" y="133"/>
                  </a:lnTo>
                  <a:lnTo>
                    <a:pt x="236" y="137"/>
                  </a:lnTo>
                  <a:lnTo>
                    <a:pt x="235" y="140"/>
                  </a:lnTo>
                  <a:lnTo>
                    <a:pt x="232" y="141"/>
                  </a:lnTo>
                  <a:lnTo>
                    <a:pt x="228" y="143"/>
                  </a:lnTo>
                  <a:lnTo>
                    <a:pt x="228" y="143"/>
                  </a:lnTo>
                  <a:lnTo>
                    <a:pt x="225" y="141"/>
                  </a:lnTo>
                  <a:lnTo>
                    <a:pt x="223" y="140"/>
                  </a:lnTo>
                  <a:lnTo>
                    <a:pt x="220" y="137"/>
                  </a:lnTo>
                  <a:lnTo>
                    <a:pt x="220" y="133"/>
                  </a:lnTo>
                  <a:lnTo>
                    <a:pt x="220" y="98"/>
                  </a:lnTo>
                  <a:lnTo>
                    <a:pt x="141" y="177"/>
                  </a:lnTo>
                  <a:lnTo>
                    <a:pt x="141" y="177"/>
                  </a:lnTo>
                  <a:lnTo>
                    <a:pt x="138" y="179"/>
                  </a:lnTo>
                  <a:lnTo>
                    <a:pt x="135" y="180"/>
                  </a:lnTo>
                  <a:lnTo>
                    <a:pt x="135" y="180"/>
                  </a:lnTo>
                  <a:lnTo>
                    <a:pt x="131" y="179"/>
                  </a:lnTo>
                  <a:lnTo>
                    <a:pt x="129" y="177"/>
                  </a:lnTo>
                  <a:lnTo>
                    <a:pt x="88" y="137"/>
                  </a:lnTo>
                  <a:lnTo>
                    <a:pt x="47" y="177"/>
                  </a:lnTo>
                  <a:lnTo>
                    <a:pt x="47" y="177"/>
                  </a:lnTo>
                  <a:lnTo>
                    <a:pt x="44" y="179"/>
                  </a:lnTo>
                  <a:lnTo>
                    <a:pt x="41" y="180"/>
                  </a:lnTo>
                  <a:lnTo>
                    <a:pt x="37" y="179"/>
                  </a:lnTo>
                  <a:lnTo>
                    <a:pt x="35" y="177"/>
                  </a:lnTo>
                  <a:lnTo>
                    <a:pt x="35" y="177"/>
                  </a:lnTo>
                  <a:lnTo>
                    <a:pt x="33" y="175"/>
                  </a:lnTo>
                  <a:lnTo>
                    <a:pt x="32" y="171"/>
                  </a:lnTo>
                  <a:lnTo>
                    <a:pt x="33" y="168"/>
                  </a:lnTo>
                  <a:lnTo>
                    <a:pt x="35" y="165"/>
                  </a:lnTo>
                  <a:lnTo>
                    <a:pt x="3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53" name="Group 52">
            <a:extLst>
              <a:ext uri="{FF2B5EF4-FFF2-40B4-BE49-F238E27FC236}">
                <a16:creationId xmlns:a16="http://schemas.microsoft.com/office/drawing/2014/main" id="{A4DDE774-FABA-40C2-8142-A955493A11C4}"/>
              </a:ext>
            </a:extLst>
          </p:cNvPr>
          <p:cNvGrpSpPr>
            <a:grpSpLocks noChangeAspect="1"/>
          </p:cNvGrpSpPr>
          <p:nvPr/>
        </p:nvGrpSpPr>
        <p:grpSpPr>
          <a:xfrm>
            <a:off x="5556310" y="2902207"/>
            <a:ext cx="520700" cy="522288"/>
            <a:chOff x="7597776" y="2497138"/>
            <a:chExt cx="520700" cy="522288"/>
          </a:xfrm>
          <a:solidFill>
            <a:schemeClr val="accent3"/>
          </a:solidFill>
        </p:grpSpPr>
        <p:sp>
          <p:nvSpPr>
            <p:cNvPr id="54" name="Freeform 50">
              <a:extLst>
                <a:ext uri="{FF2B5EF4-FFF2-40B4-BE49-F238E27FC236}">
                  <a16:creationId xmlns:a16="http://schemas.microsoft.com/office/drawing/2014/main" id="{2660801C-C339-4E9C-9355-0E17A28B313D}"/>
                </a:ext>
              </a:extLst>
            </p:cNvPr>
            <p:cNvSpPr>
              <a:spLocks noEditPoints="1"/>
            </p:cNvSpPr>
            <p:nvPr/>
          </p:nvSpPr>
          <p:spPr bwMode="auto">
            <a:xfrm>
              <a:off x="7597776" y="2497138"/>
              <a:ext cx="520700" cy="522288"/>
            </a:xfrm>
            <a:custGeom>
              <a:avLst/>
              <a:gdLst>
                <a:gd name="T0" fmla="*/ 312 w 657"/>
                <a:gd name="T1" fmla="*/ 657 h 658"/>
                <a:gd name="T2" fmla="*/ 262 w 657"/>
                <a:gd name="T3" fmla="*/ 652 h 658"/>
                <a:gd name="T4" fmla="*/ 200 w 657"/>
                <a:gd name="T5" fmla="*/ 631 h 658"/>
                <a:gd name="T6" fmla="*/ 120 w 657"/>
                <a:gd name="T7" fmla="*/ 583 h 658"/>
                <a:gd name="T8" fmla="*/ 55 w 657"/>
                <a:gd name="T9" fmla="*/ 513 h 658"/>
                <a:gd name="T10" fmla="*/ 15 w 657"/>
                <a:gd name="T11" fmla="*/ 427 h 658"/>
                <a:gd name="T12" fmla="*/ 3 w 657"/>
                <a:gd name="T13" fmla="*/ 379 h 658"/>
                <a:gd name="T14" fmla="*/ 0 w 657"/>
                <a:gd name="T15" fmla="*/ 329 h 658"/>
                <a:gd name="T16" fmla="*/ 2 w 657"/>
                <a:gd name="T17" fmla="*/ 296 h 658"/>
                <a:gd name="T18" fmla="*/ 10 w 657"/>
                <a:gd name="T19" fmla="*/ 247 h 658"/>
                <a:gd name="T20" fmla="*/ 39 w 657"/>
                <a:gd name="T21" fmla="*/ 172 h 658"/>
                <a:gd name="T22" fmla="*/ 96 w 657"/>
                <a:gd name="T23" fmla="*/ 97 h 658"/>
                <a:gd name="T24" fmla="*/ 172 w 657"/>
                <a:gd name="T25" fmla="*/ 40 h 658"/>
                <a:gd name="T26" fmla="*/ 246 w 657"/>
                <a:gd name="T27" fmla="*/ 11 h 658"/>
                <a:gd name="T28" fmla="*/ 294 w 657"/>
                <a:gd name="T29" fmla="*/ 1 h 658"/>
                <a:gd name="T30" fmla="*/ 328 w 657"/>
                <a:gd name="T31" fmla="*/ 0 h 658"/>
                <a:gd name="T32" fmla="*/ 378 w 657"/>
                <a:gd name="T33" fmla="*/ 4 h 658"/>
                <a:gd name="T34" fmla="*/ 426 w 657"/>
                <a:gd name="T35" fmla="*/ 15 h 658"/>
                <a:gd name="T36" fmla="*/ 512 w 657"/>
                <a:gd name="T37" fmla="*/ 57 h 658"/>
                <a:gd name="T38" fmla="*/ 582 w 657"/>
                <a:gd name="T39" fmla="*/ 120 h 658"/>
                <a:gd name="T40" fmla="*/ 632 w 657"/>
                <a:gd name="T41" fmla="*/ 202 h 658"/>
                <a:gd name="T42" fmla="*/ 650 w 657"/>
                <a:gd name="T43" fmla="*/ 263 h 658"/>
                <a:gd name="T44" fmla="*/ 657 w 657"/>
                <a:gd name="T45" fmla="*/ 312 h 658"/>
                <a:gd name="T46" fmla="*/ 657 w 657"/>
                <a:gd name="T47" fmla="*/ 347 h 658"/>
                <a:gd name="T48" fmla="*/ 650 w 657"/>
                <a:gd name="T49" fmla="*/ 395 h 658"/>
                <a:gd name="T50" fmla="*/ 632 w 657"/>
                <a:gd name="T51" fmla="*/ 457 h 658"/>
                <a:gd name="T52" fmla="*/ 582 w 657"/>
                <a:gd name="T53" fmla="*/ 539 h 658"/>
                <a:gd name="T54" fmla="*/ 512 w 657"/>
                <a:gd name="T55" fmla="*/ 602 h 658"/>
                <a:gd name="T56" fmla="*/ 426 w 657"/>
                <a:gd name="T57" fmla="*/ 644 h 658"/>
                <a:gd name="T58" fmla="*/ 378 w 657"/>
                <a:gd name="T59" fmla="*/ 654 h 658"/>
                <a:gd name="T60" fmla="*/ 328 w 657"/>
                <a:gd name="T61" fmla="*/ 658 h 658"/>
                <a:gd name="T62" fmla="*/ 328 w 657"/>
                <a:gd name="T63" fmla="*/ 38 h 658"/>
                <a:gd name="T64" fmla="*/ 242 w 657"/>
                <a:gd name="T65" fmla="*/ 51 h 658"/>
                <a:gd name="T66" fmla="*/ 165 w 657"/>
                <a:gd name="T67" fmla="*/ 87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5 w 657"/>
                <a:gd name="T81" fmla="*/ 571 h 658"/>
                <a:gd name="T82" fmla="*/ 242 w 657"/>
                <a:gd name="T83" fmla="*/ 607 h 658"/>
                <a:gd name="T84" fmla="*/ 328 w 657"/>
                <a:gd name="T85" fmla="*/ 621 h 658"/>
                <a:gd name="T86" fmla="*/ 387 w 657"/>
                <a:gd name="T87" fmla="*/ 614 h 658"/>
                <a:gd name="T88" fmla="*/ 468 w 657"/>
                <a:gd name="T89" fmla="*/ 586 h 658"/>
                <a:gd name="T90" fmla="*/ 533 w 657"/>
                <a:gd name="T91" fmla="*/ 535 h 658"/>
                <a:gd name="T92" fmla="*/ 585 w 657"/>
                <a:gd name="T93" fmla="*/ 468 h 658"/>
                <a:gd name="T94" fmla="*/ 614 w 657"/>
                <a:gd name="T95" fmla="*/ 388 h 658"/>
                <a:gd name="T96" fmla="*/ 619 w 657"/>
                <a:gd name="T97" fmla="*/ 329 h 658"/>
                <a:gd name="T98" fmla="*/ 606 w 657"/>
                <a:gd name="T99" fmla="*/ 243 h 658"/>
                <a:gd name="T100" fmla="*/ 570 w 657"/>
                <a:gd name="T101" fmla="*/ 167 h 658"/>
                <a:gd name="T102" fmla="*/ 513 w 657"/>
                <a:gd name="T103" fmla="*/ 105 h 658"/>
                <a:gd name="T104" fmla="*/ 442 w 657"/>
                <a:gd name="T105" fmla="*/ 61 h 658"/>
                <a:gd name="T106" fmla="*/ 358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8" y="658"/>
                  </a:moveTo>
                  <a:lnTo>
                    <a:pt x="328" y="658"/>
                  </a:lnTo>
                  <a:lnTo>
                    <a:pt x="312" y="657"/>
                  </a:lnTo>
                  <a:lnTo>
                    <a:pt x="294" y="656"/>
                  </a:lnTo>
                  <a:lnTo>
                    <a:pt x="278" y="654"/>
                  </a:lnTo>
                  <a:lnTo>
                    <a:pt x="262" y="652"/>
                  </a:lnTo>
                  <a:lnTo>
                    <a:pt x="246" y="648"/>
                  </a:lnTo>
                  <a:lnTo>
                    <a:pt x="231" y="644"/>
                  </a:lnTo>
                  <a:lnTo>
                    <a:pt x="200" y="631"/>
                  </a:lnTo>
                  <a:lnTo>
                    <a:pt x="172" y="618"/>
                  </a:lnTo>
                  <a:lnTo>
                    <a:pt x="145" y="602"/>
                  </a:lnTo>
                  <a:lnTo>
                    <a:pt x="120" y="583"/>
                  </a:lnTo>
                  <a:lnTo>
                    <a:pt x="96" y="562"/>
                  </a:lnTo>
                  <a:lnTo>
                    <a:pt x="74" y="539"/>
                  </a:lnTo>
                  <a:lnTo>
                    <a:pt x="55" y="513"/>
                  </a:lnTo>
                  <a:lnTo>
                    <a:pt x="39" y="486"/>
                  </a:lnTo>
                  <a:lnTo>
                    <a:pt x="26" y="457"/>
                  </a:lnTo>
                  <a:lnTo>
                    <a:pt x="15" y="427"/>
                  </a:lnTo>
                  <a:lnTo>
                    <a:pt x="10" y="411"/>
                  </a:lnTo>
                  <a:lnTo>
                    <a:pt x="6" y="395"/>
                  </a:lnTo>
                  <a:lnTo>
                    <a:pt x="3" y="379"/>
                  </a:lnTo>
                  <a:lnTo>
                    <a:pt x="2" y="363"/>
                  </a:lnTo>
                  <a:lnTo>
                    <a:pt x="0" y="347"/>
                  </a:lnTo>
                  <a:lnTo>
                    <a:pt x="0" y="329"/>
                  </a:lnTo>
                  <a:lnTo>
                    <a:pt x="0" y="329"/>
                  </a:lnTo>
                  <a:lnTo>
                    <a:pt x="0" y="312"/>
                  </a:lnTo>
                  <a:lnTo>
                    <a:pt x="2" y="296"/>
                  </a:lnTo>
                  <a:lnTo>
                    <a:pt x="3" y="280"/>
                  </a:lnTo>
                  <a:lnTo>
                    <a:pt x="6" y="263"/>
                  </a:lnTo>
                  <a:lnTo>
                    <a:pt x="10" y="247"/>
                  </a:lnTo>
                  <a:lnTo>
                    <a:pt x="15" y="231"/>
                  </a:lnTo>
                  <a:lnTo>
                    <a:pt x="26" y="202"/>
                  </a:lnTo>
                  <a:lnTo>
                    <a:pt x="39" y="172"/>
                  </a:lnTo>
                  <a:lnTo>
                    <a:pt x="55" y="145"/>
                  </a:lnTo>
                  <a:lnTo>
                    <a:pt x="74" y="120"/>
                  </a:lnTo>
                  <a:lnTo>
                    <a:pt x="96" y="97"/>
                  </a:lnTo>
                  <a:lnTo>
                    <a:pt x="120" y="75"/>
                  </a:lnTo>
                  <a:lnTo>
                    <a:pt x="145" y="57"/>
                  </a:lnTo>
                  <a:lnTo>
                    <a:pt x="172" y="40"/>
                  </a:lnTo>
                  <a:lnTo>
                    <a:pt x="200" y="26"/>
                  </a:lnTo>
                  <a:lnTo>
                    <a:pt x="231" y="15"/>
                  </a:lnTo>
                  <a:lnTo>
                    <a:pt x="246" y="11"/>
                  </a:lnTo>
                  <a:lnTo>
                    <a:pt x="262" y="7"/>
                  </a:lnTo>
                  <a:lnTo>
                    <a:pt x="278" y="4"/>
                  </a:lnTo>
                  <a:lnTo>
                    <a:pt x="294" y="1"/>
                  </a:lnTo>
                  <a:lnTo>
                    <a:pt x="312" y="1"/>
                  </a:lnTo>
                  <a:lnTo>
                    <a:pt x="328" y="0"/>
                  </a:lnTo>
                  <a:lnTo>
                    <a:pt x="328" y="0"/>
                  </a:lnTo>
                  <a:lnTo>
                    <a:pt x="345" y="1"/>
                  </a:lnTo>
                  <a:lnTo>
                    <a:pt x="362" y="1"/>
                  </a:lnTo>
                  <a:lnTo>
                    <a:pt x="378" y="4"/>
                  </a:lnTo>
                  <a:lnTo>
                    <a:pt x="395" y="7"/>
                  </a:lnTo>
                  <a:lnTo>
                    <a:pt x="410" y="11"/>
                  </a:lnTo>
                  <a:lnTo>
                    <a:pt x="426" y="15"/>
                  </a:lnTo>
                  <a:lnTo>
                    <a:pt x="456" y="26"/>
                  </a:lnTo>
                  <a:lnTo>
                    <a:pt x="485" y="40"/>
                  </a:lnTo>
                  <a:lnTo>
                    <a:pt x="512" y="57"/>
                  </a:lnTo>
                  <a:lnTo>
                    <a:pt x="538" y="75"/>
                  </a:lnTo>
                  <a:lnTo>
                    <a:pt x="560" y="97"/>
                  </a:lnTo>
                  <a:lnTo>
                    <a:pt x="582" y="120"/>
                  </a:lnTo>
                  <a:lnTo>
                    <a:pt x="601" y="145"/>
                  </a:lnTo>
                  <a:lnTo>
                    <a:pt x="617" y="172"/>
                  </a:lnTo>
                  <a:lnTo>
                    <a:pt x="632" y="202"/>
                  </a:lnTo>
                  <a:lnTo>
                    <a:pt x="642" y="231"/>
                  </a:lnTo>
                  <a:lnTo>
                    <a:pt x="646" y="247"/>
                  </a:lnTo>
                  <a:lnTo>
                    <a:pt x="650" y="263"/>
                  </a:lnTo>
                  <a:lnTo>
                    <a:pt x="653" y="280"/>
                  </a:lnTo>
                  <a:lnTo>
                    <a:pt x="656" y="296"/>
                  </a:lnTo>
                  <a:lnTo>
                    <a:pt x="657" y="312"/>
                  </a:lnTo>
                  <a:lnTo>
                    <a:pt x="657" y="329"/>
                  </a:lnTo>
                  <a:lnTo>
                    <a:pt x="657" y="329"/>
                  </a:lnTo>
                  <a:lnTo>
                    <a:pt x="657" y="347"/>
                  </a:lnTo>
                  <a:lnTo>
                    <a:pt x="656" y="363"/>
                  </a:lnTo>
                  <a:lnTo>
                    <a:pt x="653" y="379"/>
                  </a:lnTo>
                  <a:lnTo>
                    <a:pt x="650" y="395"/>
                  </a:lnTo>
                  <a:lnTo>
                    <a:pt x="646" y="411"/>
                  </a:lnTo>
                  <a:lnTo>
                    <a:pt x="642" y="427"/>
                  </a:lnTo>
                  <a:lnTo>
                    <a:pt x="632" y="457"/>
                  </a:lnTo>
                  <a:lnTo>
                    <a:pt x="617" y="486"/>
                  </a:lnTo>
                  <a:lnTo>
                    <a:pt x="601" y="513"/>
                  </a:lnTo>
                  <a:lnTo>
                    <a:pt x="582" y="539"/>
                  </a:lnTo>
                  <a:lnTo>
                    <a:pt x="560" y="562"/>
                  </a:lnTo>
                  <a:lnTo>
                    <a:pt x="538" y="583"/>
                  </a:lnTo>
                  <a:lnTo>
                    <a:pt x="512" y="602"/>
                  </a:lnTo>
                  <a:lnTo>
                    <a:pt x="485" y="618"/>
                  </a:lnTo>
                  <a:lnTo>
                    <a:pt x="456" y="631"/>
                  </a:lnTo>
                  <a:lnTo>
                    <a:pt x="426" y="644"/>
                  </a:lnTo>
                  <a:lnTo>
                    <a:pt x="410" y="648"/>
                  </a:lnTo>
                  <a:lnTo>
                    <a:pt x="395" y="652"/>
                  </a:lnTo>
                  <a:lnTo>
                    <a:pt x="378" y="654"/>
                  </a:lnTo>
                  <a:lnTo>
                    <a:pt x="362" y="656"/>
                  </a:lnTo>
                  <a:lnTo>
                    <a:pt x="345" y="657"/>
                  </a:lnTo>
                  <a:lnTo>
                    <a:pt x="328" y="658"/>
                  </a:lnTo>
                  <a:lnTo>
                    <a:pt x="328" y="658"/>
                  </a:lnTo>
                  <a:close/>
                  <a:moveTo>
                    <a:pt x="328" y="38"/>
                  </a:moveTo>
                  <a:lnTo>
                    <a:pt x="328" y="38"/>
                  </a:lnTo>
                  <a:lnTo>
                    <a:pt x="298" y="39"/>
                  </a:lnTo>
                  <a:lnTo>
                    <a:pt x="270" y="44"/>
                  </a:lnTo>
                  <a:lnTo>
                    <a:pt x="242" y="51"/>
                  </a:lnTo>
                  <a:lnTo>
                    <a:pt x="215" y="61"/>
                  </a:lnTo>
                  <a:lnTo>
                    <a:pt x="190" y="73"/>
                  </a:lnTo>
                  <a:lnTo>
                    <a:pt x="165" y="87"/>
                  </a:lnTo>
                  <a:lnTo>
                    <a:pt x="143" y="105"/>
                  </a:lnTo>
                  <a:lnTo>
                    <a:pt x="122" y="124"/>
                  </a:lnTo>
                  <a:lnTo>
                    <a:pt x="104" y="144"/>
                  </a:lnTo>
                  <a:lnTo>
                    <a:pt x="88" y="167"/>
                  </a:lnTo>
                  <a:lnTo>
                    <a:pt x="73" y="191"/>
                  </a:lnTo>
                  <a:lnTo>
                    <a:pt x="61" y="216"/>
                  </a:lnTo>
                  <a:lnTo>
                    <a:pt x="50" y="243"/>
                  </a:lnTo>
                  <a:lnTo>
                    <a:pt x="43" y="270"/>
                  </a:lnTo>
                  <a:lnTo>
                    <a:pt x="39" y="300"/>
                  </a:lnTo>
                  <a:lnTo>
                    <a:pt x="38" y="329"/>
                  </a:lnTo>
                  <a:lnTo>
                    <a:pt x="38" y="329"/>
                  </a:lnTo>
                  <a:lnTo>
                    <a:pt x="39" y="359"/>
                  </a:lnTo>
                  <a:lnTo>
                    <a:pt x="43" y="388"/>
                  </a:lnTo>
                  <a:lnTo>
                    <a:pt x="50" y="415"/>
                  </a:lnTo>
                  <a:lnTo>
                    <a:pt x="61" y="442"/>
                  </a:lnTo>
                  <a:lnTo>
                    <a:pt x="73" y="468"/>
                  </a:lnTo>
                  <a:lnTo>
                    <a:pt x="88" y="492"/>
                  </a:lnTo>
                  <a:lnTo>
                    <a:pt x="104" y="515"/>
                  </a:lnTo>
                  <a:lnTo>
                    <a:pt x="122" y="535"/>
                  </a:lnTo>
                  <a:lnTo>
                    <a:pt x="143" y="554"/>
                  </a:lnTo>
                  <a:lnTo>
                    <a:pt x="165" y="571"/>
                  </a:lnTo>
                  <a:lnTo>
                    <a:pt x="190" y="586"/>
                  </a:lnTo>
                  <a:lnTo>
                    <a:pt x="215" y="598"/>
                  </a:lnTo>
                  <a:lnTo>
                    <a:pt x="242" y="607"/>
                  </a:lnTo>
                  <a:lnTo>
                    <a:pt x="270" y="614"/>
                  </a:lnTo>
                  <a:lnTo>
                    <a:pt x="298" y="619"/>
                  </a:lnTo>
                  <a:lnTo>
                    <a:pt x="328" y="621"/>
                  </a:lnTo>
                  <a:lnTo>
                    <a:pt x="328" y="621"/>
                  </a:lnTo>
                  <a:lnTo>
                    <a:pt x="358" y="619"/>
                  </a:lnTo>
                  <a:lnTo>
                    <a:pt x="387" y="614"/>
                  </a:lnTo>
                  <a:lnTo>
                    <a:pt x="415" y="607"/>
                  </a:lnTo>
                  <a:lnTo>
                    <a:pt x="442" y="598"/>
                  </a:lnTo>
                  <a:lnTo>
                    <a:pt x="468" y="586"/>
                  </a:lnTo>
                  <a:lnTo>
                    <a:pt x="491" y="571"/>
                  </a:lnTo>
                  <a:lnTo>
                    <a:pt x="513" y="554"/>
                  </a:lnTo>
                  <a:lnTo>
                    <a:pt x="533" y="535"/>
                  </a:lnTo>
                  <a:lnTo>
                    <a:pt x="552" y="515"/>
                  </a:lnTo>
                  <a:lnTo>
                    <a:pt x="570" y="492"/>
                  </a:lnTo>
                  <a:lnTo>
                    <a:pt x="585" y="468"/>
                  </a:lnTo>
                  <a:lnTo>
                    <a:pt x="597" y="442"/>
                  </a:lnTo>
                  <a:lnTo>
                    <a:pt x="606" y="415"/>
                  </a:lnTo>
                  <a:lnTo>
                    <a:pt x="614" y="388"/>
                  </a:lnTo>
                  <a:lnTo>
                    <a:pt x="618" y="359"/>
                  </a:lnTo>
                  <a:lnTo>
                    <a:pt x="619" y="329"/>
                  </a:lnTo>
                  <a:lnTo>
                    <a:pt x="619" y="329"/>
                  </a:lnTo>
                  <a:lnTo>
                    <a:pt x="618" y="300"/>
                  </a:lnTo>
                  <a:lnTo>
                    <a:pt x="614" y="270"/>
                  </a:lnTo>
                  <a:lnTo>
                    <a:pt x="606" y="243"/>
                  </a:lnTo>
                  <a:lnTo>
                    <a:pt x="597" y="216"/>
                  </a:lnTo>
                  <a:lnTo>
                    <a:pt x="585" y="191"/>
                  </a:lnTo>
                  <a:lnTo>
                    <a:pt x="570" y="167"/>
                  </a:lnTo>
                  <a:lnTo>
                    <a:pt x="552" y="144"/>
                  </a:lnTo>
                  <a:lnTo>
                    <a:pt x="533" y="124"/>
                  </a:lnTo>
                  <a:lnTo>
                    <a:pt x="513" y="105"/>
                  </a:lnTo>
                  <a:lnTo>
                    <a:pt x="491" y="87"/>
                  </a:lnTo>
                  <a:lnTo>
                    <a:pt x="468" y="73"/>
                  </a:lnTo>
                  <a:lnTo>
                    <a:pt x="442" y="61"/>
                  </a:lnTo>
                  <a:lnTo>
                    <a:pt x="415" y="51"/>
                  </a:lnTo>
                  <a:lnTo>
                    <a:pt x="387" y="44"/>
                  </a:lnTo>
                  <a:lnTo>
                    <a:pt x="358"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350">
              <a:extLst>
                <a:ext uri="{FF2B5EF4-FFF2-40B4-BE49-F238E27FC236}">
                  <a16:creationId xmlns:a16="http://schemas.microsoft.com/office/drawing/2014/main" id="{39A03EFD-1C71-48E0-BF94-1D19008D5C4F}"/>
                </a:ext>
              </a:extLst>
            </p:cNvPr>
            <p:cNvSpPr>
              <a:spLocks noEditPoints="1"/>
            </p:cNvSpPr>
            <p:nvPr/>
          </p:nvSpPr>
          <p:spPr bwMode="auto">
            <a:xfrm>
              <a:off x="7750176" y="2638425"/>
              <a:ext cx="214313" cy="239713"/>
            </a:xfrm>
            <a:custGeom>
              <a:avLst/>
              <a:gdLst>
                <a:gd name="T0" fmla="*/ 266 w 272"/>
                <a:gd name="T1" fmla="*/ 0 h 304"/>
                <a:gd name="T2" fmla="*/ 207 w 272"/>
                <a:gd name="T3" fmla="*/ 0 h 304"/>
                <a:gd name="T4" fmla="*/ 207 w 272"/>
                <a:gd name="T5" fmla="*/ 15 h 304"/>
                <a:gd name="T6" fmla="*/ 251 w 272"/>
                <a:gd name="T7" fmla="*/ 15 h 304"/>
                <a:gd name="T8" fmla="*/ 251 w 272"/>
                <a:gd name="T9" fmla="*/ 15 h 304"/>
                <a:gd name="T10" fmla="*/ 253 w 272"/>
                <a:gd name="T11" fmla="*/ 15 h 304"/>
                <a:gd name="T12" fmla="*/ 256 w 272"/>
                <a:gd name="T13" fmla="*/ 17 h 304"/>
                <a:gd name="T14" fmla="*/ 256 w 272"/>
                <a:gd name="T15" fmla="*/ 19 h 304"/>
                <a:gd name="T16" fmla="*/ 257 w 272"/>
                <a:gd name="T17" fmla="*/ 21 h 304"/>
                <a:gd name="T18" fmla="*/ 257 w 272"/>
                <a:gd name="T19" fmla="*/ 222 h 304"/>
                <a:gd name="T20" fmla="*/ 198 w 272"/>
                <a:gd name="T21" fmla="*/ 222 h 304"/>
                <a:gd name="T22" fmla="*/ 198 w 272"/>
                <a:gd name="T23" fmla="*/ 222 h 304"/>
                <a:gd name="T24" fmla="*/ 196 w 272"/>
                <a:gd name="T25" fmla="*/ 222 h 304"/>
                <a:gd name="T26" fmla="*/ 194 w 272"/>
                <a:gd name="T27" fmla="*/ 223 h 304"/>
                <a:gd name="T28" fmla="*/ 194 w 272"/>
                <a:gd name="T29" fmla="*/ 225 h 304"/>
                <a:gd name="T30" fmla="*/ 192 w 272"/>
                <a:gd name="T31" fmla="*/ 227 h 304"/>
                <a:gd name="T32" fmla="*/ 192 w 272"/>
                <a:gd name="T33" fmla="*/ 287 h 304"/>
                <a:gd name="T34" fmla="*/ 22 w 272"/>
                <a:gd name="T35" fmla="*/ 287 h 304"/>
                <a:gd name="T36" fmla="*/ 22 w 272"/>
                <a:gd name="T37" fmla="*/ 287 h 304"/>
                <a:gd name="T38" fmla="*/ 19 w 272"/>
                <a:gd name="T39" fmla="*/ 287 h 304"/>
                <a:gd name="T40" fmla="*/ 18 w 272"/>
                <a:gd name="T41" fmla="*/ 285 h 304"/>
                <a:gd name="T42" fmla="*/ 16 w 272"/>
                <a:gd name="T43" fmla="*/ 284 h 304"/>
                <a:gd name="T44" fmla="*/ 16 w 272"/>
                <a:gd name="T45" fmla="*/ 281 h 304"/>
                <a:gd name="T46" fmla="*/ 16 w 272"/>
                <a:gd name="T47" fmla="*/ 21 h 304"/>
                <a:gd name="T48" fmla="*/ 16 w 272"/>
                <a:gd name="T49" fmla="*/ 21 h 304"/>
                <a:gd name="T50" fmla="*/ 16 w 272"/>
                <a:gd name="T51" fmla="*/ 19 h 304"/>
                <a:gd name="T52" fmla="*/ 18 w 272"/>
                <a:gd name="T53" fmla="*/ 17 h 304"/>
                <a:gd name="T54" fmla="*/ 19 w 272"/>
                <a:gd name="T55" fmla="*/ 15 h 304"/>
                <a:gd name="T56" fmla="*/ 22 w 272"/>
                <a:gd name="T57" fmla="*/ 15 h 304"/>
                <a:gd name="T58" fmla="*/ 66 w 272"/>
                <a:gd name="T59" fmla="*/ 15 h 304"/>
                <a:gd name="T60" fmla="*/ 66 w 272"/>
                <a:gd name="T61" fmla="*/ 0 h 304"/>
                <a:gd name="T62" fmla="*/ 7 w 272"/>
                <a:gd name="T63" fmla="*/ 0 h 304"/>
                <a:gd name="T64" fmla="*/ 7 w 272"/>
                <a:gd name="T65" fmla="*/ 0 h 304"/>
                <a:gd name="T66" fmla="*/ 4 w 272"/>
                <a:gd name="T67" fmla="*/ 0 h 304"/>
                <a:gd name="T68" fmla="*/ 3 w 272"/>
                <a:gd name="T69" fmla="*/ 2 h 304"/>
                <a:gd name="T70" fmla="*/ 2 w 272"/>
                <a:gd name="T71" fmla="*/ 3 h 304"/>
                <a:gd name="T72" fmla="*/ 0 w 272"/>
                <a:gd name="T73" fmla="*/ 6 h 304"/>
                <a:gd name="T74" fmla="*/ 0 w 272"/>
                <a:gd name="T75" fmla="*/ 299 h 304"/>
                <a:gd name="T76" fmla="*/ 0 w 272"/>
                <a:gd name="T77" fmla="*/ 299 h 304"/>
                <a:gd name="T78" fmla="*/ 2 w 272"/>
                <a:gd name="T79" fmla="*/ 300 h 304"/>
                <a:gd name="T80" fmla="*/ 3 w 272"/>
                <a:gd name="T81" fmla="*/ 301 h 304"/>
                <a:gd name="T82" fmla="*/ 4 w 272"/>
                <a:gd name="T83" fmla="*/ 303 h 304"/>
                <a:gd name="T84" fmla="*/ 7 w 272"/>
                <a:gd name="T85" fmla="*/ 304 h 304"/>
                <a:gd name="T86" fmla="*/ 266 w 272"/>
                <a:gd name="T87" fmla="*/ 304 h 304"/>
                <a:gd name="T88" fmla="*/ 266 w 272"/>
                <a:gd name="T89" fmla="*/ 304 h 304"/>
                <a:gd name="T90" fmla="*/ 269 w 272"/>
                <a:gd name="T91" fmla="*/ 303 h 304"/>
                <a:gd name="T92" fmla="*/ 270 w 272"/>
                <a:gd name="T93" fmla="*/ 301 h 304"/>
                <a:gd name="T94" fmla="*/ 272 w 272"/>
                <a:gd name="T95" fmla="*/ 300 h 304"/>
                <a:gd name="T96" fmla="*/ 272 w 272"/>
                <a:gd name="T97" fmla="*/ 299 h 304"/>
                <a:gd name="T98" fmla="*/ 272 w 272"/>
                <a:gd name="T99" fmla="*/ 6 h 304"/>
                <a:gd name="T100" fmla="*/ 272 w 272"/>
                <a:gd name="T101" fmla="*/ 6 h 304"/>
                <a:gd name="T102" fmla="*/ 272 w 272"/>
                <a:gd name="T103" fmla="*/ 3 h 304"/>
                <a:gd name="T104" fmla="*/ 270 w 272"/>
                <a:gd name="T105" fmla="*/ 2 h 304"/>
                <a:gd name="T106" fmla="*/ 269 w 272"/>
                <a:gd name="T107" fmla="*/ 0 h 304"/>
                <a:gd name="T108" fmla="*/ 266 w 272"/>
                <a:gd name="T109" fmla="*/ 0 h 304"/>
                <a:gd name="T110" fmla="*/ 266 w 272"/>
                <a:gd name="T111" fmla="*/ 0 h 304"/>
                <a:gd name="T112" fmla="*/ 203 w 272"/>
                <a:gd name="T113" fmla="*/ 284 h 304"/>
                <a:gd name="T114" fmla="*/ 203 w 272"/>
                <a:gd name="T115" fmla="*/ 233 h 304"/>
                <a:gd name="T116" fmla="*/ 254 w 272"/>
                <a:gd name="T117" fmla="*/ 233 h 304"/>
                <a:gd name="T118" fmla="*/ 203 w 272"/>
                <a:gd name="T119" fmla="*/ 28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304">
                  <a:moveTo>
                    <a:pt x="266" y="0"/>
                  </a:moveTo>
                  <a:lnTo>
                    <a:pt x="207" y="0"/>
                  </a:lnTo>
                  <a:lnTo>
                    <a:pt x="207" y="15"/>
                  </a:lnTo>
                  <a:lnTo>
                    <a:pt x="251" y="15"/>
                  </a:lnTo>
                  <a:lnTo>
                    <a:pt x="251" y="15"/>
                  </a:lnTo>
                  <a:lnTo>
                    <a:pt x="253" y="15"/>
                  </a:lnTo>
                  <a:lnTo>
                    <a:pt x="256" y="17"/>
                  </a:lnTo>
                  <a:lnTo>
                    <a:pt x="256" y="19"/>
                  </a:lnTo>
                  <a:lnTo>
                    <a:pt x="257" y="21"/>
                  </a:lnTo>
                  <a:lnTo>
                    <a:pt x="257" y="222"/>
                  </a:lnTo>
                  <a:lnTo>
                    <a:pt x="198" y="222"/>
                  </a:lnTo>
                  <a:lnTo>
                    <a:pt x="198" y="222"/>
                  </a:lnTo>
                  <a:lnTo>
                    <a:pt x="196" y="222"/>
                  </a:lnTo>
                  <a:lnTo>
                    <a:pt x="194" y="223"/>
                  </a:lnTo>
                  <a:lnTo>
                    <a:pt x="194" y="225"/>
                  </a:lnTo>
                  <a:lnTo>
                    <a:pt x="192" y="227"/>
                  </a:lnTo>
                  <a:lnTo>
                    <a:pt x="192" y="287"/>
                  </a:lnTo>
                  <a:lnTo>
                    <a:pt x="22" y="287"/>
                  </a:lnTo>
                  <a:lnTo>
                    <a:pt x="22" y="287"/>
                  </a:lnTo>
                  <a:lnTo>
                    <a:pt x="19" y="287"/>
                  </a:lnTo>
                  <a:lnTo>
                    <a:pt x="18" y="285"/>
                  </a:lnTo>
                  <a:lnTo>
                    <a:pt x="16" y="284"/>
                  </a:lnTo>
                  <a:lnTo>
                    <a:pt x="16" y="281"/>
                  </a:lnTo>
                  <a:lnTo>
                    <a:pt x="16" y="21"/>
                  </a:lnTo>
                  <a:lnTo>
                    <a:pt x="16" y="21"/>
                  </a:lnTo>
                  <a:lnTo>
                    <a:pt x="16" y="19"/>
                  </a:lnTo>
                  <a:lnTo>
                    <a:pt x="18" y="17"/>
                  </a:lnTo>
                  <a:lnTo>
                    <a:pt x="19" y="15"/>
                  </a:lnTo>
                  <a:lnTo>
                    <a:pt x="22" y="15"/>
                  </a:lnTo>
                  <a:lnTo>
                    <a:pt x="66" y="15"/>
                  </a:lnTo>
                  <a:lnTo>
                    <a:pt x="66" y="0"/>
                  </a:lnTo>
                  <a:lnTo>
                    <a:pt x="7" y="0"/>
                  </a:lnTo>
                  <a:lnTo>
                    <a:pt x="7" y="0"/>
                  </a:lnTo>
                  <a:lnTo>
                    <a:pt x="4" y="0"/>
                  </a:lnTo>
                  <a:lnTo>
                    <a:pt x="3" y="2"/>
                  </a:lnTo>
                  <a:lnTo>
                    <a:pt x="2" y="3"/>
                  </a:lnTo>
                  <a:lnTo>
                    <a:pt x="0" y="6"/>
                  </a:lnTo>
                  <a:lnTo>
                    <a:pt x="0" y="299"/>
                  </a:lnTo>
                  <a:lnTo>
                    <a:pt x="0" y="299"/>
                  </a:lnTo>
                  <a:lnTo>
                    <a:pt x="2" y="300"/>
                  </a:lnTo>
                  <a:lnTo>
                    <a:pt x="3" y="301"/>
                  </a:lnTo>
                  <a:lnTo>
                    <a:pt x="4" y="303"/>
                  </a:lnTo>
                  <a:lnTo>
                    <a:pt x="7" y="304"/>
                  </a:lnTo>
                  <a:lnTo>
                    <a:pt x="266" y="304"/>
                  </a:lnTo>
                  <a:lnTo>
                    <a:pt x="266" y="304"/>
                  </a:lnTo>
                  <a:lnTo>
                    <a:pt x="269" y="303"/>
                  </a:lnTo>
                  <a:lnTo>
                    <a:pt x="270" y="301"/>
                  </a:lnTo>
                  <a:lnTo>
                    <a:pt x="272" y="300"/>
                  </a:lnTo>
                  <a:lnTo>
                    <a:pt x="272" y="299"/>
                  </a:lnTo>
                  <a:lnTo>
                    <a:pt x="272" y="6"/>
                  </a:lnTo>
                  <a:lnTo>
                    <a:pt x="272" y="6"/>
                  </a:lnTo>
                  <a:lnTo>
                    <a:pt x="272" y="3"/>
                  </a:lnTo>
                  <a:lnTo>
                    <a:pt x="270" y="2"/>
                  </a:lnTo>
                  <a:lnTo>
                    <a:pt x="269" y="0"/>
                  </a:lnTo>
                  <a:lnTo>
                    <a:pt x="266" y="0"/>
                  </a:lnTo>
                  <a:lnTo>
                    <a:pt x="266" y="0"/>
                  </a:lnTo>
                  <a:close/>
                  <a:moveTo>
                    <a:pt x="203" y="284"/>
                  </a:moveTo>
                  <a:lnTo>
                    <a:pt x="203" y="233"/>
                  </a:lnTo>
                  <a:lnTo>
                    <a:pt x="254" y="233"/>
                  </a:lnTo>
                  <a:lnTo>
                    <a:pt x="203"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6" name="Freeform 351">
              <a:extLst>
                <a:ext uri="{FF2B5EF4-FFF2-40B4-BE49-F238E27FC236}">
                  <a16:creationId xmlns:a16="http://schemas.microsoft.com/office/drawing/2014/main" id="{9BFD0811-5A8F-4F8F-B1AC-DC0309ABF1D7}"/>
                </a:ext>
              </a:extLst>
            </p:cNvPr>
            <p:cNvSpPr>
              <a:spLocks/>
            </p:cNvSpPr>
            <p:nvPr/>
          </p:nvSpPr>
          <p:spPr bwMode="auto">
            <a:xfrm>
              <a:off x="7810501" y="2613025"/>
              <a:ext cx="95250" cy="58738"/>
            </a:xfrm>
            <a:custGeom>
              <a:avLst/>
              <a:gdLst>
                <a:gd name="T0" fmla="*/ 5 w 119"/>
                <a:gd name="T1" fmla="*/ 75 h 75"/>
                <a:gd name="T2" fmla="*/ 114 w 119"/>
                <a:gd name="T3" fmla="*/ 75 h 75"/>
                <a:gd name="T4" fmla="*/ 114 w 119"/>
                <a:gd name="T5" fmla="*/ 75 h 75"/>
                <a:gd name="T6" fmla="*/ 115 w 119"/>
                <a:gd name="T7" fmla="*/ 75 h 75"/>
                <a:gd name="T8" fmla="*/ 117 w 119"/>
                <a:gd name="T9" fmla="*/ 74 h 75"/>
                <a:gd name="T10" fmla="*/ 118 w 119"/>
                <a:gd name="T11" fmla="*/ 73 h 75"/>
                <a:gd name="T12" fmla="*/ 119 w 119"/>
                <a:gd name="T13" fmla="*/ 70 h 75"/>
                <a:gd name="T14" fmla="*/ 119 w 119"/>
                <a:gd name="T15" fmla="*/ 27 h 75"/>
                <a:gd name="T16" fmla="*/ 119 w 119"/>
                <a:gd name="T17" fmla="*/ 27 h 75"/>
                <a:gd name="T18" fmla="*/ 118 w 119"/>
                <a:gd name="T19" fmla="*/ 24 h 75"/>
                <a:gd name="T20" fmla="*/ 117 w 119"/>
                <a:gd name="T21" fmla="*/ 23 h 75"/>
                <a:gd name="T22" fmla="*/ 115 w 119"/>
                <a:gd name="T23" fmla="*/ 22 h 75"/>
                <a:gd name="T24" fmla="*/ 114 w 119"/>
                <a:gd name="T25" fmla="*/ 22 h 75"/>
                <a:gd name="T26" fmla="*/ 86 w 119"/>
                <a:gd name="T27" fmla="*/ 22 h 75"/>
                <a:gd name="T28" fmla="*/ 86 w 119"/>
                <a:gd name="T29" fmla="*/ 22 h 75"/>
                <a:gd name="T30" fmla="*/ 85 w 119"/>
                <a:gd name="T31" fmla="*/ 16 h 75"/>
                <a:gd name="T32" fmla="*/ 83 w 119"/>
                <a:gd name="T33" fmla="*/ 12 h 75"/>
                <a:gd name="T34" fmla="*/ 76 w 119"/>
                <a:gd name="T35" fmla="*/ 6 h 75"/>
                <a:gd name="T36" fmla="*/ 68 w 119"/>
                <a:gd name="T37" fmla="*/ 2 h 75"/>
                <a:gd name="T38" fmla="*/ 64 w 119"/>
                <a:gd name="T39" fmla="*/ 0 h 75"/>
                <a:gd name="T40" fmla="*/ 59 w 119"/>
                <a:gd name="T41" fmla="*/ 0 h 75"/>
                <a:gd name="T42" fmla="*/ 59 w 119"/>
                <a:gd name="T43" fmla="*/ 0 h 75"/>
                <a:gd name="T44" fmla="*/ 55 w 119"/>
                <a:gd name="T45" fmla="*/ 0 h 75"/>
                <a:gd name="T46" fmla="*/ 50 w 119"/>
                <a:gd name="T47" fmla="*/ 2 h 75"/>
                <a:gd name="T48" fmla="*/ 42 w 119"/>
                <a:gd name="T49" fmla="*/ 6 h 75"/>
                <a:gd name="T50" fmla="*/ 36 w 119"/>
                <a:gd name="T51" fmla="*/ 12 h 75"/>
                <a:gd name="T52" fmla="*/ 35 w 119"/>
                <a:gd name="T53" fmla="*/ 16 h 75"/>
                <a:gd name="T54" fmla="*/ 33 w 119"/>
                <a:gd name="T55" fmla="*/ 22 h 75"/>
                <a:gd name="T56" fmla="*/ 5 w 119"/>
                <a:gd name="T57" fmla="*/ 22 h 75"/>
                <a:gd name="T58" fmla="*/ 5 w 119"/>
                <a:gd name="T59" fmla="*/ 22 h 75"/>
                <a:gd name="T60" fmla="*/ 3 w 119"/>
                <a:gd name="T61" fmla="*/ 22 h 75"/>
                <a:gd name="T62" fmla="*/ 1 w 119"/>
                <a:gd name="T63" fmla="*/ 23 h 75"/>
                <a:gd name="T64" fmla="*/ 0 w 119"/>
                <a:gd name="T65" fmla="*/ 24 h 75"/>
                <a:gd name="T66" fmla="*/ 0 w 119"/>
                <a:gd name="T67" fmla="*/ 27 h 75"/>
                <a:gd name="T68" fmla="*/ 0 w 119"/>
                <a:gd name="T69" fmla="*/ 70 h 75"/>
                <a:gd name="T70" fmla="*/ 0 w 119"/>
                <a:gd name="T71" fmla="*/ 70 h 75"/>
                <a:gd name="T72" fmla="*/ 0 w 119"/>
                <a:gd name="T73" fmla="*/ 73 h 75"/>
                <a:gd name="T74" fmla="*/ 1 w 119"/>
                <a:gd name="T75" fmla="*/ 74 h 75"/>
                <a:gd name="T76" fmla="*/ 3 w 119"/>
                <a:gd name="T77" fmla="*/ 75 h 75"/>
                <a:gd name="T78" fmla="*/ 5 w 119"/>
                <a:gd name="T79" fmla="*/ 75 h 75"/>
                <a:gd name="T80" fmla="*/ 5 w 119"/>
                <a:gd name="T8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75">
                  <a:moveTo>
                    <a:pt x="5" y="75"/>
                  </a:moveTo>
                  <a:lnTo>
                    <a:pt x="114" y="75"/>
                  </a:lnTo>
                  <a:lnTo>
                    <a:pt x="114" y="75"/>
                  </a:lnTo>
                  <a:lnTo>
                    <a:pt x="115" y="75"/>
                  </a:lnTo>
                  <a:lnTo>
                    <a:pt x="117" y="74"/>
                  </a:lnTo>
                  <a:lnTo>
                    <a:pt x="118" y="73"/>
                  </a:lnTo>
                  <a:lnTo>
                    <a:pt x="119" y="70"/>
                  </a:lnTo>
                  <a:lnTo>
                    <a:pt x="119" y="27"/>
                  </a:lnTo>
                  <a:lnTo>
                    <a:pt x="119" y="27"/>
                  </a:lnTo>
                  <a:lnTo>
                    <a:pt x="118" y="24"/>
                  </a:lnTo>
                  <a:lnTo>
                    <a:pt x="117" y="23"/>
                  </a:lnTo>
                  <a:lnTo>
                    <a:pt x="115" y="22"/>
                  </a:lnTo>
                  <a:lnTo>
                    <a:pt x="114" y="22"/>
                  </a:lnTo>
                  <a:lnTo>
                    <a:pt x="86" y="22"/>
                  </a:lnTo>
                  <a:lnTo>
                    <a:pt x="86" y="22"/>
                  </a:lnTo>
                  <a:lnTo>
                    <a:pt x="85" y="16"/>
                  </a:lnTo>
                  <a:lnTo>
                    <a:pt x="83" y="12"/>
                  </a:lnTo>
                  <a:lnTo>
                    <a:pt x="76" y="6"/>
                  </a:lnTo>
                  <a:lnTo>
                    <a:pt x="68" y="2"/>
                  </a:lnTo>
                  <a:lnTo>
                    <a:pt x="64" y="0"/>
                  </a:lnTo>
                  <a:lnTo>
                    <a:pt x="59" y="0"/>
                  </a:lnTo>
                  <a:lnTo>
                    <a:pt x="59" y="0"/>
                  </a:lnTo>
                  <a:lnTo>
                    <a:pt x="55" y="0"/>
                  </a:lnTo>
                  <a:lnTo>
                    <a:pt x="50" y="2"/>
                  </a:lnTo>
                  <a:lnTo>
                    <a:pt x="42" y="6"/>
                  </a:lnTo>
                  <a:lnTo>
                    <a:pt x="36" y="12"/>
                  </a:lnTo>
                  <a:lnTo>
                    <a:pt x="35" y="16"/>
                  </a:lnTo>
                  <a:lnTo>
                    <a:pt x="33" y="22"/>
                  </a:lnTo>
                  <a:lnTo>
                    <a:pt x="5" y="22"/>
                  </a:lnTo>
                  <a:lnTo>
                    <a:pt x="5" y="22"/>
                  </a:lnTo>
                  <a:lnTo>
                    <a:pt x="3" y="22"/>
                  </a:lnTo>
                  <a:lnTo>
                    <a:pt x="1" y="23"/>
                  </a:lnTo>
                  <a:lnTo>
                    <a:pt x="0" y="24"/>
                  </a:lnTo>
                  <a:lnTo>
                    <a:pt x="0" y="27"/>
                  </a:lnTo>
                  <a:lnTo>
                    <a:pt x="0" y="70"/>
                  </a:lnTo>
                  <a:lnTo>
                    <a:pt x="0" y="70"/>
                  </a:lnTo>
                  <a:lnTo>
                    <a:pt x="0" y="73"/>
                  </a:lnTo>
                  <a:lnTo>
                    <a:pt x="1" y="74"/>
                  </a:lnTo>
                  <a:lnTo>
                    <a:pt x="3" y="75"/>
                  </a:lnTo>
                  <a:lnTo>
                    <a:pt x="5" y="75"/>
                  </a:lnTo>
                  <a:lnTo>
                    <a:pt x="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7" name="Freeform 352">
              <a:extLst>
                <a:ext uri="{FF2B5EF4-FFF2-40B4-BE49-F238E27FC236}">
                  <a16:creationId xmlns:a16="http://schemas.microsoft.com/office/drawing/2014/main" id="{5C58FA4D-B777-4708-BD23-C07AF2826A75}"/>
                </a:ext>
              </a:extLst>
            </p:cNvPr>
            <p:cNvSpPr>
              <a:spLocks/>
            </p:cNvSpPr>
            <p:nvPr/>
          </p:nvSpPr>
          <p:spPr bwMode="auto">
            <a:xfrm>
              <a:off x="7796213" y="2703513"/>
              <a:ext cx="122238" cy="14288"/>
            </a:xfrm>
            <a:custGeom>
              <a:avLst/>
              <a:gdLst>
                <a:gd name="T0" fmla="*/ 0 w 156"/>
                <a:gd name="T1" fmla="*/ 10 h 19"/>
                <a:gd name="T2" fmla="*/ 0 w 156"/>
                <a:gd name="T3" fmla="*/ 10 h 19"/>
                <a:gd name="T4" fmla="*/ 1 w 156"/>
                <a:gd name="T5" fmla="*/ 14 h 19"/>
                <a:gd name="T6" fmla="*/ 3 w 156"/>
                <a:gd name="T7" fmla="*/ 16 h 19"/>
                <a:gd name="T8" fmla="*/ 7 w 156"/>
                <a:gd name="T9" fmla="*/ 19 h 19"/>
                <a:gd name="T10" fmla="*/ 9 w 156"/>
                <a:gd name="T11" fmla="*/ 19 h 19"/>
                <a:gd name="T12" fmla="*/ 146 w 156"/>
                <a:gd name="T13" fmla="*/ 19 h 19"/>
                <a:gd name="T14" fmla="*/ 146 w 156"/>
                <a:gd name="T15" fmla="*/ 19 h 19"/>
                <a:gd name="T16" fmla="*/ 151 w 156"/>
                <a:gd name="T17" fmla="*/ 19 h 19"/>
                <a:gd name="T18" fmla="*/ 153 w 156"/>
                <a:gd name="T19" fmla="*/ 16 h 19"/>
                <a:gd name="T20" fmla="*/ 156 w 156"/>
                <a:gd name="T21" fmla="*/ 14 h 19"/>
                <a:gd name="T22" fmla="*/ 156 w 156"/>
                <a:gd name="T23" fmla="*/ 10 h 19"/>
                <a:gd name="T24" fmla="*/ 156 w 156"/>
                <a:gd name="T25" fmla="*/ 10 h 19"/>
                <a:gd name="T26" fmla="*/ 156 w 156"/>
                <a:gd name="T27" fmla="*/ 7 h 19"/>
                <a:gd name="T28" fmla="*/ 153 w 156"/>
                <a:gd name="T29" fmla="*/ 3 h 19"/>
                <a:gd name="T30" fmla="*/ 151 w 156"/>
                <a:gd name="T31" fmla="*/ 2 h 19"/>
                <a:gd name="T32" fmla="*/ 146 w 156"/>
                <a:gd name="T33" fmla="*/ 0 h 19"/>
                <a:gd name="T34" fmla="*/ 9 w 156"/>
                <a:gd name="T35" fmla="*/ 0 h 19"/>
                <a:gd name="T36" fmla="*/ 9 w 156"/>
                <a:gd name="T37" fmla="*/ 0 h 19"/>
                <a:gd name="T38" fmla="*/ 7 w 156"/>
                <a:gd name="T39" fmla="*/ 2 h 19"/>
                <a:gd name="T40" fmla="*/ 3 w 156"/>
                <a:gd name="T41" fmla="*/ 3 h 19"/>
                <a:gd name="T42" fmla="*/ 1 w 156"/>
                <a:gd name="T43" fmla="*/ 7 h 19"/>
                <a:gd name="T44" fmla="*/ 0 w 156"/>
                <a:gd name="T45" fmla="*/ 10 h 19"/>
                <a:gd name="T46" fmla="*/ 0 w 156"/>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9">
                  <a:moveTo>
                    <a:pt x="0" y="10"/>
                  </a:moveTo>
                  <a:lnTo>
                    <a:pt x="0" y="10"/>
                  </a:lnTo>
                  <a:lnTo>
                    <a:pt x="1" y="14"/>
                  </a:lnTo>
                  <a:lnTo>
                    <a:pt x="3" y="16"/>
                  </a:lnTo>
                  <a:lnTo>
                    <a:pt x="7" y="19"/>
                  </a:lnTo>
                  <a:lnTo>
                    <a:pt x="9" y="19"/>
                  </a:lnTo>
                  <a:lnTo>
                    <a:pt x="146" y="19"/>
                  </a:lnTo>
                  <a:lnTo>
                    <a:pt x="146" y="19"/>
                  </a:lnTo>
                  <a:lnTo>
                    <a:pt x="151" y="19"/>
                  </a:lnTo>
                  <a:lnTo>
                    <a:pt x="153" y="16"/>
                  </a:lnTo>
                  <a:lnTo>
                    <a:pt x="156" y="14"/>
                  </a:lnTo>
                  <a:lnTo>
                    <a:pt x="156" y="10"/>
                  </a:lnTo>
                  <a:lnTo>
                    <a:pt x="156" y="10"/>
                  </a:lnTo>
                  <a:lnTo>
                    <a:pt x="156" y="7"/>
                  </a:lnTo>
                  <a:lnTo>
                    <a:pt x="153" y="3"/>
                  </a:lnTo>
                  <a:lnTo>
                    <a:pt x="151" y="2"/>
                  </a:lnTo>
                  <a:lnTo>
                    <a:pt x="146" y="0"/>
                  </a:lnTo>
                  <a:lnTo>
                    <a:pt x="9" y="0"/>
                  </a:lnTo>
                  <a:lnTo>
                    <a:pt x="9" y="0"/>
                  </a:lnTo>
                  <a:lnTo>
                    <a:pt x="7" y="2"/>
                  </a:lnTo>
                  <a:lnTo>
                    <a:pt x="3" y="3"/>
                  </a:lnTo>
                  <a:lnTo>
                    <a:pt x="1" y="7"/>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8" name="Freeform 353">
              <a:extLst>
                <a:ext uri="{FF2B5EF4-FFF2-40B4-BE49-F238E27FC236}">
                  <a16:creationId xmlns:a16="http://schemas.microsoft.com/office/drawing/2014/main" id="{096EDA41-5D3E-4A9F-88D7-260F34F610EC}"/>
                </a:ext>
              </a:extLst>
            </p:cNvPr>
            <p:cNvSpPr>
              <a:spLocks/>
            </p:cNvSpPr>
            <p:nvPr/>
          </p:nvSpPr>
          <p:spPr bwMode="auto">
            <a:xfrm>
              <a:off x="7796213" y="2746375"/>
              <a:ext cx="122238" cy="14288"/>
            </a:xfrm>
            <a:custGeom>
              <a:avLst/>
              <a:gdLst>
                <a:gd name="T0" fmla="*/ 156 w 156"/>
                <a:gd name="T1" fmla="*/ 9 h 19"/>
                <a:gd name="T2" fmla="*/ 156 w 156"/>
                <a:gd name="T3" fmla="*/ 9 h 19"/>
                <a:gd name="T4" fmla="*/ 156 w 156"/>
                <a:gd name="T5" fmla="*/ 5 h 19"/>
                <a:gd name="T6" fmla="*/ 153 w 156"/>
                <a:gd name="T7" fmla="*/ 3 h 19"/>
                <a:gd name="T8" fmla="*/ 151 w 156"/>
                <a:gd name="T9" fmla="*/ 1 h 19"/>
                <a:gd name="T10" fmla="*/ 146 w 156"/>
                <a:gd name="T11" fmla="*/ 0 h 19"/>
                <a:gd name="T12" fmla="*/ 9 w 156"/>
                <a:gd name="T13" fmla="*/ 0 h 19"/>
                <a:gd name="T14" fmla="*/ 9 w 156"/>
                <a:gd name="T15" fmla="*/ 0 h 19"/>
                <a:gd name="T16" fmla="*/ 7 w 156"/>
                <a:gd name="T17" fmla="*/ 1 h 19"/>
                <a:gd name="T18" fmla="*/ 3 w 156"/>
                <a:gd name="T19" fmla="*/ 3 h 19"/>
                <a:gd name="T20" fmla="*/ 1 w 156"/>
                <a:gd name="T21" fmla="*/ 5 h 19"/>
                <a:gd name="T22" fmla="*/ 0 w 156"/>
                <a:gd name="T23" fmla="*/ 9 h 19"/>
                <a:gd name="T24" fmla="*/ 0 w 156"/>
                <a:gd name="T25" fmla="*/ 9 h 19"/>
                <a:gd name="T26" fmla="*/ 1 w 156"/>
                <a:gd name="T27" fmla="*/ 14 h 19"/>
                <a:gd name="T28" fmla="*/ 3 w 156"/>
                <a:gd name="T29" fmla="*/ 16 h 19"/>
                <a:gd name="T30" fmla="*/ 7 w 156"/>
                <a:gd name="T31" fmla="*/ 18 h 19"/>
                <a:gd name="T32" fmla="*/ 9 w 156"/>
                <a:gd name="T33" fmla="*/ 19 h 19"/>
                <a:gd name="T34" fmla="*/ 146 w 156"/>
                <a:gd name="T35" fmla="*/ 19 h 19"/>
                <a:gd name="T36" fmla="*/ 146 w 156"/>
                <a:gd name="T37" fmla="*/ 19 h 19"/>
                <a:gd name="T38" fmla="*/ 151 w 156"/>
                <a:gd name="T39" fmla="*/ 18 h 19"/>
                <a:gd name="T40" fmla="*/ 153 w 156"/>
                <a:gd name="T41" fmla="*/ 16 h 19"/>
                <a:gd name="T42" fmla="*/ 156 w 156"/>
                <a:gd name="T43" fmla="*/ 14 h 19"/>
                <a:gd name="T44" fmla="*/ 156 w 156"/>
                <a:gd name="T45" fmla="*/ 9 h 19"/>
                <a:gd name="T46" fmla="*/ 156 w 156"/>
                <a:gd name="T4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9">
                  <a:moveTo>
                    <a:pt x="156" y="9"/>
                  </a:moveTo>
                  <a:lnTo>
                    <a:pt x="156" y="9"/>
                  </a:lnTo>
                  <a:lnTo>
                    <a:pt x="156" y="5"/>
                  </a:lnTo>
                  <a:lnTo>
                    <a:pt x="153" y="3"/>
                  </a:lnTo>
                  <a:lnTo>
                    <a:pt x="151" y="1"/>
                  </a:lnTo>
                  <a:lnTo>
                    <a:pt x="146" y="0"/>
                  </a:lnTo>
                  <a:lnTo>
                    <a:pt x="9" y="0"/>
                  </a:lnTo>
                  <a:lnTo>
                    <a:pt x="9" y="0"/>
                  </a:lnTo>
                  <a:lnTo>
                    <a:pt x="7" y="1"/>
                  </a:lnTo>
                  <a:lnTo>
                    <a:pt x="3" y="3"/>
                  </a:lnTo>
                  <a:lnTo>
                    <a:pt x="1" y="5"/>
                  </a:lnTo>
                  <a:lnTo>
                    <a:pt x="0" y="9"/>
                  </a:lnTo>
                  <a:lnTo>
                    <a:pt x="0" y="9"/>
                  </a:lnTo>
                  <a:lnTo>
                    <a:pt x="1" y="14"/>
                  </a:lnTo>
                  <a:lnTo>
                    <a:pt x="3" y="16"/>
                  </a:lnTo>
                  <a:lnTo>
                    <a:pt x="7" y="18"/>
                  </a:lnTo>
                  <a:lnTo>
                    <a:pt x="9" y="19"/>
                  </a:lnTo>
                  <a:lnTo>
                    <a:pt x="146" y="19"/>
                  </a:lnTo>
                  <a:lnTo>
                    <a:pt x="146" y="19"/>
                  </a:lnTo>
                  <a:lnTo>
                    <a:pt x="151" y="18"/>
                  </a:lnTo>
                  <a:lnTo>
                    <a:pt x="153" y="16"/>
                  </a:lnTo>
                  <a:lnTo>
                    <a:pt x="156" y="14"/>
                  </a:lnTo>
                  <a:lnTo>
                    <a:pt x="156" y="9"/>
                  </a:lnTo>
                  <a:lnTo>
                    <a:pt x="15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59" name="Freeform 354">
              <a:extLst>
                <a:ext uri="{FF2B5EF4-FFF2-40B4-BE49-F238E27FC236}">
                  <a16:creationId xmlns:a16="http://schemas.microsoft.com/office/drawing/2014/main" id="{0DEE8D98-243F-4F96-B49C-839002C5446E}"/>
                </a:ext>
              </a:extLst>
            </p:cNvPr>
            <p:cNvSpPr>
              <a:spLocks/>
            </p:cNvSpPr>
            <p:nvPr/>
          </p:nvSpPr>
          <p:spPr bwMode="auto">
            <a:xfrm>
              <a:off x="7796213" y="2787650"/>
              <a:ext cx="68263" cy="15875"/>
            </a:xfrm>
            <a:custGeom>
              <a:avLst/>
              <a:gdLst>
                <a:gd name="T0" fmla="*/ 9 w 87"/>
                <a:gd name="T1" fmla="*/ 0 h 19"/>
                <a:gd name="T2" fmla="*/ 9 w 87"/>
                <a:gd name="T3" fmla="*/ 0 h 19"/>
                <a:gd name="T4" fmla="*/ 7 w 87"/>
                <a:gd name="T5" fmla="*/ 0 h 19"/>
                <a:gd name="T6" fmla="*/ 3 w 87"/>
                <a:gd name="T7" fmla="*/ 3 h 19"/>
                <a:gd name="T8" fmla="*/ 1 w 87"/>
                <a:gd name="T9" fmla="*/ 5 h 19"/>
                <a:gd name="T10" fmla="*/ 0 w 87"/>
                <a:gd name="T11" fmla="*/ 9 h 19"/>
                <a:gd name="T12" fmla="*/ 0 w 87"/>
                <a:gd name="T13" fmla="*/ 9 h 19"/>
                <a:gd name="T14" fmla="*/ 1 w 87"/>
                <a:gd name="T15" fmla="*/ 12 h 19"/>
                <a:gd name="T16" fmla="*/ 3 w 87"/>
                <a:gd name="T17" fmla="*/ 16 h 19"/>
                <a:gd name="T18" fmla="*/ 7 w 87"/>
                <a:gd name="T19" fmla="*/ 17 h 19"/>
                <a:gd name="T20" fmla="*/ 9 w 87"/>
                <a:gd name="T21" fmla="*/ 19 h 19"/>
                <a:gd name="T22" fmla="*/ 78 w 87"/>
                <a:gd name="T23" fmla="*/ 19 h 19"/>
                <a:gd name="T24" fmla="*/ 78 w 87"/>
                <a:gd name="T25" fmla="*/ 19 h 19"/>
                <a:gd name="T26" fmla="*/ 82 w 87"/>
                <a:gd name="T27" fmla="*/ 17 h 19"/>
                <a:gd name="T28" fmla="*/ 85 w 87"/>
                <a:gd name="T29" fmla="*/ 16 h 19"/>
                <a:gd name="T30" fmla="*/ 87 w 87"/>
                <a:gd name="T31" fmla="*/ 12 h 19"/>
                <a:gd name="T32" fmla="*/ 87 w 87"/>
                <a:gd name="T33" fmla="*/ 9 h 19"/>
                <a:gd name="T34" fmla="*/ 87 w 87"/>
                <a:gd name="T35" fmla="*/ 9 h 19"/>
                <a:gd name="T36" fmla="*/ 87 w 87"/>
                <a:gd name="T37" fmla="*/ 5 h 19"/>
                <a:gd name="T38" fmla="*/ 85 w 87"/>
                <a:gd name="T39" fmla="*/ 3 h 19"/>
                <a:gd name="T40" fmla="*/ 82 w 87"/>
                <a:gd name="T41" fmla="*/ 0 h 19"/>
                <a:gd name="T42" fmla="*/ 78 w 87"/>
                <a:gd name="T43" fmla="*/ 0 h 19"/>
                <a:gd name="T44" fmla="*/ 9 w 87"/>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9">
                  <a:moveTo>
                    <a:pt x="9" y="0"/>
                  </a:moveTo>
                  <a:lnTo>
                    <a:pt x="9" y="0"/>
                  </a:lnTo>
                  <a:lnTo>
                    <a:pt x="7" y="0"/>
                  </a:lnTo>
                  <a:lnTo>
                    <a:pt x="3" y="3"/>
                  </a:lnTo>
                  <a:lnTo>
                    <a:pt x="1" y="5"/>
                  </a:lnTo>
                  <a:lnTo>
                    <a:pt x="0" y="9"/>
                  </a:lnTo>
                  <a:lnTo>
                    <a:pt x="0" y="9"/>
                  </a:lnTo>
                  <a:lnTo>
                    <a:pt x="1" y="12"/>
                  </a:lnTo>
                  <a:lnTo>
                    <a:pt x="3" y="16"/>
                  </a:lnTo>
                  <a:lnTo>
                    <a:pt x="7" y="17"/>
                  </a:lnTo>
                  <a:lnTo>
                    <a:pt x="9" y="19"/>
                  </a:lnTo>
                  <a:lnTo>
                    <a:pt x="78" y="19"/>
                  </a:lnTo>
                  <a:lnTo>
                    <a:pt x="78" y="19"/>
                  </a:lnTo>
                  <a:lnTo>
                    <a:pt x="82" y="17"/>
                  </a:lnTo>
                  <a:lnTo>
                    <a:pt x="85" y="16"/>
                  </a:lnTo>
                  <a:lnTo>
                    <a:pt x="87" y="12"/>
                  </a:lnTo>
                  <a:lnTo>
                    <a:pt x="87" y="9"/>
                  </a:lnTo>
                  <a:lnTo>
                    <a:pt x="87" y="9"/>
                  </a:lnTo>
                  <a:lnTo>
                    <a:pt x="87" y="5"/>
                  </a:lnTo>
                  <a:lnTo>
                    <a:pt x="85" y="3"/>
                  </a:lnTo>
                  <a:lnTo>
                    <a:pt x="82" y="0"/>
                  </a:lnTo>
                  <a:lnTo>
                    <a:pt x="78"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60" name="Group 59">
            <a:extLst>
              <a:ext uri="{FF2B5EF4-FFF2-40B4-BE49-F238E27FC236}">
                <a16:creationId xmlns:a16="http://schemas.microsoft.com/office/drawing/2014/main" id="{3803E43E-4999-47F0-AAF2-0356CAA8CA66}"/>
              </a:ext>
            </a:extLst>
          </p:cNvPr>
          <p:cNvGrpSpPr>
            <a:grpSpLocks noChangeAspect="1"/>
          </p:cNvGrpSpPr>
          <p:nvPr/>
        </p:nvGrpSpPr>
        <p:grpSpPr>
          <a:xfrm>
            <a:off x="9223254" y="4589554"/>
            <a:ext cx="520700" cy="522288"/>
            <a:chOff x="9342438" y="3340100"/>
            <a:chExt cx="520700" cy="522288"/>
          </a:xfrm>
          <a:solidFill>
            <a:schemeClr val="accent2"/>
          </a:solidFill>
        </p:grpSpPr>
        <p:sp>
          <p:nvSpPr>
            <p:cNvPr id="61" name="Freeform 41">
              <a:extLst>
                <a:ext uri="{FF2B5EF4-FFF2-40B4-BE49-F238E27FC236}">
                  <a16:creationId xmlns:a16="http://schemas.microsoft.com/office/drawing/2014/main" id="{3CDF0029-AA7C-43FA-952A-C0C8B6D093A6}"/>
                </a:ext>
              </a:extLst>
            </p:cNvPr>
            <p:cNvSpPr>
              <a:spLocks noEditPoints="1"/>
            </p:cNvSpPr>
            <p:nvPr/>
          </p:nvSpPr>
          <p:spPr bwMode="auto">
            <a:xfrm>
              <a:off x="9342438" y="3340100"/>
              <a:ext cx="520700" cy="522288"/>
            </a:xfrm>
            <a:custGeom>
              <a:avLst/>
              <a:gdLst>
                <a:gd name="T0" fmla="*/ 312 w 657"/>
                <a:gd name="T1" fmla="*/ 656 h 656"/>
                <a:gd name="T2" fmla="*/ 262 w 657"/>
                <a:gd name="T3" fmla="*/ 650 h 656"/>
                <a:gd name="T4" fmla="*/ 200 w 657"/>
                <a:gd name="T5" fmla="*/ 631 h 656"/>
                <a:gd name="T6" fmla="*/ 120 w 657"/>
                <a:gd name="T7" fmla="*/ 581 h 656"/>
                <a:gd name="T8" fmla="*/ 56 w 657"/>
                <a:gd name="T9" fmla="*/ 511 h 656"/>
                <a:gd name="T10" fmla="*/ 15 w 657"/>
                <a:gd name="T11" fmla="*/ 425 h 656"/>
                <a:gd name="T12" fmla="*/ 4 w 657"/>
                <a:gd name="T13" fmla="*/ 378 h 656"/>
                <a:gd name="T14" fmla="*/ 0 w 657"/>
                <a:gd name="T15" fmla="*/ 329 h 656"/>
                <a:gd name="T16" fmla="*/ 1 w 657"/>
                <a:gd name="T17" fmla="*/ 295 h 656"/>
                <a:gd name="T18" fmla="*/ 9 w 657"/>
                <a:gd name="T19" fmla="*/ 247 h 656"/>
                <a:gd name="T20" fmla="*/ 39 w 657"/>
                <a:gd name="T21" fmla="*/ 172 h 656"/>
                <a:gd name="T22" fmla="*/ 95 w 657"/>
                <a:gd name="T23" fmla="*/ 96 h 656"/>
                <a:gd name="T24" fmla="*/ 172 w 657"/>
                <a:gd name="T25" fmla="*/ 39 h 656"/>
                <a:gd name="T26" fmla="*/ 246 w 657"/>
                <a:gd name="T27" fmla="*/ 10 h 656"/>
                <a:gd name="T28" fmla="*/ 294 w 657"/>
                <a:gd name="T29" fmla="*/ 1 h 656"/>
                <a:gd name="T30" fmla="*/ 328 w 657"/>
                <a:gd name="T31" fmla="*/ 0 h 656"/>
                <a:gd name="T32" fmla="*/ 379 w 657"/>
                <a:gd name="T33" fmla="*/ 4 h 656"/>
                <a:gd name="T34" fmla="*/ 426 w 657"/>
                <a:gd name="T35" fmla="*/ 14 h 656"/>
                <a:gd name="T36" fmla="*/ 512 w 657"/>
                <a:gd name="T37" fmla="*/ 56 h 656"/>
                <a:gd name="T38" fmla="*/ 582 w 657"/>
                <a:gd name="T39" fmla="*/ 119 h 656"/>
                <a:gd name="T40" fmla="*/ 631 w 657"/>
                <a:gd name="T41" fmla="*/ 200 h 656"/>
                <a:gd name="T42" fmla="*/ 650 w 657"/>
                <a:gd name="T43" fmla="*/ 262 h 656"/>
                <a:gd name="T44" fmla="*/ 657 w 657"/>
                <a:gd name="T45" fmla="*/ 311 h 656"/>
                <a:gd name="T46" fmla="*/ 657 w 657"/>
                <a:gd name="T47" fmla="*/ 345 h 656"/>
                <a:gd name="T48" fmla="*/ 650 w 657"/>
                <a:gd name="T49" fmla="*/ 394 h 656"/>
                <a:gd name="T50" fmla="*/ 631 w 657"/>
                <a:gd name="T51" fmla="*/ 456 h 656"/>
                <a:gd name="T52" fmla="*/ 582 w 657"/>
                <a:gd name="T53" fmla="*/ 537 h 656"/>
                <a:gd name="T54" fmla="*/ 512 w 657"/>
                <a:gd name="T55" fmla="*/ 601 h 656"/>
                <a:gd name="T56" fmla="*/ 426 w 657"/>
                <a:gd name="T57" fmla="*/ 642 h 656"/>
                <a:gd name="T58" fmla="*/ 379 w 657"/>
                <a:gd name="T59" fmla="*/ 654 h 656"/>
                <a:gd name="T60" fmla="*/ 328 w 657"/>
                <a:gd name="T61" fmla="*/ 656 h 656"/>
                <a:gd name="T62" fmla="*/ 328 w 657"/>
                <a:gd name="T63" fmla="*/ 37 h 656"/>
                <a:gd name="T64" fmla="*/ 242 w 657"/>
                <a:gd name="T65" fmla="*/ 51 h 656"/>
                <a:gd name="T66" fmla="*/ 165 w 657"/>
                <a:gd name="T67" fmla="*/ 87 h 656"/>
                <a:gd name="T68" fmla="*/ 103 w 657"/>
                <a:gd name="T69" fmla="*/ 143 h 656"/>
                <a:gd name="T70" fmla="*/ 61 w 657"/>
                <a:gd name="T71" fmla="*/ 215 h 656"/>
                <a:gd name="T72" fmla="*/ 39 w 657"/>
                <a:gd name="T73" fmla="*/ 298 h 656"/>
                <a:gd name="T74" fmla="*/ 39 w 657"/>
                <a:gd name="T75" fmla="*/ 358 h 656"/>
                <a:gd name="T76" fmla="*/ 61 w 657"/>
                <a:gd name="T77" fmla="*/ 441 h 656"/>
                <a:gd name="T78" fmla="*/ 103 w 657"/>
                <a:gd name="T79" fmla="*/ 513 h 656"/>
                <a:gd name="T80" fmla="*/ 165 w 657"/>
                <a:gd name="T81" fmla="*/ 569 h 656"/>
                <a:gd name="T82" fmla="*/ 242 w 657"/>
                <a:gd name="T83" fmla="*/ 607 h 656"/>
                <a:gd name="T84" fmla="*/ 328 w 657"/>
                <a:gd name="T85" fmla="*/ 619 h 656"/>
                <a:gd name="T86" fmla="*/ 387 w 657"/>
                <a:gd name="T87" fmla="*/ 613 h 656"/>
                <a:gd name="T88" fmla="*/ 468 w 657"/>
                <a:gd name="T89" fmla="*/ 584 h 656"/>
                <a:gd name="T90" fmla="*/ 535 w 657"/>
                <a:gd name="T91" fmla="*/ 534 h 656"/>
                <a:gd name="T92" fmla="*/ 584 w 657"/>
                <a:gd name="T93" fmla="*/ 467 h 656"/>
                <a:gd name="T94" fmla="*/ 614 w 657"/>
                <a:gd name="T95" fmla="*/ 386 h 656"/>
                <a:gd name="T96" fmla="*/ 619 w 657"/>
                <a:gd name="T97" fmla="*/ 329 h 656"/>
                <a:gd name="T98" fmla="*/ 606 w 657"/>
                <a:gd name="T99" fmla="*/ 241 h 656"/>
                <a:gd name="T100" fmla="*/ 570 w 657"/>
                <a:gd name="T101" fmla="*/ 165 h 656"/>
                <a:gd name="T102" fmla="*/ 513 w 657"/>
                <a:gd name="T103" fmla="*/ 103 h 656"/>
                <a:gd name="T104" fmla="*/ 442 w 657"/>
                <a:gd name="T105" fmla="*/ 60 h 656"/>
                <a:gd name="T106" fmla="*/ 359 w 657"/>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6">
                  <a:moveTo>
                    <a:pt x="328" y="656"/>
                  </a:moveTo>
                  <a:lnTo>
                    <a:pt x="328" y="656"/>
                  </a:lnTo>
                  <a:lnTo>
                    <a:pt x="312" y="656"/>
                  </a:lnTo>
                  <a:lnTo>
                    <a:pt x="294" y="655"/>
                  </a:lnTo>
                  <a:lnTo>
                    <a:pt x="278" y="654"/>
                  </a:lnTo>
                  <a:lnTo>
                    <a:pt x="262" y="650"/>
                  </a:lnTo>
                  <a:lnTo>
                    <a:pt x="246" y="647"/>
                  </a:lnTo>
                  <a:lnTo>
                    <a:pt x="231" y="642"/>
                  </a:lnTo>
                  <a:lnTo>
                    <a:pt x="200" y="631"/>
                  </a:lnTo>
                  <a:lnTo>
                    <a:pt x="172" y="617"/>
                  </a:lnTo>
                  <a:lnTo>
                    <a:pt x="145" y="601"/>
                  </a:lnTo>
                  <a:lnTo>
                    <a:pt x="120" y="581"/>
                  </a:lnTo>
                  <a:lnTo>
                    <a:pt x="95" y="561"/>
                  </a:lnTo>
                  <a:lnTo>
                    <a:pt x="75" y="537"/>
                  </a:lnTo>
                  <a:lnTo>
                    <a:pt x="56" y="511"/>
                  </a:lnTo>
                  <a:lnTo>
                    <a:pt x="39" y="484"/>
                  </a:lnTo>
                  <a:lnTo>
                    <a:pt x="26" y="456"/>
                  </a:lnTo>
                  <a:lnTo>
                    <a:pt x="15" y="425"/>
                  </a:lnTo>
                  <a:lnTo>
                    <a:pt x="9" y="411"/>
                  </a:lnTo>
                  <a:lnTo>
                    <a:pt x="7" y="394"/>
                  </a:lnTo>
                  <a:lnTo>
                    <a:pt x="4" y="378"/>
                  </a:lnTo>
                  <a:lnTo>
                    <a:pt x="1" y="362"/>
                  </a:lnTo>
                  <a:lnTo>
                    <a:pt x="0" y="345"/>
                  </a:lnTo>
                  <a:lnTo>
                    <a:pt x="0" y="329"/>
                  </a:lnTo>
                  <a:lnTo>
                    <a:pt x="0" y="329"/>
                  </a:lnTo>
                  <a:lnTo>
                    <a:pt x="0" y="311"/>
                  </a:lnTo>
                  <a:lnTo>
                    <a:pt x="1" y="295"/>
                  </a:lnTo>
                  <a:lnTo>
                    <a:pt x="4" y="278"/>
                  </a:lnTo>
                  <a:lnTo>
                    <a:pt x="7" y="262"/>
                  </a:lnTo>
                  <a:lnTo>
                    <a:pt x="9" y="247"/>
                  </a:lnTo>
                  <a:lnTo>
                    <a:pt x="15" y="231"/>
                  </a:lnTo>
                  <a:lnTo>
                    <a:pt x="26" y="200"/>
                  </a:lnTo>
                  <a:lnTo>
                    <a:pt x="39" y="172"/>
                  </a:lnTo>
                  <a:lnTo>
                    <a:pt x="56" y="145"/>
                  </a:lnTo>
                  <a:lnTo>
                    <a:pt x="75" y="119"/>
                  </a:lnTo>
                  <a:lnTo>
                    <a:pt x="95" y="96"/>
                  </a:lnTo>
                  <a:lnTo>
                    <a:pt x="120" y="75"/>
                  </a:lnTo>
                  <a:lnTo>
                    <a:pt x="145" y="56"/>
                  </a:lnTo>
                  <a:lnTo>
                    <a:pt x="172" y="39"/>
                  </a:lnTo>
                  <a:lnTo>
                    <a:pt x="200" y="25"/>
                  </a:lnTo>
                  <a:lnTo>
                    <a:pt x="231" y="14"/>
                  </a:lnTo>
                  <a:lnTo>
                    <a:pt x="246" y="10"/>
                  </a:lnTo>
                  <a:lnTo>
                    <a:pt x="262" y="6"/>
                  </a:lnTo>
                  <a:lnTo>
                    <a:pt x="278" y="4"/>
                  </a:lnTo>
                  <a:lnTo>
                    <a:pt x="294" y="1"/>
                  </a:lnTo>
                  <a:lnTo>
                    <a:pt x="312" y="0"/>
                  </a:lnTo>
                  <a:lnTo>
                    <a:pt x="328" y="0"/>
                  </a:lnTo>
                  <a:lnTo>
                    <a:pt x="328" y="0"/>
                  </a:lnTo>
                  <a:lnTo>
                    <a:pt x="345" y="0"/>
                  </a:lnTo>
                  <a:lnTo>
                    <a:pt x="361" y="1"/>
                  </a:lnTo>
                  <a:lnTo>
                    <a:pt x="379" y="4"/>
                  </a:lnTo>
                  <a:lnTo>
                    <a:pt x="395" y="6"/>
                  </a:lnTo>
                  <a:lnTo>
                    <a:pt x="411" y="10"/>
                  </a:lnTo>
                  <a:lnTo>
                    <a:pt x="426" y="14"/>
                  </a:lnTo>
                  <a:lnTo>
                    <a:pt x="457" y="25"/>
                  </a:lnTo>
                  <a:lnTo>
                    <a:pt x="485" y="39"/>
                  </a:lnTo>
                  <a:lnTo>
                    <a:pt x="512" y="56"/>
                  </a:lnTo>
                  <a:lnTo>
                    <a:pt x="537" y="75"/>
                  </a:lnTo>
                  <a:lnTo>
                    <a:pt x="560" y="96"/>
                  </a:lnTo>
                  <a:lnTo>
                    <a:pt x="582" y="119"/>
                  </a:lnTo>
                  <a:lnTo>
                    <a:pt x="600" y="145"/>
                  </a:lnTo>
                  <a:lnTo>
                    <a:pt x="618" y="172"/>
                  </a:lnTo>
                  <a:lnTo>
                    <a:pt x="631" y="200"/>
                  </a:lnTo>
                  <a:lnTo>
                    <a:pt x="642" y="231"/>
                  </a:lnTo>
                  <a:lnTo>
                    <a:pt x="647" y="247"/>
                  </a:lnTo>
                  <a:lnTo>
                    <a:pt x="650" y="262"/>
                  </a:lnTo>
                  <a:lnTo>
                    <a:pt x="653" y="278"/>
                  </a:lnTo>
                  <a:lnTo>
                    <a:pt x="656" y="295"/>
                  </a:lnTo>
                  <a:lnTo>
                    <a:pt x="657" y="311"/>
                  </a:lnTo>
                  <a:lnTo>
                    <a:pt x="657" y="329"/>
                  </a:lnTo>
                  <a:lnTo>
                    <a:pt x="657" y="329"/>
                  </a:lnTo>
                  <a:lnTo>
                    <a:pt x="657" y="345"/>
                  </a:lnTo>
                  <a:lnTo>
                    <a:pt x="656" y="362"/>
                  </a:lnTo>
                  <a:lnTo>
                    <a:pt x="653" y="378"/>
                  </a:lnTo>
                  <a:lnTo>
                    <a:pt x="650" y="394"/>
                  </a:lnTo>
                  <a:lnTo>
                    <a:pt x="647" y="411"/>
                  </a:lnTo>
                  <a:lnTo>
                    <a:pt x="642" y="425"/>
                  </a:lnTo>
                  <a:lnTo>
                    <a:pt x="631" y="456"/>
                  </a:lnTo>
                  <a:lnTo>
                    <a:pt x="618" y="484"/>
                  </a:lnTo>
                  <a:lnTo>
                    <a:pt x="600" y="511"/>
                  </a:lnTo>
                  <a:lnTo>
                    <a:pt x="582" y="537"/>
                  </a:lnTo>
                  <a:lnTo>
                    <a:pt x="560" y="561"/>
                  </a:lnTo>
                  <a:lnTo>
                    <a:pt x="537" y="581"/>
                  </a:lnTo>
                  <a:lnTo>
                    <a:pt x="512" y="601"/>
                  </a:lnTo>
                  <a:lnTo>
                    <a:pt x="485" y="617"/>
                  </a:lnTo>
                  <a:lnTo>
                    <a:pt x="457" y="631"/>
                  </a:lnTo>
                  <a:lnTo>
                    <a:pt x="426" y="642"/>
                  </a:lnTo>
                  <a:lnTo>
                    <a:pt x="411" y="647"/>
                  </a:lnTo>
                  <a:lnTo>
                    <a:pt x="395" y="650"/>
                  </a:lnTo>
                  <a:lnTo>
                    <a:pt x="379" y="654"/>
                  </a:lnTo>
                  <a:lnTo>
                    <a:pt x="361" y="655"/>
                  </a:lnTo>
                  <a:lnTo>
                    <a:pt x="345" y="656"/>
                  </a:lnTo>
                  <a:lnTo>
                    <a:pt x="328" y="656"/>
                  </a:lnTo>
                  <a:lnTo>
                    <a:pt x="328" y="656"/>
                  </a:lnTo>
                  <a:close/>
                  <a:moveTo>
                    <a:pt x="328" y="37"/>
                  </a:moveTo>
                  <a:lnTo>
                    <a:pt x="328" y="37"/>
                  </a:lnTo>
                  <a:lnTo>
                    <a:pt x="298" y="39"/>
                  </a:lnTo>
                  <a:lnTo>
                    <a:pt x="270" y="43"/>
                  </a:lnTo>
                  <a:lnTo>
                    <a:pt x="242" y="51"/>
                  </a:lnTo>
                  <a:lnTo>
                    <a:pt x="215" y="60"/>
                  </a:lnTo>
                  <a:lnTo>
                    <a:pt x="189" y="72"/>
                  </a:lnTo>
                  <a:lnTo>
                    <a:pt x="165" y="87"/>
                  </a:lnTo>
                  <a:lnTo>
                    <a:pt x="144" y="103"/>
                  </a:lnTo>
                  <a:lnTo>
                    <a:pt x="122" y="122"/>
                  </a:lnTo>
                  <a:lnTo>
                    <a:pt x="103" y="143"/>
                  </a:lnTo>
                  <a:lnTo>
                    <a:pt x="87" y="165"/>
                  </a:lnTo>
                  <a:lnTo>
                    <a:pt x="73" y="189"/>
                  </a:lnTo>
                  <a:lnTo>
                    <a:pt x="61" y="215"/>
                  </a:lnTo>
                  <a:lnTo>
                    <a:pt x="50" y="241"/>
                  </a:lnTo>
                  <a:lnTo>
                    <a:pt x="43" y="270"/>
                  </a:lnTo>
                  <a:lnTo>
                    <a:pt x="39" y="298"/>
                  </a:lnTo>
                  <a:lnTo>
                    <a:pt x="38" y="329"/>
                  </a:lnTo>
                  <a:lnTo>
                    <a:pt x="38" y="329"/>
                  </a:lnTo>
                  <a:lnTo>
                    <a:pt x="39" y="358"/>
                  </a:lnTo>
                  <a:lnTo>
                    <a:pt x="43" y="386"/>
                  </a:lnTo>
                  <a:lnTo>
                    <a:pt x="50" y="415"/>
                  </a:lnTo>
                  <a:lnTo>
                    <a:pt x="61" y="441"/>
                  </a:lnTo>
                  <a:lnTo>
                    <a:pt x="73" y="467"/>
                  </a:lnTo>
                  <a:lnTo>
                    <a:pt x="87" y="491"/>
                  </a:lnTo>
                  <a:lnTo>
                    <a:pt x="103" y="513"/>
                  </a:lnTo>
                  <a:lnTo>
                    <a:pt x="122" y="534"/>
                  </a:lnTo>
                  <a:lnTo>
                    <a:pt x="144" y="553"/>
                  </a:lnTo>
                  <a:lnTo>
                    <a:pt x="165" y="569"/>
                  </a:lnTo>
                  <a:lnTo>
                    <a:pt x="189" y="584"/>
                  </a:lnTo>
                  <a:lnTo>
                    <a:pt x="215" y="596"/>
                  </a:lnTo>
                  <a:lnTo>
                    <a:pt x="242" y="607"/>
                  </a:lnTo>
                  <a:lnTo>
                    <a:pt x="270" y="613"/>
                  </a:lnTo>
                  <a:lnTo>
                    <a:pt x="298" y="617"/>
                  </a:lnTo>
                  <a:lnTo>
                    <a:pt x="328" y="619"/>
                  </a:lnTo>
                  <a:lnTo>
                    <a:pt x="328" y="619"/>
                  </a:lnTo>
                  <a:lnTo>
                    <a:pt x="359" y="617"/>
                  </a:lnTo>
                  <a:lnTo>
                    <a:pt x="387" y="613"/>
                  </a:lnTo>
                  <a:lnTo>
                    <a:pt x="415" y="607"/>
                  </a:lnTo>
                  <a:lnTo>
                    <a:pt x="442" y="596"/>
                  </a:lnTo>
                  <a:lnTo>
                    <a:pt x="468" y="584"/>
                  </a:lnTo>
                  <a:lnTo>
                    <a:pt x="492" y="569"/>
                  </a:lnTo>
                  <a:lnTo>
                    <a:pt x="513" y="553"/>
                  </a:lnTo>
                  <a:lnTo>
                    <a:pt x="535" y="534"/>
                  </a:lnTo>
                  <a:lnTo>
                    <a:pt x="553" y="513"/>
                  </a:lnTo>
                  <a:lnTo>
                    <a:pt x="570" y="491"/>
                  </a:lnTo>
                  <a:lnTo>
                    <a:pt x="584" y="467"/>
                  </a:lnTo>
                  <a:lnTo>
                    <a:pt x="596" y="441"/>
                  </a:lnTo>
                  <a:lnTo>
                    <a:pt x="606" y="415"/>
                  </a:lnTo>
                  <a:lnTo>
                    <a:pt x="614" y="386"/>
                  </a:lnTo>
                  <a:lnTo>
                    <a:pt x="618" y="358"/>
                  </a:lnTo>
                  <a:lnTo>
                    <a:pt x="619" y="329"/>
                  </a:lnTo>
                  <a:lnTo>
                    <a:pt x="619" y="329"/>
                  </a:lnTo>
                  <a:lnTo>
                    <a:pt x="618" y="298"/>
                  </a:lnTo>
                  <a:lnTo>
                    <a:pt x="614" y="270"/>
                  </a:lnTo>
                  <a:lnTo>
                    <a:pt x="606" y="241"/>
                  </a:lnTo>
                  <a:lnTo>
                    <a:pt x="596" y="215"/>
                  </a:lnTo>
                  <a:lnTo>
                    <a:pt x="584" y="189"/>
                  </a:lnTo>
                  <a:lnTo>
                    <a:pt x="570" y="165"/>
                  </a:lnTo>
                  <a:lnTo>
                    <a:pt x="553" y="143"/>
                  </a:lnTo>
                  <a:lnTo>
                    <a:pt x="535" y="122"/>
                  </a:lnTo>
                  <a:lnTo>
                    <a:pt x="513" y="103"/>
                  </a:lnTo>
                  <a:lnTo>
                    <a:pt x="492" y="87"/>
                  </a:lnTo>
                  <a:lnTo>
                    <a:pt x="468" y="72"/>
                  </a:lnTo>
                  <a:lnTo>
                    <a:pt x="442" y="60"/>
                  </a:lnTo>
                  <a:lnTo>
                    <a:pt x="415" y="51"/>
                  </a:lnTo>
                  <a:lnTo>
                    <a:pt x="387" y="43"/>
                  </a:lnTo>
                  <a:lnTo>
                    <a:pt x="359" y="39"/>
                  </a:lnTo>
                  <a:lnTo>
                    <a:pt x="328" y="37"/>
                  </a:lnTo>
                  <a:lnTo>
                    <a:pt x="32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62" name="Freeform 155">
              <a:extLst>
                <a:ext uri="{FF2B5EF4-FFF2-40B4-BE49-F238E27FC236}">
                  <a16:creationId xmlns:a16="http://schemas.microsoft.com/office/drawing/2014/main" id="{E8C41571-3E0C-4F70-8E34-4F548ED939E3}"/>
                </a:ext>
              </a:extLst>
            </p:cNvPr>
            <p:cNvSpPr>
              <a:spLocks/>
            </p:cNvSpPr>
            <p:nvPr/>
          </p:nvSpPr>
          <p:spPr bwMode="auto">
            <a:xfrm>
              <a:off x="9564688" y="3460750"/>
              <a:ext cx="146050" cy="144463"/>
            </a:xfrm>
            <a:custGeom>
              <a:avLst/>
              <a:gdLst>
                <a:gd name="T0" fmla="*/ 148 w 184"/>
                <a:gd name="T1" fmla="*/ 47 h 183"/>
                <a:gd name="T2" fmla="*/ 102 w 184"/>
                <a:gd name="T3" fmla="*/ 1 h 183"/>
                <a:gd name="T4" fmla="*/ 102 w 184"/>
                <a:gd name="T5" fmla="*/ 1 h 183"/>
                <a:gd name="T6" fmla="*/ 99 w 184"/>
                <a:gd name="T7" fmla="*/ 0 h 183"/>
                <a:gd name="T8" fmla="*/ 98 w 184"/>
                <a:gd name="T9" fmla="*/ 0 h 183"/>
                <a:gd name="T10" fmla="*/ 95 w 184"/>
                <a:gd name="T11" fmla="*/ 0 h 183"/>
                <a:gd name="T12" fmla="*/ 94 w 184"/>
                <a:gd name="T13" fmla="*/ 1 h 183"/>
                <a:gd name="T14" fmla="*/ 2 w 184"/>
                <a:gd name="T15" fmla="*/ 93 h 183"/>
                <a:gd name="T16" fmla="*/ 2 w 184"/>
                <a:gd name="T17" fmla="*/ 93 h 183"/>
                <a:gd name="T18" fmla="*/ 1 w 184"/>
                <a:gd name="T19" fmla="*/ 95 h 183"/>
                <a:gd name="T20" fmla="*/ 0 w 184"/>
                <a:gd name="T21" fmla="*/ 97 h 183"/>
                <a:gd name="T22" fmla="*/ 1 w 184"/>
                <a:gd name="T23" fmla="*/ 99 h 183"/>
                <a:gd name="T24" fmla="*/ 2 w 184"/>
                <a:gd name="T25" fmla="*/ 101 h 183"/>
                <a:gd name="T26" fmla="*/ 48 w 184"/>
                <a:gd name="T27" fmla="*/ 146 h 183"/>
                <a:gd name="T28" fmla="*/ 48 w 184"/>
                <a:gd name="T29" fmla="*/ 146 h 183"/>
                <a:gd name="T30" fmla="*/ 50 w 184"/>
                <a:gd name="T31" fmla="*/ 148 h 183"/>
                <a:gd name="T32" fmla="*/ 52 w 184"/>
                <a:gd name="T33" fmla="*/ 149 h 183"/>
                <a:gd name="T34" fmla="*/ 52 w 184"/>
                <a:gd name="T35" fmla="*/ 149 h 183"/>
                <a:gd name="T36" fmla="*/ 54 w 184"/>
                <a:gd name="T37" fmla="*/ 148 h 183"/>
                <a:gd name="T38" fmla="*/ 56 w 184"/>
                <a:gd name="T39" fmla="*/ 146 h 183"/>
                <a:gd name="T40" fmla="*/ 86 w 184"/>
                <a:gd name="T41" fmla="*/ 117 h 183"/>
                <a:gd name="T42" fmla="*/ 150 w 184"/>
                <a:gd name="T43" fmla="*/ 181 h 183"/>
                <a:gd name="T44" fmla="*/ 150 w 184"/>
                <a:gd name="T45" fmla="*/ 181 h 183"/>
                <a:gd name="T46" fmla="*/ 153 w 184"/>
                <a:gd name="T47" fmla="*/ 183 h 183"/>
                <a:gd name="T48" fmla="*/ 154 w 184"/>
                <a:gd name="T49" fmla="*/ 183 h 183"/>
                <a:gd name="T50" fmla="*/ 154 w 184"/>
                <a:gd name="T51" fmla="*/ 183 h 183"/>
                <a:gd name="T52" fmla="*/ 157 w 184"/>
                <a:gd name="T53" fmla="*/ 183 h 183"/>
                <a:gd name="T54" fmla="*/ 158 w 184"/>
                <a:gd name="T55" fmla="*/ 181 h 183"/>
                <a:gd name="T56" fmla="*/ 181 w 184"/>
                <a:gd name="T57" fmla="*/ 159 h 183"/>
                <a:gd name="T58" fmla="*/ 181 w 184"/>
                <a:gd name="T59" fmla="*/ 159 h 183"/>
                <a:gd name="T60" fmla="*/ 182 w 184"/>
                <a:gd name="T61" fmla="*/ 157 h 183"/>
                <a:gd name="T62" fmla="*/ 184 w 184"/>
                <a:gd name="T63" fmla="*/ 154 h 183"/>
                <a:gd name="T64" fmla="*/ 182 w 184"/>
                <a:gd name="T65" fmla="*/ 152 h 183"/>
                <a:gd name="T66" fmla="*/ 181 w 184"/>
                <a:gd name="T67" fmla="*/ 150 h 183"/>
                <a:gd name="T68" fmla="*/ 117 w 184"/>
                <a:gd name="T69" fmla="*/ 86 h 183"/>
                <a:gd name="T70" fmla="*/ 148 w 184"/>
                <a:gd name="T71" fmla="*/ 55 h 183"/>
                <a:gd name="T72" fmla="*/ 148 w 184"/>
                <a:gd name="T73" fmla="*/ 55 h 183"/>
                <a:gd name="T74" fmla="*/ 149 w 184"/>
                <a:gd name="T75" fmla="*/ 54 h 183"/>
                <a:gd name="T76" fmla="*/ 149 w 184"/>
                <a:gd name="T77" fmla="*/ 51 h 183"/>
                <a:gd name="T78" fmla="*/ 149 w 184"/>
                <a:gd name="T79" fmla="*/ 50 h 183"/>
                <a:gd name="T80" fmla="*/ 148 w 184"/>
                <a:gd name="T81" fmla="*/ 47 h 183"/>
                <a:gd name="T82" fmla="*/ 148 w 184"/>
                <a:gd name="T83" fmla="*/ 4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83">
                  <a:moveTo>
                    <a:pt x="148" y="47"/>
                  </a:moveTo>
                  <a:lnTo>
                    <a:pt x="102" y="1"/>
                  </a:lnTo>
                  <a:lnTo>
                    <a:pt x="102" y="1"/>
                  </a:lnTo>
                  <a:lnTo>
                    <a:pt x="99" y="0"/>
                  </a:lnTo>
                  <a:lnTo>
                    <a:pt x="98" y="0"/>
                  </a:lnTo>
                  <a:lnTo>
                    <a:pt x="95" y="0"/>
                  </a:lnTo>
                  <a:lnTo>
                    <a:pt x="94" y="1"/>
                  </a:lnTo>
                  <a:lnTo>
                    <a:pt x="2" y="93"/>
                  </a:lnTo>
                  <a:lnTo>
                    <a:pt x="2" y="93"/>
                  </a:lnTo>
                  <a:lnTo>
                    <a:pt x="1" y="95"/>
                  </a:lnTo>
                  <a:lnTo>
                    <a:pt x="0" y="97"/>
                  </a:lnTo>
                  <a:lnTo>
                    <a:pt x="1" y="99"/>
                  </a:lnTo>
                  <a:lnTo>
                    <a:pt x="2" y="101"/>
                  </a:lnTo>
                  <a:lnTo>
                    <a:pt x="48" y="146"/>
                  </a:lnTo>
                  <a:lnTo>
                    <a:pt x="48" y="146"/>
                  </a:lnTo>
                  <a:lnTo>
                    <a:pt x="50" y="148"/>
                  </a:lnTo>
                  <a:lnTo>
                    <a:pt x="52" y="149"/>
                  </a:lnTo>
                  <a:lnTo>
                    <a:pt x="52" y="149"/>
                  </a:lnTo>
                  <a:lnTo>
                    <a:pt x="54" y="148"/>
                  </a:lnTo>
                  <a:lnTo>
                    <a:pt x="56" y="146"/>
                  </a:lnTo>
                  <a:lnTo>
                    <a:pt x="86" y="117"/>
                  </a:lnTo>
                  <a:lnTo>
                    <a:pt x="150" y="181"/>
                  </a:lnTo>
                  <a:lnTo>
                    <a:pt x="150" y="181"/>
                  </a:lnTo>
                  <a:lnTo>
                    <a:pt x="153" y="183"/>
                  </a:lnTo>
                  <a:lnTo>
                    <a:pt x="154" y="183"/>
                  </a:lnTo>
                  <a:lnTo>
                    <a:pt x="154" y="183"/>
                  </a:lnTo>
                  <a:lnTo>
                    <a:pt x="157" y="183"/>
                  </a:lnTo>
                  <a:lnTo>
                    <a:pt x="158" y="181"/>
                  </a:lnTo>
                  <a:lnTo>
                    <a:pt x="181" y="159"/>
                  </a:lnTo>
                  <a:lnTo>
                    <a:pt x="181" y="159"/>
                  </a:lnTo>
                  <a:lnTo>
                    <a:pt x="182" y="157"/>
                  </a:lnTo>
                  <a:lnTo>
                    <a:pt x="184" y="154"/>
                  </a:lnTo>
                  <a:lnTo>
                    <a:pt x="182" y="152"/>
                  </a:lnTo>
                  <a:lnTo>
                    <a:pt x="181" y="150"/>
                  </a:lnTo>
                  <a:lnTo>
                    <a:pt x="117" y="86"/>
                  </a:lnTo>
                  <a:lnTo>
                    <a:pt x="148" y="55"/>
                  </a:lnTo>
                  <a:lnTo>
                    <a:pt x="148" y="55"/>
                  </a:lnTo>
                  <a:lnTo>
                    <a:pt x="149" y="54"/>
                  </a:lnTo>
                  <a:lnTo>
                    <a:pt x="149" y="51"/>
                  </a:lnTo>
                  <a:lnTo>
                    <a:pt x="149" y="50"/>
                  </a:lnTo>
                  <a:lnTo>
                    <a:pt x="148" y="47"/>
                  </a:lnTo>
                  <a:lnTo>
                    <a:pt x="148"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63" name="Freeform 156">
              <a:extLst>
                <a:ext uri="{FF2B5EF4-FFF2-40B4-BE49-F238E27FC236}">
                  <a16:creationId xmlns:a16="http://schemas.microsoft.com/office/drawing/2014/main" id="{D66F89AF-D93C-4F22-9270-8CB0301182F0}"/>
                </a:ext>
              </a:extLst>
            </p:cNvPr>
            <p:cNvSpPr>
              <a:spLocks/>
            </p:cNvSpPr>
            <p:nvPr/>
          </p:nvSpPr>
          <p:spPr bwMode="auto">
            <a:xfrm>
              <a:off x="9480551" y="3595688"/>
              <a:ext cx="44450" cy="9525"/>
            </a:xfrm>
            <a:custGeom>
              <a:avLst/>
              <a:gdLst>
                <a:gd name="T0" fmla="*/ 6 w 57"/>
                <a:gd name="T1" fmla="*/ 0 h 11"/>
                <a:gd name="T2" fmla="*/ 6 w 57"/>
                <a:gd name="T3" fmla="*/ 0 h 11"/>
                <a:gd name="T4" fmla="*/ 3 w 57"/>
                <a:gd name="T5" fmla="*/ 0 h 11"/>
                <a:gd name="T6" fmla="*/ 2 w 57"/>
                <a:gd name="T7" fmla="*/ 1 h 11"/>
                <a:gd name="T8" fmla="*/ 0 w 57"/>
                <a:gd name="T9" fmla="*/ 3 h 11"/>
                <a:gd name="T10" fmla="*/ 0 w 57"/>
                <a:gd name="T11" fmla="*/ 5 h 11"/>
                <a:gd name="T12" fmla="*/ 0 w 57"/>
                <a:gd name="T13" fmla="*/ 5 h 11"/>
                <a:gd name="T14" fmla="*/ 0 w 57"/>
                <a:gd name="T15" fmla="*/ 8 h 11"/>
                <a:gd name="T16" fmla="*/ 2 w 57"/>
                <a:gd name="T17" fmla="*/ 9 h 11"/>
                <a:gd name="T18" fmla="*/ 3 w 57"/>
                <a:gd name="T19" fmla="*/ 11 h 11"/>
                <a:gd name="T20" fmla="*/ 6 w 57"/>
                <a:gd name="T21" fmla="*/ 11 h 11"/>
                <a:gd name="T22" fmla="*/ 51 w 57"/>
                <a:gd name="T23" fmla="*/ 11 h 11"/>
                <a:gd name="T24" fmla="*/ 51 w 57"/>
                <a:gd name="T25" fmla="*/ 11 h 11"/>
                <a:gd name="T26" fmla="*/ 54 w 57"/>
                <a:gd name="T27" fmla="*/ 11 h 11"/>
                <a:gd name="T28" fmla="*/ 55 w 57"/>
                <a:gd name="T29" fmla="*/ 9 h 11"/>
                <a:gd name="T30" fmla="*/ 57 w 57"/>
                <a:gd name="T31" fmla="*/ 8 h 11"/>
                <a:gd name="T32" fmla="*/ 57 w 57"/>
                <a:gd name="T33" fmla="*/ 5 h 11"/>
                <a:gd name="T34" fmla="*/ 57 w 57"/>
                <a:gd name="T35" fmla="*/ 5 h 11"/>
                <a:gd name="T36" fmla="*/ 57 w 57"/>
                <a:gd name="T37" fmla="*/ 3 h 11"/>
                <a:gd name="T38" fmla="*/ 55 w 57"/>
                <a:gd name="T39" fmla="*/ 1 h 11"/>
                <a:gd name="T40" fmla="*/ 54 w 57"/>
                <a:gd name="T41" fmla="*/ 0 h 11"/>
                <a:gd name="T42" fmla="*/ 51 w 57"/>
                <a:gd name="T43" fmla="*/ 0 h 11"/>
                <a:gd name="T44" fmla="*/ 6 w 57"/>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1">
                  <a:moveTo>
                    <a:pt x="6" y="0"/>
                  </a:moveTo>
                  <a:lnTo>
                    <a:pt x="6" y="0"/>
                  </a:lnTo>
                  <a:lnTo>
                    <a:pt x="3" y="0"/>
                  </a:lnTo>
                  <a:lnTo>
                    <a:pt x="2" y="1"/>
                  </a:lnTo>
                  <a:lnTo>
                    <a:pt x="0" y="3"/>
                  </a:lnTo>
                  <a:lnTo>
                    <a:pt x="0" y="5"/>
                  </a:lnTo>
                  <a:lnTo>
                    <a:pt x="0" y="5"/>
                  </a:lnTo>
                  <a:lnTo>
                    <a:pt x="0" y="8"/>
                  </a:lnTo>
                  <a:lnTo>
                    <a:pt x="2" y="9"/>
                  </a:lnTo>
                  <a:lnTo>
                    <a:pt x="3" y="11"/>
                  </a:lnTo>
                  <a:lnTo>
                    <a:pt x="6" y="11"/>
                  </a:lnTo>
                  <a:lnTo>
                    <a:pt x="51" y="11"/>
                  </a:lnTo>
                  <a:lnTo>
                    <a:pt x="51" y="11"/>
                  </a:lnTo>
                  <a:lnTo>
                    <a:pt x="54" y="11"/>
                  </a:lnTo>
                  <a:lnTo>
                    <a:pt x="55" y="9"/>
                  </a:lnTo>
                  <a:lnTo>
                    <a:pt x="57" y="8"/>
                  </a:lnTo>
                  <a:lnTo>
                    <a:pt x="57" y="5"/>
                  </a:lnTo>
                  <a:lnTo>
                    <a:pt x="57" y="5"/>
                  </a:lnTo>
                  <a:lnTo>
                    <a:pt x="57" y="3"/>
                  </a:lnTo>
                  <a:lnTo>
                    <a:pt x="55" y="1"/>
                  </a:lnTo>
                  <a:lnTo>
                    <a:pt x="54" y="0"/>
                  </a:lnTo>
                  <a:lnTo>
                    <a:pt x="51"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64" name="Freeform 157">
              <a:extLst>
                <a:ext uri="{FF2B5EF4-FFF2-40B4-BE49-F238E27FC236}">
                  <a16:creationId xmlns:a16="http://schemas.microsoft.com/office/drawing/2014/main" id="{3A9725E3-DE00-4066-889C-7057B554111D}"/>
                </a:ext>
              </a:extLst>
            </p:cNvPr>
            <p:cNvSpPr>
              <a:spLocks/>
            </p:cNvSpPr>
            <p:nvPr/>
          </p:nvSpPr>
          <p:spPr bwMode="auto">
            <a:xfrm>
              <a:off x="9502776" y="3538538"/>
              <a:ext cx="36513" cy="34925"/>
            </a:xfrm>
            <a:custGeom>
              <a:avLst/>
              <a:gdLst>
                <a:gd name="T0" fmla="*/ 39 w 44"/>
                <a:gd name="T1" fmla="*/ 43 h 43"/>
                <a:gd name="T2" fmla="*/ 39 w 44"/>
                <a:gd name="T3" fmla="*/ 43 h 43"/>
                <a:gd name="T4" fmla="*/ 40 w 44"/>
                <a:gd name="T5" fmla="*/ 43 h 43"/>
                <a:gd name="T6" fmla="*/ 43 w 44"/>
                <a:gd name="T7" fmla="*/ 42 h 43"/>
                <a:gd name="T8" fmla="*/ 43 w 44"/>
                <a:gd name="T9" fmla="*/ 42 h 43"/>
                <a:gd name="T10" fmla="*/ 43 w 44"/>
                <a:gd name="T11" fmla="*/ 39 h 43"/>
                <a:gd name="T12" fmla="*/ 44 w 44"/>
                <a:gd name="T13" fmla="*/ 38 h 43"/>
                <a:gd name="T14" fmla="*/ 43 w 44"/>
                <a:gd name="T15" fmla="*/ 35 h 43"/>
                <a:gd name="T16" fmla="*/ 43 w 44"/>
                <a:gd name="T17" fmla="*/ 34 h 43"/>
                <a:gd name="T18" fmla="*/ 9 w 44"/>
                <a:gd name="T19" fmla="*/ 2 h 43"/>
                <a:gd name="T20" fmla="*/ 9 w 44"/>
                <a:gd name="T21" fmla="*/ 2 h 43"/>
                <a:gd name="T22" fmla="*/ 8 w 44"/>
                <a:gd name="T23" fmla="*/ 0 h 43"/>
                <a:gd name="T24" fmla="*/ 5 w 44"/>
                <a:gd name="T25" fmla="*/ 0 h 43"/>
                <a:gd name="T26" fmla="*/ 4 w 44"/>
                <a:gd name="T27" fmla="*/ 0 h 43"/>
                <a:gd name="T28" fmla="*/ 1 w 44"/>
                <a:gd name="T29" fmla="*/ 2 h 43"/>
                <a:gd name="T30" fmla="*/ 1 w 44"/>
                <a:gd name="T31" fmla="*/ 2 h 43"/>
                <a:gd name="T32" fmla="*/ 0 w 44"/>
                <a:gd name="T33" fmla="*/ 3 h 43"/>
                <a:gd name="T34" fmla="*/ 0 w 44"/>
                <a:gd name="T35" fmla="*/ 6 h 43"/>
                <a:gd name="T36" fmla="*/ 0 w 44"/>
                <a:gd name="T37" fmla="*/ 7 h 43"/>
                <a:gd name="T38" fmla="*/ 1 w 44"/>
                <a:gd name="T39" fmla="*/ 10 h 43"/>
                <a:gd name="T40" fmla="*/ 35 w 44"/>
                <a:gd name="T41" fmla="*/ 42 h 43"/>
                <a:gd name="T42" fmla="*/ 35 w 44"/>
                <a:gd name="T43" fmla="*/ 42 h 43"/>
                <a:gd name="T44" fmla="*/ 36 w 44"/>
                <a:gd name="T45" fmla="*/ 43 h 43"/>
                <a:gd name="T46" fmla="*/ 39 w 44"/>
                <a:gd name="T47" fmla="*/ 43 h 43"/>
                <a:gd name="T48" fmla="*/ 39 w 44"/>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3">
                  <a:moveTo>
                    <a:pt x="39" y="43"/>
                  </a:moveTo>
                  <a:lnTo>
                    <a:pt x="39" y="43"/>
                  </a:lnTo>
                  <a:lnTo>
                    <a:pt x="40" y="43"/>
                  </a:lnTo>
                  <a:lnTo>
                    <a:pt x="43" y="42"/>
                  </a:lnTo>
                  <a:lnTo>
                    <a:pt x="43" y="42"/>
                  </a:lnTo>
                  <a:lnTo>
                    <a:pt x="43" y="39"/>
                  </a:lnTo>
                  <a:lnTo>
                    <a:pt x="44" y="38"/>
                  </a:lnTo>
                  <a:lnTo>
                    <a:pt x="43" y="35"/>
                  </a:lnTo>
                  <a:lnTo>
                    <a:pt x="43" y="34"/>
                  </a:lnTo>
                  <a:lnTo>
                    <a:pt x="9" y="2"/>
                  </a:lnTo>
                  <a:lnTo>
                    <a:pt x="9" y="2"/>
                  </a:lnTo>
                  <a:lnTo>
                    <a:pt x="8" y="0"/>
                  </a:lnTo>
                  <a:lnTo>
                    <a:pt x="5" y="0"/>
                  </a:lnTo>
                  <a:lnTo>
                    <a:pt x="4" y="0"/>
                  </a:lnTo>
                  <a:lnTo>
                    <a:pt x="1" y="2"/>
                  </a:lnTo>
                  <a:lnTo>
                    <a:pt x="1" y="2"/>
                  </a:lnTo>
                  <a:lnTo>
                    <a:pt x="0" y="3"/>
                  </a:lnTo>
                  <a:lnTo>
                    <a:pt x="0" y="6"/>
                  </a:lnTo>
                  <a:lnTo>
                    <a:pt x="0" y="7"/>
                  </a:lnTo>
                  <a:lnTo>
                    <a:pt x="1" y="10"/>
                  </a:lnTo>
                  <a:lnTo>
                    <a:pt x="35" y="42"/>
                  </a:lnTo>
                  <a:lnTo>
                    <a:pt x="35" y="42"/>
                  </a:lnTo>
                  <a:lnTo>
                    <a:pt x="36" y="43"/>
                  </a:lnTo>
                  <a:lnTo>
                    <a:pt x="39" y="43"/>
                  </a:lnTo>
                  <a:lnTo>
                    <a:pt x="3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sp>
          <p:nvSpPr>
            <p:cNvPr id="65" name="Freeform 158">
              <a:extLst>
                <a:ext uri="{FF2B5EF4-FFF2-40B4-BE49-F238E27FC236}">
                  <a16:creationId xmlns:a16="http://schemas.microsoft.com/office/drawing/2014/main" id="{CE262A98-3584-4752-9B52-BFFA19EB9AA3}"/>
                </a:ext>
              </a:extLst>
            </p:cNvPr>
            <p:cNvSpPr>
              <a:spLocks/>
            </p:cNvSpPr>
            <p:nvPr/>
          </p:nvSpPr>
          <p:spPr bwMode="auto">
            <a:xfrm>
              <a:off x="9456738" y="3632200"/>
              <a:ext cx="263525" cy="100013"/>
            </a:xfrm>
            <a:custGeom>
              <a:avLst/>
              <a:gdLst>
                <a:gd name="T0" fmla="*/ 326 w 332"/>
                <a:gd name="T1" fmla="*/ 68 h 126"/>
                <a:gd name="T2" fmla="*/ 326 w 332"/>
                <a:gd name="T3" fmla="*/ 68 h 126"/>
                <a:gd name="T4" fmla="*/ 329 w 332"/>
                <a:gd name="T5" fmla="*/ 68 h 126"/>
                <a:gd name="T6" fmla="*/ 330 w 332"/>
                <a:gd name="T7" fmla="*/ 67 h 126"/>
                <a:gd name="T8" fmla="*/ 332 w 332"/>
                <a:gd name="T9" fmla="*/ 64 h 126"/>
                <a:gd name="T10" fmla="*/ 332 w 332"/>
                <a:gd name="T11" fmla="*/ 63 h 126"/>
                <a:gd name="T12" fmla="*/ 332 w 332"/>
                <a:gd name="T13" fmla="*/ 5 h 126"/>
                <a:gd name="T14" fmla="*/ 332 w 332"/>
                <a:gd name="T15" fmla="*/ 5 h 126"/>
                <a:gd name="T16" fmla="*/ 332 w 332"/>
                <a:gd name="T17" fmla="*/ 2 h 126"/>
                <a:gd name="T18" fmla="*/ 330 w 332"/>
                <a:gd name="T19" fmla="*/ 1 h 126"/>
                <a:gd name="T20" fmla="*/ 329 w 332"/>
                <a:gd name="T21" fmla="*/ 0 h 126"/>
                <a:gd name="T22" fmla="*/ 326 w 332"/>
                <a:gd name="T23" fmla="*/ 0 h 126"/>
                <a:gd name="T24" fmla="*/ 109 w 332"/>
                <a:gd name="T25" fmla="*/ 0 h 126"/>
                <a:gd name="T26" fmla="*/ 5 w 332"/>
                <a:gd name="T27" fmla="*/ 0 h 126"/>
                <a:gd name="T28" fmla="*/ 5 w 332"/>
                <a:gd name="T29" fmla="*/ 0 h 126"/>
                <a:gd name="T30" fmla="*/ 4 w 332"/>
                <a:gd name="T31" fmla="*/ 0 h 126"/>
                <a:gd name="T32" fmla="*/ 1 w 332"/>
                <a:gd name="T33" fmla="*/ 1 h 126"/>
                <a:gd name="T34" fmla="*/ 1 w 332"/>
                <a:gd name="T35" fmla="*/ 1 h 126"/>
                <a:gd name="T36" fmla="*/ 0 w 332"/>
                <a:gd name="T37" fmla="*/ 4 h 126"/>
                <a:gd name="T38" fmla="*/ 0 w 332"/>
                <a:gd name="T39" fmla="*/ 6 h 126"/>
                <a:gd name="T40" fmla="*/ 0 w 332"/>
                <a:gd name="T41" fmla="*/ 6 h 126"/>
                <a:gd name="T42" fmla="*/ 1 w 332"/>
                <a:gd name="T43" fmla="*/ 9 h 126"/>
                <a:gd name="T44" fmla="*/ 4 w 332"/>
                <a:gd name="T45" fmla="*/ 17 h 126"/>
                <a:gd name="T46" fmla="*/ 9 w 332"/>
                <a:gd name="T47" fmla="*/ 26 h 126"/>
                <a:gd name="T48" fmla="*/ 19 w 332"/>
                <a:gd name="T49" fmla="*/ 37 h 126"/>
                <a:gd name="T50" fmla="*/ 24 w 332"/>
                <a:gd name="T51" fmla="*/ 43 h 126"/>
                <a:gd name="T52" fmla="*/ 31 w 332"/>
                <a:gd name="T53" fmla="*/ 48 h 126"/>
                <a:gd name="T54" fmla="*/ 40 w 332"/>
                <a:gd name="T55" fmla="*/ 53 h 126"/>
                <a:gd name="T56" fmla="*/ 49 w 332"/>
                <a:gd name="T57" fmla="*/ 57 h 126"/>
                <a:gd name="T58" fmla="*/ 60 w 332"/>
                <a:gd name="T59" fmla="*/ 61 h 126"/>
                <a:gd name="T60" fmla="*/ 72 w 332"/>
                <a:gd name="T61" fmla="*/ 65 h 126"/>
                <a:gd name="T62" fmla="*/ 87 w 332"/>
                <a:gd name="T63" fmla="*/ 67 h 126"/>
                <a:gd name="T64" fmla="*/ 103 w 332"/>
                <a:gd name="T65" fmla="*/ 68 h 126"/>
                <a:gd name="T66" fmla="*/ 103 w 332"/>
                <a:gd name="T67" fmla="*/ 119 h 126"/>
                <a:gd name="T68" fmla="*/ 103 w 332"/>
                <a:gd name="T69" fmla="*/ 119 h 126"/>
                <a:gd name="T70" fmla="*/ 103 w 332"/>
                <a:gd name="T71" fmla="*/ 122 h 126"/>
                <a:gd name="T72" fmla="*/ 105 w 332"/>
                <a:gd name="T73" fmla="*/ 123 h 126"/>
                <a:gd name="T74" fmla="*/ 106 w 332"/>
                <a:gd name="T75" fmla="*/ 125 h 126"/>
                <a:gd name="T76" fmla="*/ 109 w 332"/>
                <a:gd name="T77" fmla="*/ 126 h 126"/>
                <a:gd name="T78" fmla="*/ 268 w 332"/>
                <a:gd name="T79" fmla="*/ 126 h 126"/>
                <a:gd name="T80" fmla="*/ 268 w 332"/>
                <a:gd name="T81" fmla="*/ 126 h 126"/>
                <a:gd name="T82" fmla="*/ 271 w 332"/>
                <a:gd name="T83" fmla="*/ 125 h 126"/>
                <a:gd name="T84" fmla="*/ 272 w 332"/>
                <a:gd name="T85" fmla="*/ 123 h 126"/>
                <a:gd name="T86" fmla="*/ 274 w 332"/>
                <a:gd name="T87" fmla="*/ 122 h 126"/>
                <a:gd name="T88" fmla="*/ 275 w 332"/>
                <a:gd name="T89" fmla="*/ 119 h 126"/>
                <a:gd name="T90" fmla="*/ 275 w 332"/>
                <a:gd name="T91" fmla="*/ 119 h 126"/>
                <a:gd name="T92" fmla="*/ 275 w 332"/>
                <a:gd name="T93" fmla="*/ 110 h 126"/>
                <a:gd name="T94" fmla="*/ 279 w 332"/>
                <a:gd name="T95" fmla="*/ 99 h 126"/>
                <a:gd name="T96" fmla="*/ 283 w 332"/>
                <a:gd name="T97" fmla="*/ 91 h 126"/>
                <a:gd name="T98" fmla="*/ 290 w 332"/>
                <a:gd name="T99" fmla="*/ 83 h 126"/>
                <a:gd name="T100" fmla="*/ 298 w 332"/>
                <a:gd name="T101" fmla="*/ 78 h 126"/>
                <a:gd name="T102" fmla="*/ 306 w 332"/>
                <a:gd name="T103" fmla="*/ 72 h 126"/>
                <a:gd name="T104" fmla="*/ 315 w 332"/>
                <a:gd name="T105" fmla="*/ 69 h 126"/>
                <a:gd name="T106" fmla="*/ 326 w 332"/>
                <a:gd name="T107" fmla="*/ 68 h 126"/>
                <a:gd name="T108" fmla="*/ 326 w 332"/>
                <a:gd name="T109"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126">
                  <a:moveTo>
                    <a:pt x="326" y="68"/>
                  </a:moveTo>
                  <a:lnTo>
                    <a:pt x="326" y="68"/>
                  </a:lnTo>
                  <a:lnTo>
                    <a:pt x="329" y="68"/>
                  </a:lnTo>
                  <a:lnTo>
                    <a:pt x="330" y="67"/>
                  </a:lnTo>
                  <a:lnTo>
                    <a:pt x="332" y="64"/>
                  </a:lnTo>
                  <a:lnTo>
                    <a:pt x="332" y="63"/>
                  </a:lnTo>
                  <a:lnTo>
                    <a:pt x="332" y="5"/>
                  </a:lnTo>
                  <a:lnTo>
                    <a:pt x="332" y="5"/>
                  </a:lnTo>
                  <a:lnTo>
                    <a:pt x="332" y="2"/>
                  </a:lnTo>
                  <a:lnTo>
                    <a:pt x="330" y="1"/>
                  </a:lnTo>
                  <a:lnTo>
                    <a:pt x="329" y="0"/>
                  </a:lnTo>
                  <a:lnTo>
                    <a:pt x="326" y="0"/>
                  </a:lnTo>
                  <a:lnTo>
                    <a:pt x="109" y="0"/>
                  </a:lnTo>
                  <a:lnTo>
                    <a:pt x="5" y="0"/>
                  </a:lnTo>
                  <a:lnTo>
                    <a:pt x="5" y="0"/>
                  </a:lnTo>
                  <a:lnTo>
                    <a:pt x="4" y="0"/>
                  </a:lnTo>
                  <a:lnTo>
                    <a:pt x="1" y="1"/>
                  </a:lnTo>
                  <a:lnTo>
                    <a:pt x="1" y="1"/>
                  </a:lnTo>
                  <a:lnTo>
                    <a:pt x="0" y="4"/>
                  </a:lnTo>
                  <a:lnTo>
                    <a:pt x="0" y="6"/>
                  </a:lnTo>
                  <a:lnTo>
                    <a:pt x="0" y="6"/>
                  </a:lnTo>
                  <a:lnTo>
                    <a:pt x="1" y="9"/>
                  </a:lnTo>
                  <a:lnTo>
                    <a:pt x="4" y="17"/>
                  </a:lnTo>
                  <a:lnTo>
                    <a:pt x="9" y="26"/>
                  </a:lnTo>
                  <a:lnTo>
                    <a:pt x="19" y="37"/>
                  </a:lnTo>
                  <a:lnTo>
                    <a:pt x="24" y="43"/>
                  </a:lnTo>
                  <a:lnTo>
                    <a:pt x="31" y="48"/>
                  </a:lnTo>
                  <a:lnTo>
                    <a:pt x="40" y="53"/>
                  </a:lnTo>
                  <a:lnTo>
                    <a:pt x="49" y="57"/>
                  </a:lnTo>
                  <a:lnTo>
                    <a:pt x="60" y="61"/>
                  </a:lnTo>
                  <a:lnTo>
                    <a:pt x="72" y="65"/>
                  </a:lnTo>
                  <a:lnTo>
                    <a:pt x="87" y="67"/>
                  </a:lnTo>
                  <a:lnTo>
                    <a:pt x="103" y="68"/>
                  </a:lnTo>
                  <a:lnTo>
                    <a:pt x="103" y="119"/>
                  </a:lnTo>
                  <a:lnTo>
                    <a:pt x="103" y="119"/>
                  </a:lnTo>
                  <a:lnTo>
                    <a:pt x="103" y="122"/>
                  </a:lnTo>
                  <a:lnTo>
                    <a:pt x="105" y="123"/>
                  </a:lnTo>
                  <a:lnTo>
                    <a:pt x="106" y="125"/>
                  </a:lnTo>
                  <a:lnTo>
                    <a:pt x="109" y="126"/>
                  </a:lnTo>
                  <a:lnTo>
                    <a:pt x="268" y="126"/>
                  </a:lnTo>
                  <a:lnTo>
                    <a:pt x="268" y="126"/>
                  </a:lnTo>
                  <a:lnTo>
                    <a:pt x="271" y="125"/>
                  </a:lnTo>
                  <a:lnTo>
                    <a:pt x="272" y="123"/>
                  </a:lnTo>
                  <a:lnTo>
                    <a:pt x="274" y="122"/>
                  </a:lnTo>
                  <a:lnTo>
                    <a:pt x="275" y="119"/>
                  </a:lnTo>
                  <a:lnTo>
                    <a:pt x="275" y="119"/>
                  </a:lnTo>
                  <a:lnTo>
                    <a:pt x="275" y="110"/>
                  </a:lnTo>
                  <a:lnTo>
                    <a:pt x="279" y="99"/>
                  </a:lnTo>
                  <a:lnTo>
                    <a:pt x="283" y="91"/>
                  </a:lnTo>
                  <a:lnTo>
                    <a:pt x="290" y="83"/>
                  </a:lnTo>
                  <a:lnTo>
                    <a:pt x="298" y="78"/>
                  </a:lnTo>
                  <a:lnTo>
                    <a:pt x="306" y="72"/>
                  </a:lnTo>
                  <a:lnTo>
                    <a:pt x="315" y="69"/>
                  </a:lnTo>
                  <a:lnTo>
                    <a:pt x="326" y="68"/>
                  </a:lnTo>
                  <a:lnTo>
                    <a:pt x="32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erdana"/>
                <a:ea typeface="+mn-ea"/>
                <a:cs typeface="+mn-cs"/>
              </a:endParaRPr>
            </a:p>
          </p:txBody>
        </p:sp>
      </p:grpSp>
    </p:spTree>
    <p:extLst>
      <p:ext uri="{BB962C8B-B14F-4D97-AF65-F5344CB8AC3E}">
        <p14:creationId xmlns:p14="http://schemas.microsoft.com/office/powerpoint/2010/main" val="13973428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3CC0E36-A04B-4E80-8E34-71A3CE87925E}"/>
              </a:ext>
            </a:extLst>
          </p:cNvPr>
          <p:cNvSpPr/>
          <p:nvPr/>
        </p:nvSpPr>
        <p:spPr bwMode="gray">
          <a:xfrm>
            <a:off x="287079" y="6432700"/>
            <a:ext cx="1956391" cy="180754"/>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graphicFrame>
        <p:nvGraphicFramePr>
          <p:cNvPr id="21" name="Table 20">
            <a:extLst>
              <a:ext uri="{FF2B5EF4-FFF2-40B4-BE49-F238E27FC236}">
                <a16:creationId xmlns:a16="http://schemas.microsoft.com/office/drawing/2014/main" id="{580F3FD4-D06C-42ED-AEFF-07654EC48EDB}"/>
              </a:ext>
            </a:extLst>
          </p:cNvPr>
          <p:cNvGraphicFramePr>
            <a:graphicFrameLocks noGrp="1"/>
          </p:cNvGraphicFramePr>
          <p:nvPr>
            <p:extLst/>
          </p:nvPr>
        </p:nvGraphicFramePr>
        <p:xfrm>
          <a:off x="335279" y="664535"/>
          <a:ext cx="11612880" cy="6108370"/>
        </p:xfrm>
        <a:graphic>
          <a:graphicData uri="http://schemas.openxmlformats.org/drawingml/2006/table">
            <a:tbl>
              <a:tblPr firstRow="1" bandRow="1">
                <a:tableStyleId>{912C8C85-51F0-491E-9774-3900AFEF0FD7}</a:tableStyleId>
              </a:tblPr>
              <a:tblGrid>
                <a:gridCol w="457200">
                  <a:extLst>
                    <a:ext uri="{9D8B030D-6E8A-4147-A177-3AD203B41FA5}">
                      <a16:colId xmlns:a16="http://schemas.microsoft.com/office/drawing/2014/main" val="18324799"/>
                    </a:ext>
                  </a:extLst>
                </a:gridCol>
                <a:gridCol w="3108960">
                  <a:extLst>
                    <a:ext uri="{9D8B030D-6E8A-4147-A177-3AD203B41FA5}">
                      <a16:colId xmlns:a16="http://schemas.microsoft.com/office/drawing/2014/main" val="507010505"/>
                    </a:ext>
                  </a:extLst>
                </a:gridCol>
                <a:gridCol w="2011680">
                  <a:extLst>
                    <a:ext uri="{9D8B030D-6E8A-4147-A177-3AD203B41FA5}">
                      <a16:colId xmlns:a16="http://schemas.microsoft.com/office/drawing/2014/main" val="630156118"/>
                    </a:ext>
                  </a:extLst>
                </a:gridCol>
                <a:gridCol w="2011680">
                  <a:extLst>
                    <a:ext uri="{9D8B030D-6E8A-4147-A177-3AD203B41FA5}">
                      <a16:colId xmlns:a16="http://schemas.microsoft.com/office/drawing/2014/main" val="3904967223"/>
                    </a:ext>
                  </a:extLst>
                </a:gridCol>
                <a:gridCol w="2011680">
                  <a:extLst>
                    <a:ext uri="{9D8B030D-6E8A-4147-A177-3AD203B41FA5}">
                      <a16:colId xmlns:a16="http://schemas.microsoft.com/office/drawing/2014/main" val="616552993"/>
                    </a:ext>
                  </a:extLst>
                </a:gridCol>
                <a:gridCol w="2011680">
                  <a:extLst>
                    <a:ext uri="{9D8B030D-6E8A-4147-A177-3AD203B41FA5}">
                      <a16:colId xmlns:a16="http://schemas.microsoft.com/office/drawing/2014/main" val="3652594369"/>
                    </a:ext>
                  </a:extLst>
                </a:gridCol>
              </a:tblGrid>
              <a:tr h="436249">
                <a:tc>
                  <a:txBody>
                    <a:bodyPr/>
                    <a:lstStyle/>
                    <a:p>
                      <a:pPr algn="ctr"/>
                      <a:r>
                        <a:rPr lang="en-US" sz="1200" dirty="0">
                          <a:solidFill>
                            <a:schemeClr val="bg1"/>
                          </a:solidFill>
                        </a:rPr>
                        <a:t>#</a:t>
                      </a:r>
                    </a:p>
                  </a:txBody>
                  <a:tcPr anchor="ctr">
                    <a:solidFill>
                      <a:schemeClr val="accent1"/>
                    </a:solidFill>
                  </a:tcPr>
                </a:tc>
                <a:tc>
                  <a:txBody>
                    <a:bodyPr/>
                    <a:lstStyle/>
                    <a:p>
                      <a:pPr algn="ctr"/>
                      <a:r>
                        <a:rPr lang="en-US" sz="1200" dirty="0">
                          <a:solidFill>
                            <a:schemeClr val="bg1"/>
                          </a:solidFill>
                        </a:rPr>
                        <a:t>Need</a:t>
                      </a:r>
                    </a:p>
                  </a:txBody>
                  <a:tcPr anchor="ctr">
                    <a:solidFill>
                      <a:schemeClr val="accent1"/>
                    </a:solidFill>
                  </a:tcPr>
                </a:tc>
                <a:tc>
                  <a:txBody>
                    <a:bodyPr/>
                    <a:lstStyle/>
                    <a:p>
                      <a:pPr algn="ctr"/>
                      <a:r>
                        <a:rPr lang="en-US" sz="1200" dirty="0">
                          <a:solidFill>
                            <a:schemeClr val="bg1"/>
                          </a:solidFill>
                        </a:rPr>
                        <a:t>Local / State Government</a:t>
                      </a:r>
                    </a:p>
                  </a:txBody>
                  <a:tcPr anchor="ctr">
                    <a:solidFill>
                      <a:schemeClr val="accent1"/>
                    </a:solidFill>
                  </a:tcPr>
                </a:tc>
                <a:tc>
                  <a:txBody>
                    <a:bodyPr/>
                    <a:lstStyle/>
                    <a:p>
                      <a:pPr algn="ctr"/>
                      <a:r>
                        <a:rPr lang="en-US" sz="1200" dirty="0">
                          <a:solidFill>
                            <a:schemeClr val="bg1"/>
                          </a:solidFill>
                        </a:rPr>
                        <a:t>Employers (i.e. Healthcare Systems)</a:t>
                      </a:r>
                    </a:p>
                  </a:txBody>
                  <a:tcPr anchor="ctr">
                    <a:solidFill>
                      <a:schemeClr val="accent1"/>
                    </a:solidFill>
                  </a:tcPr>
                </a:tc>
                <a:tc>
                  <a:txBody>
                    <a:bodyPr/>
                    <a:lstStyle/>
                    <a:p>
                      <a:pPr algn="ctr"/>
                      <a:r>
                        <a:rPr lang="en-US" sz="1200" dirty="0">
                          <a:solidFill>
                            <a:schemeClr val="bg1"/>
                          </a:solidFill>
                        </a:rPr>
                        <a:t>Claude Moore</a:t>
                      </a:r>
                    </a:p>
                  </a:txBody>
                  <a:tcPr anchor="ctr">
                    <a:solidFill>
                      <a:schemeClr val="accent1"/>
                    </a:solidFill>
                  </a:tcPr>
                </a:tc>
                <a:tc>
                  <a:txBody>
                    <a:bodyPr/>
                    <a:lstStyle/>
                    <a:p>
                      <a:pPr algn="ctr"/>
                      <a:r>
                        <a:rPr lang="en-US" sz="1200" dirty="0">
                          <a:solidFill>
                            <a:schemeClr val="bg1"/>
                          </a:solidFill>
                        </a:rPr>
                        <a:t>Other Philanthropies</a:t>
                      </a:r>
                    </a:p>
                  </a:txBody>
                  <a:tcPr anchor="ctr">
                    <a:solidFill>
                      <a:schemeClr val="accent1"/>
                    </a:solidFill>
                  </a:tcPr>
                </a:tc>
                <a:extLst>
                  <a:ext uri="{0D108BD9-81ED-4DB2-BD59-A6C34878D82A}">
                    <a16:rowId xmlns:a16="http://schemas.microsoft.com/office/drawing/2014/main" val="10269398"/>
                  </a:ext>
                </a:extLst>
              </a:tr>
              <a:tr h="436249">
                <a:tc>
                  <a:txBody>
                    <a:bodyPr/>
                    <a:lstStyle/>
                    <a:p>
                      <a:pPr algn="ctr"/>
                      <a:r>
                        <a:rPr lang="en-US" sz="1200" b="1" dirty="0"/>
                        <a:t>1</a:t>
                      </a:r>
                    </a:p>
                  </a:txBody>
                  <a:tcPr anchor="ctr">
                    <a:noFill/>
                  </a:tcPr>
                </a:tc>
                <a:tc>
                  <a:txBody>
                    <a:bodyPr/>
                    <a:lstStyle/>
                    <a:p>
                      <a:r>
                        <a:rPr lang="en-US" sz="1200" b="1" dirty="0"/>
                        <a:t>Public school infrastructure and staff</a:t>
                      </a:r>
                    </a:p>
                  </a:txBody>
                  <a:tcPr anchor="ctr">
                    <a:noFill/>
                  </a:tcPr>
                </a:tc>
                <a:tc>
                  <a:txBody>
                    <a:bodyPr/>
                    <a:lstStyle/>
                    <a:p>
                      <a:endParaRPr lang="en-US" sz="1200" dirty="0"/>
                    </a:p>
                  </a:txBody>
                  <a:tcPr>
                    <a:solidFill>
                      <a:schemeClr val="bg1">
                        <a:lumMod val="95000"/>
                      </a:schemeClr>
                    </a:solidFill>
                  </a:tcPr>
                </a:tc>
                <a:tc>
                  <a:txBody>
                    <a:bodyPr/>
                    <a:lstStyle/>
                    <a:p>
                      <a:endParaRPr lang="en-US" sz="1200" dirty="0"/>
                    </a:p>
                  </a:txBody>
                  <a:tcPr>
                    <a:noFill/>
                  </a:tcPr>
                </a:tc>
                <a:tc>
                  <a:txBody>
                    <a:bodyPr/>
                    <a:lstStyle/>
                    <a:p>
                      <a:endParaRPr lang="en-US" sz="1200" dirty="0"/>
                    </a:p>
                  </a:txBody>
                  <a:tcPr>
                    <a:solidFill>
                      <a:schemeClr val="bg1">
                        <a:lumMod val="95000"/>
                      </a:schemeClr>
                    </a:solidFill>
                  </a:tcPr>
                </a:tc>
                <a:tc>
                  <a:txBody>
                    <a:bodyPr/>
                    <a:lstStyle/>
                    <a:p>
                      <a:endParaRPr lang="en-US" sz="1200" dirty="0"/>
                    </a:p>
                  </a:txBody>
                  <a:tcPr>
                    <a:noFill/>
                  </a:tcPr>
                </a:tc>
                <a:extLst>
                  <a:ext uri="{0D108BD9-81ED-4DB2-BD59-A6C34878D82A}">
                    <a16:rowId xmlns:a16="http://schemas.microsoft.com/office/drawing/2014/main" val="3168949558"/>
                  </a:ext>
                </a:extLst>
              </a:tr>
              <a:tr h="350943">
                <a:tc>
                  <a:txBody>
                    <a:bodyPr/>
                    <a:lstStyle/>
                    <a:p>
                      <a:pPr algn="ctr"/>
                      <a:r>
                        <a:rPr lang="en-US" sz="1200" b="1" dirty="0"/>
                        <a:t>2</a:t>
                      </a:r>
                    </a:p>
                  </a:txBody>
                  <a:tcPr anchor="ctr">
                    <a:noFill/>
                  </a:tcPr>
                </a:tc>
                <a:tc>
                  <a:txBody>
                    <a:bodyPr/>
                    <a:lstStyle/>
                    <a:p>
                      <a:r>
                        <a:rPr lang="en-US" sz="1200" b="1" dirty="0"/>
                        <a:t>Teacher and staff salary</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1744742921"/>
                  </a:ext>
                </a:extLst>
              </a:tr>
              <a:tr h="35094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3</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t>Learning curriculum</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2626109604"/>
                  </a:ext>
                </a:extLst>
              </a:tr>
              <a:tr h="436249">
                <a:tc>
                  <a:txBody>
                    <a:bodyPr/>
                    <a:lstStyle/>
                    <a:p>
                      <a:pPr algn="ctr"/>
                      <a:r>
                        <a:rPr lang="en-US" sz="1200" b="1" dirty="0"/>
                        <a:t>4</a:t>
                      </a:r>
                    </a:p>
                  </a:txBody>
                  <a:tcPr anchor="ctr">
                    <a:noFill/>
                  </a:tcPr>
                </a:tc>
                <a:tc>
                  <a:txBody>
                    <a:bodyPr/>
                    <a:lstStyle/>
                    <a:p>
                      <a:r>
                        <a:rPr lang="en-US" sz="1200" b="1" dirty="0"/>
                        <a:t>Regulation for teaching credentials / licensing</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dirty="0"/>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dirty="0"/>
                    </a:p>
                  </a:txBody>
                  <a:tcPr>
                    <a:noFill/>
                  </a:tcPr>
                </a:tc>
                <a:extLst>
                  <a:ext uri="{0D108BD9-81ED-4DB2-BD59-A6C34878D82A}">
                    <a16:rowId xmlns:a16="http://schemas.microsoft.com/office/drawing/2014/main" val="2783827985"/>
                  </a:ext>
                </a:extLst>
              </a:tr>
              <a:tr h="43624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5</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t>Teacher credentialing costs and fees</a:t>
                      </a:r>
                      <a:endParaRPr lang="en-US" sz="1200" b="1" kern="1200" dirty="0">
                        <a:solidFill>
                          <a:schemeClr val="dk1"/>
                        </a:solidFill>
                        <a:latin typeface="+mn-lt"/>
                        <a:ea typeface="+mn-ea"/>
                        <a:cs typeface="+mn-cs"/>
                      </a:endParaRP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dirty="0"/>
                    </a:p>
                  </a:txBody>
                  <a:tcP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dirty="0"/>
                    </a:p>
                  </a:txBody>
                  <a:tcPr>
                    <a:noFill/>
                  </a:tcPr>
                </a:tc>
                <a:extLst>
                  <a:ext uri="{0D108BD9-81ED-4DB2-BD59-A6C34878D82A}">
                    <a16:rowId xmlns:a16="http://schemas.microsoft.com/office/drawing/2014/main" val="2639873076"/>
                  </a:ext>
                </a:extLst>
              </a:tr>
              <a:tr h="43624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6</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t>Student dual enrollment / tuition costs and fees</a:t>
                      </a:r>
                      <a:endParaRPr lang="en-US" sz="1200" b="1" kern="1200" dirty="0">
                        <a:solidFill>
                          <a:schemeClr val="dk1"/>
                        </a:solidFill>
                        <a:latin typeface="+mn-lt"/>
                        <a:ea typeface="+mn-ea"/>
                        <a:cs typeface="+mn-cs"/>
                      </a:endParaRPr>
                    </a:p>
                  </a:txBody>
                  <a:tcPr anchor="ctr">
                    <a:noFill/>
                  </a:tcPr>
                </a:tc>
                <a:tc>
                  <a:txBody>
                    <a:bodyPr/>
                    <a:lstStyle/>
                    <a:p>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3156711043"/>
                  </a:ext>
                </a:extLst>
              </a:tr>
              <a:tr h="43624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7</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t>Instructional material / consumables</a:t>
                      </a:r>
                      <a:endParaRPr lang="en-US" sz="1200" b="1" kern="1200" dirty="0">
                        <a:solidFill>
                          <a:schemeClr val="dk1"/>
                        </a:solidFill>
                        <a:latin typeface="+mn-lt"/>
                        <a:ea typeface="+mn-ea"/>
                        <a:cs typeface="+mn-cs"/>
                      </a:endParaRPr>
                    </a:p>
                  </a:txBody>
                  <a:tcPr anchor="ctr">
                    <a:noFill/>
                  </a:tcPr>
                </a:tc>
                <a:tc>
                  <a:txBody>
                    <a:bodyPr/>
                    <a:lstStyle/>
                    <a:p>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1269107799"/>
                  </a:ext>
                </a:extLst>
              </a:tr>
              <a:tr h="35094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8</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t>Equipment</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987679715"/>
                  </a:ext>
                </a:extLst>
              </a:tr>
              <a:tr h="43624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9</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t>Facility refurnishing and improvement</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2263334538"/>
                  </a:ext>
                </a:extLst>
              </a:tr>
              <a:tr h="35094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10</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t>Internships / apprenticeships</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4017156168"/>
                  </a:ext>
                </a:extLst>
              </a:tr>
              <a:tr h="43624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11</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t>Transportation to courses or WBL</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1615136511"/>
                  </a:ext>
                </a:extLst>
              </a:tr>
              <a:tr h="61074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t>12</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dirty="0"/>
                        <a:t>Regional structure and local community collaboration support</a:t>
                      </a:r>
                    </a:p>
                  </a:txBody>
                  <a:tcPr anchor="c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3259555947"/>
                  </a:ext>
                </a:extLst>
              </a:tr>
              <a:tr h="436249">
                <a:tc>
                  <a:txBody>
                    <a:bodyPr/>
                    <a:lstStyle/>
                    <a:p>
                      <a:pPr algn="ctr"/>
                      <a:r>
                        <a:rPr lang="en-US" sz="1200" b="1" dirty="0"/>
                        <a:t>13</a:t>
                      </a:r>
                    </a:p>
                  </a:txBody>
                  <a:tcPr anchor="ctr">
                    <a:noFill/>
                  </a:tcPr>
                </a:tc>
                <a:tc>
                  <a:txBody>
                    <a:bodyPr/>
                    <a:lstStyle/>
                    <a:p>
                      <a:r>
                        <a:rPr lang="en-US" sz="1200" b="1" dirty="0"/>
                        <a:t>Sustainable support for CTE program needs </a:t>
                      </a:r>
                    </a:p>
                  </a:txBody>
                  <a:tcPr anchor="ctr">
                    <a:solidFill>
                      <a:schemeClr val="bg1"/>
                    </a:solidFill>
                  </a:tcPr>
                </a:tc>
                <a:tc>
                  <a:txBody>
                    <a:bodyPr/>
                    <a:lstStyle/>
                    <a:p>
                      <a:endParaRPr lang="en-US" sz="1200" dirty="0"/>
                    </a:p>
                  </a:txBody>
                  <a:tcPr>
                    <a:solidFill>
                      <a:schemeClr val="bg1">
                        <a:lumMod val="95000"/>
                      </a:schemeClr>
                    </a:solidFill>
                  </a:tcPr>
                </a:tc>
                <a:tc>
                  <a:txBody>
                    <a:bodyPr/>
                    <a:lstStyle/>
                    <a:p>
                      <a:pPr algn="ctr"/>
                      <a:endParaRPr lang="en-US" sz="1200" dirty="0"/>
                    </a:p>
                  </a:txBody>
                  <a:tcPr>
                    <a:no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noFill/>
                  </a:tcPr>
                </a:tc>
                <a:extLst>
                  <a:ext uri="{0D108BD9-81ED-4DB2-BD59-A6C34878D82A}">
                    <a16:rowId xmlns:a16="http://schemas.microsoft.com/office/drawing/2014/main" val="4089847277"/>
                  </a:ext>
                </a:extLst>
              </a:tr>
            </a:tbl>
          </a:graphicData>
        </a:graphic>
      </p:graphicFrame>
      <p:pic>
        <p:nvPicPr>
          <p:cNvPr id="6" name="Picture 5">
            <a:extLst>
              <a:ext uri="{FF2B5EF4-FFF2-40B4-BE49-F238E27FC236}">
                <a16:creationId xmlns:a16="http://schemas.microsoft.com/office/drawing/2014/main" id="{E08DCFD4-DA03-45B7-BE5A-28375247B6DD}"/>
              </a:ext>
            </a:extLst>
          </p:cNvPr>
          <p:cNvPicPr>
            <a:picLocks noChangeAspect="1"/>
          </p:cNvPicPr>
          <p:nvPr/>
        </p:nvPicPr>
        <p:blipFill>
          <a:blip r:embed="rId3"/>
          <a:stretch>
            <a:fillRect/>
          </a:stretch>
        </p:blipFill>
        <p:spPr>
          <a:xfrm>
            <a:off x="4759316" y="1222311"/>
            <a:ext cx="336567" cy="292115"/>
          </a:xfrm>
          <a:prstGeom prst="rect">
            <a:avLst/>
          </a:prstGeom>
        </p:spPr>
      </p:pic>
      <p:pic>
        <p:nvPicPr>
          <p:cNvPr id="7" name="Picture 6">
            <a:extLst>
              <a:ext uri="{FF2B5EF4-FFF2-40B4-BE49-F238E27FC236}">
                <a16:creationId xmlns:a16="http://schemas.microsoft.com/office/drawing/2014/main" id="{D66C1386-10E3-44E6-A035-9DFC1400CECD}"/>
              </a:ext>
            </a:extLst>
          </p:cNvPr>
          <p:cNvPicPr>
            <a:picLocks noChangeAspect="1"/>
          </p:cNvPicPr>
          <p:nvPr/>
        </p:nvPicPr>
        <p:blipFill>
          <a:blip r:embed="rId3"/>
          <a:stretch>
            <a:fillRect/>
          </a:stretch>
        </p:blipFill>
        <p:spPr>
          <a:xfrm>
            <a:off x="4759315" y="1613013"/>
            <a:ext cx="336567" cy="292115"/>
          </a:xfrm>
          <a:prstGeom prst="rect">
            <a:avLst/>
          </a:prstGeom>
        </p:spPr>
      </p:pic>
      <p:pic>
        <p:nvPicPr>
          <p:cNvPr id="8" name="Picture 7">
            <a:extLst>
              <a:ext uri="{FF2B5EF4-FFF2-40B4-BE49-F238E27FC236}">
                <a16:creationId xmlns:a16="http://schemas.microsoft.com/office/drawing/2014/main" id="{FBCEF611-6C50-4406-86FB-7BF5B9B03080}"/>
              </a:ext>
            </a:extLst>
          </p:cNvPr>
          <p:cNvPicPr>
            <a:picLocks noChangeAspect="1"/>
          </p:cNvPicPr>
          <p:nvPr/>
        </p:nvPicPr>
        <p:blipFill>
          <a:blip r:embed="rId3"/>
          <a:stretch>
            <a:fillRect/>
          </a:stretch>
        </p:blipFill>
        <p:spPr>
          <a:xfrm>
            <a:off x="8810616" y="1613013"/>
            <a:ext cx="336567" cy="292115"/>
          </a:xfrm>
          <a:prstGeom prst="rect">
            <a:avLst/>
          </a:prstGeom>
        </p:spPr>
      </p:pic>
      <p:pic>
        <p:nvPicPr>
          <p:cNvPr id="9" name="Picture 8">
            <a:extLst>
              <a:ext uri="{FF2B5EF4-FFF2-40B4-BE49-F238E27FC236}">
                <a16:creationId xmlns:a16="http://schemas.microsoft.com/office/drawing/2014/main" id="{F894C24B-5FA4-4610-A4BE-A7952BE54E78}"/>
              </a:ext>
            </a:extLst>
          </p:cNvPr>
          <p:cNvPicPr>
            <a:picLocks noChangeAspect="1"/>
          </p:cNvPicPr>
          <p:nvPr/>
        </p:nvPicPr>
        <p:blipFill>
          <a:blip r:embed="rId3"/>
          <a:stretch>
            <a:fillRect/>
          </a:stretch>
        </p:blipFill>
        <p:spPr>
          <a:xfrm>
            <a:off x="4759314" y="1914815"/>
            <a:ext cx="336567" cy="292115"/>
          </a:xfrm>
          <a:prstGeom prst="rect">
            <a:avLst/>
          </a:prstGeom>
        </p:spPr>
      </p:pic>
      <p:pic>
        <p:nvPicPr>
          <p:cNvPr id="10" name="Picture 9">
            <a:extLst>
              <a:ext uri="{FF2B5EF4-FFF2-40B4-BE49-F238E27FC236}">
                <a16:creationId xmlns:a16="http://schemas.microsoft.com/office/drawing/2014/main" id="{13705322-B09B-4CF1-8480-D0758060B389}"/>
              </a:ext>
            </a:extLst>
          </p:cNvPr>
          <p:cNvPicPr>
            <a:picLocks noChangeAspect="1"/>
          </p:cNvPicPr>
          <p:nvPr/>
        </p:nvPicPr>
        <p:blipFill>
          <a:blip r:embed="rId3"/>
          <a:stretch>
            <a:fillRect/>
          </a:stretch>
        </p:blipFill>
        <p:spPr>
          <a:xfrm>
            <a:off x="4759314" y="2369017"/>
            <a:ext cx="336567" cy="292115"/>
          </a:xfrm>
          <a:prstGeom prst="rect">
            <a:avLst/>
          </a:prstGeom>
        </p:spPr>
      </p:pic>
      <p:pic>
        <p:nvPicPr>
          <p:cNvPr id="11" name="Picture 10">
            <a:extLst>
              <a:ext uri="{FF2B5EF4-FFF2-40B4-BE49-F238E27FC236}">
                <a16:creationId xmlns:a16="http://schemas.microsoft.com/office/drawing/2014/main" id="{2D37757B-2794-4CBF-BB35-F38854771947}"/>
              </a:ext>
            </a:extLst>
          </p:cNvPr>
          <p:cNvPicPr>
            <a:picLocks noChangeAspect="1"/>
          </p:cNvPicPr>
          <p:nvPr/>
        </p:nvPicPr>
        <p:blipFill>
          <a:blip r:embed="rId3"/>
          <a:stretch>
            <a:fillRect/>
          </a:stretch>
        </p:blipFill>
        <p:spPr>
          <a:xfrm>
            <a:off x="4759313" y="2838616"/>
            <a:ext cx="336567" cy="292115"/>
          </a:xfrm>
          <a:prstGeom prst="rect">
            <a:avLst/>
          </a:prstGeom>
        </p:spPr>
      </p:pic>
      <p:pic>
        <p:nvPicPr>
          <p:cNvPr id="12" name="Picture 11">
            <a:extLst>
              <a:ext uri="{FF2B5EF4-FFF2-40B4-BE49-F238E27FC236}">
                <a16:creationId xmlns:a16="http://schemas.microsoft.com/office/drawing/2014/main" id="{D2AA680D-725D-4665-AF72-F85A2CD74D28}"/>
              </a:ext>
            </a:extLst>
          </p:cNvPr>
          <p:cNvPicPr>
            <a:picLocks noChangeAspect="1"/>
          </p:cNvPicPr>
          <p:nvPr/>
        </p:nvPicPr>
        <p:blipFill>
          <a:blip r:embed="rId3"/>
          <a:stretch>
            <a:fillRect/>
          </a:stretch>
        </p:blipFill>
        <p:spPr>
          <a:xfrm>
            <a:off x="8810616" y="2800516"/>
            <a:ext cx="336567" cy="292115"/>
          </a:xfrm>
          <a:prstGeom prst="rect">
            <a:avLst/>
          </a:prstGeom>
        </p:spPr>
      </p:pic>
      <p:pic>
        <p:nvPicPr>
          <p:cNvPr id="13" name="Picture 12">
            <a:extLst>
              <a:ext uri="{FF2B5EF4-FFF2-40B4-BE49-F238E27FC236}">
                <a16:creationId xmlns:a16="http://schemas.microsoft.com/office/drawing/2014/main" id="{57D8262B-A831-4F09-95B9-181868172090}"/>
              </a:ext>
            </a:extLst>
          </p:cNvPr>
          <p:cNvPicPr>
            <a:picLocks noChangeAspect="1"/>
          </p:cNvPicPr>
          <p:nvPr/>
        </p:nvPicPr>
        <p:blipFill>
          <a:blip r:embed="rId3"/>
          <a:stretch>
            <a:fillRect/>
          </a:stretch>
        </p:blipFill>
        <p:spPr>
          <a:xfrm>
            <a:off x="8810616" y="3234779"/>
            <a:ext cx="336567" cy="292115"/>
          </a:xfrm>
          <a:prstGeom prst="rect">
            <a:avLst/>
          </a:prstGeom>
        </p:spPr>
      </p:pic>
      <p:pic>
        <p:nvPicPr>
          <p:cNvPr id="14" name="Picture 13">
            <a:extLst>
              <a:ext uri="{FF2B5EF4-FFF2-40B4-BE49-F238E27FC236}">
                <a16:creationId xmlns:a16="http://schemas.microsoft.com/office/drawing/2014/main" id="{0E0A851F-482E-46FF-87F3-DED54DBED070}"/>
              </a:ext>
            </a:extLst>
          </p:cNvPr>
          <p:cNvPicPr>
            <a:picLocks noChangeAspect="1"/>
          </p:cNvPicPr>
          <p:nvPr/>
        </p:nvPicPr>
        <p:blipFill>
          <a:blip r:embed="rId3"/>
          <a:stretch>
            <a:fillRect/>
          </a:stretch>
        </p:blipFill>
        <p:spPr>
          <a:xfrm>
            <a:off x="10817216" y="3247478"/>
            <a:ext cx="336567" cy="292115"/>
          </a:xfrm>
          <a:prstGeom prst="rect">
            <a:avLst/>
          </a:prstGeom>
        </p:spPr>
      </p:pic>
      <p:pic>
        <p:nvPicPr>
          <p:cNvPr id="15" name="Picture 14">
            <a:extLst>
              <a:ext uri="{FF2B5EF4-FFF2-40B4-BE49-F238E27FC236}">
                <a16:creationId xmlns:a16="http://schemas.microsoft.com/office/drawing/2014/main" id="{C7B69AF1-54B9-4151-A951-024232F5B84B}"/>
              </a:ext>
            </a:extLst>
          </p:cNvPr>
          <p:cNvPicPr>
            <a:picLocks noChangeAspect="1"/>
          </p:cNvPicPr>
          <p:nvPr/>
        </p:nvPicPr>
        <p:blipFill>
          <a:blip r:embed="rId3"/>
          <a:stretch>
            <a:fillRect/>
          </a:stretch>
        </p:blipFill>
        <p:spPr>
          <a:xfrm>
            <a:off x="8810616" y="3716257"/>
            <a:ext cx="336567" cy="292115"/>
          </a:xfrm>
          <a:prstGeom prst="rect">
            <a:avLst/>
          </a:prstGeom>
        </p:spPr>
      </p:pic>
      <p:pic>
        <p:nvPicPr>
          <p:cNvPr id="16" name="Picture 15">
            <a:extLst>
              <a:ext uri="{FF2B5EF4-FFF2-40B4-BE49-F238E27FC236}">
                <a16:creationId xmlns:a16="http://schemas.microsoft.com/office/drawing/2014/main" id="{5E1F650D-99E6-4722-989D-8699F826B1EC}"/>
              </a:ext>
            </a:extLst>
          </p:cNvPr>
          <p:cNvPicPr>
            <a:picLocks noChangeAspect="1"/>
          </p:cNvPicPr>
          <p:nvPr/>
        </p:nvPicPr>
        <p:blipFill>
          <a:blip r:embed="rId3"/>
          <a:stretch>
            <a:fillRect/>
          </a:stretch>
        </p:blipFill>
        <p:spPr>
          <a:xfrm>
            <a:off x="10817215" y="3728957"/>
            <a:ext cx="336567" cy="292115"/>
          </a:xfrm>
          <a:prstGeom prst="rect">
            <a:avLst/>
          </a:prstGeom>
        </p:spPr>
      </p:pic>
      <p:pic>
        <p:nvPicPr>
          <p:cNvPr id="17" name="Picture 16">
            <a:extLst>
              <a:ext uri="{FF2B5EF4-FFF2-40B4-BE49-F238E27FC236}">
                <a16:creationId xmlns:a16="http://schemas.microsoft.com/office/drawing/2014/main" id="{F44B3E4F-F8BE-4641-8A22-E98714670313}"/>
              </a:ext>
            </a:extLst>
          </p:cNvPr>
          <p:cNvPicPr>
            <a:picLocks noChangeAspect="1"/>
          </p:cNvPicPr>
          <p:nvPr/>
        </p:nvPicPr>
        <p:blipFill>
          <a:blip r:embed="rId3"/>
          <a:stretch>
            <a:fillRect/>
          </a:stretch>
        </p:blipFill>
        <p:spPr>
          <a:xfrm>
            <a:off x="8810615" y="4146935"/>
            <a:ext cx="336567" cy="292115"/>
          </a:xfrm>
          <a:prstGeom prst="rect">
            <a:avLst/>
          </a:prstGeom>
        </p:spPr>
      </p:pic>
      <p:pic>
        <p:nvPicPr>
          <p:cNvPr id="18" name="Picture 17">
            <a:extLst>
              <a:ext uri="{FF2B5EF4-FFF2-40B4-BE49-F238E27FC236}">
                <a16:creationId xmlns:a16="http://schemas.microsoft.com/office/drawing/2014/main" id="{EDD9D639-240D-4D8E-B2C1-AFF1E9F1B25B}"/>
              </a:ext>
            </a:extLst>
          </p:cNvPr>
          <p:cNvPicPr>
            <a:picLocks noChangeAspect="1"/>
          </p:cNvPicPr>
          <p:nvPr/>
        </p:nvPicPr>
        <p:blipFill>
          <a:blip r:embed="rId3"/>
          <a:stretch>
            <a:fillRect/>
          </a:stretch>
        </p:blipFill>
        <p:spPr>
          <a:xfrm>
            <a:off x="4759312" y="4143056"/>
            <a:ext cx="336567" cy="292115"/>
          </a:xfrm>
          <a:prstGeom prst="rect">
            <a:avLst/>
          </a:prstGeom>
        </p:spPr>
      </p:pic>
      <p:pic>
        <p:nvPicPr>
          <p:cNvPr id="19" name="Picture 18">
            <a:extLst>
              <a:ext uri="{FF2B5EF4-FFF2-40B4-BE49-F238E27FC236}">
                <a16:creationId xmlns:a16="http://schemas.microsoft.com/office/drawing/2014/main" id="{717949EC-2DFA-48DE-A16A-B39341C13547}"/>
              </a:ext>
            </a:extLst>
          </p:cNvPr>
          <p:cNvPicPr>
            <a:picLocks noChangeAspect="1"/>
          </p:cNvPicPr>
          <p:nvPr/>
        </p:nvPicPr>
        <p:blipFill>
          <a:blip r:embed="rId3"/>
          <a:stretch>
            <a:fillRect/>
          </a:stretch>
        </p:blipFill>
        <p:spPr>
          <a:xfrm>
            <a:off x="4759311" y="4536455"/>
            <a:ext cx="336567" cy="292115"/>
          </a:xfrm>
          <a:prstGeom prst="rect">
            <a:avLst/>
          </a:prstGeom>
        </p:spPr>
      </p:pic>
      <p:pic>
        <p:nvPicPr>
          <p:cNvPr id="20" name="Picture 19">
            <a:extLst>
              <a:ext uri="{FF2B5EF4-FFF2-40B4-BE49-F238E27FC236}">
                <a16:creationId xmlns:a16="http://schemas.microsoft.com/office/drawing/2014/main" id="{F4AEC286-FF6A-401F-8005-24DD2C62DCA1}"/>
              </a:ext>
            </a:extLst>
          </p:cNvPr>
          <p:cNvPicPr>
            <a:picLocks noChangeAspect="1"/>
          </p:cNvPicPr>
          <p:nvPr/>
        </p:nvPicPr>
        <p:blipFill>
          <a:blip r:embed="rId3"/>
          <a:stretch>
            <a:fillRect/>
          </a:stretch>
        </p:blipFill>
        <p:spPr>
          <a:xfrm>
            <a:off x="8810614" y="4577613"/>
            <a:ext cx="336567" cy="292115"/>
          </a:xfrm>
          <a:prstGeom prst="rect">
            <a:avLst/>
          </a:prstGeom>
        </p:spPr>
      </p:pic>
      <p:pic>
        <p:nvPicPr>
          <p:cNvPr id="22" name="Picture 21">
            <a:extLst>
              <a:ext uri="{FF2B5EF4-FFF2-40B4-BE49-F238E27FC236}">
                <a16:creationId xmlns:a16="http://schemas.microsoft.com/office/drawing/2014/main" id="{7561E1F2-C05D-483C-8875-01DA1D058AF5}"/>
              </a:ext>
            </a:extLst>
          </p:cNvPr>
          <p:cNvPicPr>
            <a:picLocks noChangeAspect="1"/>
          </p:cNvPicPr>
          <p:nvPr/>
        </p:nvPicPr>
        <p:blipFill>
          <a:blip r:embed="rId3"/>
          <a:stretch>
            <a:fillRect/>
          </a:stretch>
        </p:blipFill>
        <p:spPr>
          <a:xfrm>
            <a:off x="6784962" y="4942870"/>
            <a:ext cx="336567" cy="292115"/>
          </a:xfrm>
          <a:prstGeom prst="rect">
            <a:avLst/>
          </a:prstGeom>
        </p:spPr>
      </p:pic>
      <p:pic>
        <p:nvPicPr>
          <p:cNvPr id="23" name="Picture 22">
            <a:extLst>
              <a:ext uri="{FF2B5EF4-FFF2-40B4-BE49-F238E27FC236}">
                <a16:creationId xmlns:a16="http://schemas.microsoft.com/office/drawing/2014/main" id="{A48A1CF8-DA52-4614-A1BF-2CDE67A3A57C}"/>
              </a:ext>
            </a:extLst>
          </p:cNvPr>
          <p:cNvPicPr>
            <a:picLocks noChangeAspect="1"/>
          </p:cNvPicPr>
          <p:nvPr/>
        </p:nvPicPr>
        <p:blipFill>
          <a:blip r:embed="rId3"/>
          <a:stretch>
            <a:fillRect/>
          </a:stretch>
        </p:blipFill>
        <p:spPr>
          <a:xfrm>
            <a:off x="8810614" y="5324669"/>
            <a:ext cx="336567" cy="292115"/>
          </a:xfrm>
          <a:prstGeom prst="rect">
            <a:avLst/>
          </a:prstGeom>
        </p:spPr>
      </p:pic>
      <p:pic>
        <p:nvPicPr>
          <p:cNvPr id="24" name="Picture 23">
            <a:extLst>
              <a:ext uri="{FF2B5EF4-FFF2-40B4-BE49-F238E27FC236}">
                <a16:creationId xmlns:a16="http://schemas.microsoft.com/office/drawing/2014/main" id="{8BB6669C-11BD-480D-BF3B-3BDE08870ECD}"/>
              </a:ext>
            </a:extLst>
          </p:cNvPr>
          <p:cNvPicPr>
            <a:picLocks noChangeAspect="1"/>
          </p:cNvPicPr>
          <p:nvPr/>
        </p:nvPicPr>
        <p:blipFill>
          <a:blip r:embed="rId3"/>
          <a:stretch>
            <a:fillRect/>
          </a:stretch>
        </p:blipFill>
        <p:spPr>
          <a:xfrm>
            <a:off x="4759310" y="5353752"/>
            <a:ext cx="336567" cy="292115"/>
          </a:xfrm>
          <a:prstGeom prst="rect">
            <a:avLst/>
          </a:prstGeom>
        </p:spPr>
      </p:pic>
      <p:pic>
        <p:nvPicPr>
          <p:cNvPr id="25" name="Picture 24">
            <a:extLst>
              <a:ext uri="{FF2B5EF4-FFF2-40B4-BE49-F238E27FC236}">
                <a16:creationId xmlns:a16="http://schemas.microsoft.com/office/drawing/2014/main" id="{8907D57A-3697-46B5-9592-A9B21F9E071D}"/>
              </a:ext>
            </a:extLst>
          </p:cNvPr>
          <p:cNvPicPr>
            <a:picLocks noChangeAspect="1"/>
          </p:cNvPicPr>
          <p:nvPr/>
        </p:nvPicPr>
        <p:blipFill>
          <a:blip r:embed="rId3"/>
          <a:stretch>
            <a:fillRect/>
          </a:stretch>
        </p:blipFill>
        <p:spPr>
          <a:xfrm>
            <a:off x="4759309" y="5847538"/>
            <a:ext cx="336567" cy="292115"/>
          </a:xfrm>
          <a:prstGeom prst="rect">
            <a:avLst/>
          </a:prstGeom>
        </p:spPr>
      </p:pic>
      <p:pic>
        <p:nvPicPr>
          <p:cNvPr id="26" name="Picture 25">
            <a:extLst>
              <a:ext uri="{FF2B5EF4-FFF2-40B4-BE49-F238E27FC236}">
                <a16:creationId xmlns:a16="http://schemas.microsoft.com/office/drawing/2014/main" id="{B5355F87-EB0C-442E-B9C8-85CB295D64E5}"/>
              </a:ext>
            </a:extLst>
          </p:cNvPr>
          <p:cNvPicPr>
            <a:picLocks noChangeAspect="1"/>
          </p:cNvPicPr>
          <p:nvPr/>
        </p:nvPicPr>
        <p:blipFill>
          <a:blip r:embed="rId3"/>
          <a:stretch>
            <a:fillRect/>
          </a:stretch>
        </p:blipFill>
        <p:spPr>
          <a:xfrm>
            <a:off x="10817214" y="6393765"/>
            <a:ext cx="336567" cy="292115"/>
          </a:xfrm>
          <a:prstGeom prst="rect">
            <a:avLst/>
          </a:prstGeom>
        </p:spPr>
      </p:pic>
      <p:sp>
        <p:nvSpPr>
          <p:cNvPr id="27" name="Title 2">
            <a:extLst>
              <a:ext uri="{FF2B5EF4-FFF2-40B4-BE49-F238E27FC236}">
                <a16:creationId xmlns:a16="http://schemas.microsoft.com/office/drawing/2014/main" id="{9334461E-3252-4CC8-9726-A027F0579B62}"/>
              </a:ext>
            </a:extLst>
          </p:cNvPr>
          <p:cNvSpPr txBox="1">
            <a:spLocks/>
          </p:cNvSpPr>
          <p:nvPr/>
        </p:nvSpPr>
        <p:spPr bwMode="gray">
          <a:xfrm>
            <a:off x="469900" y="225204"/>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a:ea typeface="+mj-ea"/>
                <a:cs typeface="+mj-cs"/>
              </a:rPr>
              <a:t>Potential</a:t>
            </a:r>
            <a:r>
              <a:rPr kumimoji="0" lang="en-US" sz="2000" b="0" i="1" u="none" strike="noStrike" kern="1200" cap="none" spc="0" normalizeH="0" baseline="0" noProof="0" dirty="0">
                <a:ln>
                  <a:noFill/>
                </a:ln>
                <a:solidFill>
                  <a:prstClr val="black"/>
                </a:solidFill>
                <a:effectLst/>
                <a:uLnTx/>
                <a:uFillTx/>
                <a:latin typeface="Verdana"/>
                <a:ea typeface="+mj-ea"/>
                <a:cs typeface="+mj-cs"/>
              </a:rPr>
              <a:t> </a:t>
            </a:r>
            <a:r>
              <a:rPr kumimoji="0" lang="en-US" sz="2000" b="0" i="0" u="none" strike="noStrike" kern="1200" cap="none" spc="0" normalizeH="0" baseline="0" noProof="0" dirty="0">
                <a:ln>
                  <a:noFill/>
                </a:ln>
                <a:solidFill>
                  <a:prstClr val="black"/>
                </a:solidFill>
                <a:effectLst/>
                <a:uLnTx/>
                <a:uFillTx/>
                <a:latin typeface="Verdana"/>
                <a:ea typeface="+mj-ea"/>
                <a:cs typeface="+mj-cs"/>
              </a:rPr>
              <a:t>Role of Stakeholders in Supporting Health Sciences Programs</a:t>
            </a:r>
          </a:p>
        </p:txBody>
      </p:sp>
    </p:spTree>
    <p:extLst>
      <p:ext uri="{BB962C8B-B14F-4D97-AF65-F5344CB8AC3E}">
        <p14:creationId xmlns:p14="http://schemas.microsoft.com/office/powerpoint/2010/main" val="20240552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Rounded Corners 135">
            <a:extLst>
              <a:ext uri="{FF2B5EF4-FFF2-40B4-BE49-F238E27FC236}">
                <a16:creationId xmlns:a16="http://schemas.microsoft.com/office/drawing/2014/main" id="{3695C31D-FB13-4171-B071-57569F22BED3}"/>
              </a:ext>
            </a:extLst>
          </p:cNvPr>
          <p:cNvSpPr/>
          <p:nvPr/>
        </p:nvSpPr>
        <p:spPr bwMode="gray">
          <a:xfrm>
            <a:off x="8076317" y="1104549"/>
            <a:ext cx="3701764" cy="5290388"/>
          </a:xfrm>
          <a:prstGeom prst="round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grpSp>
        <p:nvGrpSpPr>
          <p:cNvPr id="6" name="Group 5" descr="Pencil Tip">
            <a:extLst>
              <a:ext uri="{FF2B5EF4-FFF2-40B4-BE49-F238E27FC236}">
                <a16:creationId xmlns:a16="http://schemas.microsoft.com/office/drawing/2014/main" id="{2863C3C0-37F0-41FF-BA37-957D7EAB3732}"/>
              </a:ext>
            </a:extLst>
          </p:cNvPr>
          <p:cNvGrpSpPr/>
          <p:nvPr/>
        </p:nvGrpSpPr>
        <p:grpSpPr>
          <a:xfrm>
            <a:off x="3952355" y="626773"/>
            <a:ext cx="587095" cy="398166"/>
            <a:chOff x="5558269" y="2683246"/>
            <a:chExt cx="1083443" cy="866251"/>
          </a:xfrm>
        </p:grpSpPr>
        <p:sp>
          <p:nvSpPr>
            <p:cNvPr id="7" name="Arrow: Down 6">
              <a:extLst>
                <a:ext uri="{FF2B5EF4-FFF2-40B4-BE49-F238E27FC236}">
                  <a16:creationId xmlns:a16="http://schemas.microsoft.com/office/drawing/2014/main" id="{BC94C9F3-E8CE-45AE-B6C5-954D70E5C5CA}"/>
                </a:ext>
              </a:extLst>
            </p:cNvPr>
            <p:cNvSpPr/>
            <p:nvPr/>
          </p:nvSpPr>
          <p:spPr>
            <a:xfrm rot="10800000" flipH="1">
              <a:off x="5558269" y="2683247"/>
              <a:ext cx="1083443" cy="866250"/>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Freeform: Shape 7">
              <a:extLst>
                <a:ext uri="{FF2B5EF4-FFF2-40B4-BE49-F238E27FC236}">
                  <a16:creationId xmlns:a16="http://schemas.microsoft.com/office/drawing/2014/main" id="{6496C991-80E7-45BF-8AB1-2ABFEB96C7D4}"/>
                </a:ext>
              </a:extLst>
            </p:cNvPr>
            <p:cNvSpPr/>
            <p:nvPr/>
          </p:nvSpPr>
          <p:spPr>
            <a:xfrm>
              <a:off x="5948483" y="2683246"/>
              <a:ext cx="303016" cy="17498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 name="Group 8" descr="Pencil Section">
            <a:extLst>
              <a:ext uri="{FF2B5EF4-FFF2-40B4-BE49-F238E27FC236}">
                <a16:creationId xmlns:a16="http://schemas.microsoft.com/office/drawing/2014/main" id="{8AD1FD3C-B47A-4CDC-A56E-20EE93C335EC}"/>
              </a:ext>
            </a:extLst>
          </p:cNvPr>
          <p:cNvGrpSpPr/>
          <p:nvPr/>
        </p:nvGrpSpPr>
        <p:grpSpPr>
          <a:xfrm rot="10800000" flipH="1">
            <a:off x="3953196" y="860037"/>
            <a:ext cx="586255" cy="2732721"/>
            <a:chOff x="720000" y="5200650"/>
            <a:chExt cx="1440000" cy="3600000"/>
          </a:xfrm>
        </p:grpSpPr>
        <p:sp>
          <p:nvSpPr>
            <p:cNvPr id="10" name="Arrow: Down 9">
              <a:extLst>
                <a:ext uri="{FF2B5EF4-FFF2-40B4-BE49-F238E27FC236}">
                  <a16:creationId xmlns:a16="http://schemas.microsoft.com/office/drawing/2014/main" id="{BCB10D95-EF6C-4175-860C-6E997EC82950}"/>
                </a:ext>
              </a:extLst>
            </p:cNvPr>
            <p:cNvSpPr/>
            <p:nvPr/>
          </p:nvSpPr>
          <p:spPr>
            <a:xfrm>
              <a:off x="720000" y="5200650"/>
              <a:ext cx="360000" cy="3600000"/>
            </a:xfrm>
            <a:prstGeom prst="down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Arrow: Down 10">
              <a:extLst>
                <a:ext uri="{FF2B5EF4-FFF2-40B4-BE49-F238E27FC236}">
                  <a16:creationId xmlns:a16="http://schemas.microsoft.com/office/drawing/2014/main" id="{181696B5-C204-4527-AA12-B01EE3C238CF}"/>
                </a:ext>
              </a:extLst>
            </p:cNvPr>
            <p:cNvSpPr/>
            <p:nvPr/>
          </p:nvSpPr>
          <p:spPr>
            <a:xfrm>
              <a:off x="1080000" y="5200650"/>
              <a:ext cx="360000" cy="3600000"/>
            </a:xfrm>
            <a:prstGeom prst="down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Arrow: Down 11">
              <a:extLst>
                <a:ext uri="{FF2B5EF4-FFF2-40B4-BE49-F238E27FC236}">
                  <a16:creationId xmlns:a16="http://schemas.microsoft.com/office/drawing/2014/main" id="{6E414254-C637-415B-A3D6-EE7D87CB5C72}"/>
                </a:ext>
              </a:extLst>
            </p:cNvPr>
            <p:cNvSpPr/>
            <p:nvPr/>
          </p:nvSpPr>
          <p:spPr>
            <a:xfrm>
              <a:off x="1440000" y="5200650"/>
              <a:ext cx="360000" cy="3600000"/>
            </a:xfrm>
            <a:prstGeom prst="downArrow">
              <a:avLst>
                <a:gd name="adj1" fmla="val 100000"/>
                <a:gd name="adj2" fmla="val 50000"/>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Arrow: Down 12">
              <a:extLst>
                <a:ext uri="{FF2B5EF4-FFF2-40B4-BE49-F238E27FC236}">
                  <a16:creationId xmlns:a16="http://schemas.microsoft.com/office/drawing/2014/main" id="{C777725D-1572-4684-95AA-BCA0B96F8D23}"/>
                </a:ext>
              </a:extLst>
            </p:cNvPr>
            <p:cNvSpPr/>
            <p:nvPr/>
          </p:nvSpPr>
          <p:spPr>
            <a:xfrm>
              <a:off x="1800000" y="5200650"/>
              <a:ext cx="360000" cy="3600000"/>
            </a:xfrm>
            <a:prstGeom prst="down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13" descr="Pencil Ribbon">
            <a:extLst>
              <a:ext uri="{FF2B5EF4-FFF2-40B4-BE49-F238E27FC236}">
                <a16:creationId xmlns:a16="http://schemas.microsoft.com/office/drawing/2014/main" id="{2AAB895B-0627-4D1C-B888-F986061EC32D}"/>
              </a:ext>
            </a:extLst>
          </p:cNvPr>
          <p:cNvGrpSpPr/>
          <p:nvPr/>
        </p:nvGrpSpPr>
        <p:grpSpPr>
          <a:xfrm>
            <a:off x="3883563" y="1752020"/>
            <a:ext cx="720198" cy="785845"/>
            <a:chOff x="5423088" y="5459207"/>
            <a:chExt cx="1329075" cy="1709685"/>
          </a:xfrm>
        </p:grpSpPr>
        <p:sp>
          <p:nvSpPr>
            <p:cNvPr id="15" name="Freeform: Shape 14">
              <a:extLst>
                <a:ext uri="{FF2B5EF4-FFF2-40B4-BE49-F238E27FC236}">
                  <a16:creationId xmlns:a16="http://schemas.microsoft.com/office/drawing/2014/main" id="{F4382502-D7E8-4519-86D2-EF53F571C1B0}"/>
                </a:ext>
              </a:extLst>
            </p:cNvPr>
            <p:cNvSpPr/>
            <p:nvPr/>
          </p:nvSpPr>
          <p:spPr>
            <a:xfrm rot="16200000">
              <a:off x="6174403" y="5918289"/>
              <a:ext cx="1036842" cy="118678"/>
            </a:xfrm>
            <a:custGeom>
              <a:avLst/>
              <a:gdLst>
                <a:gd name="connsiteX0" fmla="*/ 1005567 w 1005567"/>
                <a:gd name="connsiteY0" fmla="*/ 0 h 118678"/>
                <a:gd name="connsiteX1" fmla="*/ 1005567 w 1005567"/>
                <a:gd name="connsiteY1" fmla="*/ 118384 h 118678"/>
                <a:gd name="connsiteX2" fmla="*/ 152953 w 1005567"/>
                <a:gd name="connsiteY2" fmla="*/ 118384 h 118678"/>
                <a:gd name="connsiteX3" fmla="*/ 151765 w 1005567"/>
                <a:gd name="connsiteY3" fmla="*/ 118678 h 118678"/>
                <a:gd name="connsiteX4" fmla="*/ 149847 w 1005567"/>
                <a:gd name="connsiteY4" fmla="*/ 118384 h 118678"/>
                <a:gd name="connsiteX5" fmla="*/ 98080 w 1005567"/>
                <a:gd name="connsiteY5" fmla="*/ 110463 h 118678"/>
                <a:gd name="connsiteX6" fmla="*/ 17770 w 1005567"/>
                <a:gd name="connsiteY6" fmla="*/ 37613 h 118678"/>
                <a:gd name="connsiteX7" fmla="*/ 0 w 1005567"/>
                <a:gd name="connsiteY7" fmla="*/ 0 h 1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67" h="118678">
                  <a:moveTo>
                    <a:pt x="1005567" y="0"/>
                  </a:moveTo>
                  <a:lnTo>
                    <a:pt x="1005567" y="118384"/>
                  </a:lnTo>
                  <a:lnTo>
                    <a:pt x="152953" y="118384"/>
                  </a:lnTo>
                  <a:lnTo>
                    <a:pt x="151765" y="118678"/>
                  </a:lnTo>
                  <a:lnTo>
                    <a:pt x="149847" y="118384"/>
                  </a:lnTo>
                  <a:cubicBezTo>
                    <a:pt x="132591" y="115744"/>
                    <a:pt x="139149" y="120250"/>
                    <a:pt x="98080" y="110463"/>
                  </a:cubicBezTo>
                  <a:cubicBezTo>
                    <a:pt x="63948" y="98234"/>
                    <a:pt x="34481" y="72985"/>
                    <a:pt x="17770" y="37613"/>
                  </a:cubicBezTo>
                  <a:lnTo>
                    <a:pt x="0" y="0"/>
                  </a:lnTo>
                  <a:close/>
                </a:path>
              </a:pathLst>
            </a:custGeom>
            <a:gradFill>
              <a:gsLst>
                <a:gs pos="0">
                  <a:schemeClr val="tx1"/>
                </a:gs>
                <a:gs pos="100000">
                  <a:schemeClr val="tx1">
                    <a:lumMod val="65000"/>
                    <a:lumOff val="3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Shape 15">
              <a:extLst>
                <a:ext uri="{FF2B5EF4-FFF2-40B4-BE49-F238E27FC236}">
                  <a16:creationId xmlns:a16="http://schemas.microsoft.com/office/drawing/2014/main" id="{6FF1806A-936E-4B27-8CD4-B176025ACF9B}"/>
                </a:ext>
              </a:extLst>
            </p:cNvPr>
            <p:cNvSpPr/>
            <p:nvPr/>
          </p:nvSpPr>
          <p:spPr>
            <a:xfrm rot="16200000">
              <a:off x="5393104" y="7011957"/>
              <a:ext cx="186919" cy="126952"/>
            </a:xfrm>
            <a:custGeom>
              <a:avLst/>
              <a:gdLst>
                <a:gd name="connsiteX0" fmla="*/ 186919 w 186919"/>
                <a:gd name="connsiteY0" fmla="*/ 0 h 125314"/>
                <a:gd name="connsiteX1" fmla="*/ 186919 w 186919"/>
                <a:gd name="connsiteY1" fmla="*/ 125314 h 125314"/>
                <a:gd name="connsiteX2" fmla="*/ 0 w 186919"/>
                <a:gd name="connsiteY2" fmla="*/ 125314 h 125314"/>
                <a:gd name="connsiteX3" fmla="*/ 7831 w 186919"/>
                <a:gd name="connsiteY3" fmla="*/ 86525 h 125314"/>
                <a:gd name="connsiteX4" fmla="*/ 138367 w 186919"/>
                <a:gd name="connsiteY4" fmla="*/ 0 h 12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19" h="125314">
                  <a:moveTo>
                    <a:pt x="186919" y="0"/>
                  </a:moveTo>
                  <a:lnTo>
                    <a:pt x="186919" y="125314"/>
                  </a:lnTo>
                  <a:lnTo>
                    <a:pt x="0" y="125314"/>
                  </a:lnTo>
                  <a:lnTo>
                    <a:pt x="7831" y="86525"/>
                  </a:lnTo>
                  <a:cubicBezTo>
                    <a:pt x="29338" y="35678"/>
                    <a:pt x="79686" y="0"/>
                    <a:pt x="13836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Parallelogram 16">
              <a:extLst>
                <a:ext uri="{FF2B5EF4-FFF2-40B4-BE49-F238E27FC236}">
                  <a16:creationId xmlns:a16="http://schemas.microsoft.com/office/drawing/2014/main" id="{52DB3380-D3D9-455C-90CF-8F14E3C4DF81}"/>
                </a:ext>
              </a:extLst>
            </p:cNvPr>
            <p:cNvSpPr/>
            <p:nvPr/>
          </p:nvSpPr>
          <p:spPr>
            <a:xfrm rot="16200000" flipH="1">
              <a:off x="5710180" y="6182300"/>
              <a:ext cx="763161" cy="1083445"/>
            </a:xfrm>
            <a:prstGeom prst="parallelogram">
              <a:avLst>
                <a:gd name="adj" fmla="val 72728"/>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Parallelogram 17">
              <a:extLst>
                <a:ext uri="{FF2B5EF4-FFF2-40B4-BE49-F238E27FC236}">
                  <a16:creationId xmlns:a16="http://schemas.microsoft.com/office/drawing/2014/main" id="{13E35658-5632-4E20-A71E-CB3161274BBC}"/>
                </a:ext>
              </a:extLst>
            </p:cNvPr>
            <p:cNvSpPr/>
            <p:nvPr/>
          </p:nvSpPr>
          <p:spPr>
            <a:xfrm rot="16200000" flipH="1">
              <a:off x="5294044" y="5588541"/>
              <a:ext cx="1587453" cy="1328785"/>
            </a:xfrm>
            <a:prstGeom prst="parallelogram">
              <a:avLst>
                <a:gd name="adj" fmla="val 512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 name="Group 18" descr="Pencil Section">
            <a:extLst>
              <a:ext uri="{FF2B5EF4-FFF2-40B4-BE49-F238E27FC236}">
                <a16:creationId xmlns:a16="http://schemas.microsoft.com/office/drawing/2014/main" id="{070E82EF-F131-4D62-BB9D-723AA8BEAD72}"/>
              </a:ext>
            </a:extLst>
          </p:cNvPr>
          <p:cNvGrpSpPr/>
          <p:nvPr/>
        </p:nvGrpSpPr>
        <p:grpSpPr>
          <a:xfrm rot="10800000" flipH="1">
            <a:off x="3962189" y="3297558"/>
            <a:ext cx="586254" cy="1531183"/>
            <a:chOff x="720001" y="5200650"/>
            <a:chExt cx="1439999" cy="3600000"/>
          </a:xfrm>
          <a:solidFill>
            <a:schemeClr val="accent2"/>
          </a:solidFill>
        </p:grpSpPr>
        <p:sp>
          <p:nvSpPr>
            <p:cNvPr id="20" name="Arrow: Down 19">
              <a:extLst>
                <a:ext uri="{FF2B5EF4-FFF2-40B4-BE49-F238E27FC236}">
                  <a16:creationId xmlns:a16="http://schemas.microsoft.com/office/drawing/2014/main" id="{3E2797D2-9AE1-4459-B76B-4A9D59A5EBEB}"/>
                </a:ext>
              </a:extLst>
            </p:cNvPr>
            <p:cNvSpPr/>
            <p:nvPr/>
          </p:nvSpPr>
          <p:spPr>
            <a:xfrm>
              <a:off x="720001" y="5200650"/>
              <a:ext cx="360000" cy="3600000"/>
            </a:xfrm>
            <a:prstGeom prst="downArrow">
              <a:avLst>
                <a:gd name="adj1" fmla="val 100000"/>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Arrow: Down 20">
              <a:extLst>
                <a:ext uri="{FF2B5EF4-FFF2-40B4-BE49-F238E27FC236}">
                  <a16:creationId xmlns:a16="http://schemas.microsoft.com/office/drawing/2014/main" id="{867A9139-315C-4B84-A0C8-E32D2D99276E}"/>
                </a:ext>
              </a:extLst>
            </p:cNvPr>
            <p:cNvSpPr/>
            <p:nvPr/>
          </p:nvSpPr>
          <p:spPr>
            <a:xfrm>
              <a:off x="1080001" y="5200650"/>
              <a:ext cx="360000" cy="3600000"/>
            </a:xfrm>
            <a:prstGeom prst="down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Arrow: Down 21">
              <a:extLst>
                <a:ext uri="{FF2B5EF4-FFF2-40B4-BE49-F238E27FC236}">
                  <a16:creationId xmlns:a16="http://schemas.microsoft.com/office/drawing/2014/main" id="{F0C30AEC-28A1-435A-9204-8BCD81BA8810}"/>
                </a:ext>
              </a:extLst>
            </p:cNvPr>
            <p:cNvSpPr/>
            <p:nvPr/>
          </p:nvSpPr>
          <p:spPr>
            <a:xfrm>
              <a:off x="1440001" y="5200650"/>
              <a:ext cx="360000" cy="3600000"/>
            </a:xfrm>
            <a:prstGeom prst="down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Arrow: Down 22">
              <a:extLst>
                <a:ext uri="{FF2B5EF4-FFF2-40B4-BE49-F238E27FC236}">
                  <a16:creationId xmlns:a16="http://schemas.microsoft.com/office/drawing/2014/main" id="{A91F7623-6BB7-48E4-92C7-0A1AA2260174}"/>
                </a:ext>
              </a:extLst>
            </p:cNvPr>
            <p:cNvSpPr/>
            <p:nvPr/>
          </p:nvSpPr>
          <p:spPr>
            <a:xfrm>
              <a:off x="1800000" y="5200650"/>
              <a:ext cx="360000" cy="3600000"/>
            </a:xfrm>
            <a:prstGeom prst="down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 23" descr="Pencil Section">
            <a:extLst>
              <a:ext uri="{FF2B5EF4-FFF2-40B4-BE49-F238E27FC236}">
                <a16:creationId xmlns:a16="http://schemas.microsoft.com/office/drawing/2014/main" id="{22972DE7-1734-4430-AA6A-5ED2FE418473}"/>
              </a:ext>
            </a:extLst>
          </p:cNvPr>
          <p:cNvGrpSpPr/>
          <p:nvPr/>
        </p:nvGrpSpPr>
        <p:grpSpPr>
          <a:xfrm rot="10800000" flipH="1">
            <a:off x="3953196" y="4747208"/>
            <a:ext cx="586254" cy="1726992"/>
            <a:chOff x="720001" y="5200650"/>
            <a:chExt cx="1439999" cy="3600000"/>
          </a:xfrm>
          <a:solidFill>
            <a:schemeClr val="accent2"/>
          </a:solidFill>
        </p:grpSpPr>
        <p:sp>
          <p:nvSpPr>
            <p:cNvPr id="25" name="Arrow: Down 24">
              <a:extLst>
                <a:ext uri="{FF2B5EF4-FFF2-40B4-BE49-F238E27FC236}">
                  <a16:creationId xmlns:a16="http://schemas.microsoft.com/office/drawing/2014/main" id="{28AF2113-4072-4C9B-A54F-C242279DFABB}"/>
                </a:ext>
              </a:extLst>
            </p:cNvPr>
            <p:cNvSpPr/>
            <p:nvPr/>
          </p:nvSpPr>
          <p:spPr>
            <a:xfrm>
              <a:off x="720001" y="5200650"/>
              <a:ext cx="360000" cy="3600000"/>
            </a:xfrm>
            <a:prstGeom prst="downArrow">
              <a:avLst>
                <a:gd name="adj1" fmla="val 100000"/>
                <a:gd name="adj2"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Arrow: Down 25">
              <a:extLst>
                <a:ext uri="{FF2B5EF4-FFF2-40B4-BE49-F238E27FC236}">
                  <a16:creationId xmlns:a16="http://schemas.microsoft.com/office/drawing/2014/main" id="{CF0A72BA-FBF2-46AB-8471-AED65C17F2BD}"/>
                </a:ext>
              </a:extLst>
            </p:cNvPr>
            <p:cNvSpPr/>
            <p:nvPr/>
          </p:nvSpPr>
          <p:spPr>
            <a:xfrm>
              <a:off x="1080001" y="5200650"/>
              <a:ext cx="360000" cy="3600000"/>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Arrow: Down 26">
              <a:extLst>
                <a:ext uri="{FF2B5EF4-FFF2-40B4-BE49-F238E27FC236}">
                  <a16:creationId xmlns:a16="http://schemas.microsoft.com/office/drawing/2014/main" id="{6499E50C-6601-4C74-BECF-91204A06BC53}"/>
                </a:ext>
              </a:extLst>
            </p:cNvPr>
            <p:cNvSpPr/>
            <p:nvPr/>
          </p:nvSpPr>
          <p:spPr>
            <a:xfrm>
              <a:off x="1440001" y="5200650"/>
              <a:ext cx="360000" cy="3600000"/>
            </a:xfrm>
            <a:prstGeom prst="down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Arrow: Down 27">
              <a:extLst>
                <a:ext uri="{FF2B5EF4-FFF2-40B4-BE49-F238E27FC236}">
                  <a16:creationId xmlns:a16="http://schemas.microsoft.com/office/drawing/2014/main" id="{CF7B3107-5A81-4826-8E53-FD74C48640C3}"/>
                </a:ext>
              </a:extLst>
            </p:cNvPr>
            <p:cNvSpPr/>
            <p:nvPr/>
          </p:nvSpPr>
          <p:spPr>
            <a:xfrm>
              <a:off x="1800000" y="5200650"/>
              <a:ext cx="360000" cy="3600000"/>
            </a:xfrm>
            <a:prstGeom prst="down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9" name="Group 28" descr="Pencil Eraser">
            <a:extLst>
              <a:ext uri="{FF2B5EF4-FFF2-40B4-BE49-F238E27FC236}">
                <a16:creationId xmlns:a16="http://schemas.microsoft.com/office/drawing/2014/main" id="{D588FAD2-1283-4A81-BED8-54F68D92C8EA}"/>
              </a:ext>
            </a:extLst>
          </p:cNvPr>
          <p:cNvGrpSpPr/>
          <p:nvPr/>
        </p:nvGrpSpPr>
        <p:grpSpPr>
          <a:xfrm>
            <a:off x="3952356" y="6095830"/>
            <a:ext cx="587094" cy="396913"/>
            <a:chOff x="5554279" y="11106364"/>
            <a:chExt cx="1083442" cy="863524"/>
          </a:xfrm>
        </p:grpSpPr>
        <p:sp>
          <p:nvSpPr>
            <p:cNvPr id="30" name="Rectangle 29">
              <a:extLst>
                <a:ext uri="{FF2B5EF4-FFF2-40B4-BE49-F238E27FC236}">
                  <a16:creationId xmlns:a16="http://schemas.microsoft.com/office/drawing/2014/main" id="{8BB629C0-96AF-46CE-B41A-6079FC0C0C86}"/>
                </a:ext>
              </a:extLst>
            </p:cNvPr>
            <p:cNvSpPr/>
            <p:nvPr/>
          </p:nvSpPr>
          <p:spPr>
            <a:xfrm rot="10800000" flipH="1">
              <a:off x="5554279" y="11106364"/>
              <a:ext cx="1083442" cy="484241"/>
            </a:xfrm>
            <a:prstGeom prst="rect">
              <a:avLst/>
            </a:prstGeom>
            <a:gradFill flip="none" rotWithShape="1">
              <a:gsLst>
                <a:gs pos="0">
                  <a:schemeClr val="bg1">
                    <a:lumMod val="50000"/>
                  </a:schemeClr>
                </a:gs>
                <a:gs pos="76000">
                  <a:schemeClr val="bg1">
                    <a:lumMod val="75000"/>
                  </a:schemeClr>
                </a:gs>
                <a:gs pos="33000">
                  <a:schemeClr val="bg1">
                    <a:lumMod val="9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Top Corners Rounded 30">
              <a:extLst>
                <a:ext uri="{FF2B5EF4-FFF2-40B4-BE49-F238E27FC236}">
                  <a16:creationId xmlns:a16="http://schemas.microsoft.com/office/drawing/2014/main" id="{452F740B-C327-49FE-9195-9E83C6BD791F}"/>
                </a:ext>
              </a:extLst>
            </p:cNvPr>
            <p:cNvSpPr/>
            <p:nvPr/>
          </p:nvSpPr>
          <p:spPr>
            <a:xfrm rot="10800000" flipH="1">
              <a:off x="5554279" y="11590606"/>
              <a:ext cx="1083442" cy="379282"/>
            </a:xfrm>
            <a:prstGeom prst="round2Same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9BA14895-8C2C-4707-AA36-7ED1DCD444DC}"/>
                </a:ext>
              </a:extLst>
            </p:cNvPr>
            <p:cNvSpPr/>
            <p:nvPr/>
          </p:nvSpPr>
          <p:spPr>
            <a:xfrm rot="10800000" flipH="1">
              <a:off x="5554279" y="11501012"/>
              <a:ext cx="1083442" cy="34349"/>
            </a:xfrm>
            <a:prstGeom prst="rect">
              <a:avLst/>
            </a:prstGeom>
            <a:gradFill flip="none" rotWithShape="1">
              <a:gsLst>
                <a:gs pos="0">
                  <a:schemeClr val="bg1">
                    <a:lumMod val="50000"/>
                  </a:schemeClr>
                </a:gs>
                <a:gs pos="76000">
                  <a:schemeClr val="bg1">
                    <a:lumMod val="75000"/>
                  </a:schemeClr>
                </a:gs>
                <a:gs pos="33000">
                  <a:schemeClr val="bg1">
                    <a:lumMod val="95000"/>
                  </a:schemeClr>
                </a:gs>
                <a:gs pos="100000">
                  <a:schemeClr val="bg1">
                    <a:lumMod val="9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78AC7BEA-227A-4B15-90B0-D2FA6E0FAA07}"/>
                </a:ext>
              </a:extLst>
            </p:cNvPr>
            <p:cNvSpPr/>
            <p:nvPr/>
          </p:nvSpPr>
          <p:spPr>
            <a:xfrm rot="10800000" flipH="1">
              <a:off x="5554279" y="11420788"/>
              <a:ext cx="1083442" cy="34349"/>
            </a:xfrm>
            <a:prstGeom prst="rect">
              <a:avLst/>
            </a:prstGeom>
            <a:gradFill flip="none" rotWithShape="1">
              <a:gsLst>
                <a:gs pos="0">
                  <a:schemeClr val="bg1">
                    <a:lumMod val="50000"/>
                  </a:schemeClr>
                </a:gs>
                <a:gs pos="76000">
                  <a:schemeClr val="bg1">
                    <a:lumMod val="75000"/>
                  </a:schemeClr>
                </a:gs>
                <a:gs pos="33000">
                  <a:schemeClr val="bg1">
                    <a:lumMod val="95000"/>
                  </a:schemeClr>
                </a:gs>
                <a:gs pos="100000">
                  <a:schemeClr val="bg1">
                    <a:lumMod val="9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E7106D1A-81D6-484F-9BBD-955CD215EF7B}"/>
                </a:ext>
              </a:extLst>
            </p:cNvPr>
            <p:cNvSpPr/>
            <p:nvPr/>
          </p:nvSpPr>
          <p:spPr>
            <a:xfrm rot="10800000" flipH="1">
              <a:off x="5554279" y="11340564"/>
              <a:ext cx="1083442" cy="34349"/>
            </a:xfrm>
            <a:prstGeom prst="rect">
              <a:avLst/>
            </a:prstGeom>
            <a:gradFill flip="none" rotWithShape="1">
              <a:gsLst>
                <a:gs pos="0">
                  <a:schemeClr val="bg1">
                    <a:lumMod val="50000"/>
                  </a:schemeClr>
                </a:gs>
                <a:gs pos="76000">
                  <a:schemeClr val="bg1">
                    <a:lumMod val="75000"/>
                  </a:schemeClr>
                </a:gs>
                <a:gs pos="33000">
                  <a:schemeClr val="bg1">
                    <a:lumMod val="95000"/>
                  </a:schemeClr>
                </a:gs>
                <a:gs pos="100000">
                  <a:schemeClr val="bg1">
                    <a:lumMod val="9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5" name="Group 34" title="Section Title">
            <a:extLst>
              <a:ext uri="{FF2B5EF4-FFF2-40B4-BE49-F238E27FC236}">
                <a16:creationId xmlns:a16="http://schemas.microsoft.com/office/drawing/2014/main" id="{3B7CC42F-2219-4B88-B622-41761F7E1FB0}"/>
              </a:ext>
            </a:extLst>
          </p:cNvPr>
          <p:cNvGrpSpPr/>
          <p:nvPr/>
        </p:nvGrpSpPr>
        <p:grpSpPr>
          <a:xfrm>
            <a:off x="3883720" y="1015051"/>
            <a:ext cx="2287426" cy="513281"/>
            <a:chOff x="5431608" y="4234169"/>
            <a:chExt cx="4221287" cy="1116695"/>
          </a:xfrm>
        </p:grpSpPr>
        <p:sp>
          <p:nvSpPr>
            <p:cNvPr id="36" name="Rectangle 35">
              <a:extLst>
                <a:ext uri="{FF2B5EF4-FFF2-40B4-BE49-F238E27FC236}">
                  <a16:creationId xmlns:a16="http://schemas.microsoft.com/office/drawing/2014/main" id="{7A8FDDF7-426B-460E-9AC7-9F1199FBD2E8}"/>
                </a:ext>
              </a:extLst>
            </p:cNvPr>
            <p:cNvSpPr/>
            <p:nvPr/>
          </p:nvSpPr>
          <p:spPr>
            <a:xfrm rot="16200000">
              <a:off x="7971542" y="3805037"/>
              <a:ext cx="216000" cy="287565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Shape 36">
              <a:extLst>
                <a:ext uri="{FF2B5EF4-FFF2-40B4-BE49-F238E27FC236}">
                  <a16:creationId xmlns:a16="http://schemas.microsoft.com/office/drawing/2014/main" id="{1AB16D13-360F-40CC-8E08-9114191BA84D}"/>
                </a:ext>
              </a:extLst>
            </p:cNvPr>
            <p:cNvSpPr/>
            <p:nvPr/>
          </p:nvSpPr>
          <p:spPr>
            <a:xfrm rot="16200000">
              <a:off x="5384583" y="5119448"/>
              <a:ext cx="225472" cy="126660"/>
            </a:xfrm>
            <a:custGeom>
              <a:avLst/>
              <a:gdLst>
                <a:gd name="connsiteX0" fmla="*/ 221030 w 221030"/>
                <a:gd name="connsiteY0" fmla="*/ 0 h 126660"/>
                <a:gd name="connsiteX1" fmla="*/ 221030 w 221030"/>
                <a:gd name="connsiteY1" fmla="*/ 126660 h 126660"/>
                <a:gd name="connsiteX2" fmla="*/ 0 w 221030"/>
                <a:gd name="connsiteY2" fmla="*/ 126660 h 126660"/>
                <a:gd name="connsiteX3" fmla="*/ 992 w 221030"/>
                <a:gd name="connsiteY3" fmla="*/ 121750 h 126660"/>
                <a:gd name="connsiteX4" fmla="*/ 184669 w 221030"/>
                <a:gd name="connsiteY4" fmla="*/ 0 h 12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30" h="126660">
                  <a:moveTo>
                    <a:pt x="221030" y="0"/>
                  </a:moveTo>
                  <a:lnTo>
                    <a:pt x="221030" y="126660"/>
                  </a:lnTo>
                  <a:lnTo>
                    <a:pt x="0" y="126660"/>
                  </a:lnTo>
                  <a:lnTo>
                    <a:pt x="992" y="121750"/>
                  </a:lnTo>
                  <a:cubicBezTo>
                    <a:pt x="31254" y="50203"/>
                    <a:pt x="102099" y="0"/>
                    <a:pt x="18466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DE31DBFE-5313-4C42-A256-05899B032DAE}"/>
                </a:ext>
              </a:extLst>
            </p:cNvPr>
            <p:cNvSpPr/>
            <p:nvPr/>
          </p:nvSpPr>
          <p:spPr>
            <a:xfrm>
              <a:off x="5558271" y="5099224"/>
              <a:ext cx="1083443" cy="16265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Top Corners Rounded 38">
              <a:extLst>
                <a:ext uri="{FF2B5EF4-FFF2-40B4-BE49-F238E27FC236}">
                  <a16:creationId xmlns:a16="http://schemas.microsoft.com/office/drawing/2014/main" id="{801FE60B-AA3D-4C1B-9E75-3E4C1AFB8681}"/>
                </a:ext>
              </a:extLst>
            </p:cNvPr>
            <p:cNvSpPr/>
            <p:nvPr/>
          </p:nvSpPr>
          <p:spPr>
            <a:xfrm rot="16200000">
              <a:off x="7092252" y="2573525"/>
              <a:ext cx="900000" cy="4221287"/>
            </a:xfrm>
            <a:prstGeom prst="round2SameRect">
              <a:avLst>
                <a:gd name="adj1" fmla="val 700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1F764C06-4B03-4BFE-8D85-8C7D07FF05D1}"/>
                </a:ext>
              </a:extLst>
            </p:cNvPr>
            <p:cNvSpPr txBox="1"/>
            <p:nvPr/>
          </p:nvSpPr>
          <p:spPr>
            <a:xfrm>
              <a:off x="6372940" y="4324167"/>
              <a:ext cx="3188090" cy="720000"/>
            </a:xfrm>
            <a:prstGeom prst="rect">
              <a:avLst/>
            </a:prstGeom>
            <a:gradFill>
              <a:gsLst>
                <a:gs pos="0">
                  <a:schemeClr val="tx1"/>
                </a:gs>
                <a:gs pos="100000">
                  <a:schemeClr val="tx1"/>
                </a:gs>
              </a:gsLst>
              <a:lin ang="0" scaled="1"/>
            </a:gradFill>
          </p:spPr>
          <p:txBody>
            <a:bodyPr wrap="square" lIns="144000" tIns="0" rIns="144000" bIns="0"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Problem</a:t>
              </a:r>
              <a:endParaRPr kumimoji="0" lang="en-US" sz="1200" b="1" i="0" u="none" strike="noStrike" kern="1200" cap="none" spc="0" normalizeH="0" baseline="0" noProof="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41" name="Graphic 40" descr="Icon Placeholder">
            <a:extLst>
              <a:ext uri="{FF2B5EF4-FFF2-40B4-BE49-F238E27FC236}">
                <a16:creationId xmlns:a16="http://schemas.microsoft.com/office/drawing/2014/main" id="{6BB6452F-6628-4231-8E4A-07618AD678B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962107" y="1073018"/>
            <a:ext cx="352394" cy="272344"/>
          </a:xfrm>
          <a:prstGeom prst="rect">
            <a:avLst/>
          </a:prstGeom>
          <a:effectLst/>
        </p:spPr>
      </p:pic>
      <p:grpSp>
        <p:nvGrpSpPr>
          <p:cNvPr id="42" name="Group 41" title="Section Title">
            <a:extLst>
              <a:ext uri="{FF2B5EF4-FFF2-40B4-BE49-F238E27FC236}">
                <a16:creationId xmlns:a16="http://schemas.microsoft.com/office/drawing/2014/main" id="{4AB03549-A75E-4713-BB34-458A150FD4EE}"/>
              </a:ext>
            </a:extLst>
          </p:cNvPr>
          <p:cNvGrpSpPr/>
          <p:nvPr/>
        </p:nvGrpSpPr>
        <p:grpSpPr>
          <a:xfrm>
            <a:off x="2322527" y="2939672"/>
            <a:ext cx="2287426" cy="512962"/>
            <a:chOff x="2558155" y="8047174"/>
            <a:chExt cx="4221287" cy="1116002"/>
          </a:xfrm>
        </p:grpSpPr>
        <p:sp>
          <p:nvSpPr>
            <p:cNvPr id="43" name="Rectangle 42">
              <a:extLst>
                <a:ext uri="{FF2B5EF4-FFF2-40B4-BE49-F238E27FC236}">
                  <a16:creationId xmlns:a16="http://schemas.microsoft.com/office/drawing/2014/main" id="{1C759EC6-4096-4E02-8B88-A22824C267C0}"/>
                </a:ext>
              </a:extLst>
            </p:cNvPr>
            <p:cNvSpPr/>
            <p:nvPr/>
          </p:nvSpPr>
          <p:spPr>
            <a:xfrm rot="5400000" flipH="1">
              <a:off x="4023509" y="7617349"/>
              <a:ext cx="216000" cy="287565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Shape 43">
              <a:extLst>
                <a:ext uri="{FF2B5EF4-FFF2-40B4-BE49-F238E27FC236}">
                  <a16:creationId xmlns:a16="http://schemas.microsoft.com/office/drawing/2014/main" id="{32C1A924-F9CA-465B-A059-716A3D848086}"/>
                </a:ext>
              </a:extLst>
            </p:cNvPr>
            <p:cNvSpPr/>
            <p:nvPr/>
          </p:nvSpPr>
          <p:spPr>
            <a:xfrm rot="5400000" flipH="1">
              <a:off x="6600996" y="8932453"/>
              <a:ext cx="225472" cy="126660"/>
            </a:xfrm>
            <a:custGeom>
              <a:avLst/>
              <a:gdLst>
                <a:gd name="connsiteX0" fmla="*/ 221030 w 221030"/>
                <a:gd name="connsiteY0" fmla="*/ 0 h 126660"/>
                <a:gd name="connsiteX1" fmla="*/ 221030 w 221030"/>
                <a:gd name="connsiteY1" fmla="*/ 126660 h 126660"/>
                <a:gd name="connsiteX2" fmla="*/ 0 w 221030"/>
                <a:gd name="connsiteY2" fmla="*/ 126660 h 126660"/>
                <a:gd name="connsiteX3" fmla="*/ 992 w 221030"/>
                <a:gd name="connsiteY3" fmla="*/ 121750 h 126660"/>
                <a:gd name="connsiteX4" fmla="*/ 184669 w 221030"/>
                <a:gd name="connsiteY4" fmla="*/ 0 h 12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30" h="126660">
                  <a:moveTo>
                    <a:pt x="221030" y="0"/>
                  </a:moveTo>
                  <a:lnTo>
                    <a:pt x="221030" y="126660"/>
                  </a:lnTo>
                  <a:lnTo>
                    <a:pt x="0" y="126660"/>
                  </a:lnTo>
                  <a:lnTo>
                    <a:pt x="992" y="121750"/>
                  </a:lnTo>
                  <a:cubicBezTo>
                    <a:pt x="31254" y="50203"/>
                    <a:pt x="102099" y="0"/>
                    <a:pt x="18466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0285F5F8-584E-4B19-9335-E0250BF4AE27}"/>
                </a:ext>
              </a:extLst>
            </p:cNvPr>
            <p:cNvSpPr/>
            <p:nvPr/>
          </p:nvSpPr>
          <p:spPr>
            <a:xfrm flipH="1">
              <a:off x="5569337" y="8912229"/>
              <a:ext cx="1083443" cy="16265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Top Corners Rounded 45">
              <a:extLst>
                <a:ext uri="{FF2B5EF4-FFF2-40B4-BE49-F238E27FC236}">
                  <a16:creationId xmlns:a16="http://schemas.microsoft.com/office/drawing/2014/main" id="{433B3A87-CD6C-499B-BD29-597B5EF413B9}"/>
                </a:ext>
              </a:extLst>
            </p:cNvPr>
            <p:cNvSpPr/>
            <p:nvPr/>
          </p:nvSpPr>
          <p:spPr>
            <a:xfrm rot="5400000" flipH="1">
              <a:off x="4218799" y="6386530"/>
              <a:ext cx="900000" cy="4221287"/>
            </a:xfrm>
            <a:prstGeom prst="round2SameRect">
              <a:avLst>
                <a:gd name="adj1" fmla="val 700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0E08C499-CF46-48B2-9382-90ECFED5636F}"/>
                </a:ext>
              </a:extLst>
            </p:cNvPr>
            <p:cNvSpPr txBox="1"/>
            <p:nvPr/>
          </p:nvSpPr>
          <p:spPr>
            <a:xfrm flipH="1">
              <a:off x="2650021" y="8137172"/>
              <a:ext cx="3188090" cy="720000"/>
            </a:xfrm>
            <a:prstGeom prst="rect">
              <a:avLst/>
            </a:prstGeom>
            <a:gradFill>
              <a:gsLst>
                <a:gs pos="0">
                  <a:schemeClr val="tx1"/>
                </a:gs>
                <a:gs pos="100000">
                  <a:schemeClr val="tx1"/>
                </a:gs>
              </a:gsLst>
              <a:lin ang="0" scaled="1"/>
            </a:gradFill>
          </p:spPr>
          <p:txBody>
            <a:bodyPr wrap="square" lIns="144000" tIns="0" rIns="144000" bIns="0"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Proposed Solution</a:t>
              </a:r>
              <a:endParaRPr kumimoji="0" lang="en-US" sz="1200" b="1" i="0" u="none" strike="noStrike" kern="1200" cap="none" spc="0" normalizeH="0" baseline="0" noProof="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48" name="Graphic 47" descr="Icon Placeholder">
            <a:extLst>
              <a:ext uri="{FF2B5EF4-FFF2-40B4-BE49-F238E27FC236}">
                <a16:creationId xmlns:a16="http://schemas.microsoft.com/office/drawing/2014/main" id="{C2C8D18C-C749-413D-807E-4F8D21D96B8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4179173" y="3010339"/>
            <a:ext cx="352394" cy="272344"/>
          </a:xfrm>
          <a:prstGeom prst="rect">
            <a:avLst/>
          </a:prstGeom>
          <a:effectLst/>
        </p:spPr>
      </p:pic>
      <p:grpSp>
        <p:nvGrpSpPr>
          <p:cNvPr id="49" name="Group 48" title="Section Title">
            <a:extLst>
              <a:ext uri="{FF2B5EF4-FFF2-40B4-BE49-F238E27FC236}">
                <a16:creationId xmlns:a16="http://schemas.microsoft.com/office/drawing/2014/main" id="{E5A95D5C-826A-4000-8D89-40881CA187A5}"/>
              </a:ext>
            </a:extLst>
          </p:cNvPr>
          <p:cNvGrpSpPr/>
          <p:nvPr/>
        </p:nvGrpSpPr>
        <p:grpSpPr>
          <a:xfrm>
            <a:off x="3918930" y="4424129"/>
            <a:ext cx="2287426" cy="511638"/>
            <a:chOff x="5431608" y="10407788"/>
            <a:chExt cx="4221287" cy="1113120"/>
          </a:xfrm>
        </p:grpSpPr>
        <p:sp>
          <p:nvSpPr>
            <p:cNvPr id="50" name="Rectangle 49">
              <a:extLst>
                <a:ext uri="{FF2B5EF4-FFF2-40B4-BE49-F238E27FC236}">
                  <a16:creationId xmlns:a16="http://schemas.microsoft.com/office/drawing/2014/main" id="{48B1DD40-909A-4E07-BECC-1F2B3C672FEB}"/>
                </a:ext>
              </a:extLst>
            </p:cNvPr>
            <p:cNvSpPr/>
            <p:nvPr/>
          </p:nvSpPr>
          <p:spPr>
            <a:xfrm rot="16200000">
              <a:off x="7971543" y="9975081"/>
              <a:ext cx="216000" cy="287565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Shape 50">
              <a:extLst>
                <a:ext uri="{FF2B5EF4-FFF2-40B4-BE49-F238E27FC236}">
                  <a16:creationId xmlns:a16="http://schemas.microsoft.com/office/drawing/2014/main" id="{1610A519-F9EF-4823-B7A4-A48E80615C78}"/>
                </a:ext>
              </a:extLst>
            </p:cNvPr>
            <p:cNvSpPr/>
            <p:nvPr/>
          </p:nvSpPr>
          <p:spPr>
            <a:xfrm rot="16200000">
              <a:off x="5384583" y="11293067"/>
              <a:ext cx="225472" cy="126660"/>
            </a:xfrm>
            <a:custGeom>
              <a:avLst/>
              <a:gdLst>
                <a:gd name="connsiteX0" fmla="*/ 221030 w 221030"/>
                <a:gd name="connsiteY0" fmla="*/ 0 h 126660"/>
                <a:gd name="connsiteX1" fmla="*/ 221030 w 221030"/>
                <a:gd name="connsiteY1" fmla="*/ 126660 h 126660"/>
                <a:gd name="connsiteX2" fmla="*/ 0 w 221030"/>
                <a:gd name="connsiteY2" fmla="*/ 126660 h 126660"/>
                <a:gd name="connsiteX3" fmla="*/ 992 w 221030"/>
                <a:gd name="connsiteY3" fmla="*/ 121750 h 126660"/>
                <a:gd name="connsiteX4" fmla="*/ 184669 w 221030"/>
                <a:gd name="connsiteY4" fmla="*/ 0 h 12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30" h="126660">
                  <a:moveTo>
                    <a:pt x="221030" y="0"/>
                  </a:moveTo>
                  <a:lnTo>
                    <a:pt x="221030" y="126660"/>
                  </a:lnTo>
                  <a:lnTo>
                    <a:pt x="0" y="126660"/>
                  </a:lnTo>
                  <a:lnTo>
                    <a:pt x="992" y="121750"/>
                  </a:lnTo>
                  <a:cubicBezTo>
                    <a:pt x="31254" y="50203"/>
                    <a:pt x="102099" y="0"/>
                    <a:pt x="18466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3FAE4693-A574-479F-8FB3-DFC2CFC64F5F}"/>
                </a:ext>
              </a:extLst>
            </p:cNvPr>
            <p:cNvSpPr/>
            <p:nvPr/>
          </p:nvSpPr>
          <p:spPr>
            <a:xfrm>
              <a:off x="5558271" y="11272843"/>
              <a:ext cx="1083443" cy="16265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Top Corners Rounded 52">
              <a:extLst>
                <a:ext uri="{FF2B5EF4-FFF2-40B4-BE49-F238E27FC236}">
                  <a16:creationId xmlns:a16="http://schemas.microsoft.com/office/drawing/2014/main" id="{681564F8-D3E9-46C9-B2FE-713B84866501}"/>
                </a:ext>
              </a:extLst>
            </p:cNvPr>
            <p:cNvSpPr/>
            <p:nvPr/>
          </p:nvSpPr>
          <p:spPr>
            <a:xfrm rot="16200000">
              <a:off x="7092252" y="8747144"/>
              <a:ext cx="900000" cy="4221287"/>
            </a:xfrm>
            <a:prstGeom prst="round2SameRect">
              <a:avLst>
                <a:gd name="adj1" fmla="val 700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65339794-EDD4-45B1-B32A-370DF205627D}"/>
                </a:ext>
              </a:extLst>
            </p:cNvPr>
            <p:cNvSpPr txBox="1"/>
            <p:nvPr/>
          </p:nvSpPr>
          <p:spPr>
            <a:xfrm>
              <a:off x="6372940" y="10497786"/>
              <a:ext cx="3188090" cy="720000"/>
            </a:xfrm>
            <a:prstGeom prst="rect">
              <a:avLst/>
            </a:prstGeom>
            <a:gradFill>
              <a:gsLst>
                <a:gs pos="0">
                  <a:schemeClr val="tx1"/>
                </a:gs>
                <a:gs pos="100000">
                  <a:schemeClr val="tx1"/>
                </a:gs>
              </a:gsLst>
              <a:lin ang="0" scaled="1"/>
            </a:gradFill>
          </p:spPr>
          <p:txBody>
            <a:bodyPr wrap="square" lIns="144000" tIns="0" rIns="144000" bIns="0"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What’s Needed?</a:t>
              </a:r>
              <a:endParaRPr kumimoji="0" lang="en-US" sz="1200" b="1" i="0" u="none" strike="noStrike" kern="1200" cap="none" spc="0" normalizeH="0" baseline="0" noProof="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55" name="Graphic 54" descr="Icon Placeholder">
            <a:extLst>
              <a:ext uri="{FF2B5EF4-FFF2-40B4-BE49-F238E27FC236}">
                <a16:creationId xmlns:a16="http://schemas.microsoft.com/office/drawing/2014/main" id="{BB724267-03B6-4E1E-982D-15CD46EC5D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997317" y="4494796"/>
            <a:ext cx="352394" cy="272344"/>
          </a:xfrm>
          <a:prstGeom prst="rect">
            <a:avLst/>
          </a:prstGeom>
          <a:effectLst/>
        </p:spPr>
      </p:pic>
      <p:grpSp>
        <p:nvGrpSpPr>
          <p:cNvPr id="56" name="Group 18">
            <a:extLst>
              <a:ext uri="{FF2B5EF4-FFF2-40B4-BE49-F238E27FC236}">
                <a16:creationId xmlns:a16="http://schemas.microsoft.com/office/drawing/2014/main" id="{80B1E092-153B-4482-85B0-F0E92FCC224F}"/>
              </a:ext>
            </a:extLst>
          </p:cNvPr>
          <p:cNvGrpSpPr>
            <a:grpSpLocks noChangeAspect="1"/>
          </p:cNvGrpSpPr>
          <p:nvPr/>
        </p:nvGrpSpPr>
        <p:grpSpPr bwMode="auto">
          <a:xfrm>
            <a:off x="4258271" y="3053641"/>
            <a:ext cx="182880" cy="201353"/>
            <a:chOff x="2588" y="407"/>
            <a:chExt cx="594" cy="654"/>
          </a:xfrm>
          <a:solidFill>
            <a:schemeClr val="tx1"/>
          </a:solidFill>
        </p:grpSpPr>
        <p:sp>
          <p:nvSpPr>
            <p:cNvPr id="57" name="Freeform 19">
              <a:extLst>
                <a:ext uri="{FF2B5EF4-FFF2-40B4-BE49-F238E27FC236}">
                  <a16:creationId xmlns:a16="http://schemas.microsoft.com/office/drawing/2014/main" id="{C8431C8D-EA47-42DA-B7AF-EA275779C9A2}"/>
                </a:ext>
              </a:extLst>
            </p:cNvPr>
            <p:cNvSpPr>
              <a:spLocks noEditPoints="1"/>
            </p:cNvSpPr>
            <p:nvPr/>
          </p:nvSpPr>
          <p:spPr bwMode="auto">
            <a:xfrm>
              <a:off x="2718" y="550"/>
              <a:ext cx="354" cy="511"/>
            </a:xfrm>
            <a:custGeom>
              <a:avLst/>
              <a:gdLst>
                <a:gd name="T0" fmla="*/ 193 w 236"/>
                <a:gd name="T1" fmla="*/ 183 h 341"/>
                <a:gd name="T2" fmla="*/ 215 w 236"/>
                <a:gd name="T3" fmla="*/ 147 h 341"/>
                <a:gd name="T4" fmla="*/ 150 w 236"/>
                <a:gd name="T5" fmla="*/ 7 h 341"/>
                <a:gd name="T6" fmla="*/ 112 w 236"/>
                <a:gd name="T7" fmla="*/ 0 h 341"/>
                <a:gd name="T8" fmla="*/ 112 w 236"/>
                <a:gd name="T9" fmla="*/ 0 h 341"/>
                <a:gd name="T10" fmla="*/ 10 w 236"/>
                <a:gd name="T11" fmla="*/ 72 h 341"/>
                <a:gd name="T12" fmla="*/ 11 w 236"/>
                <a:gd name="T13" fmla="*/ 151 h 341"/>
                <a:gd name="T14" fmla="*/ 15 w 236"/>
                <a:gd name="T15" fmla="*/ 160 h 341"/>
                <a:gd name="T16" fmla="*/ 31 w 236"/>
                <a:gd name="T17" fmla="*/ 183 h 341"/>
                <a:gd name="T18" fmla="*/ 56 w 236"/>
                <a:gd name="T19" fmla="*/ 231 h 341"/>
                <a:gd name="T20" fmla="*/ 56 w 236"/>
                <a:gd name="T21" fmla="*/ 244 h 341"/>
                <a:gd name="T22" fmla="*/ 46 w 236"/>
                <a:gd name="T23" fmla="*/ 262 h 341"/>
                <a:gd name="T24" fmla="*/ 46 w 236"/>
                <a:gd name="T25" fmla="*/ 274 h 341"/>
                <a:gd name="T26" fmla="*/ 46 w 236"/>
                <a:gd name="T27" fmla="*/ 292 h 341"/>
                <a:gd name="T28" fmla="*/ 53 w 236"/>
                <a:gd name="T29" fmla="*/ 308 h 341"/>
                <a:gd name="T30" fmla="*/ 65 w 236"/>
                <a:gd name="T31" fmla="*/ 319 h 341"/>
                <a:gd name="T32" fmla="*/ 76 w 236"/>
                <a:gd name="T33" fmla="*/ 325 h 341"/>
                <a:gd name="T34" fmla="*/ 107 w 236"/>
                <a:gd name="T35" fmla="*/ 341 h 341"/>
                <a:gd name="T36" fmla="*/ 117 w 236"/>
                <a:gd name="T37" fmla="*/ 341 h 341"/>
                <a:gd name="T38" fmla="*/ 148 w 236"/>
                <a:gd name="T39" fmla="*/ 325 h 341"/>
                <a:gd name="T40" fmla="*/ 158 w 236"/>
                <a:gd name="T41" fmla="*/ 319 h 341"/>
                <a:gd name="T42" fmla="*/ 170 w 236"/>
                <a:gd name="T43" fmla="*/ 308 h 341"/>
                <a:gd name="T44" fmla="*/ 177 w 236"/>
                <a:gd name="T45" fmla="*/ 292 h 341"/>
                <a:gd name="T46" fmla="*/ 177 w 236"/>
                <a:gd name="T47" fmla="*/ 274 h 341"/>
                <a:gd name="T48" fmla="*/ 177 w 236"/>
                <a:gd name="T49" fmla="*/ 262 h 341"/>
                <a:gd name="T50" fmla="*/ 168 w 236"/>
                <a:gd name="T51" fmla="*/ 245 h 341"/>
                <a:gd name="T52" fmla="*/ 168 w 236"/>
                <a:gd name="T53" fmla="*/ 231 h 341"/>
                <a:gd name="T54" fmla="*/ 193 w 236"/>
                <a:gd name="T55" fmla="*/ 183 h 341"/>
                <a:gd name="T56" fmla="*/ 156 w 236"/>
                <a:gd name="T57" fmla="*/ 274 h 341"/>
                <a:gd name="T58" fmla="*/ 156 w 236"/>
                <a:gd name="T59" fmla="*/ 292 h 341"/>
                <a:gd name="T60" fmla="*/ 156 w 236"/>
                <a:gd name="T61" fmla="*/ 293 h 341"/>
                <a:gd name="T62" fmla="*/ 144 w 236"/>
                <a:gd name="T63" fmla="*/ 304 h 341"/>
                <a:gd name="T64" fmla="*/ 143 w 236"/>
                <a:gd name="T65" fmla="*/ 304 h 341"/>
                <a:gd name="T66" fmla="*/ 133 w 236"/>
                <a:gd name="T67" fmla="*/ 304 h 341"/>
                <a:gd name="T68" fmla="*/ 132 w 236"/>
                <a:gd name="T69" fmla="*/ 305 h 341"/>
                <a:gd name="T70" fmla="*/ 132 w 236"/>
                <a:gd name="T71" fmla="*/ 307 h 341"/>
                <a:gd name="T72" fmla="*/ 117 w 236"/>
                <a:gd name="T73" fmla="*/ 320 h 341"/>
                <a:gd name="T74" fmla="*/ 107 w 236"/>
                <a:gd name="T75" fmla="*/ 320 h 341"/>
                <a:gd name="T76" fmla="*/ 92 w 236"/>
                <a:gd name="T77" fmla="*/ 307 h 341"/>
                <a:gd name="T78" fmla="*/ 92 w 236"/>
                <a:gd name="T79" fmla="*/ 305 h 341"/>
                <a:gd name="T80" fmla="*/ 91 w 236"/>
                <a:gd name="T81" fmla="*/ 304 h 341"/>
                <a:gd name="T82" fmla="*/ 80 w 236"/>
                <a:gd name="T83" fmla="*/ 304 h 341"/>
                <a:gd name="T84" fmla="*/ 79 w 236"/>
                <a:gd name="T85" fmla="*/ 304 h 341"/>
                <a:gd name="T86" fmla="*/ 68 w 236"/>
                <a:gd name="T87" fmla="*/ 293 h 341"/>
                <a:gd name="T88" fmla="*/ 67 w 236"/>
                <a:gd name="T89" fmla="*/ 292 h 341"/>
                <a:gd name="T90" fmla="*/ 67 w 236"/>
                <a:gd name="T91" fmla="*/ 274 h 341"/>
                <a:gd name="T92" fmla="*/ 67 w 236"/>
                <a:gd name="T93" fmla="*/ 264 h 341"/>
                <a:gd name="T94" fmla="*/ 67 w 236"/>
                <a:gd name="T95" fmla="*/ 262 h 341"/>
                <a:gd name="T96" fmla="*/ 68 w 236"/>
                <a:gd name="T97" fmla="*/ 262 h 341"/>
                <a:gd name="T98" fmla="*/ 155 w 236"/>
                <a:gd name="T99" fmla="*/ 262 h 341"/>
                <a:gd name="T100" fmla="*/ 156 w 236"/>
                <a:gd name="T101" fmla="*/ 262 h 341"/>
                <a:gd name="T102" fmla="*/ 156 w 236"/>
                <a:gd name="T103" fmla="*/ 264 h 341"/>
                <a:gd name="T104" fmla="*/ 156 w 236"/>
                <a:gd name="T105" fmla="*/ 274 h 341"/>
                <a:gd name="T106" fmla="*/ 184 w 236"/>
                <a:gd name="T107" fmla="*/ 136 h 341"/>
                <a:gd name="T108" fmla="*/ 140 w 236"/>
                <a:gd name="T109" fmla="*/ 180 h 341"/>
                <a:gd name="T110" fmla="*/ 135 w 236"/>
                <a:gd name="T111" fmla="*/ 180 h 341"/>
                <a:gd name="T112" fmla="*/ 156 w 236"/>
                <a:gd name="T113" fmla="*/ 149 h 341"/>
                <a:gd name="T114" fmla="*/ 110 w 236"/>
                <a:gd name="T115" fmla="*/ 50 h 341"/>
                <a:gd name="T116" fmla="*/ 69 w 236"/>
                <a:gd name="T117" fmla="*/ 46 h 341"/>
                <a:gd name="T118" fmla="*/ 112 w 236"/>
                <a:gd name="T119" fmla="*/ 33 h 341"/>
                <a:gd name="T120" fmla="*/ 138 w 236"/>
                <a:gd name="T121" fmla="*/ 38 h 341"/>
                <a:gd name="T122" fmla="*/ 181 w 236"/>
                <a:gd name="T123" fmla="*/ 77 h 341"/>
                <a:gd name="T124" fmla="*/ 184 w 236"/>
                <a:gd name="T125" fmla="*/ 13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341">
                  <a:moveTo>
                    <a:pt x="193" y="183"/>
                  </a:moveTo>
                  <a:cubicBezTo>
                    <a:pt x="202" y="173"/>
                    <a:pt x="210" y="161"/>
                    <a:pt x="215" y="147"/>
                  </a:cubicBezTo>
                  <a:cubicBezTo>
                    <a:pt x="236" y="91"/>
                    <a:pt x="207" y="28"/>
                    <a:pt x="150" y="7"/>
                  </a:cubicBezTo>
                  <a:cubicBezTo>
                    <a:pt x="137" y="2"/>
                    <a:pt x="125" y="0"/>
                    <a:pt x="112" y="0"/>
                  </a:cubicBezTo>
                  <a:cubicBezTo>
                    <a:pt x="112" y="0"/>
                    <a:pt x="112" y="0"/>
                    <a:pt x="112" y="0"/>
                  </a:cubicBezTo>
                  <a:cubicBezTo>
                    <a:pt x="68" y="0"/>
                    <a:pt x="26" y="28"/>
                    <a:pt x="10" y="72"/>
                  </a:cubicBezTo>
                  <a:cubicBezTo>
                    <a:pt x="0" y="98"/>
                    <a:pt x="1" y="126"/>
                    <a:pt x="11" y="151"/>
                  </a:cubicBezTo>
                  <a:cubicBezTo>
                    <a:pt x="12" y="154"/>
                    <a:pt x="13" y="157"/>
                    <a:pt x="15" y="160"/>
                  </a:cubicBezTo>
                  <a:cubicBezTo>
                    <a:pt x="19" y="168"/>
                    <a:pt x="25" y="176"/>
                    <a:pt x="31" y="183"/>
                  </a:cubicBezTo>
                  <a:cubicBezTo>
                    <a:pt x="36" y="189"/>
                    <a:pt x="49" y="208"/>
                    <a:pt x="56" y="231"/>
                  </a:cubicBezTo>
                  <a:cubicBezTo>
                    <a:pt x="56" y="244"/>
                    <a:pt x="56" y="244"/>
                    <a:pt x="56" y="244"/>
                  </a:cubicBezTo>
                  <a:cubicBezTo>
                    <a:pt x="50" y="248"/>
                    <a:pt x="46" y="255"/>
                    <a:pt x="46" y="262"/>
                  </a:cubicBezTo>
                  <a:cubicBezTo>
                    <a:pt x="46" y="274"/>
                    <a:pt x="46" y="274"/>
                    <a:pt x="46" y="274"/>
                  </a:cubicBezTo>
                  <a:cubicBezTo>
                    <a:pt x="46" y="292"/>
                    <a:pt x="46" y="292"/>
                    <a:pt x="46" y="292"/>
                  </a:cubicBezTo>
                  <a:cubicBezTo>
                    <a:pt x="46" y="298"/>
                    <a:pt x="49" y="304"/>
                    <a:pt x="53" y="308"/>
                  </a:cubicBezTo>
                  <a:cubicBezTo>
                    <a:pt x="65" y="319"/>
                    <a:pt x="65" y="319"/>
                    <a:pt x="65" y="319"/>
                  </a:cubicBezTo>
                  <a:cubicBezTo>
                    <a:pt x="68" y="322"/>
                    <a:pt x="72" y="324"/>
                    <a:pt x="76" y="325"/>
                  </a:cubicBezTo>
                  <a:cubicBezTo>
                    <a:pt x="82" y="335"/>
                    <a:pt x="94" y="341"/>
                    <a:pt x="107" y="341"/>
                  </a:cubicBezTo>
                  <a:cubicBezTo>
                    <a:pt x="117" y="341"/>
                    <a:pt x="117" y="341"/>
                    <a:pt x="117" y="341"/>
                  </a:cubicBezTo>
                  <a:cubicBezTo>
                    <a:pt x="130" y="341"/>
                    <a:pt x="142" y="334"/>
                    <a:pt x="148" y="325"/>
                  </a:cubicBezTo>
                  <a:cubicBezTo>
                    <a:pt x="152" y="324"/>
                    <a:pt x="155" y="322"/>
                    <a:pt x="158" y="319"/>
                  </a:cubicBezTo>
                  <a:cubicBezTo>
                    <a:pt x="170" y="308"/>
                    <a:pt x="170" y="308"/>
                    <a:pt x="170" y="308"/>
                  </a:cubicBezTo>
                  <a:cubicBezTo>
                    <a:pt x="174" y="304"/>
                    <a:pt x="177" y="298"/>
                    <a:pt x="177" y="292"/>
                  </a:cubicBezTo>
                  <a:cubicBezTo>
                    <a:pt x="177" y="274"/>
                    <a:pt x="177" y="274"/>
                    <a:pt x="177" y="274"/>
                  </a:cubicBezTo>
                  <a:cubicBezTo>
                    <a:pt x="177" y="262"/>
                    <a:pt x="177" y="262"/>
                    <a:pt x="177" y="262"/>
                  </a:cubicBezTo>
                  <a:cubicBezTo>
                    <a:pt x="177" y="255"/>
                    <a:pt x="173" y="249"/>
                    <a:pt x="168" y="245"/>
                  </a:cubicBezTo>
                  <a:cubicBezTo>
                    <a:pt x="168" y="231"/>
                    <a:pt x="168" y="231"/>
                    <a:pt x="168" y="231"/>
                  </a:cubicBezTo>
                  <a:cubicBezTo>
                    <a:pt x="175" y="208"/>
                    <a:pt x="188" y="190"/>
                    <a:pt x="193" y="183"/>
                  </a:cubicBezTo>
                  <a:close/>
                  <a:moveTo>
                    <a:pt x="156" y="274"/>
                  </a:moveTo>
                  <a:cubicBezTo>
                    <a:pt x="156" y="292"/>
                    <a:pt x="156" y="292"/>
                    <a:pt x="156" y="292"/>
                  </a:cubicBezTo>
                  <a:cubicBezTo>
                    <a:pt x="156" y="292"/>
                    <a:pt x="156" y="293"/>
                    <a:pt x="156" y="293"/>
                  </a:cubicBezTo>
                  <a:cubicBezTo>
                    <a:pt x="144" y="304"/>
                    <a:pt x="144" y="304"/>
                    <a:pt x="144" y="304"/>
                  </a:cubicBezTo>
                  <a:cubicBezTo>
                    <a:pt x="144" y="304"/>
                    <a:pt x="143" y="304"/>
                    <a:pt x="143" y="304"/>
                  </a:cubicBezTo>
                  <a:cubicBezTo>
                    <a:pt x="133" y="304"/>
                    <a:pt x="133" y="304"/>
                    <a:pt x="133" y="304"/>
                  </a:cubicBezTo>
                  <a:cubicBezTo>
                    <a:pt x="133" y="304"/>
                    <a:pt x="132" y="305"/>
                    <a:pt x="132" y="305"/>
                  </a:cubicBezTo>
                  <a:cubicBezTo>
                    <a:pt x="132" y="307"/>
                    <a:pt x="132" y="307"/>
                    <a:pt x="132" y="307"/>
                  </a:cubicBezTo>
                  <a:cubicBezTo>
                    <a:pt x="132" y="314"/>
                    <a:pt x="126" y="320"/>
                    <a:pt x="117" y="320"/>
                  </a:cubicBezTo>
                  <a:cubicBezTo>
                    <a:pt x="107" y="320"/>
                    <a:pt x="107" y="320"/>
                    <a:pt x="107" y="320"/>
                  </a:cubicBezTo>
                  <a:cubicBezTo>
                    <a:pt x="98" y="320"/>
                    <a:pt x="92" y="314"/>
                    <a:pt x="92" y="307"/>
                  </a:cubicBezTo>
                  <a:cubicBezTo>
                    <a:pt x="92" y="305"/>
                    <a:pt x="92" y="305"/>
                    <a:pt x="92" y="305"/>
                  </a:cubicBezTo>
                  <a:cubicBezTo>
                    <a:pt x="92" y="305"/>
                    <a:pt x="91" y="304"/>
                    <a:pt x="91" y="304"/>
                  </a:cubicBezTo>
                  <a:cubicBezTo>
                    <a:pt x="80" y="304"/>
                    <a:pt x="80" y="304"/>
                    <a:pt x="80" y="304"/>
                  </a:cubicBezTo>
                  <a:cubicBezTo>
                    <a:pt x="80" y="304"/>
                    <a:pt x="80" y="304"/>
                    <a:pt x="79" y="304"/>
                  </a:cubicBezTo>
                  <a:cubicBezTo>
                    <a:pt x="68" y="293"/>
                    <a:pt x="68" y="293"/>
                    <a:pt x="68" y="293"/>
                  </a:cubicBezTo>
                  <a:cubicBezTo>
                    <a:pt x="67" y="293"/>
                    <a:pt x="67" y="292"/>
                    <a:pt x="67" y="292"/>
                  </a:cubicBezTo>
                  <a:cubicBezTo>
                    <a:pt x="67" y="274"/>
                    <a:pt x="67" y="274"/>
                    <a:pt x="67" y="274"/>
                  </a:cubicBezTo>
                  <a:cubicBezTo>
                    <a:pt x="67" y="264"/>
                    <a:pt x="67" y="264"/>
                    <a:pt x="67" y="264"/>
                  </a:cubicBezTo>
                  <a:cubicBezTo>
                    <a:pt x="67" y="262"/>
                    <a:pt x="67" y="262"/>
                    <a:pt x="67" y="262"/>
                  </a:cubicBezTo>
                  <a:cubicBezTo>
                    <a:pt x="67" y="262"/>
                    <a:pt x="67" y="262"/>
                    <a:pt x="68" y="262"/>
                  </a:cubicBezTo>
                  <a:cubicBezTo>
                    <a:pt x="155" y="262"/>
                    <a:pt x="155" y="262"/>
                    <a:pt x="155" y="262"/>
                  </a:cubicBezTo>
                  <a:cubicBezTo>
                    <a:pt x="156" y="262"/>
                    <a:pt x="156" y="262"/>
                    <a:pt x="156" y="262"/>
                  </a:cubicBezTo>
                  <a:cubicBezTo>
                    <a:pt x="156" y="264"/>
                    <a:pt x="156" y="264"/>
                    <a:pt x="156" y="264"/>
                  </a:cubicBezTo>
                  <a:lnTo>
                    <a:pt x="156" y="274"/>
                  </a:lnTo>
                  <a:close/>
                  <a:moveTo>
                    <a:pt x="184" y="136"/>
                  </a:moveTo>
                  <a:cubicBezTo>
                    <a:pt x="176" y="157"/>
                    <a:pt x="160" y="173"/>
                    <a:pt x="140" y="180"/>
                  </a:cubicBezTo>
                  <a:cubicBezTo>
                    <a:pt x="135" y="180"/>
                    <a:pt x="135" y="180"/>
                    <a:pt x="135" y="180"/>
                  </a:cubicBezTo>
                  <a:cubicBezTo>
                    <a:pt x="144" y="172"/>
                    <a:pt x="152" y="162"/>
                    <a:pt x="156" y="149"/>
                  </a:cubicBezTo>
                  <a:cubicBezTo>
                    <a:pt x="171" y="109"/>
                    <a:pt x="150" y="65"/>
                    <a:pt x="110" y="50"/>
                  </a:cubicBezTo>
                  <a:cubicBezTo>
                    <a:pt x="97" y="45"/>
                    <a:pt x="83" y="44"/>
                    <a:pt x="69" y="46"/>
                  </a:cubicBezTo>
                  <a:cubicBezTo>
                    <a:pt x="82" y="38"/>
                    <a:pt x="97" y="33"/>
                    <a:pt x="112" y="33"/>
                  </a:cubicBezTo>
                  <a:cubicBezTo>
                    <a:pt x="121" y="33"/>
                    <a:pt x="130" y="35"/>
                    <a:pt x="138" y="38"/>
                  </a:cubicBezTo>
                  <a:cubicBezTo>
                    <a:pt x="158" y="45"/>
                    <a:pt x="173" y="59"/>
                    <a:pt x="181" y="77"/>
                  </a:cubicBezTo>
                  <a:cubicBezTo>
                    <a:pt x="190" y="96"/>
                    <a:pt x="191" y="117"/>
                    <a:pt x="18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8" name="Freeform 20">
              <a:extLst>
                <a:ext uri="{FF2B5EF4-FFF2-40B4-BE49-F238E27FC236}">
                  <a16:creationId xmlns:a16="http://schemas.microsoft.com/office/drawing/2014/main" id="{3D00F4E3-E02A-45ED-BD8A-553FE62AB81E}"/>
                </a:ext>
              </a:extLst>
            </p:cNvPr>
            <p:cNvSpPr>
              <a:spLocks/>
            </p:cNvSpPr>
            <p:nvPr/>
          </p:nvSpPr>
          <p:spPr bwMode="auto">
            <a:xfrm>
              <a:off x="2865" y="407"/>
              <a:ext cx="42" cy="95"/>
            </a:xfrm>
            <a:custGeom>
              <a:avLst/>
              <a:gdLst>
                <a:gd name="T0" fmla="*/ 28 w 28"/>
                <a:gd name="T1" fmla="*/ 49 h 63"/>
                <a:gd name="T2" fmla="*/ 28 w 28"/>
                <a:gd name="T3" fmla="*/ 14 h 63"/>
                <a:gd name="T4" fmla="*/ 14 w 28"/>
                <a:gd name="T5" fmla="*/ 0 h 63"/>
                <a:gd name="T6" fmla="*/ 0 w 28"/>
                <a:gd name="T7" fmla="*/ 14 h 63"/>
                <a:gd name="T8" fmla="*/ 0 w 28"/>
                <a:gd name="T9" fmla="*/ 49 h 63"/>
                <a:gd name="T10" fmla="*/ 14 w 28"/>
                <a:gd name="T11" fmla="*/ 63 h 63"/>
                <a:gd name="T12" fmla="*/ 28 w 28"/>
                <a:gd name="T13" fmla="*/ 49 h 63"/>
              </a:gdLst>
              <a:ahLst/>
              <a:cxnLst>
                <a:cxn ang="0">
                  <a:pos x="T0" y="T1"/>
                </a:cxn>
                <a:cxn ang="0">
                  <a:pos x="T2" y="T3"/>
                </a:cxn>
                <a:cxn ang="0">
                  <a:pos x="T4" y="T5"/>
                </a:cxn>
                <a:cxn ang="0">
                  <a:pos x="T6" y="T7"/>
                </a:cxn>
                <a:cxn ang="0">
                  <a:pos x="T8" y="T9"/>
                </a:cxn>
                <a:cxn ang="0">
                  <a:pos x="T10" y="T11"/>
                </a:cxn>
                <a:cxn ang="0">
                  <a:pos x="T12" y="T13"/>
                </a:cxn>
              </a:cxnLst>
              <a:rect l="0" t="0" r="r" b="b"/>
              <a:pathLst>
                <a:path w="28" h="63">
                  <a:moveTo>
                    <a:pt x="28" y="49"/>
                  </a:moveTo>
                  <a:cubicBezTo>
                    <a:pt x="28" y="14"/>
                    <a:pt x="28" y="14"/>
                    <a:pt x="28" y="14"/>
                  </a:cubicBezTo>
                  <a:cubicBezTo>
                    <a:pt x="28" y="7"/>
                    <a:pt x="22" y="0"/>
                    <a:pt x="14" y="0"/>
                  </a:cubicBezTo>
                  <a:cubicBezTo>
                    <a:pt x="6" y="0"/>
                    <a:pt x="0" y="7"/>
                    <a:pt x="0" y="14"/>
                  </a:cubicBezTo>
                  <a:cubicBezTo>
                    <a:pt x="0" y="49"/>
                    <a:pt x="0" y="49"/>
                    <a:pt x="0" y="49"/>
                  </a:cubicBezTo>
                  <a:cubicBezTo>
                    <a:pt x="0" y="57"/>
                    <a:pt x="6" y="63"/>
                    <a:pt x="14" y="63"/>
                  </a:cubicBezTo>
                  <a:cubicBezTo>
                    <a:pt x="22" y="63"/>
                    <a:pt x="28" y="57"/>
                    <a:pt x="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9" name="Freeform 21">
              <a:extLst>
                <a:ext uri="{FF2B5EF4-FFF2-40B4-BE49-F238E27FC236}">
                  <a16:creationId xmlns:a16="http://schemas.microsoft.com/office/drawing/2014/main" id="{68A43F81-82C1-483F-8C4E-D41C209FBD48}"/>
                </a:ext>
              </a:extLst>
            </p:cNvPr>
            <p:cNvSpPr>
              <a:spLocks/>
            </p:cNvSpPr>
            <p:nvPr/>
          </p:nvSpPr>
          <p:spPr bwMode="auto">
            <a:xfrm>
              <a:off x="3049" y="521"/>
              <a:ext cx="90" cy="75"/>
            </a:xfrm>
            <a:custGeom>
              <a:avLst/>
              <a:gdLst>
                <a:gd name="T0" fmla="*/ 55 w 60"/>
                <a:gd name="T1" fmla="*/ 7 h 50"/>
                <a:gd name="T2" fmla="*/ 36 w 60"/>
                <a:gd name="T3" fmla="*/ 4 h 50"/>
                <a:gd name="T4" fmla="*/ 8 w 60"/>
                <a:gd name="T5" fmla="*/ 25 h 50"/>
                <a:gd name="T6" fmla="*/ 5 w 60"/>
                <a:gd name="T7" fmla="*/ 44 h 50"/>
                <a:gd name="T8" fmla="*/ 16 w 60"/>
                <a:gd name="T9" fmla="*/ 50 h 50"/>
                <a:gd name="T10" fmla="*/ 24 w 60"/>
                <a:gd name="T11" fmla="*/ 47 h 50"/>
                <a:gd name="T12" fmla="*/ 52 w 60"/>
                <a:gd name="T13" fmla="*/ 27 h 50"/>
                <a:gd name="T14" fmla="*/ 55 w 60"/>
                <a:gd name="T15" fmla="*/ 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55" y="7"/>
                  </a:moveTo>
                  <a:cubicBezTo>
                    <a:pt x="51" y="1"/>
                    <a:pt x="42" y="0"/>
                    <a:pt x="36" y="4"/>
                  </a:cubicBezTo>
                  <a:cubicBezTo>
                    <a:pt x="8" y="25"/>
                    <a:pt x="8" y="25"/>
                    <a:pt x="8" y="25"/>
                  </a:cubicBezTo>
                  <a:cubicBezTo>
                    <a:pt x="1" y="30"/>
                    <a:pt x="0" y="38"/>
                    <a:pt x="5" y="44"/>
                  </a:cubicBezTo>
                  <a:cubicBezTo>
                    <a:pt x="7" y="48"/>
                    <a:pt x="12" y="50"/>
                    <a:pt x="16" y="50"/>
                  </a:cubicBezTo>
                  <a:cubicBezTo>
                    <a:pt x="19" y="50"/>
                    <a:pt x="22" y="49"/>
                    <a:pt x="24" y="47"/>
                  </a:cubicBezTo>
                  <a:cubicBezTo>
                    <a:pt x="52" y="27"/>
                    <a:pt x="52" y="27"/>
                    <a:pt x="52" y="27"/>
                  </a:cubicBezTo>
                  <a:cubicBezTo>
                    <a:pt x="58" y="22"/>
                    <a:pt x="60" y="13"/>
                    <a:pt x="5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0" name="Freeform 22">
              <a:extLst>
                <a:ext uri="{FF2B5EF4-FFF2-40B4-BE49-F238E27FC236}">
                  <a16:creationId xmlns:a16="http://schemas.microsoft.com/office/drawing/2014/main" id="{09BBC1ED-0A40-4997-A759-8732EFA91955}"/>
                </a:ext>
              </a:extLst>
            </p:cNvPr>
            <p:cNvSpPr>
              <a:spLocks/>
            </p:cNvSpPr>
            <p:nvPr/>
          </p:nvSpPr>
          <p:spPr bwMode="auto">
            <a:xfrm>
              <a:off x="3085" y="758"/>
              <a:ext cx="97" cy="60"/>
            </a:xfrm>
            <a:custGeom>
              <a:avLst/>
              <a:gdLst>
                <a:gd name="T0" fmla="*/ 2 w 65"/>
                <a:gd name="T1" fmla="*/ 12 h 40"/>
                <a:gd name="T2" fmla="*/ 11 w 65"/>
                <a:gd name="T3" fmla="*/ 29 h 40"/>
                <a:gd name="T4" fmla="*/ 45 w 65"/>
                <a:gd name="T5" fmla="*/ 39 h 40"/>
                <a:gd name="T6" fmla="*/ 49 w 65"/>
                <a:gd name="T7" fmla="*/ 40 h 40"/>
                <a:gd name="T8" fmla="*/ 62 w 65"/>
                <a:gd name="T9" fmla="*/ 30 h 40"/>
                <a:gd name="T10" fmla="*/ 53 w 65"/>
                <a:gd name="T11" fmla="*/ 13 h 40"/>
                <a:gd name="T12" fmla="*/ 20 w 65"/>
                <a:gd name="T13" fmla="*/ 2 h 40"/>
                <a:gd name="T14" fmla="*/ 2 w 65"/>
                <a:gd name="T15" fmla="*/ 1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2" y="12"/>
                  </a:moveTo>
                  <a:cubicBezTo>
                    <a:pt x="0" y="19"/>
                    <a:pt x="4" y="27"/>
                    <a:pt x="11" y="29"/>
                  </a:cubicBezTo>
                  <a:cubicBezTo>
                    <a:pt x="45" y="39"/>
                    <a:pt x="45" y="39"/>
                    <a:pt x="45" y="39"/>
                  </a:cubicBezTo>
                  <a:cubicBezTo>
                    <a:pt x="46" y="40"/>
                    <a:pt x="48" y="40"/>
                    <a:pt x="49" y="40"/>
                  </a:cubicBezTo>
                  <a:cubicBezTo>
                    <a:pt x="55" y="40"/>
                    <a:pt x="60" y="36"/>
                    <a:pt x="62" y="30"/>
                  </a:cubicBezTo>
                  <a:cubicBezTo>
                    <a:pt x="65" y="23"/>
                    <a:pt x="60" y="15"/>
                    <a:pt x="53" y="13"/>
                  </a:cubicBezTo>
                  <a:cubicBezTo>
                    <a:pt x="20" y="2"/>
                    <a:pt x="20" y="2"/>
                    <a:pt x="20" y="2"/>
                  </a:cubicBezTo>
                  <a:cubicBezTo>
                    <a:pt x="12" y="0"/>
                    <a:pt x="4" y="4"/>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1" name="Freeform 23">
              <a:extLst>
                <a:ext uri="{FF2B5EF4-FFF2-40B4-BE49-F238E27FC236}">
                  <a16:creationId xmlns:a16="http://schemas.microsoft.com/office/drawing/2014/main" id="{8D3B8CBC-F28C-492E-9B6F-8AFD6AA1DD62}"/>
                </a:ext>
              </a:extLst>
            </p:cNvPr>
            <p:cNvSpPr>
              <a:spLocks/>
            </p:cNvSpPr>
            <p:nvPr/>
          </p:nvSpPr>
          <p:spPr bwMode="auto">
            <a:xfrm>
              <a:off x="2631" y="521"/>
              <a:ext cx="90" cy="75"/>
            </a:xfrm>
            <a:custGeom>
              <a:avLst/>
              <a:gdLst>
                <a:gd name="T0" fmla="*/ 7 w 60"/>
                <a:gd name="T1" fmla="*/ 27 h 50"/>
                <a:gd name="T2" fmla="*/ 36 w 60"/>
                <a:gd name="T3" fmla="*/ 47 h 50"/>
                <a:gd name="T4" fmla="*/ 44 w 60"/>
                <a:gd name="T5" fmla="*/ 50 h 50"/>
                <a:gd name="T6" fmla="*/ 55 w 60"/>
                <a:gd name="T7" fmla="*/ 44 h 50"/>
                <a:gd name="T8" fmla="*/ 52 w 60"/>
                <a:gd name="T9" fmla="*/ 25 h 50"/>
                <a:gd name="T10" fmla="*/ 24 w 60"/>
                <a:gd name="T11" fmla="*/ 4 h 50"/>
                <a:gd name="T12" fmla="*/ 5 w 60"/>
                <a:gd name="T13" fmla="*/ 7 h 50"/>
                <a:gd name="T14" fmla="*/ 7 w 60"/>
                <a:gd name="T15" fmla="*/ 2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7" y="27"/>
                  </a:moveTo>
                  <a:cubicBezTo>
                    <a:pt x="36" y="47"/>
                    <a:pt x="36" y="47"/>
                    <a:pt x="36" y="47"/>
                  </a:cubicBezTo>
                  <a:cubicBezTo>
                    <a:pt x="38" y="49"/>
                    <a:pt x="41" y="50"/>
                    <a:pt x="44" y="50"/>
                  </a:cubicBezTo>
                  <a:cubicBezTo>
                    <a:pt x="48" y="50"/>
                    <a:pt x="52" y="48"/>
                    <a:pt x="55" y="44"/>
                  </a:cubicBezTo>
                  <a:cubicBezTo>
                    <a:pt x="60" y="38"/>
                    <a:pt x="58" y="30"/>
                    <a:pt x="52" y="25"/>
                  </a:cubicBezTo>
                  <a:cubicBezTo>
                    <a:pt x="24" y="4"/>
                    <a:pt x="24" y="4"/>
                    <a:pt x="24" y="4"/>
                  </a:cubicBezTo>
                  <a:cubicBezTo>
                    <a:pt x="18" y="0"/>
                    <a:pt x="9" y="1"/>
                    <a:pt x="5" y="7"/>
                  </a:cubicBezTo>
                  <a:cubicBezTo>
                    <a:pt x="0" y="13"/>
                    <a:pt x="1" y="22"/>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2" name="Freeform 24">
              <a:extLst>
                <a:ext uri="{FF2B5EF4-FFF2-40B4-BE49-F238E27FC236}">
                  <a16:creationId xmlns:a16="http://schemas.microsoft.com/office/drawing/2014/main" id="{0E2F73EA-9CDF-4CC3-AFA3-20B4DD69DADE}"/>
                </a:ext>
              </a:extLst>
            </p:cNvPr>
            <p:cNvSpPr>
              <a:spLocks/>
            </p:cNvSpPr>
            <p:nvPr/>
          </p:nvSpPr>
          <p:spPr bwMode="auto">
            <a:xfrm>
              <a:off x="2588" y="758"/>
              <a:ext cx="97" cy="60"/>
            </a:xfrm>
            <a:custGeom>
              <a:avLst/>
              <a:gdLst>
                <a:gd name="T0" fmla="*/ 16 w 65"/>
                <a:gd name="T1" fmla="*/ 40 h 40"/>
                <a:gd name="T2" fmla="*/ 20 w 65"/>
                <a:gd name="T3" fmla="*/ 39 h 40"/>
                <a:gd name="T4" fmla="*/ 53 w 65"/>
                <a:gd name="T5" fmla="*/ 29 h 40"/>
                <a:gd name="T6" fmla="*/ 63 w 65"/>
                <a:gd name="T7" fmla="*/ 12 h 40"/>
                <a:gd name="T8" fmla="*/ 45 w 65"/>
                <a:gd name="T9" fmla="*/ 2 h 40"/>
                <a:gd name="T10" fmla="*/ 12 w 65"/>
                <a:gd name="T11" fmla="*/ 13 h 40"/>
                <a:gd name="T12" fmla="*/ 2 w 65"/>
                <a:gd name="T13" fmla="*/ 30 h 40"/>
                <a:gd name="T14" fmla="*/ 16 w 6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16" y="40"/>
                  </a:moveTo>
                  <a:cubicBezTo>
                    <a:pt x="17" y="40"/>
                    <a:pt x="18" y="40"/>
                    <a:pt x="20" y="39"/>
                  </a:cubicBezTo>
                  <a:cubicBezTo>
                    <a:pt x="53" y="29"/>
                    <a:pt x="53" y="29"/>
                    <a:pt x="53" y="29"/>
                  </a:cubicBezTo>
                  <a:cubicBezTo>
                    <a:pt x="61" y="27"/>
                    <a:pt x="65" y="19"/>
                    <a:pt x="63" y="12"/>
                  </a:cubicBezTo>
                  <a:cubicBezTo>
                    <a:pt x="60" y="4"/>
                    <a:pt x="52" y="0"/>
                    <a:pt x="45" y="2"/>
                  </a:cubicBezTo>
                  <a:cubicBezTo>
                    <a:pt x="12" y="13"/>
                    <a:pt x="12" y="13"/>
                    <a:pt x="12" y="13"/>
                  </a:cubicBezTo>
                  <a:cubicBezTo>
                    <a:pt x="4" y="15"/>
                    <a:pt x="0" y="23"/>
                    <a:pt x="2" y="30"/>
                  </a:cubicBezTo>
                  <a:cubicBezTo>
                    <a:pt x="4" y="36"/>
                    <a:pt x="10"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63" name="Freeform 71">
            <a:extLst>
              <a:ext uri="{FF2B5EF4-FFF2-40B4-BE49-F238E27FC236}">
                <a16:creationId xmlns:a16="http://schemas.microsoft.com/office/drawing/2014/main" id="{49E444A6-2B61-4E4E-8B3D-B4678AF01AED}"/>
              </a:ext>
            </a:extLst>
          </p:cNvPr>
          <p:cNvSpPr>
            <a:spLocks/>
          </p:cNvSpPr>
          <p:nvPr/>
        </p:nvSpPr>
        <p:spPr bwMode="auto">
          <a:xfrm>
            <a:off x="4086346" y="4544628"/>
            <a:ext cx="182880" cy="182880"/>
          </a:xfrm>
          <a:custGeom>
            <a:avLst/>
            <a:gdLst>
              <a:gd name="T0" fmla="*/ 333 w 505"/>
              <a:gd name="T1" fmla="*/ 427 h 517"/>
              <a:gd name="T2" fmla="*/ 367 w 505"/>
              <a:gd name="T3" fmla="*/ 444 h 517"/>
              <a:gd name="T4" fmla="*/ 375 w 505"/>
              <a:gd name="T5" fmla="*/ 469 h 517"/>
              <a:gd name="T6" fmla="*/ 375 w 505"/>
              <a:gd name="T7" fmla="*/ 472 h 517"/>
              <a:gd name="T8" fmla="*/ 375 w 505"/>
              <a:gd name="T9" fmla="*/ 472 h 517"/>
              <a:gd name="T10" fmla="*/ 375 w 505"/>
              <a:gd name="T11" fmla="*/ 477 h 517"/>
              <a:gd name="T12" fmla="*/ 382 w 505"/>
              <a:gd name="T13" fmla="*/ 500 h 517"/>
              <a:gd name="T14" fmla="*/ 415 w 505"/>
              <a:gd name="T15" fmla="*/ 517 h 517"/>
              <a:gd name="T16" fmla="*/ 438 w 505"/>
              <a:gd name="T17" fmla="*/ 509 h 517"/>
              <a:gd name="T18" fmla="*/ 454 w 505"/>
              <a:gd name="T19" fmla="*/ 477 h 517"/>
              <a:gd name="T20" fmla="*/ 447 w 505"/>
              <a:gd name="T21" fmla="*/ 453 h 517"/>
              <a:gd name="T22" fmla="*/ 422 w 505"/>
              <a:gd name="T23" fmla="*/ 438 h 517"/>
              <a:gd name="T24" fmla="*/ 422 w 505"/>
              <a:gd name="T25" fmla="*/ 438 h 517"/>
              <a:gd name="T26" fmla="*/ 399 w 505"/>
              <a:gd name="T27" fmla="*/ 421 h 517"/>
              <a:gd name="T28" fmla="*/ 391 w 505"/>
              <a:gd name="T29" fmla="*/ 397 h 517"/>
              <a:gd name="T30" fmla="*/ 408 w 505"/>
              <a:gd name="T31" fmla="*/ 362 h 517"/>
              <a:gd name="T32" fmla="*/ 505 w 505"/>
              <a:gd name="T33" fmla="*/ 293 h 517"/>
              <a:gd name="T34" fmla="*/ 435 w 505"/>
              <a:gd name="T35" fmla="*/ 196 h 517"/>
              <a:gd name="T36" fmla="*/ 423 w 505"/>
              <a:gd name="T37" fmla="*/ 187 h 517"/>
              <a:gd name="T38" fmla="*/ 414 w 505"/>
              <a:gd name="T39" fmla="*/ 185 h 517"/>
              <a:gd name="T40" fmla="*/ 399 w 505"/>
              <a:gd name="T41" fmla="*/ 190 h 517"/>
              <a:gd name="T42" fmla="*/ 396 w 505"/>
              <a:gd name="T43" fmla="*/ 193 h 517"/>
              <a:gd name="T44" fmla="*/ 395 w 505"/>
              <a:gd name="T45" fmla="*/ 193 h 517"/>
              <a:gd name="T46" fmla="*/ 393 w 505"/>
              <a:gd name="T47" fmla="*/ 196 h 517"/>
              <a:gd name="T48" fmla="*/ 392 w 505"/>
              <a:gd name="T49" fmla="*/ 197 h 517"/>
              <a:gd name="T50" fmla="*/ 391 w 505"/>
              <a:gd name="T51" fmla="*/ 199 h 517"/>
              <a:gd name="T52" fmla="*/ 390 w 505"/>
              <a:gd name="T53" fmla="*/ 201 h 517"/>
              <a:gd name="T54" fmla="*/ 389 w 505"/>
              <a:gd name="T55" fmla="*/ 203 h 517"/>
              <a:gd name="T56" fmla="*/ 389 w 505"/>
              <a:gd name="T57" fmla="*/ 205 h 517"/>
              <a:gd name="T58" fmla="*/ 388 w 505"/>
              <a:gd name="T59" fmla="*/ 206 h 517"/>
              <a:gd name="T60" fmla="*/ 367 w 505"/>
              <a:gd name="T61" fmla="*/ 239 h 517"/>
              <a:gd name="T62" fmla="*/ 334 w 505"/>
              <a:gd name="T63" fmla="*/ 249 h 517"/>
              <a:gd name="T64" fmla="*/ 288 w 505"/>
              <a:gd name="T65" fmla="*/ 226 h 517"/>
              <a:gd name="T66" fmla="*/ 278 w 505"/>
              <a:gd name="T67" fmla="*/ 193 h 517"/>
              <a:gd name="T68" fmla="*/ 301 w 505"/>
              <a:gd name="T69" fmla="*/ 148 h 517"/>
              <a:gd name="T70" fmla="*/ 330 w 505"/>
              <a:gd name="T71" fmla="*/ 137 h 517"/>
              <a:gd name="T72" fmla="*/ 330 w 505"/>
              <a:gd name="T73" fmla="*/ 137 h 517"/>
              <a:gd name="T74" fmla="*/ 330 w 505"/>
              <a:gd name="T75" fmla="*/ 137 h 517"/>
              <a:gd name="T76" fmla="*/ 330 w 505"/>
              <a:gd name="T77" fmla="*/ 137 h 517"/>
              <a:gd name="T78" fmla="*/ 333 w 505"/>
              <a:gd name="T79" fmla="*/ 137 h 517"/>
              <a:gd name="T80" fmla="*/ 339 w 505"/>
              <a:gd name="T81" fmla="*/ 137 h 517"/>
              <a:gd name="T82" fmla="*/ 339 w 505"/>
              <a:gd name="T83" fmla="*/ 137 h 517"/>
              <a:gd name="T84" fmla="*/ 340 w 505"/>
              <a:gd name="T85" fmla="*/ 137 h 517"/>
              <a:gd name="T86" fmla="*/ 340 w 505"/>
              <a:gd name="T87" fmla="*/ 137 h 517"/>
              <a:gd name="T88" fmla="*/ 342 w 505"/>
              <a:gd name="T89" fmla="*/ 137 h 517"/>
              <a:gd name="T90" fmla="*/ 344 w 505"/>
              <a:gd name="T91" fmla="*/ 137 h 517"/>
              <a:gd name="T92" fmla="*/ 344 w 505"/>
              <a:gd name="T93" fmla="*/ 137 h 517"/>
              <a:gd name="T94" fmla="*/ 346 w 505"/>
              <a:gd name="T95" fmla="*/ 137 h 517"/>
              <a:gd name="T96" fmla="*/ 349 w 505"/>
              <a:gd name="T97" fmla="*/ 137 h 517"/>
              <a:gd name="T98" fmla="*/ 351 w 505"/>
              <a:gd name="T99" fmla="*/ 136 h 517"/>
              <a:gd name="T100" fmla="*/ 353 w 505"/>
              <a:gd name="T101" fmla="*/ 135 h 517"/>
              <a:gd name="T102" fmla="*/ 354 w 505"/>
              <a:gd name="T103" fmla="*/ 134 h 517"/>
              <a:gd name="T104" fmla="*/ 357 w 505"/>
              <a:gd name="T105" fmla="*/ 133 h 517"/>
              <a:gd name="T106" fmla="*/ 368 w 505"/>
              <a:gd name="T107" fmla="*/ 111 h 517"/>
              <a:gd name="T108" fmla="*/ 363 w 505"/>
              <a:gd name="T109" fmla="*/ 96 h 517"/>
              <a:gd name="T110" fmla="*/ 293 w 505"/>
              <a:gd name="T111" fmla="*/ 0 h 517"/>
              <a:gd name="T112" fmla="*/ 0 w 505"/>
              <a:gd name="T113" fmla="*/ 211 h 517"/>
              <a:gd name="T114" fmla="*/ 212 w 505"/>
              <a:gd name="T115" fmla="*/ 504 h 517"/>
              <a:gd name="T116" fmla="*/ 308 w 505"/>
              <a:gd name="T117" fmla="*/ 435 h 517"/>
              <a:gd name="T118" fmla="*/ 333 w 505"/>
              <a:gd name="T119" fmla="*/ 42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5" h="517">
                <a:moveTo>
                  <a:pt x="333" y="427"/>
                </a:moveTo>
                <a:cubicBezTo>
                  <a:pt x="346" y="427"/>
                  <a:pt x="359" y="433"/>
                  <a:pt x="367" y="444"/>
                </a:cubicBezTo>
                <a:cubicBezTo>
                  <a:pt x="373" y="452"/>
                  <a:pt x="375" y="460"/>
                  <a:pt x="375" y="469"/>
                </a:cubicBezTo>
                <a:cubicBezTo>
                  <a:pt x="375" y="470"/>
                  <a:pt x="375" y="471"/>
                  <a:pt x="375" y="472"/>
                </a:cubicBezTo>
                <a:cubicBezTo>
                  <a:pt x="375" y="472"/>
                  <a:pt x="375" y="472"/>
                  <a:pt x="375" y="472"/>
                </a:cubicBezTo>
                <a:cubicBezTo>
                  <a:pt x="375" y="474"/>
                  <a:pt x="375" y="475"/>
                  <a:pt x="375" y="477"/>
                </a:cubicBezTo>
                <a:cubicBezTo>
                  <a:pt x="375" y="485"/>
                  <a:pt x="377" y="493"/>
                  <a:pt x="382" y="500"/>
                </a:cubicBezTo>
                <a:cubicBezTo>
                  <a:pt x="390" y="511"/>
                  <a:pt x="402" y="517"/>
                  <a:pt x="415" y="517"/>
                </a:cubicBezTo>
                <a:cubicBezTo>
                  <a:pt x="423" y="517"/>
                  <a:pt x="431" y="514"/>
                  <a:pt x="438" y="509"/>
                </a:cubicBezTo>
                <a:cubicBezTo>
                  <a:pt x="449" y="501"/>
                  <a:pt x="454" y="489"/>
                  <a:pt x="454" y="477"/>
                </a:cubicBezTo>
                <a:cubicBezTo>
                  <a:pt x="454" y="469"/>
                  <a:pt x="452" y="460"/>
                  <a:pt x="447" y="453"/>
                </a:cubicBezTo>
                <a:cubicBezTo>
                  <a:pt x="441" y="445"/>
                  <a:pt x="432" y="440"/>
                  <a:pt x="422" y="438"/>
                </a:cubicBezTo>
                <a:cubicBezTo>
                  <a:pt x="422" y="438"/>
                  <a:pt x="422" y="438"/>
                  <a:pt x="422" y="438"/>
                </a:cubicBezTo>
                <a:cubicBezTo>
                  <a:pt x="413" y="435"/>
                  <a:pt x="405" y="430"/>
                  <a:pt x="399" y="421"/>
                </a:cubicBezTo>
                <a:cubicBezTo>
                  <a:pt x="393" y="414"/>
                  <a:pt x="391" y="405"/>
                  <a:pt x="391" y="397"/>
                </a:cubicBezTo>
                <a:cubicBezTo>
                  <a:pt x="391" y="384"/>
                  <a:pt x="397" y="371"/>
                  <a:pt x="408" y="362"/>
                </a:cubicBezTo>
                <a:cubicBezTo>
                  <a:pt x="505" y="293"/>
                  <a:pt x="505" y="293"/>
                  <a:pt x="505" y="293"/>
                </a:cubicBezTo>
                <a:cubicBezTo>
                  <a:pt x="435" y="196"/>
                  <a:pt x="435" y="196"/>
                  <a:pt x="435" y="196"/>
                </a:cubicBezTo>
                <a:cubicBezTo>
                  <a:pt x="432" y="192"/>
                  <a:pt x="428" y="189"/>
                  <a:pt x="423" y="187"/>
                </a:cubicBezTo>
                <a:cubicBezTo>
                  <a:pt x="420" y="186"/>
                  <a:pt x="417" y="185"/>
                  <a:pt x="414" y="185"/>
                </a:cubicBezTo>
                <a:cubicBezTo>
                  <a:pt x="408" y="185"/>
                  <a:pt x="403" y="187"/>
                  <a:pt x="399" y="190"/>
                </a:cubicBezTo>
                <a:cubicBezTo>
                  <a:pt x="398" y="191"/>
                  <a:pt x="397" y="191"/>
                  <a:pt x="396" y="193"/>
                </a:cubicBezTo>
                <a:cubicBezTo>
                  <a:pt x="395" y="193"/>
                  <a:pt x="395" y="193"/>
                  <a:pt x="395" y="193"/>
                </a:cubicBezTo>
                <a:cubicBezTo>
                  <a:pt x="395" y="194"/>
                  <a:pt x="394" y="194"/>
                  <a:pt x="393" y="196"/>
                </a:cubicBezTo>
                <a:cubicBezTo>
                  <a:pt x="393" y="196"/>
                  <a:pt x="392" y="197"/>
                  <a:pt x="392" y="197"/>
                </a:cubicBezTo>
                <a:cubicBezTo>
                  <a:pt x="392" y="197"/>
                  <a:pt x="392" y="198"/>
                  <a:pt x="391" y="199"/>
                </a:cubicBezTo>
                <a:cubicBezTo>
                  <a:pt x="390" y="200"/>
                  <a:pt x="390" y="201"/>
                  <a:pt x="390" y="201"/>
                </a:cubicBezTo>
                <a:cubicBezTo>
                  <a:pt x="390" y="201"/>
                  <a:pt x="390" y="202"/>
                  <a:pt x="389" y="203"/>
                </a:cubicBezTo>
                <a:cubicBezTo>
                  <a:pt x="389" y="204"/>
                  <a:pt x="389" y="204"/>
                  <a:pt x="389" y="205"/>
                </a:cubicBezTo>
                <a:cubicBezTo>
                  <a:pt x="389" y="205"/>
                  <a:pt x="388" y="206"/>
                  <a:pt x="388" y="206"/>
                </a:cubicBezTo>
                <a:cubicBezTo>
                  <a:pt x="385" y="219"/>
                  <a:pt x="378" y="230"/>
                  <a:pt x="367" y="239"/>
                </a:cubicBezTo>
                <a:cubicBezTo>
                  <a:pt x="357" y="246"/>
                  <a:pt x="345" y="249"/>
                  <a:pt x="334" y="249"/>
                </a:cubicBezTo>
                <a:cubicBezTo>
                  <a:pt x="316" y="249"/>
                  <a:pt x="299" y="241"/>
                  <a:pt x="288" y="226"/>
                </a:cubicBezTo>
                <a:cubicBezTo>
                  <a:pt x="281" y="216"/>
                  <a:pt x="278" y="205"/>
                  <a:pt x="278" y="193"/>
                </a:cubicBezTo>
                <a:cubicBezTo>
                  <a:pt x="278" y="176"/>
                  <a:pt x="286" y="159"/>
                  <a:pt x="301" y="148"/>
                </a:cubicBezTo>
                <a:cubicBezTo>
                  <a:pt x="310" y="141"/>
                  <a:pt x="320" y="138"/>
                  <a:pt x="330" y="137"/>
                </a:cubicBezTo>
                <a:cubicBezTo>
                  <a:pt x="330" y="137"/>
                  <a:pt x="330" y="137"/>
                  <a:pt x="330" y="137"/>
                </a:cubicBezTo>
                <a:cubicBezTo>
                  <a:pt x="330" y="137"/>
                  <a:pt x="330" y="137"/>
                  <a:pt x="330" y="137"/>
                </a:cubicBezTo>
                <a:cubicBezTo>
                  <a:pt x="330" y="137"/>
                  <a:pt x="330" y="137"/>
                  <a:pt x="330" y="137"/>
                </a:cubicBezTo>
                <a:cubicBezTo>
                  <a:pt x="331" y="137"/>
                  <a:pt x="332" y="137"/>
                  <a:pt x="333" y="137"/>
                </a:cubicBezTo>
                <a:cubicBezTo>
                  <a:pt x="335" y="137"/>
                  <a:pt x="337" y="137"/>
                  <a:pt x="339" y="137"/>
                </a:cubicBezTo>
                <a:cubicBezTo>
                  <a:pt x="339" y="137"/>
                  <a:pt x="339" y="137"/>
                  <a:pt x="339" y="137"/>
                </a:cubicBezTo>
                <a:cubicBezTo>
                  <a:pt x="339" y="137"/>
                  <a:pt x="339" y="137"/>
                  <a:pt x="340" y="137"/>
                </a:cubicBezTo>
                <a:cubicBezTo>
                  <a:pt x="340" y="137"/>
                  <a:pt x="340" y="137"/>
                  <a:pt x="340" y="137"/>
                </a:cubicBezTo>
                <a:cubicBezTo>
                  <a:pt x="340" y="137"/>
                  <a:pt x="341" y="137"/>
                  <a:pt x="342" y="137"/>
                </a:cubicBezTo>
                <a:cubicBezTo>
                  <a:pt x="343" y="137"/>
                  <a:pt x="343" y="137"/>
                  <a:pt x="344" y="137"/>
                </a:cubicBezTo>
                <a:cubicBezTo>
                  <a:pt x="344" y="137"/>
                  <a:pt x="344" y="137"/>
                  <a:pt x="344" y="137"/>
                </a:cubicBezTo>
                <a:cubicBezTo>
                  <a:pt x="344" y="137"/>
                  <a:pt x="345" y="137"/>
                  <a:pt x="346" y="137"/>
                </a:cubicBezTo>
                <a:cubicBezTo>
                  <a:pt x="348" y="137"/>
                  <a:pt x="349" y="137"/>
                  <a:pt x="349" y="137"/>
                </a:cubicBezTo>
                <a:cubicBezTo>
                  <a:pt x="349" y="137"/>
                  <a:pt x="349" y="136"/>
                  <a:pt x="351" y="136"/>
                </a:cubicBezTo>
                <a:cubicBezTo>
                  <a:pt x="352" y="135"/>
                  <a:pt x="353" y="135"/>
                  <a:pt x="353" y="135"/>
                </a:cubicBezTo>
                <a:cubicBezTo>
                  <a:pt x="353" y="135"/>
                  <a:pt x="353" y="135"/>
                  <a:pt x="354" y="134"/>
                </a:cubicBezTo>
                <a:cubicBezTo>
                  <a:pt x="356" y="133"/>
                  <a:pt x="356" y="133"/>
                  <a:pt x="357" y="133"/>
                </a:cubicBezTo>
                <a:cubicBezTo>
                  <a:pt x="364" y="127"/>
                  <a:pt x="368" y="119"/>
                  <a:pt x="368" y="111"/>
                </a:cubicBezTo>
                <a:cubicBezTo>
                  <a:pt x="368" y="106"/>
                  <a:pt x="366" y="101"/>
                  <a:pt x="363" y="96"/>
                </a:cubicBezTo>
                <a:cubicBezTo>
                  <a:pt x="293" y="0"/>
                  <a:pt x="293" y="0"/>
                  <a:pt x="293" y="0"/>
                </a:cubicBezTo>
                <a:cubicBezTo>
                  <a:pt x="0" y="211"/>
                  <a:pt x="0" y="211"/>
                  <a:pt x="0" y="211"/>
                </a:cubicBezTo>
                <a:cubicBezTo>
                  <a:pt x="212" y="504"/>
                  <a:pt x="212" y="504"/>
                  <a:pt x="212" y="504"/>
                </a:cubicBezTo>
                <a:cubicBezTo>
                  <a:pt x="308" y="435"/>
                  <a:pt x="308" y="435"/>
                  <a:pt x="308" y="435"/>
                </a:cubicBezTo>
                <a:cubicBezTo>
                  <a:pt x="315" y="429"/>
                  <a:pt x="324" y="427"/>
                  <a:pt x="333" y="427"/>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64" name="Group 63">
            <a:extLst>
              <a:ext uri="{FF2B5EF4-FFF2-40B4-BE49-F238E27FC236}">
                <a16:creationId xmlns:a16="http://schemas.microsoft.com/office/drawing/2014/main" id="{C37A1CFB-3D4C-4E41-897F-4A94212ED0F2}"/>
              </a:ext>
            </a:extLst>
          </p:cNvPr>
          <p:cNvGrpSpPr/>
          <p:nvPr/>
        </p:nvGrpSpPr>
        <p:grpSpPr>
          <a:xfrm>
            <a:off x="4062129" y="1132630"/>
            <a:ext cx="155448" cy="155448"/>
            <a:chOff x="5919788" y="730250"/>
            <a:chExt cx="974725" cy="941388"/>
          </a:xfrm>
          <a:solidFill>
            <a:schemeClr val="tx1"/>
          </a:solidFill>
        </p:grpSpPr>
        <p:sp>
          <p:nvSpPr>
            <p:cNvPr id="65" name="Freeform 23">
              <a:extLst>
                <a:ext uri="{FF2B5EF4-FFF2-40B4-BE49-F238E27FC236}">
                  <a16:creationId xmlns:a16="http://schemas.microsoft.com/office/drawing/2014/main" id="{A393E9EF-38B2-4552-8390-3D0F6907A97E}"/>
                </a:ext>
              </a:extLst>
            </p:cNvPr>
            <p:cNvSpPr>
              <a:spLocks/>
            </p:cNvSpPr>
            <p:nvPr/>
          </p:nvSpPr>
          <p:spPr bwMode="auto">
            <a:xfrm>
              <a:off x="6408738" y="730250"/>
              <a:ext cx="485775" cy="941388"/>
            </a:xfrm>
            <a:custGeom>
              <a:avLst/>
              <a:gdLst>
                <a:gd name="T0" fmla="*/ 153 w 306"/>
                <a:gd name="T1" fmla="*/ 148 h 593"/>
                <a:gd name="T2" fmla="*/ 0 w 306"/>
                <a:gd name="T3" fmla="*/ 0 h 593"/>
                <a:gd name="T4" fmla="*/ 0 w 306"/>
                <a:gd name="T5" fmla="*/ 593 h 593"/>
                <a:gd name="T6" fmla="*/ 153 w 306"/>
                <a:gd name="T7" fmla="*/ 445 h 593"/>
                <a:gd name="T8" fmla="*/ 306 w 306"/>
                <a:gd name="T9" fmla="*/ 445 h 593"/>
                <a:gd name="T10" fmla="*/ 306 w 306"/>
                <a:gd name="T11" fmla="*/ 148 h 593"/>
                <a:gd name="T12" fmla="*/ 153 w 306"/>
                <a:gd name="T13" fmla="*/ 148 h 593"/>
              </a:gdLst>
              <a:ahLst/>
              <a:cxnLst>
                <a:cxn ang="0">
                  <a:pos x="T0" y="T1"/>
                </a:cxn>
                <a:cxn ang="0">
                  <a:pos x="T2" y="T3"/>
                </a:cxn>
                <a:cxn ang="0">
                  <a:pos x="T4" y="T5"/>
                </a:cxn>
                <a:cxn ang="0">
                  <a:pos x="T6" y="T7"/>
                </a:cxn>
                <a:cxn ang="0">
                  <a:pos x="T8" y="T9"/>
                </a:cxn>
                <a:cxn ang="0">
                  <a:pos x="T10" y="T11"/>
                </a:cxn>
                <a:cxn ang="0">
                  <a:pos x="T12" y="T13"/>
                </a:cxn>
              </a:cxnLst>
              <a:rect l="0" t="0" r="r" b="b"/>
              <a:pathLst>
                <a:path w="306" h="593">
                  <a:moveTo>
                    <a:pt x="153" y="148"/>
                  </a:moveTo>
                  <a:lnTo>
                    <a:pt x="0" y="0"/>
                  </a:lnTo>
                  <a:lnTo>
                    <a:pt x="0" y="593"/>
                  </a:lnTo>
                  <a:lnTo>
                    <a:pt x="153" y="445"/>
                  </a:lnTo>
                  <a:lnTo>
                    <a:pt x="306" y="445"/>
                  </a:lnTo>
                  <a:lnTo>
                    <a:pt x="306" y="148"/>
                  </a:lnTo>
                  <a:lnTo>
                    <a:pt x="153"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9E35A27E-1E1D-4AD2-AF98-63056F5670AA}"/>
                </a:ext>
              </a:extLst>
            </p:cNvPr>
            <p:cNvSpPr>
              <a:spLocks/>
            </p:cNvSpPr>
            <p:nvPr/>
          </p:nvSpPr>
          <p:spPr bwMode="auto">
            <a:xfrm>
              <a:off x="6108701" y="933450"/>
              <a:ext cx="192088" cy="533400"/>
            </a:xfrm>
            <a:custGeom>
              <a:avLst/>
              <a:gdLst>
                <a:gd name="T0" fmla="*/ 0 w 68"/>
                <a:gd name="T1" fmla="*/ 95 h 189"/>
                <a:gd name="T2" fmla="*/ 68 w 68"/>
                <a:gd name="T3" fmla="*/ 189 h 189"/>
                <a:gd name="T4" fmla="*/ 68 w 68"/>
                <a:gd name="T5" fmla="*/ 148 h 189"/>
                <a:gd name="T6" fmla="*/ 39 w 68"/>
                <a:gd name="T7" fmla="*/ 95 h 189"/>
                <a:gd name="T8" fmla="*/ 68 w 68"/>
                <a:gd name="T9" fmla="*/ 41 h 189"/>
                <a:gd name="T10" fmla="*/ 68 w 68"/>
                <a:gd name="T11" fmla="*/ 0 h 189"/>
                <a:gd name="T12" fmla="*/ 0 w 68"/>
                <a:gd name="T13" fmla="*/ 95 h 189"/>
              </a:gdLst>
              <a:ahLst/>
              <a:cxnLst>
                <a:cxn ang="0">
                  <a:pos x="T0" y="T1"/>
                </a:cxn>
                <a:cxn ang="0">
                  <a:pos x="T2" y="T3"/>
                </a:cxn>
                <a:cxn ang="0">
                  <a:pos x="T4" y="T5"/>
                </a:cxn>
                <a:cxn ang="0">
                  <a:pos x="T6" y="T7"/>
                </a:cxn>
                <a:cxn ang="0">
                  <a:pos x="T8" y="T9"/>
                </a:cxn>
                <a:cxn ang="0">
                  <a:pos x="T10" y="T11"/>
                </a:cxn>
                <a:cxn ang="0">
                  <a:pos x="T12" y="T13"/>
                </a:cxn>
              </a:cxnLst>
              <a:rect l="0" t="0" r="r" b="b"/>
              <a:pathLst>
                <a:path w="68" h="189">
                  <a:moveTo>
                    <a:pt x="0" y="95"/>
                  </a:moveTo>
                  <a:cubicBezTo>
                    <a:pt x="1" y="138"/>
                    <a:pt x="29" y="175"/>
                    <a:pt x="68" y="189"/>
                  </a:cubicBezTo>
                  <a:cubicBezTo>
                    <a:pt x="68" y="148"/>
                    <a:pt x="68" y="148"/>
                    <a:pt x="68" y="148"/>
                  </a:cubicBezTo>
                  <a:cubicBezTo>
                    <a:pt x="50" y="136"/>
                    <a:pt x="39" y="117"/>
                    <a:pt x="39" y="95"/>
                  </a:cubicBezTo>
                  <a:cubicBezTo>
                    <a:pt x="39" y="72"/>
                    <a:pt x="50" y="53"/>
                    <a:pt x="68" y="41"/>
                  </a:cubicBezTo>
                  <a:cubicBezTo>
                    <a:pt x="68" y="0"/>
                    <a:pt x="68" y="0"/>
                    <a:pt x="68" y="0"/>
                  </a:cubicBezTo>
                  <a:cubicBezTo>
                    <a:pt x="29" y="14"/>
                    <a:pt x="1" y="51"/>
                    <a:pt x="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9BAB89BD-A69B-4EB8-B71F-8D81DB93FFBD}"/>
                </a:ext>
              </a:extLst>
            </p:cNvPr>
            <p:cNvSpPr>
              <a:spLocks/>
            </p:cNvSpPr>
            <p:nvPr/>
          </p:nvSpPr>
          <p:spPr bwMode="auto">
            <a:xfrm>
              <a:off x="5919788" y="741363"/>
              <a:ext cx="381000" cy="919163"/>
            </a:xfrm>
            <a:custGeom>
              <a:avLst/>
              <a:gdLst>
                <a:gd name="T0" fmla="*/ 0 w 135"/>
                <a:gd name="T1" fmla="*/ 163 h 325"/>
                <a:gd name="T2" fmla="*/ 135 w 135"/>
                <a:gd name="T3" fmla="*/ 325 h 325"/>
                <a:gd name="T4" fmla="*/ 135 w 135"/>
                <a:gd name="T5" fmla="*/ 287 h 325"/>
                <a:gd name="T6" fmla="*/ 78 w 135"/>
                <a:gd name="T7" fmla="*/ 254 h 325"/>
                <a:gd name="T8" fmla="*/ 39 w 135"/>
                <a:gd name="T9" fmla="*/ 163 h 325"/>
                <a:gd name="T10" fmla="*/ 78 w 135"/>
                <a:gd name="T11" fmla="*/ 71 h 325"/>
                <a:gd name="T12" fmla="*/ 135 w 135"/>
                <a:gd name="T13" fmla="*/ 38 h 325"/>
                <a:gd name="T14" fmla="*/ 135 w 135"/>
                <a:gd name="T15" fmla="*/ 0 h 325"/>
                <a:gd name="T16" fmla="*/ 0 w 135"/>
                <a:gd name="T17" fmla="*/ 16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325">
                  <a:moveTo>
                    <a:pt x="0" y="163"/>
                  </a:moveTo>
                  <a:cubicBezTo>
                    <a:pt x="0" y="242"/>
                    <a:pt x="58" y="308"/>
                    <a:pt x="135" y="325"/>
                  </a:cubicBezTo>
                  <a:cubicBezTo>
                    <a:pt x="135" y="287"/>
                    <a:pt x="135" y="287"/>
                    <a:pt x="135" y="287"/>
                  </a:cubicBezTo>
                  <a:cubicBezTo>
                    <a:pt x="113" y="281"/>
                    <a:pt x="94" y="269"/>
                    <a:pt x="78" y="254"/>
                  </a:cubicBezTo>
                  <a:cubicBezTo>
                    <a:pt x="54" y="231"/>
                    <a:pt x="39" y="198"/>
                    <a:pt x="39" y="163"/>
                  </a:cubicBezTo>
                  <a:cubicBezTo>
                    <a:pt x="39" y="127"/>
                    <a:pt x="54" y="95"/>
                    <a:pt x="78" y="71"/>
                  </a:cubicBezTo>
                  <a:cubicBezTo>
                    <a:pt x="94" y="56"/>
                    <a:pt x="113" y="45"/>
                    <a:pt x="135" y="38"/>
                  </a:cubicBezTo>
                  <a:cubicBezTo>
                    <a:pt x="135" y="0"/>
                    <a:pt x="135" y="0"/>
                    <a:pt x="135" y="0"/>
                  </a:cubicBezTo>
                  <a:cubicBezTo>
                    <a:pt x="58" y="17"/>
                    <a:pt x="0" y="83"/>
                    <a:pt x="0"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70" name="Rectangle 69">
            <a:extLst>
              <a:ext uri="{FF2B5EF4-FFF2-40B4-BE49-F238E27FC236}">
                <a16:creationId xmlns:a16="http://schemas.microsoft.com/office/drawing/2014/main" id="{E9339293-FDAD-4E07-BA45-DD8AAD96C317}"/>
              </a:ext>
            </a:extLst>
          </p:cNvPr>
          <p:cNvSpPr/>
          <p:nvPr/>
        </p:nvSpPr>
        <p:spPr bwMode="gray">
          <a:xfrm>
            <a:off x="-4632" y="0"/>
            <a:ext cx="12196631" cy="501175"/>
          </a:xfrm>
          <a:prstGeom prst="rect">
            <a:avLst/>
          </a:prstGeom>
          <a:solidFill>
            <a:schemeClr val="accent1"/>
          </a:solidFill>
          <a:ln w="19050" algn="ctr">
            <a:solidFill>
              <a:schemeClr val="accent1"/>
            </a:solidFill>
            <a:miter lim="800000"/>
            <a:headEnd/>
            <a:tailEnd/>
          </a:ln>
        </p:spPr>
        <p:txBody>
          <a:bodyPr wrap="square" lIns="88900" tIns="88900" rIns="88900" bIns="88900" rtlCol="0" anchor="ct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Virginia’s Healthcare Workforce Pipeline</a:t>
            </a:r>
          </a:p>
        </p:txBody>
      </p:sp>
      <p:grpSp>
        <p:nvGrpSpPr>
          <p:cNvPr id="71" name="Group 29">
            <a:extLst>
              <a:ext uri="{FF2B5EF4-FFF2-40B4-BE49-F238E27FC236}">
                <a16:creationId xmlns:a16="http://schemas.microsoft.com/office/drawing/2014/main" id="{7AC50C35-9A06-4FE9-AEEC-CEF2F5DC89CB}"/>
              </a:ext>
            </a:extLst>
          </p:cNvPr>
          <p:cNvGrpSpPr/>
          <p:nvPr/>
        </p:nvGrpSpPr>
        <p:grpSpPr>
          <a:xfrm>
            <a:off x="1871413" y="1948596"/>
            <a:ext cx="301599" cy="674356"/>
            <a:chOff x="2772569" y="3168986"/>
            <a:chExt cx="738188" cy="1246188"/>
          </a:xfrm>
        </p:grpSpPr>
        <p:sp>
          <p:nvSpPr>
            <p:cNvPr id="72" name="Freeform 5">
              <a:extLst>
                <a:ext uri="{FF2B5EF4-FFF2-40B4-BE49-F238E27FC236}">
                  <a16:creationId xmlns:a16="http://schemas.microsoft.com/office/drawing/2014/main" id="{D1560F3A-9DE1-42C6-B46D-2E9F349A56C5}"/>
                </a:ext>
              </a:extLst>
            </p:cNvPr>
            <p:cNvSpPr>
              <a:spLocks/>
            </p:cNvSpPr>
            <p:nvPr/>
          </p:nvSpPr>
          <p:spPr bwMode="auto">
            <a:xfrm>
              <a:off x="2774157" y="3383299"/>
              <a:ext cx="368300" cy="1031875"/>
            </a:xfrm>
            <a:custGeom>
              <a:avLst/>
              <a:gdLst/>
              <a:ahLst/>
              <a:cxnLst>
                <a:cxn ang="0">
                  <a:pos x="0" y="516"/>
                </a:cxn>
                <a:cxn ang="0">
                  <a:pos x="0" y="516"/>
                </a:cxn>
                <a:cxn ang="0">
                  <a:pos x="232" y="650"/>
                </a:cxn>
                <a:cxn ang="0">
                  <a:pos x="232" y="650"/>
                </a:cxn>
                <a:cxn ang="0">
                  <a:pos x="232" y="134"/>
                </a:cxn>
                <a:cxn ang="0">
                  <a:pos x="0" y="0"/>
                </a:cxn>
                <a:cxn ang="0">
                  <a:pos x="0" y="0"/>
                </a:cxn>
                <a:cxn ang="0">
                  <a:pos x="0" y="0"/>
                </a:cxn>
                <a:cxn ang="0">
                  <a:pos x="0" y="516"/>
                </a:cxn>
              </a:cxnLst>
              <a:rect l="0" t="0" r="r" b="b"/>
              <a:pathLst>
                <a:path w="232" h="650">
                  <a:moveTo>
                    <a:pt x="0" y="516"/>
                  </a:moveTo>
                  <a:lnTo>
                    <a:pt x="0" y="516"/>
                  </a:lnTo>
                  <a:lnTo>
                    <a:pt x="232" y="650"/>
                  </a:lnTo>
                  <a:lnTo>
                    <a:pt x="232" y="650"/>
                  </a:lnTo>
                  <a:lnTo>
                    <a:pt x="232" y="134"/>
                  </a:lnTo>
                  <a:lnTo>
                    <a:pt x="0" y="0"/>
                  </a:lnTo>
                  <a:lnTo>
                    <a:pt x="0" y="0"/>
                  </a:lnTo>
                  <a:lnTo>
                    <a:pt x="0" y="0"/>
                  </a:lnTo>
                  <a:lnTo>
                    <a:pt x="0" y="51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73" name="Freeform 6">
              <a:extLst>
                <a:ext uri="{FF2B5EF4-FFF2-40B4-BE49-F238E27FC236}">
                  <a16:creationId xmlns:a16="http://schemas.microsoft.com/office/drawing/2014/main" id="{651E1470-B80C-45F5-AA9D-6CA35529914A}"/>
                </a:ext>
              </a:extLst>
            </p:cNvPr>
            <p:cNvSpPr>
              <a:spLocks/>
            </p:cNvSpPr>
            <p:nvPr/>
          </p:nvSpPr>
          <p:spPr bwMode="auto">
            <a:xfrm>
              <a:off x="3140869" y="3380124"/>
              <a:ext cx="369888" cy="1033463"/>
            </a:xfrm>
            <a:custGeom>
              <a:avLst/>
              <a:gdLst/>
              <a:ahLst/>
              <a:cxnLst>
                <a:cxn ang="0">
                  <a:pos x="0" y="651"/>
                </a:cxn>
                <a:cxn ang="0">
                  <a:pos x="0" y="651"/>
                </a:cxn>
                <a:cxn ang="0">
                  <a:pos x="233" y="517"/>
                </a:cxn>
                <a:cxn ang="0">
                  <a:pos x="233" y="517"/>
                </a:cxn>
                <a:cxn ang="0">
                  <a:pos x="233" y="517"/>
                </a:cxn>
                <a:cxn ang="0">
                  <a:pos x="233" y="0"/>
                </a:cxn>
                <a:cxn ang="0">
                  <a:pos x="233" y="0"/>
                </a:cxn>
                <a:cxn ang="0">
                  <a:pos x="0" y="135"/>
                </a:cxn>
                <a:cxn ang="0">
                  <a:pos x="0" y="651"/>
                </a:cxn>
              </a:cxnLst>
              <a:rect l="0" t="0" r="r" b="b"/>
              <a:pathLst>
                <a:path w="233" h="651">
                  <a:moveTo>
                    <a:pt x="0" y="651"/>
                  </a:moveTo>
                  <a:lnTo>
                    <a:pt x="0" y="651"/>
                  </a:lnTo>
                  <a:lnTo>
                    <a:pt x="233" y="517"/>
                  </a:lnTo>
                  <a:lnTo>
                    <a:pt x="233" y="517"/>
                  </a:lnTo>
                  <a:lnTo>
                    <a:pt x="233" y="517"/>
                  </a:lnTo>
                  <a:lnTo>
                    <a:pt x="233" y="0"/>
                  </a:lnTo>
                  <a:lnTo>
                    <a:pt x="233" y="0"/>
                  </a:lnTo>
                  <a:lnTo>
                    <a:pt x="0" y="135"/>
                  </a:lnTo>
                  <a:lnTo>
                    <a:pt x="0" y="651"/>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74" name="Freeform 7">
              <a:extLst>
                <a:ext uri="{FF2B5EF4-FFF2-40B4-BE49-F238E27FC236}">
                  <a16:creationId xmlns:a16="http://schemas.microsoft.com/office/drawing/2014/main" id="{626982DE-0224-479F-B2E7-79ABD0668D83}"/>
                </a:ext>
              </a:extLst>
            </p:cNvPr>
            <p:cNvSpPr>
              <a:spLocks/>
            </p:cNvSpPr>
            <p:nvPr/>
          </p:nvSpPr>
          <p:spPr bwMode="auto">
            <a:xfrm>
              <a:off x="2772569" y="3168986"/>
              <a:ext cx="736600"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solidFill>
              <a:schemeClr val="accent1">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75" name="Group 30">
            <a:extLst>
              <a:ext uri="{FF2B5EF4-FFF2-40B4-BE49-F238E27FC236}">
                <a16:creationId xmlns:a16="http://schemas.microsoft.com/office/drawing/2014/main" id="{800E36A6-24C6-40B1-BE38-540ADFD0A61B}"/>
              </a:ext>
            </a:extLst>
          </p:cNvPr>
          <p:cNvGrpSpPr/>
          <p:nvPr/>
        </p:nvGrpSpPr>
        <p:grpSpPr>
          <a:xfrm>
            <a:off x="3187322" y="1218063"/>
            <a:ext cx="300950" cy="1359021"/>
            <a:chOff x="3699669" y="1903749"/>
            <a:chExt cx="736600" cy="2511425"/>
          </a:xfrm>
        </p:grpSpPr>
        <p:sp>
          <p:nvSpPr>
            <p:cNvPr id="76" name="Freeform 8">
              <a:extLst>
                <a:ext uri="{FF2B5EF4-FFF2-40B4-BE49-F238E27FC236}">
                  <a16:creationId xmlns:a16="http://schemas.microsoft.com/office/drawing/2014/main" id="{F849C120-FEB0-4C5A-900B-D14FAE0906FD}"/>
                </a:ext>
              </a:extLst>
            </p:cNvPr>
            <p:cNvSpPr>
              <a:spLocks/>
            </p:cNvSpPr>
            <p:nvPr/>
          </p:nvSpPr>
          <p:spPr bwMode="auto">
            <a:xfrm>
              <a:off x="3699669" y="2118061"/>
              <a:ext cx="368300" cy="2297113"/>
            </a:xfrm>
            <a:custGeom>
              <a:avLst/>
              <a:gdLst/>
              <a:ahLst/>
              <a:cxnLst>
                <a:cxn ang="0">
                  <a:pos x="0" y="1313"/>
                </a:cxn>
                <a:cxn ang="0">
                  <a:pos x="0" y="1313"/>
                </a:cxn>
                <a:cxn ang="0">
                  <a:pos x="232" y="1447"/>
                </a:cxn>
                <a:cxn ang="0">
                  <a:pos x="232" y="1447"/>
                </a:cxn>
                <a:cxn ang="0">
                  <a:pos x="232" y="134"/>
                </a:cxn>
                <a:cxn ang="0">
                  <a:pos x="0" y="0"/>
                </a:cxn>
                <a:cxn ang="0">
                  <a:pos x="0" y="0"/>
                </a:cxn>
                <a:cxn ang="0">
                  <a:pos x="0" y="0"/>
                </a:cxn>
                <a:cxn ang="0">
                  <a:pos x="0" y="1313"/>
                </a:cxn>
              </a:cxnLst>
              <a:rect l="0" t="0" r="r" b="b"/>
              <a:pathLst>
                <a:path w="232" h="1447">
                  <a:moveTo>
                    <a:pt x="0" y="1313"/>
                  </a:moveTo>
                  <a:lnTo>
                    <a:pt x="0" y="1313"/>
                  </a:lnTo>
                  <a:lnTo>
                    <a:pt x="232" y="1447"/>
                  </a:lnTo>
                  <a:lnTo>
                    <a:pt x="232" y="1447"/>
                  </a:lnTo>
                  <a:lnTo>
                    <a:pt x="232" y="134"/>
                  </a:lnTo>
                  <a:lnTo>
                    <a:pt x="0" y="0"/>
                  </a:lnTo>
                  <a:lnTo>
                    <a:pt x="0" y="0"/>
                  </a:lnTo>
                  <a:lnTo>
                    <a:pt x="0" y="0"/>
                  </a:lnTo>
                  <a:lnTo>
                    <a:pt x="0" y="13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77" name="Freeform 9">
              <a:extLst>
                <a:ext uri="{FF2B5EF4-FFF2-40B4-BE49-F238E27FC236}">
                  <a16:creationId xmlns:a16="http://schemas.microsoft.com/office/drawing/2014/main" id="{798C938E-62CE-42CC-BD99-856242C3DD8E}"/>
                </a:ext>
              </a:extLst>
            </p:cNvPr>
            <p:cNvSpPr>
              <a:spLocks/>
            </p:cNvSpPr>
            <p:nvPr/>
          </p:nvSpPr>
          <p:spPr bwMode="auto">
            <a:xfrm>
              <a:off x="4067969" y="2116474"/>
              <a:ext cx="368300" cy="2297113"/>
            </a:xfrm>
            <a:custGeom>
              <a:avLst/>
              <a:gdLst/>
              <a:ahLst/>
              <a:cxnLst>
                <a:cxn ang="0">
                  <a:pos x="0" y="1447"/>
                </a:cxn>
                <a:cxn ang="0">
                  <a:pos x="0" y="1447"/>
                </a:cxn>
                <a:cxn ang="0">
                  <a:pos x="232" y="1313"/>
                </a:cxn>
                <a:cxn ang="0">
                  <a:pos x="232" y="1313"/>
                </a:cxn>
                <a:cxn ang="0">
                  <a:pos x="232" y="1313"/>
                </a:cxn>
                <a:cxn ang="0">
                  <a:pos x="232" y="0"/>
                </a:cxn>
                <a:cxn ang="0">
                  <a:pos x="232" y="0"/>
                </a:cxn>
                <a:cxn ang="0">
                  <a:pos x="0" y="134"/>
                </a:cxn>
                <a:cxn ang="0">
                  <a:pos x="0" y="1447"/>
                </a:cxn>
              </a:cxnLst>
              <a:rect l="0" t="0" r="r" b="b"/>
              <a:pathLst>
                <a:path w="232" h="1447">
                  <a:moveTo>
                    <a:pt x="0" y="1447"/>
                  </a:moveTo>
                  <a:lnTo>
                    <a:pt x="0" y="1447"/>
                  </a:lnTo>
                  <a:lnTo>
                    <a:pt x="232" y="1313"/>
                  </a:lnTo>
                  <a:lnTo>
                    <a:pt x="232" y="1313"/>
                  </a:lnTo>
                  <a:lnTo>
                    <a:pt x="232" y="1313"/>
                  </a:lnTo>
                  <a:lnTo>
                    <a:pt x="232" y="0"/>
                  </a:lnTo>
                  <a:lnTo>
                    <a:pt x="232" y="0"/>
                  </a:lnTo>
                  <a:lnTo>
                    <a:pt x="0" y="134"/>
                  </a:lnTo>
                  <a:lnTo>
                    <a:pt x="0" y="1447"/>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78" name="Freeform 10">
              <a:extLst>
                <a:ext uri="{FF2B5EF4-FFF2-40B4-BE49-F238E27FC236}">
                  <a16:creationId xmlns:a16="http://schemas.microsoft.com/office/drawing/2014/main" id="{9A4D6397-F7ED-45B8-8701-D89713696588}"/>
                </a:ext>
              </a:extLst>
            </p:cNvPr>
            <p:cNvSpPr>
              <a:spLocks/>
            </p:cNvSpPr>
            <p:nvPr/>
          </p:nvSpPr>
          <p:spPr bwMode="auto">
            <a:xfrm>
              <a:off x="3699669" y="1903749"/>
              <a:ext cx="736600" cy="425450"/>
            </a:xfrm>
            <a:custGeom>
              <a:avLst/>
              <a:gdLst/>
              <a:ahLst/>
              <a:cxnLst>
                <a:cxn ang="0">
                  <a:pos x="0" y="134"/>
                </a:cxn>
                <a:cxn ang="0">
                  <a:pos x="232" y="268"/>
                </a:cxn>
                <a:cxn ang="0">
                  <a:pos x="464" y="134"/>
                </a:cxn>
                <a:cxn ang="0">
                  <a:pos x="232" y="0"/>
                </a:cxn>
                <a:cxn ang="0">
                  <a:pos x="0" y="134"/>
                </a:cxn>
              </a:cxnLst>
              <a:rect l="0" t="0" r="r" b="b"/>
              <a:pathLst>
                <a:path w="464" h="268">
                  <a:moveTo>
                    <a:pt x="0" y="134"/>
                  </a:moveTo>
                  <a:lnTo>
                    <a:pt x="232" y="268"/>
                  </a:lnTo>
                  <a:lnTo>
                    <a:pt x="464" y="134"/>
                  </a:lnTo>
                  <a:lnTo>
                    <a:pt x="232" y="0"/>
                  </a:lnTo>
                  <a:lnTo>
                    <a:pt x="0" y="134"/>
                  </a:lnTo>
                  <a:close/>
                </a:path>
              </a:pathLst>
            </a:custGeom>
            <a:solidFill>
              <a:schemeClr val="accent1">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79" name="Group 32">
            <a:extLst>
              <a:ext uri="{FF2B5EF4-FFF2-40B4-BE49-F238E27FC236}">
                <a16:creationId xmlns:a16="http://schemas.microsoft.com/office/drawing/2014/main" id="{1495A448-2C20-40E7-9073-2FB1046097CB}"/>
              </a:ext>
            </a:extLst>
          </p:cNvPr>
          <p:cNvGrpSpPr/>
          <p:nvPr/>
        </p:nvGrpSpPr>
        <p:grpSpPr>
          <a:xfrm>
            <a:off x="2584259" y="1747420"/>
            <a:ext cx="301599" cy="893109"/>
            <a:chOff x="5633244" y="2307949"/>
            <a:chExt cx="738188" cy="2107225"/>
          </a:xfrm>
        </p:grpSpPr>
        <p:sp>
          <p:nvSpPr>
            <p:cNvPr id="80" name="Freeform 14">
              <a:extLst>
                <a:ext uri="{FF2B5EF4-FFF2-40B4-BE49-F238E27FC236}">
                  <a16:creationId xmlns:a16="http://schemas.microsoft.com/office/drawing/2014/main" id="{046C212D-8875-4473-B868-6919587F2E3E}"/>
                </a:ext>
              </a:extLst>
            </p:cNvPr>
            <p:cNvSpPr>
              <a:spLocks/>
            </p:cNvSpPr>
            <p:nvPr/>
          </p:nvSpPr>
          <p:spPr bwMode="auto">
            <a:xfrm>
              <a:off x="5634832" y="2537161"/>
              <a:ext cx="368300" cy="1878013"/>
            </a:xfrm>
            <a:custGeom>
              <a:avLst/>
              <a:gdLst/>
              <a:ahLst/>
              <a:cxnLst>
                <a:cxn ang="0">
                  <a:pos x="0" y="1049"/>
                </a:cxn>
                <a:cxn ang="0">
                  <a:pos x="0" y="1049"/>
                </a:cxn>
                <a:cxn ang="0">
                  <a:pos x="232" y="1183"/>
                </a:cxn>
                <a:cxn ang="0">
                  <a:pos x="232" y="1183"/>
                </a:cxn>
                <a:cxn ang="0">
                  <a:pos x="232" y="134"/>
                </a:cxn>
                <a:cxn ang="0">
                  <a:pos x="0" y="0"/>
                </a:cxn>
                <a:cxn ang="0">
                  <a:pos x="0" y="0"/>
                </a:cxn>
                <a:cxn ang="0">
                  <a:pos x="0" y="0"/>
                </a:cxn>
                <a:cxn ang="0">
                  <a:pos x="0" y="1049"/>
                </a:cxn>
              </a:cxnLst>
              <a:rect l="0" t="0" r="r" b="b"/>
              <a:pathLst>
                <a:path w="232" h="1183">
                  <a:moveTo>
                    <a:pt x="0" y="1049"/>
                  </a:moveTo>
                  <a:lnTo>
                    <a:pt x="0" y="1049"/>
                  </a:lnTo>
                  <a:lnTo>
                    <a:pt x="232" y="1183"/>
                  </a:lnTo>
                  <a:lnTo>
                    <a:pt x="232" y="1183"/>
                  </a:lnTo>
                  <a:lnTo>
                    <a:pt x="232" y="134"/>
                  </a:lnTo>
                  <a:lnTo>
                    <a:pt x="0" y="0"/>
                  </a:lnTo>
                  <a:lnTo>
                    <a:pt x="0" y="0"/>
                  </a:lnTo>
                  <a:lnTo>
                    <a:pt x="0" y="0"/>
                  </a:lnTo>
                  <a:lnTo>
                    <a:pt x="0" y="104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81" name="Freeform 15">
              <a:extLst>
                <a:ext uri="{FF2B5EF4-FFF2-40B4-BE49-F238E27FC236}">
                  <a16:creationId xmlns:a16="http://schemas.microsoft.com/office/drawing/2014/main" id="{18C1C1DE-BF7C-4D28-8041-A5F65EC7A641}"/>
                </a:ext>
              </a:extLst>
            </p:cNvPr>
            <p:cNvSpPr>
              <a:spLocks/>
            </p:cNvSpPr>
            <p:nvPr/>
          </p:nvSpPr>
          <p:spPr bwMode="auto">
            <a:xfrm>
              <a:off x="6001544" y="2537161"/>
              <a:ext cx="369888" cy="1876425"/>
            </a:xfrm>
            <a:custGeom>
              <a:avLst/>
              <a:gdLst/>
              <a:ahLst/>
              <a:cxnLst>
                <a:cxn ang="0">
                  <a:pos x="0" y="1182"/>
                </a:cxn>
                <a:cxn ang="0">
                  <a:pos x="0" y="1182"/>
                </a:cxn>
                <a:cxn ang="0">
                  <a:pos x="233" y="1048"/>
                </a:cxn>
                <a:cxn ang="0">
                  <a:pos x="233" y="1048"/>
                </a:cxn>
                <a:cxn ang="0">
                  <a:pos x="233" y="1048"/>
                </a:cxn>
                <a:cxn ang="0">
                  <a:pos x="233" y="0"/>
                </a:cxn>
                <a:cxn ang="0">
                  <a:pos x="233" y="0"/>
                </a:cxn>
                <a:cxn ang="0">
                  <a:pos x="0" y="134"/>
                </a:cxn>
                <a:cxn ang="0">
                  <a:pos x="0" y="1182"/>
                </a:cxn>
              </a:cxnLst>
              <a:rect l="0" t="0" r="r" b="b"/>
              <a:pathLst>
                <a:path w="233" h="1182">
                  <a:moveTo>
                    <a:pt x="0" y="1182"/>
                  </a:moveTo>
                  <a:lnTo>
                    <a:pt x="0" y="1182"/>
                  </a:lnTo>
                  <a:lnTo>
                    <a:pt x="233" y="1048"/>
                  </a:lnTo>
                  <a:lnTo>
                    <a:pt x="233" y="1048"/>
                  </a:lnTo>
                  <a:lnTo>
                    <a:pt x="233" y="1048"/>
                  </a:lnTo>
                  <a:lnTo>
                    <a:pt x="233" y="0"/>
                  </a:lnTo>
                  <a:lnTo>
                    <a:pt x="233" y="0"/>
                  </a:lnTo>
                  <a:lnTo>
                    <a:pt x="0" y="134"/>
                  </a:lnTo>
                  <a:lnTo>
                    <a:pt x="0" y="118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82" name="Freeform 16">
              <a:extLst>
                <a:ext uri="{FF2B5EF4-FFF2-40B4-BE49-F238E27FC236}">
                  <a16:creationId xmlns:a16="http://schemas.microsoft.com/office/drawing/2014/main" id="{B29BB2B4-9AF5-4831-9750-8FB82E8631A3}"/>
                </a:ext>
              </a:extLst>
            </p:cNvPr>
            <p:cNvSpPr>
              <a:spLocks/>
            </p:cNvSpPr>
            <p:nvPr/>
          </p:nvSpPr>
          <p:spPr bwMode="auto">
            <a:xfrm>
              <a:off x="5633244" y="2307949"/>
              <a:ext cx="736600" cy="496267"/>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solidFill>
              <a:schemeClr val="accent1">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cxnSp>
        <p:nvCxnSpPr>
          <p:cNvPr id="83" name="Elbow Connector 60">
            <a:extLst>
              <a:ext uri="{FF2B5EF4-FFF2-40B4-BE49-F238E27FC236}">
                <a16:creationId xmlns:a16="http://schemas.microsoft.com/office/drawing/2014/main" id="{279A54CE-B94A-43C3-BA86-8E21C5F728D3}"/>
              </a:ext>
            </a:extLst>
          </p:cNvPr>
          <p:cNvCxnSpPr>
            <a:cxnSpLocks/>
          </p:cNvCxnSpPr>
          <p:nvPr/>
        </p:nvCxnSpPr>
        <p:spPr>
          <a:xfrm rot="10800000">
            <a:off x="880102" y="1817843"/>
            <a:ext cx="1142913" cy="260544"/>
          </a:xfrm>
          <a:prstGeom prst="bentConnector3">
            <a:avLst>
              <a:gd name="adj1" fmla="val -856"/>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8AF1D55-33A6-4DEB-A72A-6A70FEC1969F}"/>
              </a:ext>
            </a:extLst>
          </p:cNvPr>
          <p:cNvGrpSpPr/>
          <p:nvPr/>
        </p:nvGrpSpPr>
        <p:grpSpPr>
          <a:xfrm>
            <a:off x="1571531" y="731549"/>
            <a:ext cx="2134128" cy="338554"/>
            <a:chOff x="644540" y="647402"/>
            <a:chExt cx="2134128" cy="338554"/>
          </a:xfrm>
        </p:grpSpPr>
        <p:sp>
          <p:nvSpPr>
            <p:cNvPr id="85" name="TextBox 84">
              <a:extLst>
                <a:ext uri="{FF2B5EF4-FFF2-40B4-BE49-F238E27FC236}">
                  <a16:creationId xmlns:a16="http://schemas.microsoft.com/office/drawing/2014/main" id="{F17C50DD-0C1F-4E5E-BECA-54D994514106}"/>
                </a:ext>
              </a:extLst>
            </p:cNvPr>
            <p:cNvSpPr txBox="1"/>
            <p:nvPr/>
          </p:nvSpPr>
          <p:spPr>
            <a:xfrm>
              <a:off x="1020424" y="647402"/>
              <a:ext cx="1758244" cy="338554"/>
            </a:xfrm>
            <a:prstGeom prst="rect">
              <a:avLst/>
            </a:prstGeom>
            <a:noFill/>
          </p:spPr>
          <p:txBody>
            <a:bodyPr wrap="squar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cs typeface="+mn-cs"/>
                </a:rPr>
                <a:t>Virginians live in mental healthcare shortage areas</a:t>
              </a:r>
              <a:r>
                <a:rPr kumimoji="0" lang="en-US" sz="800" b="0" i="0" u="none" strike="noStrike" kern="1200" cap="none" spc="0" normalizeH="0" baseline="30000" noProof="0" dirty="0">
                  <a:ln>
                    <a:noFill/>
                  </a:ln>
                  <a:solidFill>
                    <a:prstClr val="black"/>
                  </a:solidFill>
                  <a:effectLst/>
                  <a:uLnTx/>
                  <a:uFillTx/>
                  <a:latin typeface="Verdana"/>
                  <a:ea typeface="+mn-ea"/>
                  <a:cs typeface="+mn-cs"/>
                </a:rPr>
                <a:t>1</a:t>
              </a:r>
            </a:p>
          </p:txBody>
        </p:sp>
        <p:sp>
          <p:nvSpPr>
            <p:cNvPr id="86" name="Text Placeholder 3">
              <a:extLst>
                <a:ext uri="{FF2B5EF4-FFF2-40B4-BE49-F238E27FC236}">
                  <a16:creationId xmlns:a16="http://schemas.microsoft.com/office/drawing/2014/main" id="{5B6E9B7C-535F-4C3B-87B4-C625C4CF875F}"/>
                </a:ext>
              </a:extLst>
            </p:cNvPr>
            <p:cNvSpPr txBox="1">
              <a:spLocks/>
            </p:cNvSpPr>
            <p:nvPr/>
          </p:nvSpPr>
          <p:spPr>
            <a:xfrm>
              <a:off x="644540" y="680928"/>
              <a:ext cx="373500" cy="24622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86BC25"/>
                  </a:solidFill>
                  <a:effectLst/>
                  <a:uLnTx/>
                  <a:uFillTx/>
                  <a:latin typeface="Agency FB" panose="020B0503020202020204" pitchFamily="34" charset="0"/>
                  <a:ea typeface="+mn-ea"/>
                  <a:cs typeface="+mn-cs"/>
                </a:rPr>
                <a:t>2.2 M</a:t>
              </a:r>
            </a:p>
          </p:txBody>
        </p:sp>
      </p:grpSp>
      <p:sp>
        <p:nvSpPr>
          <p:cNvPr id="87" name="Rectangle 86">
            <a:extLst>
              <a:ext uri="{FF2B5EF4-FFF2-40B4-BE49-F238E27FC236}">
                <a16:creationId xmlns:a16="http://schemas.microsoft.com/office/drawing/2014/main" id="{B1C228D5-7AAA-418F-9E31-0C0DFA327660}"/>
              </a:ext>
            </a:extLst>
          </p:cNvPr>
          <p:cNvSpPr/>
          <p:nvPr/>
        </p:nvSpPr>
        <p:spPr>
          <a:xfrm>
            <a:off x="832656" y="2599889"/>
            <a:ext cx="3091323" cy="52322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34% to 57%</a:t>
            </a:r>
            <a:r>
              <a:rPr kumimoji="0" lang="en-US"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healthcare needs go unmet in these specialty areas</a:t>
            </a:r>
            <a:r>
              <a:rPr kumimoji="0" lang="en-US" sz="1000" b="0" i="0" u="none" strike="noStrike" kern="1200" cap="none" spc="0" normalizeH="0" baseline="30000" noProof="0" dirty="0">
                <a:ln>
                  <a:noFill/>
                </a:ln>
                <a:solidFill>
                  <a:prstClr val="black"/>
                </a:solidFill>
                <a:effectLst/>
                <a:uLnTx/>
                <a:uFillTx/>
                <a:latin typeface="Verdana"/>
                <a:ea typeface="+mn-ea"/>
                <a:cs typeface="+mn-cs"/>
              </a:rPr>
              <a:t>1</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000" b="0" i="0" u="none" strike="noStrike" kern="1200" cap="none" spc="0" normalizeH="0" baseline="0" noProof="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8" name="Group 87">
            <a:extLst>
              <a:ext uri="{FF2B5EF4-FFF2-40B4-BE49-F238E27FC236}">
                <a16:creationId xmlns:a16="http://schemas.microsoft.com/office/drawing/2014/main" id="{E6E40F7D-29DA-4613-8686-9626C6956869}"/>
              </a:ext>
            </a:extLst>
          </p:cNvPr>
          <p:cNvGrpSpPr/>
          <p:nvPr/>
        </p:nvGrpSpPr>
        <p:grpSpPr>
          <a:xfrm>
            <a:off x="1162875" y="1089813"/>
            <a:ext cx="1908560" cy="338554"/>
            <a:chOff x="-550098" y="866689"/>
            <a:chExt cx="1908560" cy="338554"/>
          </a:xfrm>
        </p:grpSpPr>
        <p:sp>
          <p:nvSpPr>
            <p:cNvPr id="89" name="TextBox 88">
              <a:extLst>
                <a:ext uri="{FF2B5EF4-FFF2-40B4-BE49-F238E27FC236}">
                  <a16:creationId xmlns:a16="http://schemas.microsoft.com/office/drawing/2014/main" id="{8EC8776F-49B4-4E50-8BF8-2219E35D09BE}"/>
                </a:ext>
              </a:extLst>
            </p:cNvPr>
            <p:cNvSpPr txBox="1"/>
            <p:nvPr/>
          </p:nvSpPr>
          <p:spPr>
            <a:xfrm>
              <a:off x="-224348" y="866689"/>
              <a:ext cx="1582810" cy="338554"/>
            </a:xfrm>
            <a:prstGeom prst="rect">
              <a:avLst/>
            </a:prstGeom>
            <a:noFill/>
          </p:spPr>
          <p:txBody>
            <a:bodyPr wrap="squar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cs typeface="+mn-cs"/>
                </a:rPr>
                <a:t>Virginians live in primary care shortage areas</a:t>
              </a:r>
              <a:r>
                <a:rPr kumimoji="0" lang="en-US" sz="800" b="0" i="0" u="none" strike="noStrike" kern="1200" cap="none" spc="0" normalizeH="0" baseline="30000" noProof="0" dirty="0">
                  <a:ln>
                    <a:noFill/>
                  </a:ln>
                  <a:solidFill>
                    <a:prstClr val="black"/>
                  </a:solidFill>
                  <a:effectLst/>
                  <a:uLnTx/>
                  <a:uFillTx/>
                  <a:latin typeface="Verdana"/>
                  <a:ea typeface="+mn-ea"/>
                  <a:cs typeface="+mn-cs"/>
                </a:rPr>
                <a:t>1</a:t>
              </a:r>
              <a:endParaRPr kumimoji="0" lang="en-US"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0" name="Text Placeholder 3">
              <a:extLst>
                <a:ext uri="{FF2B5EF4-FFF2-40B4-BE49-F238E27FC236}">
                  <a16:creationId xmlns:a16="http://schemas.microsoft.com/office/drawing/2014/main" id="{52AD07F2-ABF7-401C-A398-B079CB6F7ED2}"/>
                </a:ext>
              </a:extLst>
            </p:cNvPr>
            <p:cNvSpPr txBox="1">
              <a:spLocks/>
            </p:cNvSpPr>
            <p:nvPr/>
          </p:nvSpPr>
          <p:spPr>
            <a:xfrm>
              <a:off x="-550098" y="894054"/>
              <a:ext cx="336631" cy="246221"/>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86BC25"/>
                  </a:solidFill>
                  <a:effectLst/>
                  <a:uLnTx/>
                  <a:uFillTx/>
                  <a:latin typeface="Agency FB" panose="020B0503020202020204" pitchFamily="34" charset="0"/>
                  <a:ea typeface="+mn-ea"/>
                  <a:cs typeface="+mn-cs"/>
                </a:rPr>
                <a:t>1.6 M</a:t>
              </a:r>
            </a:p>
          </p:txBody>
        </p:sp>
      </p:grpSp>
      <p:sp>
        <p:nvSpPr>
          <p:cNvPr id="91" name="TextBox 90">
            <a:extLst>
              <a:ext uri="{FF2B5EF4-FFF2-40B4-BE49-F238E27FC236}">
                <a16:creationId xmlns:a16="http://schemas.microsoft.com/office/drawing/2014/main" id="{31CD7FE4-21E0-4625-A54E-E20F35877E38}"/>
              </a:ext>
            </a:extLst>
          </p:cNvPr>
          <p:cNvSpPr txBox="1"/>
          <p:nvPr/>
        </p:nvSpPr>
        <p:spPr>
          <a:xfrm>
            <a:off x="1184451" y="1482376"/>
            <a:ext cx="1412507" cy="338554"/>
          </a:xfrm>
          <a:prstGeom prst="rect">
            <a:avLst/>
          </a:prstGeom>
          <a:noFill/>
        </p:spPr>
        <p:txBody>
          <a:bodyPr wrap="square"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a:ea typeface="+mn-ea"/>
                <a:cs typeface="+mn-cs"/>
              </a:rPr>
              <a:t>Virginians live in dental care shortage areas</a:t>
            </a:r>
            <a:r>
              <a:rPr kumimoji="0" lang="en-US" sz="800" b="0" i="0" u="none" strike="noStrike" kern="1200" cap="none" spc="0" normalizeH="0" baseline="30000" noProof="0" dirty="0">
                <a:ln>
                  <a:noFill/>
                </a:ln>
                <a:solidFill>
                  <a:prstClr val="black"/>
                </a:solidFill>
                <a:effectLst/>
                <a:uLnTx/>
                <a:uFillTx/>
                <a:latin typeface="Verdana"/>
                <a:ea typeface="+mn-ea"/>
                <a:cs typeface="+mn-cs"/>
              </a:rPr>
              <a:t>1</a:t>
            </a:r>
            <a:endParaRPr kumimoji="0" lang="en-US"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2" name="Text Placeholder 3">
            <a:extLst>
              <a:ext uri="{FF2B5EF4-FFF2-40B4-BE49-F238E27FC236}">
                <a16:creationId xmlns:a16="http://schemas.microsoft.com/office/drawing/2014/main" id="{67D6B095-B5D7-4AC5-A8BE-4C74DC95E03A}"/>
              </a:ext>
            </a:extLst>
          </p:cNvPr>
          <p:cNvSpPr txBox="1">
            <a:spLocks/>
          </p:cNvSpPr>
          <p:nvPr/>
        </p:nvSpPr>
        <p:spPr>
          <a:xfrm>
            <a:off x="887925" y="1505189"/>
            <a:ext cx="336631" cy="24622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rgbClr val="86BC25"/>
                </a:solidFill>
                <a:effectLst/>
                <a:uLnTx/>
                <a:uFillTx/>
                <a:latin typeface="Agency FB" panose="020B0503020202020204" pitchFamily="34" charset="0"/>
                <a:ea typeface="+mn-ea"/>
                <a:cs typeface="+mn-cs"/>
              </a:rPr>
              <a:t>1.3 M</a:t>
            </a:r>
          </a:p>
        </p:txBody>
      </p:sp>
      <p:cxnSp>
        <p:nvCxnSpPr>
          <p:cNvPr id="93" name="Elbow Connector 60">
            <a:extLst>
              <a:ext uri="{FF2B5EF4-FFF2-40B4-BE49-F238E27FC236}">
                <a16:creationId xmlns:a16="http://schemas.microsoft.com/office/drawing/2014/main" id="{2F3DF67A-B1E9-4621-A5AE-0AEA3518DD8C}"/>
              </a:ext>
            </a:extLst>
          </p:cNvPr>
          <p:cNvCxnSpPr>
            <a:cxnSpLocks/>
          </p:cNvCxnSpPr>
          <p:nvPr/>
        </p:nvCxnSpPr>
        <p:spPr>
          <a:xfrm rot="10800000">
            <a:off x="1162875" y="1405291"/>
            <a:ext cx="1575008" cy="457480"/>
          </a:xfrm>
          <a:prstGeom prst="bentConnector3">
            <a:avLst>
              <a:gd name="adj1" fmla="val 944"/>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Elbow Connector 60">
            <a:extLst>
              <a:ext uri="{FF2B5EF4-FFF2-40B4-BE49-F238E27FC236}">
                <a16:creationId xmlns:a16="http://schemas.microsoft.com/office/drawing/2014/main" id="{6EE73647-19C3-4700-A06C-6DB4A5FBC1C7}"/>
              </a:ext>
            </a:extLst>
          </p:cNvPr>
          <p:cNvCxnSpPr>
            <a:cxnSpLocks/>
          </p:cNvCxnSpPr>
          <p:nvPr/>
        </p:nvCxnSpPr>
        <p:spPr>
          <a:xfrm rot="10800000">
            <a:off x="1543507" y="1045737"/>
            <a:ext cx="1778612" cy="299151"/>
          </a:xfrm>
          <a:prstGeom prst="bentConnector3">
            <a:avLst>
              <a:gd name="adj1" fmla="val 582"/>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4F099A71-BC5C-46BF-8462-07AE8C252325}"/>
              </a:ext>
            </a:extLst>
          </p:cNvPr>
          <p:cNvSpPr/>
          <p:nvPr/>
        </p:nvSpPr>
        <p:spPr>
          <a:xfrm>
            <a:off x="4975016" y="2902336"/>
            <a:ext cx="714990" cy="72348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96" name="Pie 18">
            <a:extLst>
              <a:ext uri="{FF2B5EF4-FFF2-40B4-BE49-F238E27FC236}">
                <a16:creationId xmlns:a16="http://schemas.microsoft.com/office/drawing/2014/main" id="{4330D933-C6F1-47D9-A5C4-66FF606038FD}"/>
              </a:ext>
            </a:extLst>
          </p:cNvPr>
          <p:cNvSpPr/>
          <p:nvPr/>
        </p:nvSpPr>
        <p:spPr>
          <a:xfrm>
            <a:off x="4908727" y="2831475"/>
            <a:ext cx="846551" cy="856607"/>
          </a:xfrm>
          <a:prstGeom prst="pie">
            <a:avLst>
              <a:gd name="adj1" fmla="val 17910010"/>
              <a:gd name="adj2" fmla="val 21472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97" name="TextBox 96">
            <a:extLst>
              <a:ext uri="{FF2B5EF4-FFF2-40B4-BE49-F238E27FC236}">
                <a16:creationId xmlns:a16="http://schemas.microsoft.com/office/drawing/2014/main" id="{44E8BE1A-9EE7-440D-AA36-2C2238AAF580}"/>
              </a:ext>
            </a:extLst>
          </p:cNvPr>
          <p:cNvSpPr txBox="1"/>
          <p:nvPr/>
        </p:nvSpPr>
        <p:spPr>
          <a:xfrm>
            <a:off x="5751076" y="2809640"/>
            <a:ext cx="419009" cy="246221"/>
          </a:xfrm>
          <a:prstGeom prst="rect">
            <a:avLst/>
          </a:prstGeom>
          <a:noFill/>
        </p:spPr>
        <p:txBody>
          <a:bodyPr wrap="square" lIns="0" tIns="0" rIns="0" bIns="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20%</a:t>
            </a:r>
          </a:p>
        </p:txBody>
      </p:sp>
      <p:sp>
        <p:nvSpPr>
          <p:cNvPr id="98" name="Rectangle 97">
            <a:extLst>
              <a:ext uri="{FF2B5EF4-FFF2-40B4-BE49-F238E27FC236}">
                <a16:creationId xmlns:a16="http://schemas.microsoft.com/office/drawing/2014/main" id="{953339B9-0364-4EA7-A567-76791FB8EAE1}"/>
              </a:ext>
            </a:extLst>
          </p:cNvPr>
          <p:cNvSpPr/>
          <p:nvPr/>
        </p:nvSpPr>
        <p:spPr>
          <a:xfrm>
            <a:off x="4683393" y="3761696"/>
            <a:ext cx="1105903" cy="58477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Nearly 20% of all </a:t>
            </a: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job openings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were in the </a:t>
            </a:r>
            <a:r>
              <a:rPr kumimoji="0" lang="en-US" sz="800" b="1" i="0" u="none" strike="noStrike" kern="1200" cap="none" spc="0" normalizeH="0" baseline="0" noProof="0" dirty="0">
                <a:ln>
                  <a:noFill/>
                </a:ln>
                <a:solidFill>
                  <a:srgbClr val="62B5E5"/>
                </a:solidFill>
                <a:effectLst/>
                <a:uLnTx/>
                <a:uFillTx/>
                <a:latin typeface="Open Sans" panose="020B0606030504020204" pitchFamily="34" charset="0"/>
                <a:ea typeface="Open Sans" panose="020B0606030504020204" pitchFamily="34" charset="0"/>
                <a:cs typeface="Open Sans" panose="020B0606030504020204" pitchFamily="34" charset="0"/>
              </a:rPr>
              <a:t>health sciences</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 2013</a:t>
            </a:r>
            <a:r>
              <a:rPr kumimoji="0" lang="en-US" sz="8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99" name="Oval 98">
            <a:extLst>
              <a:ext uri="{FF2B5EF4-FFF2-40B4-BE49-F238E27FC236}">
                <a16:creationId xmlns:a16="http://schemas.microsoft.com/office/drawing/2014/main" id="{BB163F3A-34A1-47BE-9441-5E778C593A2F}"/>
              </a:ext>
            </a:extLst>
          </p:cNvPr>
          <p:cNvSpPr/>
          <p:nvPr/>
        </p:nvSpPr>
        <p:spPr>
          <a:xfrm>
            <a:off x="6300003" y="2914220"/>
            <a:ext cx="714990" cy="7254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100" name="Pie 18">
            <a:extLst>
              <a:ext uri="{FF2B5EF4-FFF2-40B4-BE49-F238E27FC236}">
                <a16:creationId xmlns:a16="http://schemas.microsoft.com/office/drawing/2014/main" id="{C2C761C7-0116-4CCF-9CA9-134D72F1E26C}"/>
              </a:ext>
            </a:extLst>
          </p:cNvPr>
          <p:cNvSpPr/>
          <p:nvPr/>
        </p:nvSpPr>
        <p:spPr>
          <a:xfrm>
            <a:off x="6233714" y="2843359"/>
            <a:ext cx="846551" cy="858934"/>
          </a:xfrm>
          <a:prstGeom prst="pie">
            <a:avLst>
              <a:gd name="adj1" fmla="val 17910010"/>
              <a:gd name="adj2" fmla="val 185676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101" name="TextBox 100">
            <a:extLst>
              <a:ext uri="{FF2B5EF4-FFF2-40B4-BE49-F238E27FC236}">
                <a16:creationId xmlns:a16="http://schemas.microsoft.com/office/drawing/2014/main" id="{2985532F-7BC9-4670-8DC5-C74756D932BE}"/>
              </a:ext>
            </a:extLst>
          </p:cNvPr>
          <p:cNvSpPr txBox="1"/>
          <p:nvPr/>
        </p:nvSpPr>
        <p:spPr>
          <a:xfrm>
            <a:off x="6944299" y="2779521"/>
            <a:ext cx="419009" cy="246221"/>
          </a:xfrm>
          <a:prstGeom prst="rect">
            <a:avLst/>
          </a:prstGeom>
          <a:noFill/>
        </p:spPr>
        <p:txBody>
          <a:bodyPr wrap="square" lIns="0" tIns="0" rIns="0" bIns="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3%</a:t>
            </a:r>
          </a:p>
        </p:txBody>
      </p:sp>
      <p:sp>
        <p:nvSpPr>
          <p:cNvPr id="102" name="Rectangle 101">
            <a:extLst>
              <a:ext uri="{FF2B5EF4-FFF2-40B4-BE49-F238E27FC236}">
                <a16:creationId xmlns:a16="http://schemas.microsoft.com/office/drawing/2014/main" id="{2152D963-6070-42C1-9CA3-3693563F561A}"/>
              </a:ext>
            </a:extLst>
          </p:cNvPr>
          <p:cNvSpPr/>
          <p:nvPr/>
        </p:nvSpPr>
        <p:spPr>
          <a:xfrm>
            <a:off x="6007027" y="3754684"/>
            <a:ext cx="1610977" cy="58477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YET Only 3% of high school </a:t>
            </a:r>
            <a:r>
              <a:rPr kumimoji="0" lang="en-US" sz="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career and technical education courses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Virginia are in the </a:t>
            </a:r>
            <a:r>
              <a:rPr kumimoji="0" lang="en-US" sz="800" b="1" i="0" u="none" strike="noStrike" kern="1200" cap="none" spc="0" normalizeH="0" baseline="0" noProof="0" dirty="0">
                <a:ln>
                  <a:noFill/>
                </a:ln>
                <a:solidFill>
                  <a:srgbClr val="62B5E5"/>
                </a:solidFill>
                <a:effectLst/>
                <a:uLnTx/>
                <a:uFillTx/>
                <a:latin typeface="Open Sans" panose="020B0606030504020204" pitchFamily="34" charset="0"/>
                <a:ea typeface="Open Sans" panose="020B0606030504020204" pitchFamily="34" charset="0"/>
                <a:cs typeface="Open Sans" panose="020B0606030504020204" pitchFamily="34" charset="0"/>
              </a:rPr>
              <a:t>health sciences</a:t>
            </a:r>
            <a:r>
              <a:rPr kumimoji="0" lang="en-US" sz="8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a:t>
            </a:r>
            <a:endParaRPr kumimoji="0" lang="en-US" sz="800" b="1" i="0" u="none" strike="noStrike" kern="1200" cap="none" spc="0" normalizeH="0" baseline="0" noProof="0" dirty="0">
              <a:ln>
                <a:noFill/>
              </a:ln>
              <a:solidFill>
                <a:srgbClr val="62B5E5"/>
              </a:solidFill>
              <a:effectLst/>
              <a:uLnTx/>
              <a:uFillTx/>
              <a:latin typeface="Verdana"/>
              <a:ea typeface="+mn-ea"/>
              <a:cs typeface="+mn-cs"/>
            </a:endParaRPr>
          </a:p>
        </p:txBody>
      </p:sp>
      <p:sp>
        <p:nvSpPr>
          <p:cNvPr id="103" name="Isosceles Triangle 102">
            <a:extLst>
              <a:ext uri="{FF2B5EF4-FFF2-40B4-BE49-F238E27FC236}">
                <a16:creationId xmlns:a16="http://schemas.microsoft.com/office/drawing/2014/main" id="{DC64E6F1-D98F-41DA-B722-49905DE1EE04}"/>
              </a:ext>
            </a:extLst>
          </p:cNvPr>
          <p:cNvSpPr/>
          <p:nvPr/>
        </p:nvSpPr>
        <p:spPr>
          <a:xfrm rot="5400000">
            <a:off x="5702857" y="3965880"/>
            <a:ext cx="455594" cy="167260"/>
          </a:xfrm>
          <a:prstGeom prst="triangl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04" name="Arrow: Right 103">
            <a:extLst>
              <a:ext uri="{FF2B5EF4-FFF2-40B4-BE49-F238E27FC236}">
                <a16:creationId xmlns:a16="http://schemas.microsoft.com/office/drawing/2014/main" id="{04C7DE4C-60EE-45F2-A67D-8EEAB7EE83BC}"/>
              </a:ext>
            </a:extLst>
          </p:cNvPr>
          <p:cNvSpPr/>
          <p:nvPr/>
        </p:nvSpPr>
        <p:spPr bwMode="gray">
          <a:xfrm rot="18824177">
            <a:off x="1710110" y="5494071"/>
            <a:ext cx="1477628" cy="205683"/>
          </a:xfrm>
          <a:prstGeom prst="rightArrow">
            <a:avLst/>
          </a:prstGeom>
          <a:noFill/>
          <a:ln w="12700" algn="ctr">
            <a:solidFill>
              <a:schemeClr val="accent2"/>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cxnSp>
        <p:nvCxnSpPr>
          <p:cNvPr id="105" name="Straight Connector 104">
            <a:extLst>
              <a:ext uri="{FF2B5EF4-FFF2-40B4-BE49-F238E27FC236}">
                <a16:creationId xmlns:a16="http://schemas.microsoft.com/office/drawing/2014/main" id="{F13AD719-4019-4641-8A79-86C87A8E56AD}"/>
              </a:ext>
            </a:extLst>
          </p:cNvPr>
          <p:cNvCxnSpPr>
            <a:cxnSpLocks/>
          </p:cNvCxnSpPr>
          <p:nvPr/>
        </p:nvCxnSpPr>
        <p:spPr>
          <a:xfrm>
            <a:off x="1159279" y="6363406"/>
            <a:ext cx="2263156"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4EC5BB47-B770-4DEF-AAA8-5F49E458E3E3}"/>
              </a:ext>
            </a:extLst>
          </p:cNvPr>
          <p:cNvSpPr txBox="1"/>
          <p:nvPr/>
        </p:nvSpPr>
        <p:spPr>
          <a:xfrm>
            <a:off x="1516551" y="4695782"/>
            <a:ext cx="971696" cy="246221"/>
          </a:xfrm>
          <a:prstGeom prst="rect">
            <a:avLst/>
          </a:prstGeom>
          <a:noFill/>
        </p:spPr>
        <p:txBody>
          <a:bodyPr wrap="square" lIns="0" tIns="0" rIns="0" bIns="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121,556 jobs</a:t>
            </a:r>
          </a:p>
        </p:txBody>
      </p:sp>
      <p:sp>
        <p:nvSpPr>
          <p:cNvPr id="107" name="Rectangle 106">
            <a:extLst>
              <a:ext uri="{FF2B5EF4-FFF2-40B4-BE49-F238E27FC236}">
                <a16:creationId xmlns:a16="http://schemas.microsoft.com/office/drawing/2014/main" id="{9C0F6C6E-F4B4-4297-BC85-BF67F95D529C}"/>
              </a:ext>
            </a:extLst>
          </p:cNvPr>
          <p:cNvSpPr/>
          <p:nvPr/>
        </p:nvSpPr>
        <p:spPr>
          <a:xfrm>
            <a:off x="1219569" y="5005952"/>
            <a:ext cx="1574930" cy="83099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a:t>
            </a:r>
            <a:r>
              <a:rPr kumimoji="0" lang="en-US" sz="800" b="1" i="0" u="none" strike="noStrike" kern="1200" cap="none" spc="0" normalizeH="0" baseline="0" noProof="0" dirty="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healthcare and social assistance industry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Virginia is projected to require an additional 121,556 jobs from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2018 to 2028</a:t>
            </a:r>
            <a:r>
              <a:rPr kumimoji="0" lang="en-US" sz="8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a:t>
            </a:r>
            <a:endPar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8" name="Rectangle 107">
            <a:extLst>
              <a:ext uri="{FF2B5EF4-FFF2-40B4-BE49-F238E27FC236}">
                <a16:creationId xmlns:a16="http://schemas.microsoft.com/office/drawing/2014/main" id="{40867E6A-A391-4FBD-824F-A097A86DD91F}"/>
              </a:ext>
            </a:extLst>
          </p:cNvPr>
          <p:cNvSpPr/>
          <p:nvPr/>
        </p:nvSpPr>
        <p:spPr>
          <a:xfrm>
            <a:off x="2301193" y="5518997"/>
            <a:ext cx="1293088" cy="707886"/>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is the </a:t>
            </a:r>
            <a:r>
              <a:rPr kumimoji="0" lang="en-US" sz="800" b="1" i="0" u="none" strike="noStrike" kern="1200" cap="none" spc="0" normalizeH="0" baseline="0" noProof="0" dirty="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largest growth industry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the state, followed by professional, scientific, and technical services</a:t>
            </a:r>
            <a:r>
              <a:rPr kumimoji="0" lang="en-US" sz="8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109" name="Oval 108">
            <a:extLst>
              <a:ext uri="{FF2B5EF4-FFF2-40B4-BE49-F238E27FC236}">
                <a16:creationId xmlns:a16="http://schemas.microsoft.com/office/drawing/2014/main" id="{B54A09A7-BAED-4BC9-A3E9-45A27E01E63B}"/>
              </a:ext>
            </a:extLst>
          </p:cNvPr>
          <p:cNvSpPr/>
          <p:nvPr/>
        </p:nvSpPr>
        <p:spPr bwMode="gray">
          <a:xfrm>
            <a:off x="1470831" y="6304986"/>
            <a:ext cx="91440" cy="91440"/>
          </a:xfrm>
          <a:prstGeom prst="ellipse">
            <a:avLst/>
          </a:prstGeom>
          <a:solidFill>
            <a:schemeClr val="accent2"/>
          </a:solidFill>
          <a:ln w="19050" algn="ctr">
            <a:solidFill>
              <a:schemeClr val="accent2"/>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10" name="Rectangle 109">
            <a:extLst>
              <a:ext uri="{FF2B5EF4-FFF2-40B4-BE49-F238E27FC236}">
                <a16:creationId xmlns:a16="http://schemas.microsoft.com/office/drawing/2014/main" id="{2E760067-6196-457C-9987-08A4824835E2}"/>
              </a:ext>
            </a:extLst>
          </p:cNvPr>
          <p:cNvSpPr/>
          <p:nvPr/>
        </p:nvSpPr>
        <p:spPr>
          <a:xfrm>
            <a:off x="1299720" y="6431957"/>
            <a:ext cx="479618" cy="24622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2018</a:t>
            </a:r>
            <a:endParaRPr kumimoji="0" lang="en-US"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1" name="Rectangle 110">
            <a:extLst>
              <a:ext uri="{FF2B5EF4-FFF2-40B4-BE49-F238E27FC236}">
                <a16:creationId xmlns:a16="http://schemas.microsoft.com/office/drawing/2014/main" id="{35453A74-CFFF-4BD1-A1E3-2B8F103CDBC6}"/>
              </a:ext>
            </a:extLst>
          </p:cNvPr>
          <p:cNvSpPr/>
          <p:nvPr/>
        </p:nvSpPr>
        <p:spPr>
          <a:xfrm>
            <a:off x="2942817" y="6423769"/>
            <a:ext cx="479618" cy="24622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2028</a:t>
            </a:r>
            <a:endParaRPr kumimoji="0" lang="en-US" sz="10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112" name="Straight Connector 111">
            <a:extLst>
              <a:ext uri="{FF2B5EF4-FFF2-40B4-BE49-F238E27FC236}">
                <a16:creationId xmlns:a16="http://schemas.microsoft.com/office/drawing/2014/main" id="{97E5F95D-50ED-4C99-9E4A-0F082648EF5F}"/>
              </a:ext>
            </a:extLst>
          </p:cNvPr>
          <p:cNvCxnSpPr>
            <a:cxnSpLocks/>
          </p:cNvCxnSpPr>
          <p:nvPr/>
        </p:nvCxnSpPr>
        <p:spPr>
          <a:xfrm flipH="1" flipV="1">
            <a:off x="1146775" y="4751053"/>
            <a:ext cx="16099" cy="16207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01869D29-6FB5-48BA-9149-C0E6ED418BEB}"/>
              </a:ext>
            </a:extLst>
          </p:cNvPr>
          <p:cNvSpPr/>
          <p:nvPr/>
        </p:nvSpPr>
        <p:spPr bwMode="gray">
          <a:xfrm>
            <a:off x="3153331" y="6304986"/>
            <a:ext cx="91440" cy="91440"/>
          </a:xfrm>
          <a:prstGeom prst="ellipse">
            <a:avLst/>
          </a:prstGeom>
          <a:solidFill>
            <a:schemeClr val="accent2"/>
          </a:solidFill>
          <a:ln w="19050" algn="ctr">
            <a:solidFill>
              <a:schemeClr val="accent2"/>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14" name="TextBox 113">
            <a:extLst>
              <a:ext uri="{FF2B5EF4-FFF2-40B4-BE49-F238E27FC236}">
                <a16:creationId xmlns:a16="http://schemas.microsoft.com/office/drawing/2014/main" id="{BDC1A784-8D19-465B-A7B1-B31675B621B7}"/>
              </a:ext>
            </a:extLst>
          </p:cNvPr>
          <p:cNvSpPr txBox="1"/>
          <p:nvPr/>
        </p:nvSpPr>
        <p:spPr>
          <a:xfrm>
            <a:off x="4810483" y="1567707"/>
            <a:ext cx="3072274" cy="923330"/>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There are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healthcare workforce shortages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across Virginia that create barriers to accessing care and lead to poorer health outcomes. In addition, there is a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lack of support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(e.g., training and awareness) for young people to pursue diverse and sustainable healthcare careers in their local communities.</a:t>
            </a:r>
            <a:endParaRPr kumimoji="0" lang="en-US" sz="1000" b="0" i="0" u="none" strike="noStrike" kern="1200" cap="none" spc="0" normalizeH="0" baseline="0" noProof="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5" name="TextBox 114">
            <a:extLst>
              <a:ext uri="{FF2B5EF4-FFF2-40B4-BE49-F238E27FC236}">
                <a16:creationId xmlns:a16="http://schemas.microsoft.com/office/drawing/2014/main" id="{F55B50ED-627C-4E6F-8485-4BFD964AA45B}"/>
              </a:ext>
            </a:extLst>
          </p:cNvPr>
          <p:cNvSpPr txBox="1"/>
          <p:nvPr/>
        </p:nvSpPr>
        <p:spPr>
          <a:xfrm>
            <a:off x="365926" y="3467410"/>
            <a:ext cx="3494615" cy="1077218"/>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Build out the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educational and training pipeline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support a robust healthcare workforce in each community. Filling the need for high demand positions requires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early engagement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middle and high school, strong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health sciences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programs, opportunities for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dual enrollment</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portable &amp; </a:t>
            </a:r>
            <a:r>
              <a:rPr kumimoji="0" lang="en-US" sz="1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stackable </a:t>
            </a: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credentials at higher educational institutions (among other things).</a:t>
            </a:r>
            <a:endParaRPr kumimoji="0" lang="en-US" sz="1000" b="0" i="0" u="none" strike="noStrike" kern="1200" cap="none" spc="0" normalizeH="0" baseline="0" noProof="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6" name="Rectangle 115">
            <a:extLst>
              <a:ext uri="{FF2B5EF4-FFF2-40B4-BE49-F238E27FC236}">
                <a16:creationId xmlns:a16="http://schemas.microsoft.com/office/drawing/2014/main" id="{BF7D37D1-1B5D-4B4D-B0DF-91F2959CBDA9}"/>
              </a:ext>
            </a:extLst>
          </p:cNvPr>
          <p:cNvSpPr/>
          <p:nvPr/>
        </p:nvSpPr>
        <p:spPr>
          <a:xfrm>
            <a:off x="4630934" y="4877852"/>
            <a:ext cx="4294803" cy="195438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100"/>
              </a:spcAft>
              <a:buClrTx/>
              <a:buSzTx/>
              <a:buFontTx/>
              <a:buNone/>
              <a:tabLst/>
              <a:defRPr/>
            </a:pPr>
            <a:r>
              <a:rPr kumimoji="0" lang="en-US" sz="900" b="1" i="1" u="none" strike="noStrike" kern="1200" cap="none" spc="0" normalizeH="0" baseline="0" noProof="0" dirty="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What’s needed for the proposed solution?</a:t>
            </a:r>
            <a:endPar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Early engagement and </a:t>
            </a: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recruitment</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diverse populations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Planning</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for health sciences programs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Engaged, passionate </a:t>
            </a: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student</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cohorts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Credentialed, qualified </a:t>
            </a: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teachers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Mentoring, </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advising</a:t>
            </a: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other "wrap around" services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Equipment</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instructional material, and classrooms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Ability to earn college credit through </a:t>
            </a: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dual enrollment</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Recognized credit for those courses (</a:t>
            </a: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stackable</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portable)</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Internships</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clinical experiences, &amp; work-based learning</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Transportation</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learning locations</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5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Data </a:t>
            </a:r>
            <a:r>
              <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inform areas and positions of highest need</a:t>
            </a:r>
          </a:p>
          <a:p>
            <a:pPr marL="171450" marR="0" lvl="0" indent="-171450" algn="l" defTabSz="121917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kumimoji="0" lang="en-US" sz="8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8" name="Text Placeholder 119">
            <a:extLst>
              <a:ext uri="{FF2B5EF4-FFF2-40B4-BE49-F238E27FC236}">
                <a16:creationId xmlns:a16="http://schemas.microsoft.com/office/drawing/2014/main" id="{24BCB576-5948-412D-B099-AF8ED4107332}"/>
              </a:ext>
            </a:extLst>
          </p:cNvPr>
          <p:cNvSpPr txBox="1">
            <a:spLocks/>
          </p:cNvSpPr>
          <p:nvPr/>
        </p:nvSpPr>
        <p:spPr>
          <a:xfrm>
            <a:off x="8394801" y="1297873"/>
            <a:ext cx="3072274" cy="352107"/>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bg1"/>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a:ea typeface="+mn-ea"/>
                <a:cs typeface="+mn-cs"/>
              </a:rPr>
              <a:t>KEY IMPACTS &amp; CHALLENGES IN VIRGINIA’S CURRENT PIPELINE</a:t>
            </a:r>
          </a:p>
        </p:txBody>
      </p:sp>
      <p:sp>
        <p:nvSpPr>
          <p:cNvPr id="119" name="Rectangle 118">
            <a:extLst>
              <a:ext uri="{FF2B5EF4-FFF2-40B4-BE49-F238E27FC236}">
                <a16:creationId xmlns:a16="http://schemas.microsoft.com/office/drawing/2014/main" id="{6CFB5500-59DE-4EB4-96C3-EACFBD4D3D7A}"/>
              </a:ext>
            </a:extLst>
          </p:cNvPr>
          <p:cNvSpPr/>
          <p:nvPr/>
        </p:nvSpPr>
        <p:spPr>
          <a:xfrm>
            <a:off x="8394801" y="1891413"/>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Possibility of “broadcast teaching” for remote delivery of courses</a:t>
            </a:r>
          </a:p>
        </p:txBody>
      </p:sp>
      <p:sp>
        <p:nvSpPr>
          <p:cNvPr id="120" name="Rectangle 119">
            <a:extLst>
              <a:ext uri="{FF2B5EF4-FFF2-40B4-BE49-F238E27FC236}">
                <a16:creationId xmlns:a16="http://schemas.microsoft.com/office/drawing/2014/main" id="{182F5035-5EF1-44AF-90DF-31EBDE27D7CC}"/>
              </a:ext>
            </a:extLst>
          </p:cNvPr>
          <p:cNvSpPr/>
          <p:nvPr/>
        </p:nvSpPr>
        <p:spPr>
          <a:xfrm>
            <a:off x="8394801" y="2443404"/>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New channels and flexibility available to meet requirements for internships and clinical hours</a:t>
            </a:r>
          </a:p>
        </p:txBody>
      </p:sp>
      <p:sp>
        <p:nvSpPr>
          <p:cNvPr id="121" name="Rectangle 120">
            <a:extLst>
              <a:ext uri="{FF2B5EF4-FFF2-40B4-BE49-F238E27FC236}">
                <a16:creationId xmlns:a16="http://schemas.microsoft.com/office/drawing/2014/main" id="{96ADD015-1063-47FE-8F92-85CBA28A1D14}"/>
              </a:ext>
            </a:extLst>
          </p:cNvPr>
          <p:cNvSpPr/>
          <p:nvPr/>
        </p:nvSpPr>
        <p:spPr>
          <a:xfrm>
            <a:off x="8394801" y="4651368"/>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Recognized credit for prior learning in meeting certificate or training requirements </a:t>
            </a:r>
          </a:p>
        </p:txBody>
      </p:sp>
      <p:sp>
        <p:nvSpPr>
          <p:cNvPr id="122" name="Rectangle 121">
            <a:extLst>
              <a:ext uri="{FF2B5EF4-FFF2-40B4-BE49-F238E27FC236}">
                <a16:creationId xmlns:a16="http://schemas.microsoft.com/office/drawing/2014/main" id="{BCCC7098-0EC2-435C-99E1-E15BCC9D3974}"/>
              </a:ext>
            </a:extLst>
          </p:cNvPr>
          <p:cNvSpPr/>
          <p:nvPr/>
        </p:nvSpPr>
        <p:spPr>
          <a:xfrm>
            <a:off x="8394801" y="3547386"/>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optimized, efficient use of qualified faculty and potential to adjust state requirements and regulations</a:t>
            </a:r>
          </a:p>
        </p:txBody>
      </p:sp>
      <p:sp>
        <p:nvSpPr>
          <p:cNvPr id="123" name="Rectangle 122">
            <a:extLst>
              <a:ext uri="{FF2B5EF4-FFF2-40B4-BE49-F238E27FC236}">
                <a16:creationId xmlns:a16="http://schemas.microsoft.com/office/drawing/2014/main" id="{CA9BC235-0CB4-4846-BA29-BEAFE0C38DDE}"/>
              </a:ext>
            </a:extLst>
          </p:cNvPr>
          <p:cNvSpPr/>
          <p:nvPr/>
        </p:nvSpPr>
        <p:spPr>
          <a:xfrm>
            <a:off x="8394801" y="5203359"/>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Rising demand for education programs (i.e. nursing) and ways to increase the capacity of institutions</a:t>
            </a:r>
          </a:p>
        </p:txBody>
      </p:sp>
      <p:sp>
        <p:nvSpPr>
          <p:cNvPr id="124" name="Rectangle 123">
            <a:extLst>
              <a:ext uri="{FF2B5EF4-FFF2-40B4-BE49-F238E27FC236}">
                <a16:creationId xmlns:a16="http://schemas.microsoft.com/office/drawing/2014/main" id="{87C5AB07-6480-41F7-A7AE-112556720212}"/>
              </a:ext>
            </a:extLst>
          </p:cNvPr>
          <p:cNvSpPr/>
          <p:nvPr/>
        </p:nvSpPr>
        <p:spPr>
          <a:xfrm>
            <a:off x="8394801" y="4099377"/>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Recruiting a diversity of students and expanding knowledge of opportunities available</a:t>
            </a:r>
          </a:p>
        </p:txBody>
      </p:sp>
      <p:sp>
        <p:nvSpPr>
          <p:cNvPr id="125" name="Rectangle 124">
            <a:extLst>
              <a:ext uri="{FF2B5EF4-FFF2-40B4-BE49-F238E27FC236}">
                <a16:creationId xmlns:a16="http://schemas.microsoft.com/office/drawing/2014/main" id="{D499BF0F-8079-4A11-910B-65702F93F7C5}"/>
              </a:ext>
            </a:extLst>
          </p:cNvPr>
          <p:cNvSpPr/>
          <p:nvPr/>
        </p:nvSpPr>
        <p:spPr>
          <a:xfrm>
            <a:off x="8394801" y="2995395"/>
            <a:ext cx="3383280"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Rising demand for telehealth and need to update training and credentialing programs </a:t>
            </a:r>
          </a:p>
        </p:txBody>
      </p:sp>
      <p:sp>
        <p:nvSpPr>
          <p:cNvPr id="126" name="Rectangle 125">
            <a:extLst>
              <a:ext uri="{FF2B5EF4-FFF2-40B4-BE49-F238E27FC236}">
                <a16:creationId xmlns:a16="http://schemas.microsoft.com/office/drawing/2014/main" id="{FEE8FAF0-C8C4-4C04-B9A2-1785F9902208}"/>
              </a:ext>
            </a:extLst>
          </p:cNvPr>
          <p:cNvSpPr/>
          <p:nvPr/>
        </p:nvSpPr>
        <p:spPr>
          <a:xfrm>
            <a:off x="8394801" y="5755347"/>
            <a:ext cx="3383280" cy="55399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Importance of a workforce that reflects the demographic &amp; social characteristics of the communities it serves</a:t>
            </a:r>
          </a:p>
        </p:txBody>
      </p:sp>
      <p:sp>
        <p:nvSpPr>
          <p:cNvPr id="127" name="Star: 5 Points 126">
            <a:extLst>
              <a:ext uri="{FF2B5EF4-FFF2-40B4-BE49-F238E27FC236}">
                <a16:creationId xmlns:a16="http://schemas.microsoft.com/office/drawing/2014/main" id="{21E3F9C0-01E0-4740-B460-345DC6BC398A}"/>
              </a:ext>
            </a:extLst>
          </p:cNvPr>
          <p:cNvSpPr/>
          <p:nvPr/>
        </p:nvSpPr>
        <p:spPr bwMode="gray">
          <a:xfrm>
            <a:off x="8255327" y="1908588"/>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28" name="Star: 5 Points 127">
            <a:extLst>
              <a:ext uri="{FF2B5EF4-FFF2-40B4-BE49-F238E27FC236}">
                <a16:creationId xmlns:a16="http://schemas.microsoft.com/office/drawing/2014/main" id="{F60E78EA-2258-4937-BA9E-FEDE1A1433A7}"/>
              </a:ext>
            </a:extLst>
          </p:cNvPr>
          <p:cNvSpPr/>
          <p:nvPr/>
        </p:nvSpPr>
        <p:spPr bwMode="gray">
          <a:xfrm>
            <a:off x="8255327" y="2479542"/>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29" name="Star: 5 Points 128">
            <a:extLst>
              <a:ext uri="{FF2B5EF4-FFF2-40B4-BE49-F238E27FC236}">
                <a16:creationId xmlns:a16="http://schemas.microsoft.com/office/drawing/2014/main" id="{10F9AC7B-D8FB-4052-9883-0096F059491C}"/>
              </a:ext>
            </a:extLst>
          </p:cNvPr>
          <p:cNvSpPr/>
          <p:nvPr/>
        </p:nvSpPr>
        <p:spPr bwMode="gray">
          <a:xfrm>
            <a:off x="8255327" y="3029738"/>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0" name="Star: 5 Points 129">
            <a:extLst>
              <a:ext uri="{FF2B5EF4-FFF2-40B4-BE49-F238E27FC236}">
                <a16:creationId xmlns:a16="http://schemas.microsoft.com/office/drawing/2014/main" id="{8A6D8506-5737-4B32-9419-EA86B0601BFA}"/>
              </a:ext>
            </a:extLst>
          </p:cNvPr>
          <p:cNvSpPr/>
          <p:nvPr/>
        </p:nvSpPr>
        <p:spPr bwMode="gray">
          <a:xfrm>
            <a:off x="8255327" y="3579934"/>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1" name="Star: 5 Points 130">
            <a:extLst>
              <a:ext uri="{FF2B5EF4-FFF2-40B4-BE49-F238E27FC236}">
                <a16:creationId xmlns:a16="http://schemas.microsoft.com/office/drawing/2014/main" id="{CC4689CE-4B1B-4897-85C2-1D976ED3865D}"/>
              </a:ext>
            </a:extLst>
          </p:cNvPr>
          <p:cNvSpPr/>
          <p:nvPr/>
        </p:nvSpPr>
        <p:spPr bwMode="gray">
          <a:xfrm>
            <a:off x="8255327" y="4130130"/>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2" name="Star: 5 Points 131">
            <a:extLst>
              <a:ext uri="{FF2B5EF4-FFF2-40B4-BE49-F238E27FC236}">
                <a16:creationId xmlns:a16="http://schemas.microsoft.com/office/drawing/2014/main" id="{80BE9EC3-4C7A-4EE4-9161-4EDD476F47B8}"/>
              </a:ext>
            </a:extLst>
          </p:cNvPr>
          <p:cNvSpPr/>
          <p:nvPr/>
        </p:nvSpPr>
        <p:spPr bwMode="gray">
          <a:xfrm>
            <a:off x="8255327" y="4680326"/>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3" name="Star: 5 Points 132">
            <a:extLst>
              <a:ext uri="{FF2B5EF4-FFF2-40B4-BE49-F238E27FC236}">
                <a16:creationId xmlns:a16="http://schemas.microsoft.com/office/drawing/2014/main" id="{7E3B9122-0B7A-443A-80BE-F20A24AD4B74}"/>
              </a:ext>
            </a:extLst>
          </p:cNvPr>
          <p:cNvSpPr/>
          <p:nvPr/>
        </p:nvSpPr>
        <p:spPr bwMode="gray">
          <a:xfrm>
            <a:off x="8255327" y="5230522"/>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4" name="Star: 5 Points 133">
            <a:extLst>
              <a:ext uri="{FF2B5EF4-FFF2-40B4-BE49-F238E27FC236}">
                <a16:creationId xmlns:a16="http://schemas.microsoft.com/office/drawing/2014/main" id="{6B740144-AA4E-4C3F-9394-05BA010D4134}"/>
              </a:ext>
            </a:extLst>
          </p:cNvPr>
          <p:cNvSpPr/>
          <p:nvPr/>
        </p:nvSpPr>
        <p:spPr bwMode="gray">
          <a:xfrm>
            <a:off x="8255327" y="5780716"/>
            <a:ext cx="182880" cy="182880"/>
          </a:xfrm>
          <a:prstGeom prst="star5">
            <a:avLst/>
          </a:prstGeom>
          <a:solidFill>
            <a:schemeClr val="accent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35" name="Rectangle 134">
            <a:extLst>
              <a:ext uri="{FF2B5EF4-FFF2-40B4-BE49-F238E27FC236}">
                <a16:creationId xmlns:a16="http://schemas.microsoft.com/office/drawing/2014/main" id="{6B8D4E34-F532-4E62-9FF0-D48C42DE6D1A}"/>
              </a:ext>
            </a:extLst>
          </p:cNvPr>
          <p:cNvSpPr/>
          <p:nvPr/>
        </p:nvSpPr>
        <p:spPr>
          <a:xfrm>
            <a:off x="461325" y="6648151"/>
            <a:ext cx="6798431" cy="18466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Sources: 1) </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Kaiser Family Foundation</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 </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Virginia’s Workforce Development Programs</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3) </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Virginia Employment Commission</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4) </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7"/>
              </a:rPr>
              <a:t>Projected to 2026: Virginia Job Outlook</a:t>
            </a:r>
            <a:r>
              <a:rPr kumimoji="0" lang="en-US" sz="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6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74143400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9339293-FDAD-4E07-BA45-DD8AAD96C317}"/>
              </a:ext>
            </a:extLst>
          </p:cNvPr>
          <p:cNvSpPr/>
          <p:nvPr/>
        </p:nvSpPr>
        <p:spPr bwMode="gray">
          <a:xfrm>
            <a:off x="-4632" y="0"/>
            <a:ext cx="12196631" cy="501175"/>
          </a:xfrm>
          <a:prstGeom prst="rect">
            <a:avLst/>
          </a:prstGeom>
          <a:solidFill>
            <a:schemeClr val="accent1"/>
          </a:solidFill>
          <a:ln w="19050" algn="ctr">
            <a:solidFill>
              <a:schemeClr val="accent1"/>
            </a:solidFill>
            <a:miter lim="800000"/>
            <a:headEnd/>
            <a:tailEnd/>
          </a:ln>
        </p:spPr>
        <p:txBody>
          <a:bodyPr wrap="square" lIns="88900" tIns="88900" rIns="88900" bIns="88900" rtlCol="0" anchor="ct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Claude Moore Scholars Program</a:t>
            </a:r>
          </a:p>
        </p:txBody>
      </p:sp>
      <p:sp>
        <p:nvSpPr>
          <p:cNvPr id="137" name="Rectangle 136">
            <a:extLst>
              <a:ext uri="{FF2B5EF4-FFF2-40B4-BE49-F238E27FC236}">
                <a16:creationId xmlns:a16="http://schemas.microsoft.com/office/drawing/2014/main" id="{5D32200E-49D5-4EBE-AD70-466F0CE45C95}"/>
              </a:ext>
            </a:extLst>
          </p:cNvPr>
          <p:cNvSpPr/>
          <p:nvPr/>
        </p:nvSpPr>
        <p:spPr bwMode="gray">
          <a:xfrm>
            <a:off x="777691" y="665494"/>
            <a:ext cx="10631984" cy="693174"/>
          </a:xfrm>
          <a:prstGeom prst="rect">
            <a:avLst/>
          </a:prstGeom>
          <a:solidFill>
            <a:schemeClr val="accent1">
              <a:lumMod val="20000"/>
              <a:lumOff val="80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0" marR="0" lvl="0" indent="0" algn="ctr" defTabSz="121917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mission of Claude Moore Scholars (CMS) is to contribute to developing the healthcare workforce pipeline by supporting students pursuing a career in healthcare and preparing them to be job and/or higher education ready upon the completion of high school. In doing so, CMS exposes students to new opportunities, enables them to support themselves and their families, and supports the development of a robust healthcare workforce to fill the need for high demand positions.</a:t>
            </a:r>
          </a:p>
        </p:txBody>
      </p:sp>
      <p:grpSp>
        <p:nvGrpSpPr>
          <p:cNvPr id="138" name="Group 60">
            <a:extLst>
              <a:ext uri="{FF2B5EF4-FFF2-40B4-BE49-F238E27FC236}">
                <a16:creationId xmlns:a16="http://schemas.microsoft.com/office/drawing/2014/main" id="{07551D5D-E097-414C-87BD-F608A0CFAFA6}"/>
              </a:ext>
            </a:extLst>
          </p:cNvPr>
          <p:cNvGrpSpPr/>
          <p:nvPr/>
        </p:nvGrpSpPr>
        <p:grpSpPr>
          <a:xfrm>
            <a:off x="832" y="3502116"/>
            <a:ext cx="1626359" cy="670414"/>
            <a:chOff x="0" y="3487738"/>
            <a:chExt cx="3592681" cy="1014412"/>
          </a:xfrm>
        </p:grpSpPr>
        <p:sp>
          <p:nvSpPr>
            <p:cNvPr id="139" name="Rectangle 7">
              <a:extLst>
                <a:ext uri="{FF2B5EF4-FFF2-40B4-BE49-F238E27FC236}">
                  <a16:creationId xmlns:a16="http://schemas.microsoft.com/office/drawing/2014/main" id="{C82CAF34-94E5-4372-98FD-45C692EA2303}"/>
                </a:ext>
              </a:extLst>
            </p:cNvPr>
            <p:cNvSpPr>
              <a:spLocks noChangeArrowheads="1"/>
            </p:cNvSpPr>
            <p:nvPr/>
          </p:nvSpPr>
          <p:spPr bwMode="auto">
            <a:xfrm>
              <a:off x="1073151" y="3487738"/>
              <a:ext cx="2519530" cy="468312"/>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0" name="Rectangle 8">
              <a:extLst>
                <a:ext uri="{FF2B5EF4-FFF2-40B4-BE49-F238E27FC236}">
                  <a16:creationId xmlns:a16="http://schemas.microsoft.com/office/drawing/2014/main" id="{B762197D-A84E-4DA3-84E3-E9DCED7DD884}"/>
                </a:ext>
              </a:extLst>
            </p:cNvPr>
            <p:cNvSpPr>
              <a:spLocks noChangeArrowheads="1"/>
            </p:cNvSpPr>
            <p:nvPr/>
          </p:nvSpPr>
          <p:spPr bwMode="auto">
            <a:xfrm>
              <a:off x="0" y="3903663"/>
              <a:ext cx="666750" cy="598487"/>
            </a:xfrm>
            <a:prstGeom prst="rect">
              <a:avLst/>
            </a:pr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1" name="Freeform 15">
              <a:extLst>
                <a:ext uri="{FF2B5EF4-FFF2-40B4-BE49-F238E27FC236}">
                  <a16:creationId xmlns:a16="http://schemas.microsoft.com/office/drawing/2014/main" id="{C816E081-F4D9-4CF4-A847-591CA0224BC3}"/>
                </a:ext>
              </a:extLst>
            </p:cNvPr>
            <p:cNvSpPr>
              <a:spLocks/>
            </p:cNvSpPr>
            <p:nvPr/>
          </p:nvSpPr>
          <p:spPr bwMode="auto">
            <a:xfrm>
              <a:off x="666750" y="3487738"/>
              <a:ext cx="406400" cy="1014412"/>
            </a:xfrm>
            <a:custGeom>
              <a:avLst/>
              <a:gdLst>
                <a:gd name="T0" fmla="*/ 256 w 256"/>
                <a:gd name="T1" fmla="*/ 0 h 639"/>
                <a:gd name="T2" fmla="*/ 256 w 256"/>
                <a:gd name="T3" fmla="*/ 295 h 639"/>
                <a:gd name="T4" fmla="*/ 0 w 256"/>
                <a:gd name="T5" fmla="*/ 639 h 639"/>
                <a:gd name="T6" fmla="*/ 0 w 256"/>
                <a:gd name="T7" fmla="*/ 262 h 639"/>
                <a:gd name="T8" fmla="*/ 256 w 256"/>
                <a:gd name="T9" fmla="*/ 0 h 639"/>
              </a:gdLst>
              <a:ahLst/>
              <a:cxnLst>
                <a:cxn ang="0">
                  <a:pos x="T0" y="T1"/>
                </a:cxn>
                <a:cxn ang="0">
                  <a:pos x="T2" y="T3"/>
                </a:cxn>
                <a:cxn ang="0">
                  <a:pos x="T4" y="T5"/>
                </a:cxn>
                <a:cxn ang="0">
                  <a:pos x="T6" y="T7"/>
                </a:cxn>
                <a:cxn ang="0">
                  <a:pos x="T8" y="T9"/>
                </a:cxn>
              </a:cxnLst>
              <a:rect l="0" t="0" r="r" b="b"/>
              <a:pathLst>
                <a:path w="256" h="639">
                  <a:moveTo>
                    <a:pt x="256" y="0"/>
                  </a:moveTo>
                  <a:lnTo>
                    <a:pt x="256" y="295"/>
                  </a:lnTo>
                  <a:lnTo>
                    <a:pt x="0" y="639"/>
                  </a:lnTo>
                  <a:lnTo>
                    <a:pt x="0" y="262"/>
                  </a:lnTo>
                  <a:lnTo>
                    <a:pt x="256" y="0"/>
                  </a:lnTo>
                  <a:close/>
                </a:path>
              </a:pathLst>
            </a:custGeom>
            <a:solidFill>
              <a:schemeClr val="accent5">
                <a:lumMod val="60000"/>
                <a:lumOff val="40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142" name="Group 25">
            <a:extLst>
              <a:ext uri="{FF2B5EF4-FFF2-40B4-BE49-F238E27FC236}">
                <a16:creationId xmlns:a16="http://schemas.microsoft.com/office/drawing/2014/main" id="{50135C2C-F023-4606-8C8F-C7F3DA5BA00D}"/>
              </a:ext>
            </a:extLst>
          </p:cNvPr>
          <p:cNvGrpSpPr/>
          <p:nvPr/>
        </p:nvGrpSpPr>
        <p:grpSpPr>
          <a:xfrm>
            <a:off x="832" y="1909490"/>
            <a:ext cx="1626359" cy="668315"/>
            <a:chOff x="0" y="1077913"/>
            <a:chExt cx="3592681" cy="1011237"/>
          </a:xfrm>
        </p:grpSpPr>
        <p:sp>
          <p:nvSpPr>
            <p:cNvPr id="143" name="Rectangle 142">
              <a:extLst>
                <a:ext uri="{FF2B5EF4-FFF2-40B4-BE49-F238E27FC236}">
                  <a16:creationId xmlns:a16="http://schemas.microsoft.com/office/drawing/2014/main" id="{E0026C22-60A2-46CD-AB05-6E0ADD1D2C40}"/>
                </a:ext>
              </a:extLst>
            </p:cNvPr>
            <p:cNvSpPr>
              <a:spLocks noChangeArrowheads="1"/>
            </p:cNvSpPr>
            <p:nvPr/>
          </p:nvSpPr>
          <p:spPr bwMode="auto">
            <a:xfrm>
              <a:off x="0" y="1077913"/>
              <a:ext cx="666750" cy="630237"/>
            </a:xfrm>
            <a:prstGeom prst="rect">
              <a:avLst/>
            </a:pr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4" name="Freeform 10">
              <a:extLst>
                <a:ext uri="{FF2B5EF4-FFF2-40B4-BE49-F238E27FC236}">
                  <a16:creationId xmlns:a16="http://schemas.microsoft.com/office/drawing/2014/main" id="{28835EEE-F604-499B-8188-F2B75809C312}"/>
                </a:ext>
              </a:extLst>
            </p:cNvPr>
            <p:cNvSpPr>
              <a:spLocks/>
            </p:cNvSpPr>
            <p:nvPr/>
          </p:nvSpPr>
          <p:spPr bwMode="auto">
            <a:xfrm>
              <a:off x="1073151" y="1620838"/>
              <a:ext cx="2519530" cy="468312"/>
            </a:xfrm>
            <a:custGeom>
              <a:avLst/>
              <a:gdLst>
                <a:gd name="T0" fmla="*/ 0 w 2603"/>
                <a:gd name="T1" fmla="*/ 290 h 295"/>
                <a:gd name="T2" fmla="*/ 0 w 2603"/>
                <a:gd name="T3" fmla="*/ 0 h 295"/>
                <a:gd name="T4" fmla="*/ 2603 w 2603"/>
                <a:gd name="T5" fmla="*/ 0 h 295"/>
                <a:gd name="T6" fmla="*/ 2603 w 2603"/>
                <a:gd name="T7" fmla="*/ 295 h 295"/>
                <a:gd name="T8" fmla="*/ 0 w 2603"/>
                <a:gd name="T9" fmla="*/ 295 h 295"/>
                <a:gd name="T10" fmla="*/ 0 w 2603"/>
                <a:gd name="T11" fmla="*/ 290 h 295"/>
              </a:gdLst>
              <a:ahLst/>
              <a:cxnLst>
                <a:cxn ang="0">
                  <a:pos x="T0" y="T1"/>
                </a:cxn>
                <a:cxn ang="0">
                  <a:pos x="T2" y="T3"/>
                </a:cxn>
                <a:cxn ang="0">
                  <a:pos x="T4" y="T5"/>
                </a:cxn>
                <a:cxn ang="0">
                  <a:pos x="T6" y="T7"/>
                </a:cxn>
                <a:cxn ang="0">
                  <a:pos x="T8" y="T9"/>
                </a:cxn>
                <a:cxn ang="0">
                  <a:pos x="T10" y="T11"/>
                </a:cxn>
              </a:cxnLst>
              <a:rect l="0" t="0" r="r" b="b"/>
              <a:pathLst>
                <a:path w="2603" h="295">
                  <a:moveTo>
                    <a:pt x="0" y="290"/>
                  </a:moveTo>
                  <a:lnTo>
                    <a:pt x="0" y="0"/>
                  </a:lnTo>
                  <a:lnTo>
                    <a:pt x="2603" y="0"/>
                  </a:lnTo>
                  <a:lnTo>
                    <a:pt x="2603" y="295"/>
                  </a:lnTo>
                  <a:lnTo>
                    <a:pt x="0" y="295"/>
                  </a:lnTo>
                  <a:lnTo>
                    <a:pt x="0" y="29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5" name="Freeform 16">
              <a:extLst>
                <a:ext uri="{FF2B5EF4-FFF2-40B4-BE49-F238E27FC236}">
                  <a16:creationId xmlns:a16="http://schemas.microsoft.com/office/drawing/2014/main" id="{2E7CA2D0-9353-4301-B5DC-BA83365263D7}"/>
                </a:ext>
              </a:extLst>
            </p:cNvPr>
            <p:cNvSpPr>
              <a:spLocks/>
            </p:cNvSpPr>
            <p:nvPr/>
          </p:nvSpPr>
          <p:spPr bwMode="auto">
            <a:xfrm>
              <a:off x="666750" y="1077913"/>
              <a:ext cx="406400" cy="1003300"/>
            </a:xfrm>
            <a:custGeom>
              <a:avLst/>
              <a:gdLst>
                <a:gd name="T0" fmla="*/ 0 w 256"/>
                <a:gd name="T1" fmla="*/ 397 h 632"/>
                <a:gd name="T2" fmla="*/ 0 w 256"/>
                <a:gd name="T3" fmla="*/ 0 h 632"/>
                <a:gd name="T4" fmla="*/ 256 w 256"/>
                <a:gd name="T5" fmla="*/ 342 h 632"/>
                <a:gd name="T6" fmla="*/ 256 w 256"/>
                <a:gd name="T7" fmla="*/ 632 h 632"/>
                <a:gd name="T8" fmla="*/ 0 w 256"/>
                <a:gd name="T9" fmla="*/ 397 h 632"/>
              </a:gdLst>
              <a:ahLst/>
              <a:cxnLst>
                <a:cxn ang="0">
                  <a:pos x="T0" y="T1"/>
                </a:cxn>
                <a:cxn ang="0">
                  <a:pos x="T2" y="T3"/>
                </a:cxn>
                <a:cxn ang="0">
                  <a:pos x="T4" y="T5"/>
                </a:cxn>
                <a:cxn ang="0">
                  <a:pos x="T6" y="T7"/>
                </a:cxn>
                <a:cxn ang="0">
                  <a:pos x="T8" y="T9"/>
                </a:cxn>
              </a:cxnLst>
              <a:rect l="0" t="0" r="r" b="b"/>
              <a:pathLst>
                <a:path w="256" h="632">
                  <a:moveTo>
                    <a:pt x="0" y="397"/>
                  </a:moveTo>
                  <a:lnTo>
                    <a:pt x="0" y="0"/>
                  </a:lnTo>
                  <a:lnTo>
                    <a:pt x="256" y="342"/>
                  </a:lnTo>
                  <a:lnTo>
                    <a:pt x="256" y="632"/>
                  </a:lnTo>
                  <a:lnTo>
                    <a:pt x="0" y="397"/>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146" name="Group 26">
            <a:extLst>
              <a:ext uri="{FF2B5EF4-FFF2-40B4-BE49-F238E27FC236}">
                <a16:creationId xmlns:a16="http://schemas.microsoft.com/office/drawing/2014/main" id="{6246D26C-D969-471A-8A9A-3D10F77D83FB}"/>
              </a:ext>
            </a:extLst>
          </p:cNvPr>
          <p:cNvGrpSpPr/>
          <p:nvPr/>
        </p:nvGrpSpPr>
        <p:grpSpPr>
          <a:xfrm>
            <a:off x="831" y="2326007"/>
            <a:ext cx="1965372" cy="560252"/>
            <a:chOff x="0" y="1708150"/>
            <a:chExt cx="4341572" cy="847725"/>
          </a:xfrm>
        </p:grpSpPr>
        <p:sp>
          <p:nvSpPr>
            <p:cNvPr id="147" name="Rectangle 5">
              <a:extLst>
                <a:ext uri="{FF2B5EF4-FFF2-40B4-BE49-F238E27FC236}">
                  <a16:creationId xmlns:a16="http://schemas.microsoft.com/office/drawing/2014/main" id="{0C82D2C0-067B-4AD4-8D88-87DC4DB0BF70}"/>
                </a:ext>
              </a:extLst>
            </p:cNvPr>
            <p:cNvSpPr>
              <a:spLocks noChangeArrowheads="1"/>
            </p:cNvSpPr>
            <p:nvPr/>
          </p:nvSpPr>
          <p:spPr bwMode="auto">
            <a:xfrm>
              <a:off x="1073151" y="2089150"/>
              <a:ext cx="3268421" cy="466725"/>
            </a:xfrm>
            <a:prstGeom prst="rect">
              <a:avLst/>
            </a:prstGeom>
            <a:solidFill>
              <a:schemeClr val="accent2"/>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8" name="Rectangle 6">
              <a:extLst>
                <a:ext uri="{FF2B5EF4-FFF2-40B4-BE49-F238E27FC236}">
                  <a16:creationId xmlns:a16="http://schemas.microsoft.com/office/drawing/2014/main" id="{975BD938-3717-48D5-9A04-C7A28A406EE5}"/>
                </a:ext>
              </a:extLst>
            </p:cNvPr>
            <p:cNvSpPr>
              <a:spLocks noChangeArrowheads="1"/>
            </p:cNvSpPr>
            <p:nvPr/>
          </p:nvSpPr>
          <p:spPr bwMode="auto">
            <a:xfrm>
              <a:off x="0" y="1708150"/>
              <a:ext cx="666750" cy="617537"/>
            </a:xfrm>
            <a:prstGeom prst="rect">
              <a:avLst/>
            </a:prstGeom>
            <a:solidFill>
              <a:schemeClr val="accent2">
                <a:lumMod val="50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9" name="Freeform 17">
              <a:extLst>
                <a:ext uri="{FF2B5EF4-FFF2-40B4-BE49-F238E27FC236}">
                  <a16:creationId xmlns:a16="http://schemas.microsoft.com/office/drawing/2014/main" id="{CC88E9EE-A738-4C31-B4FA-6492BCB87068}"/>
                </a:ext>
              </a:extLst>
            </p:cNvPr>
            <p:cNvSpPr>
              <a:spLocks/>
            </p:cNvSpPr>
            <p:nvPr/>
          </p:nvSpPr>
          <p:spPr bwMode="auto">
            <a:xfrm>
              <a:off x="666750" y="1708150"/>
              <a:ext cx="406400" cy="847725"/>
            </a:xfrm>
            <a:custGeom>
              <a:avLst/>
              <a:gdLst>
                <a:gd name="T0" fmla="*/ 256 w 256"/>
                <a:gd name="T1" fmla="*/ 534 h 534"/>
                <a:gd name="T2" fmla="*/ 0 w 256"/>
                <a:gd name="T3" fmla="*/ 389 h 534"/>
                <a:gd name="T4" fmla="*/ 0 w 256"/>
                <a:gd name="T5" fmla="*/ 0 h 534"/>
                <a:gd name="T6" fmla="*/ 256 w 256"/>
                <a:gd name="T7" fmla="*/ 235 h 534"/>
                <a:gd name="T8" fmla="*/ 256 w 256"/>
                <a:gd name="T9" fmla="*/ 240 h 534"/>
                <a:gd name="T10" fmla="*/ 256 w 256"/>
                <a:gd name="T11" fmla="*/ 534 h 534"/>
              </a:gdLst>
              <a:ahLst/>
              <a:cxnLst>
                <a:cxn ang="0">
                  <a:pos x="T0" y="T1"/>
                </a:cxn>
                <a:cxn ang="0">
                  <a:pos x="T2" y="T3"/>
                </a:cxn>
                <a:cxn ang="0">
                  <a:pos x="T4" y="T5"/>
                </a:cxn>
                <a:cxn ang="0">
                  <a:pos x="T6" y="T7"/>
                </a:cxn>
                <a:cxn ang="0">
                  <a:pos x="T8" y="T9"/>
                </a:cxn>
                <a:cxn ang="0">
                  <a:pos x="T10" y="T11"/>
                </a:cxn>
              </a:cxnLst>
              <a:rect l="0" t="0" r="r" b="b"/>
              <a:pathLst>
                <a:path w="256" h="534">
                  <a:moveTo>
                    <a:pt x="256" y="534"/>
                  </a:moveTo>
                  <a:lnTo>
                    <a:pt x="0" y="389"/>
                  </a:lnTo>
                  <a:lnTo>
                    <a:pt x="0" y="0"/>
                  </a:lnTo>
                  <a:lnTo>
                    <a:pt x="256" y="235"/>
                  </a:lnTo>
                  <a:lnTo>
                    <a:pt x="256" y="240"/>
                  </a:lnTo>
                  <a:lnTo>
                    <a:pt x="256" y="534"/>
                  </a:ln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150" name="Group 59">
            <a:extLst>
              <a:ext uri="{FF2B5EF4-FFF2-40B4-BE49-F238E27FC236}">
                <a16:creationId xmlns:a16="http://schemas.microsoft.com/office/drawing/2014/main" id="{B7F8D8FB-629E-4128-AA3E-275D9437829F}"/>
              </a:ext>
            </a:extLst>
          </p:cNvPr>
          <p:cNvGrpSpPr/>
          <p:nvPr/>
        </p:nvGrpSpPr>
        <p:grpSpPr>
          <a:xfrm>
            <a:off x="831" y="3193663"/>
            <a:ext cx="1965372" cy="583334"/>
            <a:chOff x="0" y="3021013"/>
            <a:chExt cx="4341572" cy="882650"/>
          </a:xfrm>
        </p:grpSpPr>
        <p:sp>
          <p:nvSpPr>
            <p:cNvPr id="151" name="Rectangle 11">
              <a:extLst>
                <a:ext uri="{FF2B5EF4-FFF2-40B4-BE49-F238E27FC236}">
                  <a16:creationId xmlns:a16="http://schemas.microsoft.com/office/drawing/2014/main" id="{88A98642-F36A-4087-817E-0C0FEF92AA30}"/>
                </a:ext>
              </a:extLst>
            </p:cNvPr>
            <p:cNvSpPr>
              <a:spLocks noChangeArrowheads="1"/>
            </p:cNvSpPr>
            <p:nvPr/>
          </p:nvSpPr>
          <p:spPr bwMode="auto">
            <a:xfrm>
              <a:off x="0" y="3270250"/>
              <a:ext cx="666750" cy="633412"/>
            </a:xfrm>
            <a:prstGeom prst="rect">
              <a:avLst/>
            </a:prstGeom>
            <a:solidFill>
              <a:schemeClr val="accent4">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2" name="Rectangle 12">
              <a:extLst>
                <a:ext uri="{FF2B5EF4-FFF2-40B4-BE49-F238E27FC236}">
                  <a16:creationId xmlns:a16="http://schemas.microsoft.com/office/drawing/2014/main" id="{1FD55496-5FA7-4636-9B7E-EBE252023186}"/>
                </a:ext>
              </a:extLst>
            </p:cNvPr>
            <p:cNvSpPr>
              <a:spLocks noChangeArrowheads="1"/>
            </p:cNvSpPr>
            <p:nvPr/>
          </p:nvSpPr>
          <p:spPr bwMode="auto">
            <a:xfrm>
              <a:off x="1073151" y="3021013"/>
              <a:ext cx="3268421" cy="466725"/>
            </a:xfrm>
            <a:prstGeom prst="rect">
              <a:avLst/>
            </a:prstGeom>
            <a:solidFill>
              <a:schemeClr val="accent4"/>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3" name="Freeform 18">
              <a:extLst>
                <a:ext uri="{FF2B5EF4-FFF2-40B4-BE49-F238E27FC236}">
                  <a16:creationId xmlns:a16="http://schemas.microsoft.com/office/drawing/2014/main" id="{2EE81CF4-4EA1-4931-933E-8AA3A6EC333A}"/>
                </a:ext>
              </a:extLst>
            </p:cNvPr>
            <p:cNvSpPr>
              <a:spLocks/>
            </p:cNvSpPr>
            <p:nvPr/>
          </p:nvSpPr>
          <p:spPr bwMode="auto">
            <a:xfrm>
              <a:off x="666750" y="3021013"/>
              <a:ext cx="406400" cy="882650"/>
            </a:xfrm>
            <a:custGeom>
              <a:avLst/>
              <a:gdLst>
                <a:gd name="T0" fmla="*/ 256 w 256"/>
                <a:gd name="T1" fmla="*/ 294 h 556"/>
                <a:gd name="T2" fmla="*/ 0 w 256"/>
                <a:gd name="T3" fmla="*/ 556 h 556"/>
                <a:gd name="T4" fmla="*/ 0 w 256"/>
                <a:gd name="T5" fmla="*/ 157 h 556"/>
                <a:gd name="T6" fmla="*/ 256 w 256"/>
                <a:gd name="T7" fmla="*/ 0 h 556"/>
                <a:gd name="T8" fmla="*/ 256 w 256"/>
                <a:gd name="T9" fmla="*/ 294 h 556"/>
              </a:gdLst>
              <a:ahLst/>
              <a:cxnLst>
                <a:cxn ang="0">
                  <a:pos x="T0" y="T1"/>
                </a:cxn>
                <a:cxn ang="0">
                  <a:pos x="T2" y="T3"/>
                </a:cxn>
                <a:cxn ang="0">
                  <a:pos x="T4" y="T5"/>
                </a:cxn>
                <a:cxn ang="0">
                  <a:pos x="T6" y="T7"/>
                </a:cxn>
                <a:cxn ang="0">
                  <a:pos x="T8" y="T9"/>
                </a:cxn>
              </a:cxnLst>
              <a:rect l="0" t="0" r="r" b="b"/>
              <a:pathLst>
                <a:path w="256" h="556">
                  <a:moveTo>
                    <a:pt x="256" y="294"/>
                  </a:moveTo>
                  <a:lnTo>
                    <a:pt x="0" y="556"/>
                  </a:lnTo>
                  <a:lnTo>
                    <a:pt x="0" y="157"/>
                  </a:lnTo>
                  <a:lnTo>
                    <a:pt x="256" y="0"/>
                  </a:lnTo>
                  <a:lnTo>
                    <a:pt x="256" y="294"/>
                  </a:lnTo>
                  <a:close/>
                </a:path>
              </a:pathLst>
            </a:custGeom>
            <a:solidFill>
              <a:schemeClr val="accent4">
                <a:lumMod val="60000"/>
                <a:lumOff val="40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grpSp>
        <p:nvGrpSpPr>
          <p:cNvPr id="154" name="Group 58">
            <a:extLst>
              <a:ext uri="{FF2B5EF4-FFF2-40B4-BE49-F238E27FC236}">
                <a16:creationId xmlns:a16="http://schemas.microsoft.com/office/drawing/2014/main" id="{9171292B-A67F-4CD0-B41A-057271B5DCE9}"/>
              </a:ext>
            </a:extLst>
          </p:cNvPr>
          <p:cNvGrpSpPr/>
          <p:nvPr/>
        </p:nvGrpSpPr>
        <p:grpSpPr>
          <a:xfrm>
            <a:off x="832" y="2734130"/>
            <a:ext cx="2356421" cy="624251"/>
            <a:chOff x="0" y="2325688"/>
            <a:chExt cx="5205413" cy="944562"/>
          </a:xfrm>
        </p:grpSpPr>
        <p:sp>
          <p:nvSpPr>
            <p:cNvPr id="155" name="Rectangle 13">
              <a:extLst>
                <a:ext uri="{FF2B5EF4-FFF2-40B4-BE49-F238E27FC236}">
                  <a16:creationId xmlns:a16="http://schemas.microsoft.com/office/drawing/2014/main" id="{8C52605E-3DAE-423C-AB53-50DAE463D76A}"/>
                </a:ext>
              </a:extLst>
            </p:cNvPr>
            <p:cNvSpPr>
              <a:spLocks noChangeArrowheads="1"/>
            </p:cNvSpPr>
            <p:nvPr/>
          </p:nvSpPr>
          <p:spPr bwMode="auto">
            <a:xfrm>
              <a:off x="1073150" y="2555875"/>
              <a:ext cx="4132263" cy="465137"/>
            </a:xfrm>
            <a:prstGeom prst="rect">
              <a:avLst/>
            </a:prstGeom>
            <a:solidFill>
              <a:schemeClr val="accent3"/>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6" name="Rectangle 14">
              <a:extLst>
                <a:ext uri="{FF2B5EF4-FFF2-40B4-BE49-F238E27FC236}">
                  <a16:creationId xmlns:a16="http://schemas.microsoft.com/office/drawing/2014/main" id="{2CFC5284-516A-49C0-A8B9-BC63140B70B6}"/>
                </a:ext>
              </a:extLst>
            </p:cNvPr>
            <p:cNvSpPr>
              <a:spLocks noChangeArrowheads="1"/>
            </p:cNvSpPr>
            <p:nvPr/>
          </p:nvSpPr>
          <p:spPr bwMode="auto">
            <a:xfrm>
              <a:off x="0" y="2325688"/>
              <a:ext cx="666750" cy="944562"/>
            </a:xfrm>
            <a:prstGeom prst="rect">
              <a:avLst/>
            </a:prstGeom>
            <a:solidFill>
              <a:schemeClr val="accent3">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7" name="Freeform 19">
              <a:extLst>
                <a:ext uri="{FF2B5EF4-FFF2-40B4-BE49-F238E27FC236}">
                  <a16:creationId xmlns:a16="http://schemas.microsoft.com/office/drawing/2014/main" id="{D29A57FC-2395-425A-A57D-A1A0C19DD0B0}"/>
                </a:ext>
              </a:extLst>
            </p:cNvPr>
            <p:cNvSpPr>
              <a:spLocks/>
            </p:cNvSpPr>
            <p:nvPr/>
          </p:nvSpPr>
          <p:spPr bwMode="auto">
            <a:xfrm>
              <a:off x="666750" y="2325688"/>
              <a:ext cx="406400" cy="944562"/>
            </a:xfrm>
            <a:custGeom>
              <a:avLst/>
              <a:gdLst>
                <a:gd name="T0" fmla="*/ 0 w 256"/>
                <a:gd name="T1" fmla="*/ 0 h 595"/>
                <a:gd name="T2" fmla="*/ 256 w 256"/>
                <a:gd name="T3" fmla="*/ 145 h 595"/>
                <a:gd name="T4" fmla="*/ 256 w 256"/>
                <a:gd name="T5" fmla="*/ 438 h 595"/>
                <a:gd name="T6" fmla="*/ 0 w 256"/>
                <a:gd name="T7" fmla="*/ 595 h 595"/>
                <a:gd name="T8" fmla="*/ 0 w 256"/>
                <a:gd name="T9" fmla="*/ 0 h 595"/>
              </a:gdLst>
              <a:ahLst/>
              <a:cxnLst>
                <a:cxn ang="0">
                  <a:pos x="T0" y="T1"/>
                </a:cxn>
                <a:cxn ang="0">
                  <a:pos x="T2" y="T3"/>
                </a:cxn>
                <a:cxn ang="0">
                  <a:pos x="T4" y="T5"/>
                </a:cxn>
                <a:cxn ang="0">
                  <a:pos x="T6" y="T7"/>
                </a:cxn>
                <a:cxn ang="0">
                  <a:pos x="T8" y="T9"/>
                </a:cxn>
              </a:cxnLst>
              <a:rect l="0" t="0" r="r" b="b"/>
              <a:pathLst>
                <a:path w="256" h="595">
                  <a:moveTo>
                    <a:pt x="0" y="0"/>
                  </a:moveTo>
                  <a:lnTo>
                    <a:pt x="256" y="145"/>
                  </a:lnTo>
                  <a:lnTo>
                    <a:pt x="256" y="438"/>
                  </a:lnTo>
                  <a:lnTo>
                    <a:pt x="0" y="595"/>
                  </a:lnTo>
                  <a:lnTo>
                    <a:pt x="0" y="0"/>
                  </a:lnTo>
                  <a:close/>
                </a:path>
              </a:pathLst>
            </a:custGeom>
            <a:solidFill>
              <a:schemeClr val="accent3">
                <a:lumMod val="60000"/>
                <a:lumOff val="40000"/>
              </a:schemeClr>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163" name="Text Placeholder 3">
            <a:extLst>
              <a:ext uri="{FF2B5EF4-FFF2-40B4-BE49-F238E27FC236}">
                <a16:creationId xmlns:a16="http://schemas.microsoft.com/office/drawing/2014/main" id="{0EF05BF3-F276-41AA-8057-73D649248C07}"/>
              </a:ext>
            </a:extLst>
          </p:cNvPr>
          <p:cNvSpPr txBox="1">
            <a:spLocks/>
          </p:cNvSpPr>
          <p:nvPr/>
        </p:nvSpPr>
        <p:spPr>
          <a:xfrm>
            <a:off x="1818694" y="1801488"/>
            <a:ext cx="456290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86BC25"/>
                </a:solidFill>
                <a:effectLst/>
                <a:uLnTx/>
                <a:uFillTx/>
                <a:latin typeface="Open Sans" panose="020B0606030504020204" pitchFamily="34" charset="0"/>
                <a:ea typeface="Open Sans" panose="020B0606030504020204" pitchFamily="34" charset="0"/>
                <a:cs typeface="Open Sans" panose="020B0606030504020204" pitchFamily="34" charset="0"/>
              </a:rPr>
              <a:t>Identify and Engage</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Early on, engage middle and high school students and their families in potential healthcare career opportunities, including allied health positions</a:t>
            </a:r>
          </a:p>
        </p:txBody>
      </p:sp>
      <p:sp>
        <p:nvSpPr>
          <p:cNvPr id="164" name="Text Placeholder 3">
            <a:extLst>
              <a:ext uri="{FF2B5EF4-FFF2-40B4-BE49-F238E27FC236}">
                <a16:creationId xmlns:a16="http://schemas.microsoft.com/office/drawing/2014/main" id="{46884345-2EDC-4F4D-9A9E-079CEE3BE4A6}"/>
              </a:ext>
            </a:extLst>
          </p:cNvPr>
          <p:cNvSpPr txBox="1">
            <a:spLocks/>
          </p:cNvSpPr>
          <p:nvPr/>
        </p:nvSpPr>
        <p:spPr>
          <a:xfrm>
            <a:off x="2242373" y="2261133"/>
            <a:ext cx="391770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Catalyze</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Provide initial funding and extras for health sciences programs (beyond tax payer dollars) , including support to CTE health sciences teachers</a:t>
            </a:r>
          </a:p>
        </p:txBody>
      </p:sp>
      <p:sp>
        <p:nvSpPr>
          <p:cNvPr id="165" name="Text Placeholder 3">
            <a:extLst>
              <a:ext uri="{FF2B5EF4-FFF2-40B4-BE49-F238E27FC236}">
                <a16:creationId xmlns:a16="http://schemas.microsoft.com/office/drawing/2014/main" id="{73ECBC2F-F669-4DA3-BA82-AB113065E88C}"/>
              </a:ext>
            </a:extLst>
          </p:cNvPr>
          <p:cNvSpPr txBox="1">
            <a:spLocks/>
          </p:cNvSpPr>
          <p:nvPr/>
        </p:nvSpPr>
        <p:spPr>
          <a:xfrm>
            <a:off x="2744074" y="2770003"/>
            <a:ext cx="3002992"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62B5E5"/>
                </a:solidFill>
                <a:effectLst/>
                <a:uLnTx/>
                <a:uFillTx/>
                <a:latin typeface="Open Sans" panose="020B0606030504020204" pitchFamily="34" charset="0"/>
                <a:ea typeface="Open Sans" panose="020B0606030504020204" pitchFamily="34" charset="0"/>
                <a:cs typeface="Open Sans" panose="020B0606030504020204" pitchFamily="34" charset="0"/>
              </a:rPr>
              <a:t>Influence</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Engage with politicians and advocacy groups at the state level to facilitate a broader conversation about the healthcare workforce pipeline</a:t>
            </a:r>
          </a:p>
        </p:txBody>
      </p:sp>
      <p:sp>
        <p:nvSpPr>
          <p:cNvPr id="166" name="Text Placeholder 3">
            <a:extLst>
              <a:ext uri="{FF2B5EF4-FFF2-40B4-BE49-F238E27FC236}">
                <a16:creationId xmlns:a16="http://schemas.microsoft.com/office/drawing/2014/main" id="{EA06E03B-17A1-4267-B50A-0B17FC87D8A1}"/>
              </a:ext>
            </a:extLst>
          </p:cNvPr>
          <p:cNvSpPr txBox="1">
            <a:spLocks/>
          </p:cNvSpPr>
          <p:nvPr/>
        </p:nvSpPr>
        <p:spPr>
          <a:xfrm>
            <a:off x="2244966" y="3382518"/>
            <a:ext cx="3597697"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12169"/>
                </a:solidFill>
                <a:effectLst/>
                <a:uLnTx/>
                <a:uFillTx/>
                <a:latin typeface="Open Sans" panose="020B0606030504020204" pitchFamily="34" charset="0"/>
                <a:ea typeface="Open Sans" panose="020B0606030504020204" pitchFamily="34" charset="0"/>
                <a:cs typeface="Open Sans" panose="020B0606030504020204" pitchFamily="34" charset="0"/>
              </a:rPr>
              <a:t>Network</a:t>
            </a:r>
            <a:r>
              <a:rPr kumimoji="0" lang="en-US" sz="900" b="0" i="0" u="none" strike="noStrike" kern="1200" cap="none" spc="0" normalizeH="0" baseline="0" noProof="0" dirty="0">
                <a:ln>
                  <a:noFill/>
                </a:ln>
                <a:solidFill>
                  <a:srgbClr val="012169"/>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srgbClr val="012169"/>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srgbClr val="012169"/>
                </a:solidFill>
                <a:effectLst/>
                <a:uLnTx/>
                <a:uFillTx/>
                <a:latin typeface="Open Sans" panose="020B0606030504020204" pitchFamily="34" charset="0"/>
                <a:ea typeface="Open Sans" panose="020B0606030504020204" pitchFamily="34" charset="0"/>
                <a:cs typeface="Open Sans" panose="020B0606030504020204" pitchFamily="34" charset="0"/>
              </a:rPr>
              <a:t>Build and sust</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ain partnerships within each community and across the state to sustain the program </a:t>
            </a:r>
          </a:p>
        </p:txBody>
      </p:sp>
      <p:sp>
        <p:nvSpPr>
          <p:cNvPr id="167" name="Text Placeholder 3">
            <a:extLst>
              <a:ext uri="{FF2B5EF4-FFF2-40B4-BE49-F238E27FC236}">
                <a16:creationId xmlns:a16="http://schemas.microsoft.com/office/drawing/2014/main" id="{6DA40B1C-E8F2-4941-BDEE-78EBACDFC190}"/>
              </a:ext>
            </a:extLst>
          </p:cNvPr>
          <p:cNvSpPr txBox="1">
            <a:spLocks/>
          </p:cNvSpPr>
          <p:nvPr/>
        </p:nvSpPr>
        <p:spPr>
          <a:xfrm>
            <a:off x="1808985" y="3858434"/>
            <a:ext cx="4049805"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97A9"/>
                </a:solidFill>
                <a:effectLst/>
                <a:uLnTx/>
                <a:uFillTx/>
                <a:latin typeface="Open Sans" panose="020B0606030504020204" pitchFamily="34" charset="0"/>
                <a:ea typeface="Open Sans" panose="020B0606030504020204" pitchFamily="34" charset="0"/>
                <a:cs typeface="Open Sans" panose="020B0606030504020204" pitchFamily="34" charset="0"/>
              </a:rPr>
              <a:t>Convene</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Create a learning collaborative and virtual community of practice to share insights across partners and localities</a:t>
            </a:r>
          </a:p>
        </p:txBody>
      </p:sp>
      <p:sp>
        <p:nvSpPr>
          <p:cNvPr id="168" name="Text Placeholder 119">
            <a:extLst>
              <a:ext uri="{FF2B5EF4-FFF2-40B4-BE49-F238E27FC236}">
                <a16:creationId xmlns:a16="http://schemas.microsoft.com/office/drawing/2014/main" id="{807F0DA1-BADF-457B-9D87-3214768EA00D}"/>
              </a:ext>
            </a:extLst>
          </p:cNvPr>
          <p:cNvSpPr txBox="1">
            <a:spLocks/>
          </p:cNvSpPr>
          <p:nvPr/>
        </p:nvSpPr>
        <p:spPr>
          <a:xfrm>
            <a:off x="1090301" y="1464145"/>
            <a:ext cx="4590242" cy="287780"/>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bg1"/>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a:ea typeface="+mn-ea"/>
                <a:cs typeface="+mn-cs"/>
              </a:rPr>
              <a:t>ROLES OF CLAUDE MOORE CHARITABLE FOUNDATION</a:t>
            </a:r>
          </a:p>
        </p:txBody>
      </p:sp>
      <p:grpSp>
        <p:nvGrpSpPr>
          <p:cNvPr id="240" name="Group 239">
            <a:extLst>
              <a:ext uri="{FF2B5EF4-FFF2-40B4-BE49-F238E27FC236}">
                <a16:creationId xmlns:a16="http://schemas.microsoft.com/office/drawing/2014/main" id="{D915D537-A1DD-49E2-BB6C-326388CE0672}"/>
              </a:ext>
            </a:extLst>
          </p:cNvPr>
          <p:cNvGrpSpPr/>
          <p:nvPr/>
        </p:nvGrpSpPr>
        <p:grpSpPr>
          <a:xfrm>
            <a:off x="2175480" y="2860929"/>
            <a:ext cx="338328" cy="338328"/>
            <a:chOff x="176113" y="1187351"/>
            <a:chExt cx="490998" cy="482080"/>
          </a:xfrm>
        </p:grpSpPr>
        <p:sp>
          <p:nvSpPr>
            <p:cNvPr id="162" name="Sev01">
              <a:extLst>
                <a:ext uri="{FF2B5EF4-FFF2-40B4-BE49-F238E27FC236}">
                  <a16:creationId xmlns:a16="http://schemas.microsoft.com/office/drawing/2014/main" id="{C3A3941F-658A-4439-9B74-B2FB534973E9}"/>
                </a:ext>
              </a:extLst>
            </p:cNvPr>
            <p:cNvSpPr>
              <a:spLocks noChangeAspect="1"/>
            </p:cNvSpPr>
            <p:nvPr/>
          </p:nvSpPr>
          <p:spPr>
            <a:xfrm>
              <a:off x="176113" y="1187351"/>
              <a:ext cx="487669" cy="475649"/>
            </a:xfrm>
            <a:prstGeom prst="ellipse">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85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grpSp>
          <p:nvGrpSpPr>
            <p:cNvPr id="169" name="Group 168">
              <a:extLst>
                <a:ext uri="{FF2B5EF4-FFF2-40B4-BE49-F238E27FC236}">
                  <a16:creationId xmlns:a16="http://schemas.microsoft.com/office/drawing/2014/main" id="{8C048390-4C6E-409A-BA70-F02757A9C5C2}"/>
                </a:ext>
              </a:extLst>
            </p:cNvPr>
            <p:cNvGrpSpPr>
              <a:grpSpLocks noChangeAspect="1"/>
            </p:cNvGrpSpPr>
            <p:nvPr/>
          </p:nvGrpSpPr>
          <p:grpSpPr>
            <a:xfrm>
              <a:off x="191623" y="1193943"/>
              <a:ext cx="475488" cy="475488"/>
              <a:chOff x="11115676" y="3342323"/>
              <a:chExt cx="522288" cy="522288"/>
            </a:xfrm>
            <a:solidFill>
              <a:schemeClr val="accent3"/>
            </a:solidFill>
          </p:grpSpPr>
          <p:sp>
            <p:nvSpPr>
              <p:cNvPr id="170" name="Freeform 92">
                <a:extLst>
                  <a:ext uri="{FF2B5EF4-FFF2-40B4-BE49-F238E27FC236}">
                    <a16:creationId xmlns:a16="http://schemas.microsoft.com/office/drawing/2014/main" id="{2EA03120-B40E-45BC-B4C9-FD420C2BA2BA}"/>
                  </a:ext>
                </a:extLst>
              </p:cNvPr>
              <p:cNvSpPr>
                <a:spLocks noEditPoints="1"/>
              </p:cNvSpPr>
              <p:nvPr/>
            </p:nvSpPr>
            <p:spPr bwMode="auto">
              <a:xfrm>
                <a:off x="11115676" y="3342323"/>
                <a:ext cx="522288" cy="522288"/>
              </a:xfrm>
              <a:custGeom>
                <a:avLst/>
                <a:gdLst>
                  <a:gd name="T0" fmla="*/ 312 w 659"/>
                  <a:gd name="T1" fmla="*/ 657 h 657"/>
                  <a:gd name="T2" fmla="*/ 263 w 659"/>
                  <a:gd name="T3" fmla="*/ 650 h 657"/>
                  <a:gd name="T4" fmla="*/ 202 w 659"/>
                  <a:gd name="T5" fmla="*/ 631 h 657"/>
                  <a:gd name="T6" fmla="*/ 120 w 659"/>
                  <a:gd name="T7" fmla="*/ 582 h 657"/>
                  <a:gd name="T8" fmla="*/ 57 w 659"/>
                  <a:gd name="T9" fmla="*/ 512 h 657"/>
                  <a:gd name="T10" fmla="*/ 15 w 659"/>
                  <a:gd name="T11" fmla="*/ 426 h 657"/>
                  <a:gd name="T12" fmla="*/ 4 w 659"/>
                  <a:gd name="T13" fmla="*/ 379 h 657"/>
                  <a:gd name="T14" fmla="*/ 0 w 659"/>
                  <a:gd name="T15" fmla="*/ 328 h 657"/>
                  <a:gd name="T16" fmla="*/ 2 w 659"/>
                  <a:gd name="T17" fmla="*/ 294 h 657"/>
                  <a:gd name="T18" fmla="*/ 11 w 659"/>
                  <a:gd name="T19" fmla="*/ 246 h 657"/>
                  <a:gd name="T20" fmla="*/ 41 w 659"/>
                  <a:gd name="T21" fmla="*/ 172 h 657"/>
                  <a:gd name="T22" fmla="*/ 97 w 659"/>
                  <a:gd name="T23" fmla="*/ 95 h 657"/>
                  <a:gd name="T24" fmla="*/ 172 w 659"/>
                  <a:gd name="T25" fmla="*/ 39 h 657"/>
                  <a:gd name="T26" fmla="*/ 248 w 659"/>
                  <a:gd name="T27" fmla="*/ 9 h 657"/>
                  <a:gd name="T28" fmla="*/ 296 w 659"/>
                  <a:gd name="T29" fmla="*/ 1 h 657"/>
                  <a:gd name="T30" fmla="*/ 330 w 659"/>
                  <a:gd name="T31" fmla="*/ 0 h 657"/>
                  <a:gd name="T32" fmla="*/ 379 w 659"/>
                  <a:gd name="T33" fmla="*/ 2 h 657"/>
                  <a:gd name="T34" fmla="*/ 426 w 659"/>
                  <a:gd name="T35" fmla="*/ 15 h 657"/>
                  <a:gd name="T36" fmla="*/ 514 w 659"/>
                  <a:gd name="T37" fmla="*/ 55 h 657"/>
                  <a:gd name="T38" fmla="*/ 584 w 659"/>
                  <a:gd name="T39" fmla="*/ 119 h 657"/>
                  <a:gd name="T40" fmla="*/ 632 w 659"/>
                  <a:gd name="T41" fmla="*/ 200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7 h 657"/>
                  <a:gd name="T54" fmla="*/ 514 w 659"/>
                  <a:gd name="T55" fmla="*/ 601 h 657"/>
                  <a:gd name="T56" fmla="*/ 426 w 659"/>
                  <a:gd name="T57" fmla="*/ 642 h 657"/>
                  <a:gd name="T58" fmla="*/ 379 w 659"/>
                  <a:gd name="T59" fmla="*/ 653 h 657"/>
                  <a:gd name="T60" fmla="*/ 330 w 659"/>
                  <a:gd name="T61" fmla="*/ 657 h 657"/>
                  <a:gd name="T62" fmla="*/ 330 w 659"/>
                  <a:gd name="T63" fmla="*/ 37 h 657"/>
                  <a:gd name="T64" fmla="*/ 242 w 659"/>
                  <a:gd name="T65" fmla="*/ 49 h 657"/>
                  <a:gd name="T66" fmla="*/ 167 w 659"/>
                  <a:gd name="T67" fmla="*/ 87 h 657"/>
                  <a:gd name="T68" fmla="*/ 105 w 659"/>
                  <a:gd name="T69" fmla="*/ 144 h 657"/>
                  <a:gd name="T70" fmla="*/ 61 w 659"/>
                  <a:gd name="T71" fmla="*/ 215 h 657"/>
                  <a:gd name="T72" fmla="*/ 39 w 659"/>
                  <a:gd name="T73" fmla="*/ 298 h 657"/>
                  <a:gd name="T74" fmla="*/ 39 w 659"/>
                  <a:gd name="T75" fmla="*/ 357 h 657"/>
                  <a:gd name="T76" fmla="*/ 61 w 659"/>
                  <a:gd name="T77" fmla="*/ 442 h 657"/>
                  <a:gd name="T78" fmla="*/ 105 w 659"/>
                  <a:gd name="T79" fmla="*/ 513 h 657"/>
                  <a:gd name="T80" fmla="*/ 167 w 659"/>
                  <a:gd name="T81" fmla="*/ 570 h 657"/>
                  <a:gd name="T82" fmla="*/ 242 w 659"/>
                  <a:gd name="T83" fmla="*/ 606 h 657"/>
                  <a:gd name="T84" fmla="*/ 330 w 659"/>
                  <a:gd name="T85" fmla="*/ 619 h 657"/>
                  <a:gd name="T86" fmla="*/ 388 w 659"/>
                  <a:gd name="T87" fmla="*/ 614 h 657"/>
                  <a:gd name="T88" fmla="*/ 468 w 659"/>
                  <a:gd name="T89" fmla="*/ 584 h 657"/>
                  <a:gd name="T90" fmla="*/ 535 w 659"/>
                  <a:gd name="T91" fmla="*/ 535 h 657"/>
                  <a:gd name="T92" fmla="*/ 585 w 659"/>
                  <a:gd name="T93" fmla="*/ 467 h 657"/>
                  <a:gd name="T94" fmla="*/ 615 w 659"/>
                  <a:gd name="T95" fmla="*/ 387 h 657"/>
                  <a:gd name="T96" fmla="*/ 621 w 659"/>
                  <a:gd name="T97" fmla="*/ 328 h 657"/>
                  <a:gd name="T98" fmla="*/ 608 w 659"/>
                  <a:gd name="T99" fmla="*/ 242 h 657"/>
                  <a:gd name="T100" fmla="*/ 570 w 659"/>
                  <a:gd name="T101" fmla="*/ 165 h 657"/>
                  <a:gd name="T102" fmla="*/ 515 w 659"/>
                  <a:gd name="T103" fmla="*/ 103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3" y="650"/>
                    </a:lnTo>
                    <a:lnTo>
                      <a:pt x="248" y="646"/>
                    </a:lnTo>
                    <a:lnTo>
                      <a:pt x="232" y="642"/>
                    </a:lnTo>
                    <a:lnTo>
                      <a:pt x="202" y="631"/>
                    </a:lnTo>
                    <a:lnTo>
                      <a:pt x="172" y="618"/>
                    </a:lnTo>
                    <a:lnTo>
                      <a:pt x="146" y="601"/>
                    </a:lnTo>
                    <a:lnTo>
                      <a:pt x="120" y="582"/>
                    </a:lnTo>
                    <a:lnTo>
                      <a:pt x="97" y="560"/>
                    </a:lnTo>
                    <a:lnTo>
                      <a:pt x="76" y="537"/>
                    </a:lnTo>
                    <a:lnTo>
                      <a:pt x="57" y="512"/>
                    </a:lnTo>
                    <a:lnTo>
                      <a:pt x="41" y="485"/>
                    </a:lnTo>
                    <a:lnTo>
                      <a:pt x="26" y="457"/>
                    </a:lnTo>
                    <a:lnTo>
                      <a:pt x="15" y="426"/>
                    </a:lnTo>
                    <a:lnTo>
                      <a:pt x="11" y="410"/>
                    </a:lnTo>
                    <a:lnTo>
                      <a:pt x="7" y="395"/>
                    </a:lnTo>
                    <a:lnTo>
                      <a:pt x="4" y="379"/>
                    </a:lnTo>
                    <a:lnTo>
                      <a:pt x="2" y="361"/>
                    </a:lnTo>
                    <a:lnTo>
                      <a:pt x="0" y="345"/>
                    </a:lnTo>
                    <a:lnTo>
                      <a:pt x="0" y="328"/>
                    </a:lnTo>
                    <a:lnTo>
                      <a:pt x="0" y="328"/>
                    </a:lnTo>
                    <a:lnTo>
                      <a:pt x="0" y="312"/>
                    </a:lnTo>
                    <a:lnTo>
                      <a:pt x="2" y="294"/>
                    </a:lnTo>
                    <a:lnTo>
                      <a:pt x="4" y="278"/>
                    </a:lnTo>
                    <a:lnTo>
                      <a:pt x="7" y="262"/>
                    </a:lnTo>
                    <a:lnTo>
                      <a:pt x="11" y="246"/>
                    </a:lnTo>
                    <a:lnTo>
                      <a:pt x="15" y="231"/>
                    </a:lnTo>
                    <a:lnTo>
                      <a:pt x="26" y="200"/>
                    </a:lnTo>
                    <a:lnTo>
                      <a:pt x="41" y="172"/>
                    </a:lnTo>
                    <a:lnTo>
                      <a:pt x="57" y="145"/>
                    </a:lnTo>
                    <a:lnTo>
                      <a:pt x="76" y="119"/>
                    </a:lnTo>
                    <a:lnTo>
                      <a:pt x="97" y="95"/>
                    </a:lnTo>
                    <a:lnTo>
                      <a:pt x="120" y="75"/>
                    </a:lnTo>
                    <a:lnTo>
                      <a:pt x="146" y="55"/>
                    </a:lnTo>
                    <a:lnTo>
                      <a:pt x="172" y="39"/>
                    </a:lnTo>
                    <a:lnTo>
                      <a:pt x="202" y="25"/>
                    </a:lnTo>
                    <a:lnTo>
                      <a:pt x="232" y="15"/>
                    </a:lnTo>
                    <a:lnTo>
                      <a:pt x="248" y="9"/>
                    </a:lnTo>
                    <a:lnTo>
                      <a:pt x="263" y="6"/>
                    </a:lnTo>
                    <a:lnTo>
                      <a:pt x="280" y="2"/>
                    </a:lnTo>
                    <a:lnTo>
                      <a:pt x="296" y="1"/>
                    </a:lnTo>
                    <a:lnTo>
                      <a:pt x="312" y="0"/>
                    </a:lnTo>
                    <a:lnTo>
                      <a:pt x="330" y="0"/>
                    </a:lnTo>
                    <a:lnTo>
                      <a:pt x="330" y="0"/>
                    </a:lnTo>
                    <a:lnTo>
                      <a:pt x="346" y="0"/>
                    </a:lnTo>
                    <a:lnTo>
                      <a:pt x="363" y="1"/>
                    </a:lnTo>
                    <a:lnTo>
                      <a:pt x="379" y="2"/>
                    </a:lnTo>
                    <a:lnTo>
                      <a:pt x="396" y="6"/>
                    </a:lnTo>
                    <a:lnTo>
                      <a:pt x="412" y="9"/>
                    </a:lnTo>
                    <a:lnTo>
                      <a:pt x="426" y="15"/>
                    </a:lnTo>
                    <a:lnTo>
                      <a:pt x="457" y="25"/>
                    </a:lnTo>
                    <a:lnTo>
                      <a:pt x="486" y="39"/>
                    </a:lnTo>
                    <a:lnTo>
                      <a:pt x="514" y="55"/>
                    </a:lnTo>
                    <a:lnTo>
                      <a:pt x="538" y="75"/>
                    </a:lnTo>
                    <a:lnTo>
                      <a:pt x="562" y="95"/>
                    </a:lnTo>
                    <a:lnTo>
                      <a:pt x="584" y="119"/>
                    </a:lnTo>
                    <a:lnTo>
                      <a:pt x="603" y="145"/>
                    </a:lnTo>
                    <a:lnTo>
                      <a:pt x="619" y="172"/>
                    </a:lnTo>
                    <a:lnTo>
                      <a:pt x="632" y="200"/>
                    </a:lnTo>
                    <a:lnTo>
                      <a:pt x="644" y="231"/>
                    </a:lnTo>
                    <a:lnTo>
                      <a:pt x="648" y="246"/>
                    </a:lnTo>
                    <a:lnTo>
                      <a:pt x="652" y="262"/>
                    </a:lnTo>
                    <a:lnTo>
                      <a:pt x="655" y="278"/>
                    </a:lnTo>
                    <a:lnTo>
                      <a:pt x="656" y="294"/>
                    </a:lnTo>
                    <a:lnTo>
                      <a:pt x="658" y="312"/>
                    </a:lnTo>
                    <a:lnTo>
                      <a:pt x="659" y="328"/>
                    </a:lnTo>
                    <a:lnTo>
                      <a:pt x="659" y="328"/>
                    </a:lnTo>
                    <a:lnTo>
                      <a:pt x="658" y="345"/>
                    </a:lnTo>
                    <a:lnTo>
                      <a:pt x="656" y="361"/>
                    </a:lnTo>
                    <a:lnTo>
                      <a:pt x="655" y="379"/>
                    </a:lnTo>
                    <a:lnTo>
                      <a:pt x="652" y="395"/>
                    </a:lnTo>
                    <a:lnTo>
                      <a:pt x="648" y="410"/>
                    </a:lnTo>
                    <a:lnTo>
                      <a:pt x="644" y="426"/>
                    </a:lnTo>
                    <a:lnTo>
                      <a:pt x="632" y="457"/>
                    </a:lnTo>
                    <a:lnTo>
                      <a:pt x="619" y="485"/>
                    </a:lnTo>
                    <a:lnTo>
                      <a:pt x="603" y="512"/>
                    </a:lnTo>
                    <a:lnTo>
                      <a:pt x="584" y="537"/>
                    </a:lnTo>
                    <a:lnTo>
                      <a:pt x="562" y="560"/>
                    </a:lnTo>
                    <a:lnTo>
                      <a:pt x="538" y="582"/>
                    </a:lnTo>
                    <a:lnTo>
                      <a:pt x="514" y="601"/>
                    </a:lnTo>
                    <a:lnTo>
                      <a:pt x="486" y="618"/>
                    </a:lnTo>
                    <a:lnTo>
                      <a:pt x="457" y="631"/>
                    </a:lnTo>
                    <a:lnTo>
                      <a:pt x="426" y="642"/>
                    </a:lnTo>
                    <a:lnTo>
                      <a:pt x="412" y="646"/>
                    </a:lnTo>
                    <a:lnTo>
                      <a:pt x="396" y="650"/>
                    </a:lnTo>
                    <a:lnTo>
                      <a:pt x="379" y="653"/>
                    </a:lnTo>
                    <a:lnTo>
                      <a:pt x="363" y="656"/>
                    </a:lnTo>
                    <a:lnTo>
                      <a:pt x="346" y="657"/>
                    </a:lnTo>
                    <a:lnTo>
                      <a:pt x="330" y="657"/>
                    </a:lnTo>
                    <a:lnTo>
                      <a:pt x="330" y="657"/>
                    </a:lnTo>
                    <a:close/>
                    <a:moveTo>
                      <a:pt x="330" y="37"/>
                    </a:moveTo>
                    <a:lnTo>
                      <a:pt x="330" y="37"/>
                    </a:lnTo>
                    <a:lnTo>
                      <a:pt x="300" y="39"/>
                    </a:lnTo>
                    <a:lnTo>
                      <a:pt x="271" y="43"/>
                    </a:lnTo>
                    <a:lnTo>
                      <a:pt x="242" y="49"/>
                    </a:lnTo>
                    <a:lnTo>
                      <a:pt x="215" y="60"/>
                    </a:lnTo>
                    <a:lnTo>
                      <a:pt x="191" y="72"/>
                    </a:lnTo>
                    <a:lnTo>
                      <a:pt x="167" y="87"/>
                    </a:lnTo>
                    <a:lnTo>
                      <a:pt x="144" y="103"/>
                    </a:lnTo>
                    <a:lnTo>
                      <a:pt x="124" y="122"/>
                    </a:lnTo>
                    <a:lnTo>
                      <a:pt x="105" y="144"/>
                    </a:lnTo>
                    <a:lnTo>
                      <a:pt x="88" y="165"/>
                    </a:lnTo>
                    <a:lnTo>
                      <a:pt x="73" y="189"/>
                    </a:lnTo>
                    <a:lnTo>
                      <a:pt x="61" y="215"/>
                    </a:lnTo>
                    <a:lnTo>
                      <a:pt x="52" y="242"/>
                    </a:lnTo>
                    <a:lnTo>
                      <a:pt x="43" y="270"/>
                    </a:lnTo>
                    <a:lnTo>
                      <a:pt x="39" y="298"/>
                    </a:lnTo>
                    <a:lnTo>
                      <a:pt x="38" y="328"/>
                    </a:lnTo>
                    <a:lnTo>
                      <a:pt x="38" y="328"/>
                    </a:lnTo>
                    <a:lnTo>
                      <a:pt x="39" y="357"/>
                    </a:lnTo>
                    <a:lnTo>
                      <a:pt x="43" y="387"/>
                    </a:lnTo>
                    <a:lnTo>
                      <a:pt x="52" y="415"/>
                    </a:lnTo>
                    <a:lnTo>
                      <a:pt x="61" y="442"/>
                    </a:lnTo>
                    <a:lnTo>
                      <a:pt x="73" y="467"/>
                    </a:lnTo>
                    <a:lnTo>
                      <a:pt x="88" y="490"/>
                    </a:lnTo>
                    <a:lnTo>
                      <a:pt x="105" y="513"/>
                    </a:lnTo>
                    <a:lnTo>
                      <a:pt x="124" y="535"/>
                    </a:lnTo>
                    <a:lnTo>
                      <a:pt x="144" y="553"/>
                    </a:lnTo>
                    <a:lnTo>
                      <a:pt x="167" y="570"/>
                    </a:lnTo>
                    <a:lnTo>
                      <a:pt x="191" y="584"/>
                    </a:lnTo>
                    <a:lnTo>
                      <a:pt x="215" y="596"/>
                    </a:lnTo>
                    <a:lnTo>
                      <a:pt x="242" y="606"/>
                    </a:lnTo>
                    <a:lnTo>
                      <a:pt x="271" y="614"/>
                    </a:lnTo>
                    <a:lnTo>
                      <a:pt x="300" y="618"/>
                    </a:lnTo>
                    <a:lnTo>
                      <a:pt x="330" y="619"/>
                    </a:lnTo>
                    <a:lnTo>
                      <a:pt x="330" y="619"/>
                    </a:lnTo>
                    <a:lnTo>
                      <a:pt x="359" y="618"/>
                    </a:lnTo>
                    <a:lnTo>
                      <a:pt x="388" y="614"/>
                    </a:lnTo>
                    <a:lnTo>
                      <a:pt x="416" y="606"/>
                    </a:lnTo>
                    <a:lnTo>
                      <a:pt x="443" y="596"/>
                    </a:lnTo>
                    <a:lnTo>
                      <a:pt x="468" y="584"/>
                    </a:lnTo>
                    <a:lnTo>
                      <a:pt x="492" y="570"/>
                    </a:lnTo>
                    <a:lnTo>
                      <a:pt x="515" y="553"/>
                    </a:lnTo>
                    <a:lnTo>
                      <a:pt x="535" y="535"/>
                    </a:lnTo>
                    <a:lnTo>
                      <a:pt x="554" y="513"/>
                    </a:lnTo>
                    <a:lnTo>
                      <a:pt x="570" y="490"/>
                    </a:lnTo>
                    <a:lnTo>
                      <a:pt x="585" y="467"/>
                    </a:lnTo>
                    <a:lnTo>
                      <a:pt x="597" y="442"/>
                    </a:lnTo>
                    <a:lnTo>
                      <a:pt x="608" y="415"/>
                    </a:lnTo>
                    <a:lnTo>
                      <a:pt x="615" y="387"/>
                    </a:lnTo>
                    <a:lnTo>
                      <a:pt x="619" y="357"/>
                    </a:lnTo>
                    <a:lnTo>
                      <a:pt x="621" y="328"/>
                    </a:lnTo>
                    <a:lnTo>
                      <a:pt x="621" y="328"/>
                    </a:lnTo>
                    <a:lnTo>
                      <a:pt x="619" y="298"/>
                    </a:lnTo>
                    <a:lnTo>
                      <a:pt x="615" y="270"/>
                    </a:lnTo>
                    <a:lnTo>
                      <a:pt x="608" y="242"/>
                    </a:lnTo>
                    <a:lnTo>
                      <a:pt x="597" y="215"/>
                    </a:lnTo>
                    <a:lnTo>
                      <a:pt x="585" y="189"/>
                    </a:lnTo>
                    <a:lnTo>
                      <a:pt x="570" y="165"/>
                    </a:lnTo>
                    <a:lnTo>
                      <a:pt x="554" y="144"/>
                    </a:lnTo>
                    <a:lnTo>
                      <a:pt x="535" y="122"/>
                    </a:lnTo>
                    <a:lnTo>
                      <a:pt x="515" y="103"/>
                    </a:lnTo>
                    <a:lnTo>
                      <a:pt x="492" y="87"/>
                    </a:lnTo>
                    <a:lnTo>
                      <a:pt x="468" y="72"/>
                    </a:lnTo>
                    <a:lnTo>
                      <a:pt x="443" y="60"/>
                    </a:lnTo>
                    <a:lnTo>
                      <a:pt x="416" y="49"/>
                    </a:lnTo>
                    <a:lnTo>
                      <a:pt x="388" y="43"/>
                    </a:lnTo>
                    <a:lnTo>
                      <a:pt x="359" y="39"/>
                    </a:lnTo>
                    <a:lnTo>
                      <a:pt x="330" y="37"/>
                    </a:lnTo>
                    <a:lnTo>
                      <a:pt x="330" y="37"/>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1" name="Freeform 307">
                <a:extLst>
                  <a:ext uri="{FF2B5EF4-FFF2-40B4-BE49-F238E27FC236}">
                    <a16:creationId xmlns:a16="http://schemas.microsoft.com/office/drawing/2014/main" id="{EEC82E35-7B87-4458-9FD1-A9798C9A196A}"/>
                  </a:ext>
                </a:extLst>
              </p:cNvPr>
              <p:cNvSpPr>
                <a:spLocks noEditPoints="1"/>
              </p:cNvSpPr>
              <p:nvPr/>
            </p:nvSpPr>
            <p:spPr bwMode="auto">
              <a:xfrm>
                <a:off x="11261726" y="3510598"/>
                <a:ext cx="176213" cy="188913"/>
              </a:xfrm>
              <a:custGeom>
                <a:avLst/>
                <a:gdLst>
                  <a:gd name="T0" fmla="*/ 215 w 222"/>
                  <a:gd name="T1" fmla="*/ 0 h 239"/>
                  <a:gd name="T2" fmla="*/ 3 w 222"/>
                  <a:gd name="T3" fmla="*/ 71 h 239"/>
                  <a:gd name="T4" fmla="*/ 3 w 222"/>
                  <a:gd name="T5" fmla="*/ 71 h 239"/>
                  <a:gd name="T6" fmla="*/ 1 w 222"/>
                  <a:gd name="T7" fmla="*/ 72 h 239"/>
                  <a:gd name="T8" fmla="*/ 0 w 222"/>
                  <a:gd name="T9" fmla="*/ 75 h 239"/>
                  <a:gd name="T10" fmla="*/ 0 w 222"/>
                  <a:gd name="T11" fmla="*/ 156 h 239"/>
                  <a:gd name="T12" fmla="*/ 0 w 222"/>
                  <a:gd name="T13" fmla="*/ 156 h 239"/>
                  <a:gd name="T14" fmla="*/ 1 w 222"/>
                  <a:gd name="T15" fmla="*/ 160 h 239"/>
                  <a:gd name="T16" fmla="*/ 3 w 222"/>
                  <a:gd name="T17" fmla="*/ 161 h 239"/>
                  <a:gd name="T18" fmla="*/ 29 w 222"/>
                  <a:gd name="T19" fmla="*/ 170 h 239"/>
                  <a:gd name="T20" fmla="*/ 29 w 222"/>
                  <a:gd name="T21" fmla="*/ 234 h 239"/>
                  <a:gd name="T22" fmla="*/ 29 w 222"/>
                  <a:gd name="T23" fmla="*/ 234 h 239"/>
                  <a:gd name="T24" fmla="*/ 31 w 222"/>
                  <a:gd name="T25" fmla="*/ 238 h 239"/>
                  <a:gd name="T26" fmla="*/ 35 w 222"/>
                  <a:gd name="T27" fmla="*/ 239 h 239"/>
                  <a:gd name="T28" fmla="*/ 116 w 222"/>
                  <a:gd name="T29" fmla="*/ 239 h 239"/>
                  <a:gd name="T30" fmla="*/ 116 w 222"/>
                  <a:gd name="T31" fmla="*/ 239 h 239"/>
                  <a:gd name="T32" fmla="*/ 120 w 222"/>
                  <a:gd name="T33" fmla="*/ 238 h 239"/>
                  <a:gd name="T34" fmla="*/ 121 w 222"/>
                  <a:gd name="T35" fmla="*/ 234 h 239"/>
                  <a:gd name="T36" fmla="*/ 121 w 222"/>
                  <a:gd name="T37" fmla="*/ 200 h 239"/>
                  <a:gd name="T38" fmla="*/ 215 w 222"/>
                  <a:gd name="T39" fmla="*/ 232 h 239"/>
                  <a:gd name="T40" fmla="*/ 215 w 222"/>
                  <a:gd name="T41" fmla="*/ 232 h 239"/>
                  <a:gd name="T42" fmla="*/ 216 w 222"/>
                  <a:gd name="T43" fmla="*/ 232 h 239"/>
                  <a:gd name="T44" fmla="*/ 216 w 222"/>
                  <a:gd name="T45" fmla="*/ 232 h 239"/>
                  <a:gd name="T46" fmla="*/ 220 w 222"/>
                  <a:gd name="T47" fmla="*/ 231 h 239"/>
                  <a:gd name="T48" fmla="*/ 220 w 222"/>
                  <a:gd name="T49" fmla="*/ 231 h 239"/>
                  <a:gd name="T50" fmla="*/ 222 w 222"/>
                  <a:gd name="T51" fmla="*/ 230 h 239"/>
                  <a:gd name="T52" fmla="*/ 222 w 222"/>
                  <a:gd name="T53" fmla="*/ 227 h 239"/>
                  <a:gd name="T54" fmla="*/ 222 w 222"/>
                  <a:gd name="T55" fmla="*/ 5 h 239"/>
                  <a:gd name="T56" fmla="*/ 222 w 222"/>
                  <a:gd name="T57" fmla="*/ 5 h 239"/>
                  <a:gd name="T58" fmla="*/ 222 w 222"/>
                  <a:gd name="T59" fmla="*/ 2 h 239"/>
                  <a:gd name="T60" fmla="*/ 220 w 222"/>
                  <a:gd name="T61" fmla="*/ 1 h 239"/>
                  <a:gd name="T62" fmla="*/ 220 w 222"/>
                  <a:gd name="T63" fmla="*/ 1 h 239"/>
                  <a:gd name="T64" fmla="*/ 218 w 222"/>
                  <a:gd name="T65" fmla="*/ 0 h 239"/>
                  <a:gd name="T66" fmla="*/ 215 w 222"/>
                  <a:gd name="T67" fmla="*/ 0 h 239"/>
                  <a:gd name="T68" fmla="*/ 215 w 222"/>
                  <a:gd name="T69" fmla="*/ 0 h 239"/>
                  <a:gd name="T70" fmla="*/ 101 w 222"/>
                  <a:gd name="T71" fmla="*/ 219 h 239"/>
                  <a:gd name="T72" fmla="*/ 51 w 222"/>
                  <a:gd name="T73" fmla="*/ 219 h 239"/>
                  <a:gd name="T74" fmla="*/ 51 w 222"/>
                  <a:gd name="T75" fmla="*/ 177 h 239"/>
                  <a:gd name="T76" fmla="*/ 101 w 222"/>
                  <a:gd name="T77" fmla="*/ 193 h 239"/>
                  <a:gd name="T78" fmla="*/ 101 w 222"/>
                  <a:gd name="T79"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39">
                    <a:moveTo>
                      <a:pt x="215" y="0"/>
                    </a:moveTo>
                    <a:lnTo>
                      <a:pt x="3" y="71"/>
                    </a:lnTo>
                    <a:lnTo>
                      <a:pt x="3" y="71"/>
                    </a:lnTo>
                    <a:lnTo>
                      <a:pt x="1" y="72"/>
                    </a:lnTo>
                    <a:lnTo>
                      <a:pt x="0" y="75"/>
                    </a:lnTo>
                    <a:lnTo>
                      <a:pt x="0" y="156"/>
                    </a:lnTo>
                    <a:lnTo>
                      <a:pt x="0" y="156"/>
                    </a:lnTo>
                    <a:lnTo>
                      <a:pt x="1" y="160"/>
                    </a:lnTo>
                    <a:lnTo>
                      <a:pt x="3" y="161"/>
                    </a:lnTo>
                    <a:lnTo>
                      <a:pt x="29" y="170"/>
                    </a:lnTo>
                    <a:lnTo>
                      <a:pt x="29" y="234"/>
                    </a:lnTo>
                    <a:lnTo>
                      <a:pt x="29" y="234"/>
                    </a:lnTo>
                    <a:lnTo>
                      <a:pt x="31" y="238"/>
                    </a:lnTo>
                    <a:lnTo>
                      <a:pt x="35" y="239"/>
                    </a:lnTo>
                    <a:lnTo>
                      <a:pt x="116" y="239"/>
                    </a:lnTo>
                    <a:lnTo>
                      <a:pt x="116" y="239"/>
                    </a:lnTo>
                    <a:lnTo>
                      <a:pt x="120" y="238"/>
                    </a:lnTo>
                    <a:lnTo>
                      <a:pt x="121" y="234"/>
                    </a:lnTo>
                    <a:lnTo>
                      <a:pt x="121" y="200"/>
                    </a:lnTo>
                    <a:lnTo>
                      <a:pt x="215" y="232"/>
                    </a:lnTo>
                    <a:lnTo>
                      <a:pt x="215" y="232"/>
                    </a:lnTo>
                    <a:lnTo>
                      <a:pt x="216" y="232"/>
                    </a:lnTo>
                    <a:lnTo>
                      <a:pt x="216" y="232"/>
                    </a:lnTo>
                    <a:lnTo>
                      <a:pt x="220" y="231"/>
                    </a:lnTo>
                    <a:lnTo>
                      <a:pt x="220" y="231"/>
                    </a:lnTo>
                    <a:lnTo>
                      <a:pt x="222" y="230"/>
                    </a:lnTo>
                    <a:lnTo>
                      <a:pt x="222" y="227"/>
                    </a:lnTo>
                    <a:lnTo>
                      <a:pt x="222" y="5"/>
                    </a:lnTo>
                    <a:lnTo>
                      <a:pt x="222" y="5"/>
                    </a:lnTo>
                    <a:lnTo>
                      <a:pt x="222" y="2"/>
                    </a:lnTo>
                    <a:lnTo>
                      <a:pt x="220" y="1"/>
                    </a:lnTo>
                    <a:lnTo>
                      <a:pt x="220" y="1"/>
                    </a:lnTo>
                    <a:lnTo>
                      <a:pt x="218" y="0"/>
                    </a:lnTo>
                    <a:lnTo>
                      <a:pt x="215" y="0"/>
                    </a:lnTo>
                    <a:lnTo>
                      <a:pt x="215" y="0"/>
                    </a:lnTo>
                    <a:close/>
                    <a:moveTo>
                      <a:pt x="101" y="219"/>
                    </a:moveTo>
                    <a:lnTo>
                      <a:pt x="51" y="219"/>
                    </a:lnTo>
                    <a:lnTo>
                      <a:pt x="51" y="177"/>
                    </a:lnTo>
                    <a:lnTo>
                      <a:pt x="101" y="193"/>
                    </a:lnTo>
                    <a:lnTo>
                      <a:pt x="101" y="219"/>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2" name="Freeform 308">
                <a:extLst>
                  <a:ext uri="{FF2B5EF4-FFF2-40B4-BE49-F238E27FC236}">
                    <a16:creationId xmlns:a16="http://schemas.microsoft.com/office/drawing/2014/main" id="{65B52A0A-1DF4-4BAA-8652-A08D37877FF4}"/>
                  </a:ext>
                </a:extLst>
              </p:cNvPr>
              <p:cNvSpPr>
                <a:spLocks/>
              </p:cNvSpPr>
              <p:nvPr/>
            </p:nvSpPr>
            <p:spPr bwMode="auto">
              <a:xfrm>
                <a:off x="11476038" y="3596323"/>
                <a:ext cx="38100" cy="12700"/>
              </a:xfrm>
              <a:custGeom>
                <a:avLst/>
                <a:gdLst>
                  <a:gd name="T0" fmla="*/ 39 w 48"/>
                  <a:gd name="T1" fmla="*/ 0 h 18"/>
                  <a:gd name="T2" fmla="*/ 9 w 48"/>
                  <a:gd name="T3" fmla="*/ 0 h 18"/>
                  <a:gd name="T4" fmla="*/ 9 w 48"/>
                  <a:gd name="T5" fmla="*/ 0 h 18"/>
                  <a:gd name="T6" fmla="*/ 5 w 48"/>
                  <a:gd name="T7" fmla="*/ 0 h 18"/>
                  <a:gd name="T8" fmla="*/ 2 w 48"/>
                  <a:gd name="T9" fmla="*/ 2 h 18"/>
                  <a:gd name="T10" fmla="*/ 0 w 48"/>
                  <a:gd name="T11" fmla="*/ 6 h 18"/>
                  <a:gd name="T12" fmla="*/ 0 w 48"/>
                  <a:gd name="T13" fmla="*/ 8 h 18"/>
                  <a:gd name="T14" fmla="*/ 0 w 48"/>
                  <a:gd name="T15" fmla="*/ 8 h 18"/>
                  <a:gd name="T16" fmla="*/ 0 w 48"/>
                  <a:gd name="T17" fmla="*/ 12 h 18"/>
                  <a:gd name="T18" fmla="*/ 2 w 48"/>
                  <a:gd name="T19" fmla="*/ 15 h 18"/>
                  <a:gd name="T20" fmla="*/ 5 w 48"/>
                  <a:gd name="T21" fmla="*/ 16 h 18"/>
                  <a:gd name="T22" fmla="*/ 9 w 48"/>
                  <a:gd name="T23" fmla="*/ 18 h 18"/>
                  <a:gd name="T24" fmla="*/ 39 w 48"/>
                  <a:gd name="T25" fmla="*/ 18 h 18"/>
                  <a:gd name="T26" fmla="*/ 39 w 48"/>
                  <a:gd name="T27" fmla="*/ 18 h 18"/>
                  <a:gd name="T28" fmla="*/ 43 w 48"/>
                  <a:gd name="T29" fmla="*/ 16 h 18"/>
                  <a:gd name="T30" fmla="*/ 45 w 48"/>
                  <a:gd name="T31" fmla="*/ 15 h 18"/>
                  <a:gd name="T32" fmla="*/ 47 w 48"/>
                  <a:gd name="T33" fmla="*/ 12 h 18"/>
                  <a:gd name="T34" fmla="*/ 48 w 48"/>
                  <a:gd name="T35" fmla="*/ 8 h 18"/>
                  <a:gd name="T36" fmla="*/ 48 w 48"/>
                  <a:gd name="T37" fmla="*/ 8 h 18"/>
                  <a:gd name="T38" fmla="*/ 47 w 48"/>
                  <a:gd name="T39" fmla="*/ 6 h 18"/>
                  <a:gd name="T40" fmla="*/ 45 w 48"/>
                  <a:gd name="T41" fmla="*/ 2 h 18"/>
                  <a:gd name="T42" fmla="*/ 43 w 48"/>
                  <a:gd name="T43" fmla="*/ 0 h 18"/>
                  <a:gd name="T44" fmla="*/ 39 w 48"/>
                  <a:gd name="T45" fmla="*/ 0 h 18"/>
                  <a:gd name="T46" fmla="*/ 39 w 4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8">
                    <a:moveTo>
                      <a:pt x="39" y="0"/>
                    </a:moveTo>
                    <a:lnTo>
                      <a:pt x="9" y="0"/>
                    </a:lnTo>
                    <a:lnTo>
                      <a:pt x="9" y="0"/>
                    </a:lnTo>
                    <a:lnTo>
                      <a:pt x="5" y="0"/>
                    </a:lnTo>
                    <a:lnTo>
                      <a:pt x="2" y="2"/>
                    </a:lnTo>
                    <a:lnTo>
                      <a:pt x="0" y="6"/>
                    </a:lnTo>
                    <a:lnTo>
                      <a:pt x="0" y="8"/>
                    </a:lnTo>
                    <a:lnTo>
                      <a:pt x="0" y="8"/>
                    </a:lnTo>
                    <a:lnTo>
                      <a:pt x="0" y="12"/>
                    </a:lnTo>
                    <a:lnTo>
                      <a:pt x="2" y="15"/>
                    </a:lnTo>
                    <a:lnTo>
                      <a:pt x="5" y="16"/>
                    </a:lnTo>
                    <a:lnTo>
                      <a:pt x="9" y="18"/>
                    </a:lnTo>
                    <a:lnTo>
                      <a:pt x="39" y="18"/>
                    </a:lnTo>
                    <a:lnTo>
                      <a:pt x="39" y="18"/>
                    </a:lnTo>
                    <a:lnTo>
                      <a:pt x="43" y="16"/>
                    </a:lnTo>
                    <a:lnTo>
                      <a:pt x="45" y="15"/>
                    </a:lnTo>
                    <a:lnTo>
                      <a:pt x="47" y="12"/>
                    </a:lnTo>
                    <a:lnTo>
                      <a:pt x="48" y="8"/>
                    </a:lnTo>
                    <a:lnTo>
                      <a:pt x="48" y="8"/>
                    </a:lnTo>
                    <a:lnTo>
                      <a:pt x="47" y="6"/>
                    </a:lnTo>
                    <a:lnTo>
                      <a:pt x="45" y="2"/>
                    </a:lnTo>
                    <a:lnTo>
                      <a:pt x="43" y="0"/>
                    </a:lnTo>
                    <a:lnTo>
                      <a:pt x="39" y="0"/>
                    </a:lnTo>
                    <a:lnTo>
                      <a:pt x="39" y="0"/>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3" name="Freeform 309">
                <a:extLst>
                  <a:ext uri="{FF2B5EF4-FFF2-40B4-BE49-F238E27FC236}">
                    <a16:creationId xmlns:a16="http://schemas.microsoft.com/office/drawing/2014/main" id="{0E1556BC-A840-4D9E-94BC-7D813BAA3550}"/>
                  </a:ext>
                </a:extLst>
              </p:cNvPr>
              <p:cNvSpPr>
                <a:spLocks/>
              </p:cNvSpPr>
              <p:nvPr/>
            </p:nvSpPr>
            <p:spPr bwMode="auto">
              <a:xfrm>
                <a:off x="11464926" y="3534410"/>
                <a:ext cx="33338" cy="25400"/>
              </a:xfrm>
              <a:custGeom>
                <a:avLst/>
                <a:gdLst>
                  <a:gd name="T0" fmla="*/ 8 w 42"/>
                  <a:gd name="T1" fmla="*/ 32 h 32"/>
                  <a:gd name="T2" fmla="*/ 8 w 42"/>
                  <a:gd name="T3" fmla="*/ 32 h 32"/>
                  <a:gd name="T4" fmla="*/ 14 w 42"/>
                  <a:gd name="T5" fmla="*/ 31 h 32"/>
                  <a:gd name="T6" fmla="*/ 37 w 42"/>
                  <a:gd name="T7" fmla="*/ 17 h 32"/>
                  <a:gd name="T8" fmla="*/ 37 w 42"/>
                  <a:gd name="T9" fmla="*/ 17 h 32"/>
                  <a:gd name="T10" fmla="*/ 39 w 42"/>
                  <a:gd name="T11" fmla="*/ 14 h 32"/>
                  <a:gd name="T12" fmla="*/ 42 w 42"/>
                  <a:gd name="T13" fmla="*/ 12 h 32"/>
                  <a:gd name="T14" fmla="*/ 42 w 42"/>
                  <a:gd name="T15" fmla="*/ 8 h 32"/>
                  <a:gd name="T16" fmla="*/ 41 w 42"/>
                  <a:gd name="T17" fmla="*/ 4 h 32"/>
                  <a:gd name="T18" fmla="*/ 41 w 42"/>
                  <a:gd name="T19" fmla="*/ 4 h 32"/>
                  <a:gd name="T20" fmla="*/ 38 w 42"/>
                  <a:gd name="T21" fmla="*/ 2 h 32"/>
                  <a:gd name="T22" fmla="*/ 35 w 42"/>
                  <a:gd name="T23" fmla="*/ 0 h 32"/>
                  <a:gd name="T24" fmla="*/ 35 w 42"/>
                  <a:gd name="T25" fmla="*/ 0 h 32"/>
                  <a:gd name="T26" fmla="*/ 31 w 42"/>
                  <a:gd name="T27" fmla="*/ 0 h 32"/>
                  <a:gd name="T28" fmla="*/ 28 w 42"/>
                  <a:gd name="T29" fmla="*/ 1 h 32"/>
                  <a:gd name="T30" fmla="*/ 4 w 42"/>
                  <a:gd name="T31" fmla="*/ 14 h 32"/>
                  <a:gd name="T32" fmla="*/ 4 w 42"/>
                  <a:gd name="T33" fmla="*/ 14 h 32"/>
                  <a:gd name="T34" fmla="*/ 2 w 42"/>
                  <a:gd name="T35" fmla="*/ 17 h 32"/>
                  <a:gd name="T36" fmla="*/ 0 w 42"/>
                  <a:gd name="T37" fmla="*/ 20 h 32"/>
                  <a:gd name="T38" fmla="*/ 0 w 42"/>
                  <a:gd name="T39" fmla="*/ 24 h 32"/>
                  <a:gd name="T40" fmla="*/ 0 w 42"/>
                  <a:gd name="T41" fmla="*/ 28 h 32"/>
                  <a:gd name="T42" fmla="*/ 0 w 42"/>
                  <a:gd name="T43" fmla="*/ 28 h 32"/>
                  <a:gd name="T44" fmla="*/ 4 w 42"/>
                  <a:gd name="T45" fmla="*/ 31 h 32"/>
                  <a:gd name="T46" fmla="*/ 8 w 42"/>
                  <a:gd name="T47" fmla="*/ 32 h 32"/>
                  <a:gd name="T48" fmla="*/ 8 w 4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2">
                    <a:moveTo>
                      <a:pt x="8" y="32"/>
                    </a:moveTo>
                    <a:lnTo>
                      <a:pt x="8" y="32"/>
                    </a:lnTo>
                    <a:lnTo>
                      <a:pt x="14" y="31"/>
                    </a:lnTo>
                    <a:lnTo>
                      <a:pt x="37" y="17"/>
                    </a:lnTo>
                    <a:lnTo>
                      <a:pt x="37" y="17"/>
                    </a:lnTo>
                    <a:lnTo>
                      <a:pt x="39" y="14"/>
                    </a:lnTo>
                    <a:lnTo>
                      <a:pt x="42" y="12"/>
                    </a:lnTo>
                    <a:lnTo>
                      <a:pt x="42" y="8"/>
                    </a:lnTo>
                    <a:lnTo>
                      <a:pt x="41" y="4"/>
                    </a:lnTo>
                    <a:lnTo>
                      <a:pt x="41" y="4"/>
                    </a:lnTo>
                    <a:lnTo>
                      <a:pt x="38" y="2"/>
                    </a:lnTo>
                    <a:lnTo>
                      <a:pt x="35" y="0"/>
                    </a:lnTo>
                    <a:lnTo>
                      <a:pt x="35" y="0"/>
                    </a:lnTo>
                    <a:lnTo>
                      <a:pt x="31" y="0"/>
                    </a:lnTo>
                    <a:lnTo>
                      <a:pt x="28" y="1"/>
                    </a:lnTo>
                    <a:lnTo>
                      <a:pt x="4" y="14"/>
                    </a:lnTo>
                    <a:lnTo>
                      <a:pt x="4" y="14"/>
                    </a:lnTo>
                    <a:lnTo>
                      <a:pt x="2" y="17"/>
                    </a:lnTo>
                    <a:lnTo>
                      <a:pt x="0" y="20"/>
                    </a:lnTo>
                    <a:lnTo>
                      <a:pt x="0" y="24"/>
                    </a:lnTo>
                    <a:lnTo>
                      <a:pt x="0" y="28"/>
                    </a:lnTo>
                    <a:lnTo>
                      <a:pt x="0" y="28"/>
                    </a:lnTo>
                    <a:lnTo>
                      <a:pt x="4" y="31"/>
                    </a:lnTo>
                    <a:lnTo>
                      <a:pt x="8" y="32"/>
                    </a:lnTo>
                    <a:lnTo>
                      <a:pt x="8" y="32"/>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4" name="Freeform 310">
                <a:extLst>
                  <a:ext uri="{FF2B5EF4-FFF2-40B4-BE49-F238E27FC236}">
                    <a16:creationId xmlns:a16="http://schemas.microsoft.com/office/drawing/2014/main" id="{1D8D907C-214B-4E8C-8612-40EABF09CCB6}"/>
                  </a:ext>
                </a:extLst>
              </p:cNvPr>
              <p:cNvSpPr>
                <a:spLocks/>
              </p:cNvSpPr>
              <p:nvPr/>
            </p:nvSpPr>
            <p:spPr bwMode="auto">
              <a:xfrm>
                <a:off x="11464926" y="3645535"/>
                <a:ext cx="33338" cy="23813"/>
              </a:xfrm>
              <a:custGeom>
                <a:avLst/>
                <a:gdLst>
                  <a:gd name="T0" fmla="*/ 37 w 42"/>
                  <a:gd name="T1" fmla="*/ 15 h 31"/>
                  <a:gd name="T2" fmla="*/ 14 w 42"/>
                  <a:gd name="T3" fmla="*/ 1 h 31"/>
                  <a:gd name="T4" fmla="*/ 14 w 42"/>
                  <a:gd name="T5" fmla="*/ 1 h 31"/>
                  <a:gd name="T6" fmla="*/ 10 w 42"/>
                  <a:gd name="T7" fmla="*/ 0 h 31"/>
                  <a:gd name="T8" fmla="*/ 7 w 42"/>
                  <a:gd name="T9" fmla="*/ 0 h 31"/>
                  <a:gd name="T10" fmla="*/ 3 w 42"/>
                  <a:gd name="T11" fmla="*/ 1 h 31"/>
                  <a:gd name="T12" fmla="*/ 0 w 42"/>
                  <a:gd name="T13" fmla="*/ 4 h 31"/>
                  <a:gd name="T14" fmla="*/ 0 w 42"/>
                  <a:gd name="T15" fmla="*/ 4 h 31"/>
                  <a:gd name="T16" fmla="*/ 0 w 42"/>
                  <a:gd name="T17" fmla="*/ 8 h 31"/>
                  <a:gd name="T18" fmla="*/ 0 w 42"/>
                  <a:gd name="T19" fmla="*/ 11 h 31"/>
                  <a:gd name="T20" fmla="*/ 2 w 42"/>
                  <a:gd name="T21" fmla="*/ 14 h 31"/>
                  <a:gd name="T22" fmla="*/ 4 w 42"/>
                  <a:gd name="T23" fmla="*/ 16 h 31"/>
                  <a:gd name="T24" fmla="*/ 28 w 42"/>
                  <a:gd name="T25" fmla="*/ 31 h 31"/>
                  <a:gd name="T26" fmla="*/ 28 w 42"/>
                  <a:gd name="T27" fmla="*/ 31 h 31"/>
                  <a:gd name="T28" fmla="*/ 33 w 42"/>
                  <a:gd name="T29" fmla="*/ 31 h 31"/>
                  <a:gd name="T30" fmla="*/ 33 w 42"/>
                  <a:gd name="T31" fmla="*/ 31 h 31"/>
                  <a:gd name="T32" fmla="*/ 37 w 42"/>
                  <a:gd name="T33" fmla="*/ 30 h 31"/>
                  <a:gd name="T34" fmla="*/ 41 w 42"/>
                  <a:gd name="T35" fmla="*/ 27 h 31"/>
                  <a:gd name="T36" fmla="*/ 41 w 42"/>
                  <a:gd name="T37" fmla="*/ 27 h 31"/>
                  <a:gd name="T38" fmla="*/ 42 w 42"/>
                  <a:gd name="T39" fmla="*/ 23 h 31"/>
                  <a:gd name="T40" fmla="*/ 42 w 42"/>
                  <a:gd name="T41" fmla="*/ 20 h 31"/>
                  <a:gd name="T42" fmla="*/ 39 w 42"/>
                  <a:gd name="T43" fmla="*/ 18 h 31"/>
                  <a:gd name="T44" fmla="*/ 37 w 42"/>
                  <a:gd name="T45" fmla="*/ 15 h 31"/>
                  <a:gd name="T46" fmla="*/ 37 w 42"/>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37" y="15"/>
                    </a:moveTo>
                    <a:lnTo>
                      <a:pt x="14" y="1"/>
                    </a:lnTo>
                    <a:lnTo>
                      <a:pt x="14" y="1"/>
                    </a:lnTo>
                    <a:lnTo>
                      <a:pt x="10" y="0"/>
                    </a:lnTo>
                    <a:lnTo>
                      <a:pt x="7" y="0"/>
                    </a:lnTo>
                    <a:lnTo>
                      <a:pt x="3" y="1"/>
                    </a:lnTo>
                    <a:lnTo>
                      <a:pt x="0" y="4"/>
                    </a:lnTo>
                    <a:lnTo>
                      <a:pt x="0" y="4"/>
                    </a:lnTo>
                    <a:lnTo>
                      <a:pt x="0" y="8"/>
                    </a:lnTo>
                    <a:lnTo>
                      <a:pt x="0" y="11"/>
                    </a:lnTo>
                    <a:lnTo>
                      <a:pt x="2" y="14"/>
                    </a:lnTo>
                    <a:lnTo>
                      <a:pt x="4" y="16"/>
                    </a:lnTo>
                    <a:lnTo>
                      <a:pt x="28" y="31"/>
                    </a:lnTo>
                    <a:lnTo>
                      <a:pt x="28" y="31"/>
                    </a:lnTo>
                    <a:lnTo>
                      <a:pt x="33" y="31"/>
                    </a:lnTo>
                    <a:lnTo>
                      <a:pt x="33" y="31"/>
                    </a:lnTo>
                    <a:lnTo>
                      <a:pt x="37" y="30"/>
                    </a:lnTo>
                    <a:lnTo>
                      <a:pt x="41" y="27"/>
                    </a:lnTo>
                    <a:lnTo>
                      <a:pt x="41" y="27"/>
                    </a:lnTo>
                    <a:lnTo>
                      <a:pt x="42" y="23"/>
                    </a:lnTo>
                    <a:lnTo>
                      <a:pt x="42" y="20"/>
                    </a:lnTo>
                    <a:lnTo>
                      <a:pt x="39" y="18"/>
                    </a:lnTo>
                    <a:lnTo>
                      <a:pt x="37" y="15"/>
                    </a:lnTo>
                    <a:lnTo>
                      <a:pt x="37" y="15"/>
                    </a:lnTo>
                    <a:close/>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239" name="Group 238">
            <a:extLst>
              <a:ext uri="{FF2B5EF4-FFF2-40B4-BE49-F238E27FC236}">
                <a16:creationId xmlns:a16="http://schemas.microsoft.com/office/drawing/2014/main" id="{567EC6AF-3A27-48D2-AE42-561BF8A4C98B}"/>
              </a:ext>
            </a:extLst>
          </p:cNvPr>
          <p:cNvGrpSpPr/>
          <p:nvPr/>
        </p:nvGrpSpPr>
        <p:grpSpPr>
          <a:xfrm>
            <a:off x="1792007" y="3184556"/>
            <a:ext cx="338328" cy="338328"/>
            <a:chOff x="-395483" y="1495281"/>
            <a:chExt cx="489114" cy="479018"/>
          </a:xfrm>
        </p:grpSpPr>
        <p:sp>
          <p:nvSpPr>
            <p:cNvPr id="161" name="Sev01">
              <a:extLst>
                <a:ext uri="{FF2B5EF4-FFF2-40B4-BE49-F238E27FC236}">
                  <a16:creationId xmlns:a16="http://schemas.microsoft.com/office/drawing/2014/main" id="{BACD5BF2-E901-4557-887C-088A6777FD21}"/>
                </a:ext>
              </a:extLst>
            </p:cNvPr>
            <p:cNvSpPr>
              <a:spLocks noChangeAspect="1"/>
            </p:cNvSpPr>
            <p:nvPr/>
          </p:nvSpPr>
          <p:spPr>
            <a:xfrm>
              <a:off x="-395483" y="1495281"/>
              <a:ext cx="487669" cy="475649"/>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333"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grpSp>
          <p:nvGrpSpPr>
            <p:cNvPr id="175" name="Group 174">
              <a:extLst>
                <a:ext uri="{FF2B5EF4-FFF2-40B4-BE49-F238E27FC236}">
                  <a16:creationId xmlns:a16="http://schemas.microsoft.com/office/drawing/2014/main" id="{ACCA900E-21B3-4942-B4E9-DDB9DAB87D2A}"/>
                </a:ext>
              </a:extLst>
            </p:cNvPr>
            <p:cNvGrpSpPr>
              <a:grpSpLocks noChangeAspect="1"/>
            </p:cNvGrpSpPr>
            <p:nvPr/>
          </p:nvGrpSpPr>
          <p:grpSpPr>
            <a:xfrm>
              <a:off x="-381857" y="1498811"/>
              <a:ext cx="475488" cy="475488"/>
              <a:chOff x="11115676" y="5860098"/>
              <a:chExt cx="522288" cy="522288"/>
            </a:xfrm>
            <a:solidFill>
              <a:schemeClr val="accent4"/>
            </a:solidFill>
          </p:grpSpPr>
          <p:sp>
            <p:nvSpPr>
              <p:cNvPr id="176" name="Freeform 95">
                <a:extLst>
                  <a:ext uri="{FF2B5EF4-FFF2-40B4-BE49-F238E27FC236}">
                    <a16:creationId xmlns:a16="http://schemas.microsoft.com/office/drawing/2014/main" id="{5D85EC0A-AE23-48FA-9563-80ADD0D93954}"/>
                  </a:ext>
                </a:extLst>
              </p:cNvPr>
              <p:cNvSpPr>
                <a:spLocks noEditPoints="1"/>
              </p:cNvSpPr>
              <p:nvPr/>
            </p:nvSpPr>
            <p:spPr bwMode="auto">
              <a:xfrm>
                <a:off x="11115676" y="5860098"/>
                <a:ext cx="522288" cy="522288"/>
              </a:xfrm>
              <a:custGeom>
                <a:avLst/>
                <a:gdLst>
                  <a:gd name="T0" fmla="*/ 312 w 659"/>
                  <a:gd name="T1" fmla="*/ 657 h 657"/>
                  <a:gd name="T2" fmla="*/ 264 w 659"/>
                  <a:gd name="T3" fmla="*/ 650 h 657"/>
                  <a:gd name="T4" fmla="*/ 202 w 659"/>
                  <a:gd name="T5" fmla="*/ 631 h 657"/>
                  <a:gd name="T6" fmla="*/ 120 w 659"/>
                  <a:gd name="T7" fmla="*/ 582 h 657"/>
                  <a:gd name="T8" fmla="*/ 57 w 659"/>
                  <a:gd name="T9" fmla="*/ 512 h 657"/>
                  <a:gd name="T10" fmla="*/ 15 w 659"/>
                  <a:gd name="T11" fmla="*/ 426 h 657"/>
                  <a:gd name="T12" fmla="*/ 4 w 659"/>
                  <a:gd name="T13" fmla="*/ 379 h 657"/>
                  <a:gd name="T14" fmla="*/ 0 w 659"/>
                  <a:gd name="T15" fmla="*/ 328 h 657"/>
                  <a:gd name="T16" fmla="*/ 2 w 659"/>
                  <a:gd name="T17" fmla="*/ 294 h 657"/>
                  <a:gd name="T18" fmla="*/ 11 w 659"/>
                  <a:gd name="T19" fmla="*/ 246 h 657"/>
                  <a:gd name="T20" fmla="*/ 41 w 659"/>
                  <a:gd name="T21" fmla="*/ 172 h 657"/>
                  <a:gd name="T22" fmla="*/ 97 w 659"/>
                  <a:gd name="T23" fmla="*/ 95 h 657"/>
                  <a:gd name="T24" fmla="*/ 172 w 659"/>
                  <a:gd name="T25" fmla="*/ 39 h 657"/>
                  <a:gd name="T26" fmla="*/ 248 w 659"/>
                  <a:gd name="T27" fmla="*/ 9 h 657"/>
                  <a:gd name="T28" fmla="*/ 296 w 659"/>
                  <a:gd name="T29" fmla="*/ 1 h 657"/>
                  <a:gd name="T30" fmla="*/ 330 w 659"/>
                  <a:gd name="T31" fmla="*/ 0 h 657"/>
                  <a:gd name="T32" fmla="*/ 379 w 659"/>
                  <a:gd name="T33" fmla="*/ 2 h 657"/>
                  <a:gd name="T34" fmla="*/ 428 w 659"/>
                  <a:gd name="T35" fmla="*/ 15 h 657"/>
                  <a:gd name="T36" fmla="*/ 514 w 659"/>
                  <a:gd name="T37" fmla="*/ 55 h 657"/>
                  <a:gd name="T38" fmla="*/ 584 w 659"/>
                  <a:gd name="T39" fmla="*/ 119 h 657"/>
                  <a:gd name="T40" fmla="*/ 632 w 659"/>
                  <a:gd name="T41" fmla="*/ 200 h 657"/>
                  <a:gd name="T42" fmla="*/ 652 w 659"/>
                  <a:gd name="T43" fmla="*/ 262 h 657"/>
                  <a:gd name="T44" fmla="*/ 658 w 659"/>
                  <a:gd name="T45" fmla="*/ 312 h 657"/>
                  <a:gd name="T46" fmla="*/ 658 w 659"/>
                  <a:gd name="T47" fmla="*/ 345 h 657"/>
                  <a:gd name="T48" fmla="*/ 652 w 659"/>
                  <a:gd name="T49" fmla="*/ 395 h 657"/>
                  <a:gd name="T50" fmla="*/ 632 w 659"/>
                  <a:gd name="T51" fmla="*/ 455 h 657"/>
                  <a:gd name="T52" fmla="*/ 584 w 659"/>
                  <a:gd name="T53" fmla="*/ 537 h 657"/>
                  <a:gd name="T54" fmla="*/ 514 w 659"/>
                  <a:gd name="T55" fmla="*/ 601 h 657"/>
                  <a:gd name="T56" fmla="*/ 428 w 659"/>
                  <a:gd name="T57" fmla="*/ 642 h 657"/>
                  <a:gd name="T58" fmla="*/ 379 w 659"/>
                  <a:gd name="T59" fmla="*/ 653 h 657"/>
                  <a:gd name="T60" fmla="*/ 330 w 659"/>
                  <a:gd name="T61" fmla="*/ 657 h 657"/>
                  <a:gd name="T62" fmla="*/ 330 w 659"/>
                  <a:gd name="T63" fmla="*/ 37 h 657"/>
                  <a:gd name="T64" fmla="*/ 244 w 659"/>
                  <a:gd name="T65" fmla="*/ 49 h 657"/>
                  <a:gd name="T66" fmla="*/ 167 w 659"/>
                  <a:gd name="T67" fmla="*/ 87 h 657"/>
                  <a:gd name="T68" fmla="*/ 105 w 659"/>
                  <a:gd name="T69" fmla="*/ 144 h 657"/>
                  <a:gd name="T70" fmla="*/ 61 w 659"/>
                  <a:gd name="T71" fmla="*/ 215 h 657"/>
                  <a:gd name="T72" fmla="*/ 39 w 659"/>
                  <a:gd name="T73" fmla="*/ 298 h 657"/>
                  <a:gd name="T74" fmla="*/ 39 w 659"/>
                  <a:gd name="T75" fmla="*/ 357 h 657"/>
                  <a:gd name="T76" fmla="*/ 61 w 659"/>
                  <a:gd name="T77" fmla="*/ 442 h 657"/>
                  <a:gd name="T78" fmla="*/ 105 w 659"/>
                  <a:gd name="T79" fmla="*/ 513 h 657"/>
                  <a:gd name="T80" fmla="*/ 167 w 659"/>
                  <a:gd name="T81" fmla="*/ 570 h 657"/>
                  <a:gd name="T82" fmla="*/ 244 w 659"/>
                  <a:gd name="T83" fmla="*/ 606 h 657"/>
                  <a:gd name="T84" fmla="*/ 330 w 659"/>
                  <a:gd name="T85" fmla="*/ 619 h 657"/>
                  <a:gd name="T86" fmla="*/ 389 w 659"/>
                  <a:gd name="T87" fmla="*/ 614 h 657"/>
                  <a:gd name="T88" fmla="*/ 468 w 659"/>
                  <a:gd name="T89" fmla="*/ 584 h 657"/>
                  <a:gd name="T90" fmla="*/ 535 w 659"/>
                  <a:gd name="T91" fmla="*/ 535 h 657"/>
                  <a:gd name="T92" fmla="*/ 585 w 659"/>
                  <a:gd name="T93" fmla="*/ 467 h 657"/>
                  <a:gd name="T94" fmla="*/ 615 w 659"/>
                  <a:gd name="T95" fmla="*/ 387 h 657"/>
                  <a:gd name="T96" fmla="*/ 621 w 659"/>
                  <a:gd name="T97" fmla="*/ 328 h 657"/>
                  <a:gd name="T98" fmla="*/ 608 w 659"/>
                  <a:gd name="T99" fmla="*/ 242 h 657"/>
                  <a:gd name="T100" fmla="*/ 572 w 659"/>
                  <a:gd name="T101" fmla="*/ 165 h 657"/>
                  <a:gd name="T102" fmla="*/ 515 w 659"/>
                  <a:gd name="T103" fmla="*/ 103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4" y="650"/>
                    </a:lnTo>
                    <a:lnTo>
                      <a:pt x="248" y="646"/>
                    </a:lnTo>
                    <a:lnTo>
                      <a:pt x="232" y="642"/>
                    </a:lnTo>
                    <a:lnTo>
                      <a:pt x="202" y="631"/>
                    </a:lnTo>
                    <a:lnTo>
                      <a:pt x="172" y="617"/>
                    </a:lnTo>
                    <a:lnTo>
                      <a:pt x="146" y="601"/>
                    </a:lnTo>
                    <a:lnTo>
                      <a:pt x="120" y="582"/>
                    </a:lnTo>
                    <a:lnTo>
                      <a:pt x="97" y="560"/>
                    </a:lnTo>
                    <a:lnTo>
                      <a:pt x="76" y="537"/>
                    </a:lnTo>
                    <a:lnTo>
                      <a:pt x="57" y="512"/>
                    </a:lnTo>
                    <a:lnTo>
                      <a:pt x="41" y="485"/>
                    </a:lnTo>
                    <a:lnTo>
                      <a:pt x="26" y="455"/>
                    </a:lnTo>
                    <a:lnTo>
                      <a:pt x="15" y="426"/>
                    </a:lnTo>
                    <a:lnTo>
                      <a:pt x="11" y="410"/>
                    </a:lnTo>
                    <a:lnTo>
                      <a:pt x="7" y="395"/>
                    </a:lnTo>
                    <a:lnTo>
                      <a:pt x="4" y="379"/>
                    </a:lnTo>
                    <a:lnTo>
                      <a:pt x="2" y="361"/>
                    </a:lnTo>
                    <a:lnTo>
                      <a:pt x="0" y="345"/>
                    </a:lnTo>
                    <a:lnTo>
                      <a:pt x="0" y="328"/>
                    </a:lnTo>
                    <a:lnTo>
                      <a:pt x="0" y="328"/>
                    </a:lnTo>
                    <a:lnTo>
                      <a:pt x="0" y="312"/>
                    </a:lnTo>
                    <a:lnTo>
                      <a:pt x="2" y="294"/>
                    </a:lnTo>
                    <a:lnTo>
                      <a:pt x="4" y="278"/>
                    </a:lnTo>
                    <a:lnTo>
                      <a:pt x="7" y="262"/>
                    </a:lnTo>
                    <a:lnTo>
                      <a:pt x="11" y="246"/>
                    </a:lnTo>
                    <a:lnTo>
                      <a:pt x="15" y="231"/>
                    </a:lnTo>
                    <a:lnTo>
                      <a:pt x="26" y="200"/>
                    </a:lnTo>
                    <a:lnTo>
                      <a:pt x="41" y="172"/>
                    </a:lnTo>
                    <a:lnTo>
                      <a:pt x="57" y="145"/>
                    </a:lnTo>
                    <a:lnTo>
                      <a:pt x="76" y="119"/>
                    </a:lnTo>
                    <a:lnTo>
                      <a:pt x="97" y="95"/>
                    </a:lnTo>
                    <a:lnTo>
                      <a:pt x="120" y="75"/>
                    </a:lnTo>
                    <a:lnTo>
                      <a:pt x="146" y="55"/>
                    </a:lnTo>
                    <a:lnTo>
                      <a:pt x="172" y="39"/>
                    </a:lnTo>
                    <a:lnTo>
                      <a:pt x="202" y="25"/>
                    </a:lnTo>
                    <a:lnTo>
                      <a:pt x="232" y="15"/>
                    </a:lnTo>
                    <a:lnTo>
                      <a:pt x="248" y="9"/>
                    </a:lnTo>
                    <a:lnTo>
                      <a:pt x="264" y="6"/>
                    </a:lnTo>
                    <a:lnTo>
                      <a:pt x="280" y="2"/>
                    </a:lnTo>
                    <a:lnTo>
                      <a:pt x="296" y="1"/>
                    </a:lnTo>
                    <a:lnTo>
                      <a:pt x="312" y="0"/>
                    </a:lnTo>
                    <a:lnTo>
                      <a:pt x="330" y="0"/>
                    </a:lnTo>
                    <a:lnTo>
                      <a:pt x="330" y="0"/>
                    </a:lnTo>
                    <a:lnTo>
                      <a:pt x="346" y="0"/>
                    </a:lnTo>
                    <a:lnTo>
                      <a:pt x="363" y="1"/>
                    </a:lnTo>
                    <a:lnTo>
                      <a:pt x="379" y="2"/>
                    </a:lnTo>
                    <a:lnTo>
                      <a:pt x="396" y="6"/>
                    </a:lnTo>
                    <a:lnTo>
                      <a:pt x="412" y="9"/>
                    </a:lnTo>
                    <a:lnTo>
                      <a:pt x="428" y="15"/>
                    </a:lnTo>
                    <a:lnTo>
                      <a:pt x="457" y="25"/>
                    </a:lnTo>
                    <a:lnTo>
                      <a:pt x="486" y="39"/>
                    </a:lnTo>
                    <a:lnTo>
                      <a:pt x="514" y="55"/>
                    </a:lnTo>
                    <a:lnTo>
                      <a:pt x="539" y="75"/>
                    </a:lnTo>
                    <a:lnTo>
                      <a:pt x="562" y="95"/>
                    </a:lnTo>
                    <a:lnTo>
                      <a:pt x="584" y="119"/>
                    </a:lnTo>
                    <a:lnTo>
                      <a:pt x="603" y="145"/>
                    </a:lnTo>
                    <a:lnTo>
                      <a:pt x="619" y="172"/>
                    </a:lnTo>
                    <a:lnTo>
                      <a:pt x="632" y="200"/>
                    </a:lnTo>
                    <a:lnTo>
                      <a:pt x="644" y="231"/>
                    </a:lnTo>
                    <a:lnTo>
                      <a:pt x="648" y="246"/>
                    </a:lnTo>
                    <a:lnTo>
                      <a:pt x="652" y="262"/>
                    </a:lnTo>
                    <a:lnTo>
                      <a:pt x="655" y="278"/>
                    </a:lnTo>
                    <a:lnTo>
                      <a:pt x="656" y="294"/>
                    </a:lnTo>
                    <a:lnTo>
                      <a:pt x="658" y="312"/>
                    </a:lnTo>
                    <a:lnTo>
                      <a:pt x="659" y="328"/>
                    </a:lnTo>
                    <a:lnTo>
                      <a:pt x="659" y="328"/>
                    </a:lnTo>
                    <a:lnTo>
                      <a:pt x="658" y="345"/>
                    </a:lnTo>
                    <a:lnTo>
                      <a:pt x="656" y="361"/>
                    </a:lnTo>
                    <a:lnTo>
                      <a:pt x="655" y="379"/>
                    </a:lnTo>
                    <a:lnTo>
                      <a:pt x="652" y="395"/>
                    </a:lnTo>
                    <a:lnTo>
                      <a:pt x="648" y="410"/>
                    </a:lnTo>
                    <a:lnTo>
                      <a:pt x="644" y="426"/>
                    </a:lnTo>
                    <a:lnTo>
                      <a:pt x="632" y="455"/>
                    </a:lnTo>
                    <a:lnTo>
                      <a:pt x="619" y="485"/>
                    </a:lnTo>
                    <a:lnTo>
                      <a:pt x="603" y="512"/>
                    </a:lnTo>
                    <a:lnTo>
                      <a:pt x="584" y="537"/>
                    </a:lnTo>
                    <a:lnTo>
                      <a:pt x="562" y="560"/>
                    </a:lnTo>
                    <a:lnTo>
                      <a:pt x="539" y="582"/>
                    </a:lnTo>
                    <a:lnTo>
                      <a:pt x="514" y="601"/>
                    </a:lnTo>
                    <a:lnTo>
                      <a:pt x="486" y="617"/>
                    </a:lnTo>
                    <a:lnTo>
                      <a:pt x="457" y="631"/>
                    </a:lnTo>
                    <a:lnTo>
                      <a:pt x="428" y="642"/>
                    </a:lnTo>
                    <a:lnTo>
                      <a:pt x="412" y="646"/>
                    </a:lnTo>
                    <a:lnTo>
                      <a:pt x="396" y="650"/>
                    </a:lnTo>
                    <a:lnTo>
                      <a:pt x="379" y="653"/>
                    </a:lnTo>
                    <a:lnTo>
                      <a:pt x="363" y="656"/>
                    </a:lnTo>
                    <a:lnTo>
                      <a:pt x="346" y="657"/>
                    </a:lnTo>
                    <a:lnTo>
                      <a:pt x="330" y="657"/>
                    </a:lnTo>
                    <a:lnTo>
                      <a:pt x="330" y="657"/>
                    </a:lnTo>
                    <a:close/>
                    <a:moveTo>
                      <a:pt x="330" y="37"/>
                    </a:moveTo>
                    <a:lnTo>
                      <a:pt x="330" y="37"/>
                    </a:lnTo>
                    <a:lnTo>
                      <a:pt x="300" y="39"/>
                    </a:lnTo>
                    <a:lnTo>
                      <a:pt x="271" y="43"/>
                    </a:lnTo>
                    <a:lnTo>
                      <a:pt x="244" y="49"/>
                    </a:lnTo>
                    <a:lnTo>
                      <a:pt x="217" y="60"/>
                    </a:lnTo>
                    <a:lnTo>
                      <a:pt x="191" y="72"/>
                    </a:lnTo>
                    <a:lnTo>
                      <a:pt x="167" y="87"/>
                    </a:lnTo>
                    <a:lnTo>
                      <a:pt x="144" y="103"/>
                    </a:lnTo>
                    <a:lnTo>
                      <a:pt x="124" y="122"/>
                    </a:lnTo>
                    <a:lnTo>
                      <a:pt x="105" y="144"/>
                    </a:lnTo>
                    <a:lnTo>
                      <a:pt x="88" y="165"/>
                    </a:lnTo>
                    <a:lnTo>
                      <a:pt x="73" y="189"/>
                    </a:lnTo>
                    <a:lnTo>
                      <a:pt x="61" y="215"/>
                    </a:lnTo>
                    <a:lnTo>
                      <a:pt x="52" y="242"/>
                    </a:lnTo>
                    <a:lnTo>
                      <a:pt x="45" y="270"/>
                    </a:lnTo>
                    <a:lnTo>
                      <a:pt x="39" y="298"/>
                    </a:lnTo>
                    <a:lnTo>
                      <a:pt x="38" y="328"/>
                    </a:lnTo>
                    <a:lnTo>
                      <a:pt x="38" y="328"/>
                    </a:lnTo>
                    <a:lnTo>
                      <a:pt x="39" y="357"/>
                    </a:lnTo>
                    <a:lnTo>
                      <a:pt x="45" y="387"/>
                    </a:lnTo>
                    <a:lnTo>
                      <a:pt x="52" y="415"/>
                    </a:lnTo>
                    <a:lnTo>
                      <a:pt x="61" y="442"/>
                    </a:lnTo>
                    <a:lnTo>
                      <a:pt x="73" y="467"/>
                    </a:lnTo>
                    <a:lnTo>
                      <a:pt x="88" y="490"/>
                    </a:lnTo>
                    <a:lnTo>
                      <a:pt x="105" y="513"/>
                    </a:lnTo>
                    <a:lnTo>
                      <a:pt x="124" y="535"/>
                    </a:lnTo>
                    <a:lnTo>
                      <a:pt x="144" y="554"/>
                    </a:lnTo>
                    <a:lnTo>
                      <a:pt x="167" y="570"/>
                    </a:lnTo>
                    <a:lnTo>
                      <a:pt x="191" y="584"/>
                    </a:lnTo>
                    <a:lnTo>
                      <a:pt x="217" y="597"/>
                    </a:lnTo>
                    <a:lnTo>
                      <a:pt x="244" y="606"/>
                    </a:lnTo>
                    <a:lnTo>
                      <a:pt x="271" y="614"/>
                    </a:lnTo>
                    <a:lnTo>
                      <a:pt x="300" y="618"/>
                    </a:lnTo>
                    <a:lnTo>
                      <a:pt x="330" y="619"/>
                    </a:lnTo>
                    <a:lnTo>
                      <a:pt x="330" y="619"/>
                    </a:lnTo>
                    <a:lnTo>
                      <a:pt x="359" y="618"/>
                    </a:lnTo>
                    <a:lnTo>
                      <a:pt x="389" y="614"/>
                    </a:lnTo>
                    <a:lnTo>
                      <a:pt x="416" y="606"/>
                    </a:lnTo>
                    <a:lnTo>
                      <a:pt x="443" y="597"/>
                    </a:lnTo>
                    <a:lnTo>
                      <a:pt x="468" y="584"/>
                    </a:lnTo>
                    <a:lnTo>
                      <a:pt x="492" y="570"/>
                    </a:lnTo>
                    <a:lnTo>
                      <a:pt x="515" y="554"/>
                    </a:lnTo>
                    <a:lnTo>
                      <a:pt x="535" y="535"/>
                    </a:lnTo>
                    <a:lnTo>
                      <a:pt x="554" y="513"/>
                    </a:lnTo>
                    <a:lnTo>
                      <a:pt x="572" y="490"/>
                    </a:lnTo>
                    <a:lnTo>
                      <a:pt x="585" y="467"/>
                    </a:lnTo>
                    <a:lnTo>
                      <a:pt x="599" y="442"/>
                    </a:lnTo>
                    <a:lnTo>
                      <a:pt x="608" y="415"/>
                    </a:lnTo>
                    <a:lnTo>
                      <a:pt x="615" y="387"/>
                    </a:lnTo>
                    <a:lnTo>
                      <a:pt x="620" y="357"/>
                    </a:lnTo>
                    <a:lnTo>
                      <a:pt x="621" y="328"/>
                    </a:lnTo>
                    <a:lnTo>
                      <a:pt x="621" y="328"/>
                    </a:lnTo>
                    <a:lnTo>
                      <a:pt x="620" y="298"/>
                    </a:lnTo>
                    <a:lnTo>
                      <a:pt x="615" y="270"/>
                    </a:lnTo>
                    <a:lnTo>
                      <a:pt x="608" y="242"/>
                    </a:lnTo>
                    <a:lnTo>
                      <a:pt x="599" y="215"/>
                    </a:lnTo>
                    <a:lnTo>
                      <a:pt x="585" y="189"/>
                    </a:lnTo>
                    <a:lnTo>
                      <a:pt x="572" y="165"/>
                    </a:lnTo>
                    <a:lnTo>
                      <a:pt x="554" y="144"/>
                    </a:lnTo>
                    <a:lnTo>
                      <a:pt x="535" y="122"/>
                    </a:lnTo>
                    <a:lnTo>
                      <a:pt x="515" y="103"/>
                    </a:lnTo>
                    <a:lnTo>
                      <a:pt x="492" y="87"/>
                    </a:lnTo>
                    <a:lnTo>
                      <a:pt x="468" y="72"/>
                    </a:lnTo>
                    <a:lnTo>
                      <a:pt x="443" y="60"/>
                    </a:lnTo>
                    <a:lnTo>
                      <a:pt x="416" y="49"/>
                    </a:lnTo>
                    <a:lnTo>
                      <a:pt x="389" y="43"/>
                    </a:lnTo>
                    <a:lnTo>
                      <a:pt x="359" y="39"/>
                    </a:lnTo>
                    <a:lnTo>
                      <a:pt x="330" y="37"/>
                    </a:lnTo>
                    <a:lnTo>
                      <a:pt x="330" y="37"/>
                    </a:lnTo>
                    <a:close/>
                  </a:path>
                </a:pathLst>
              </a:custGeom>
              <a:grpFill/>
              <a:ln w="9525">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7" name="Freeform 319">
                <a:extLst>
                  <a:ext uri="{FF2B5EF4-FFF2-40B4-BE49-F238E27FC236}">
                    <a16:creationId xmlns:a16="http://schemas.microsoft.com/office/drawing/2014/main" id="{5071DC0D-3820-4E92-9F5E-F32D69B5131E}"/>
                  </a:ext>
                </a:extLst>
              </p:cNvPr>
              <p:cNvSpPr>
                <a:spLocks/>
              </p:cNvSpPr>
              <p:nvPr/>
            </p:nvSpPr>
            <p:spPr bwMode="auto">
              <a:xfrm>
                <a:off x="11252201" y="6129973"/>
                <a:ext cx="136525" cy="95250"/>
              </a:xfrm>
              <a:custGeom>
                <a:avLst/>
                <a:gdLst>
                  <a:gd name="T0" fmla="*/ 60 w 174"/>
                  <a:gd name="T1" fmla="*/ 0 h 120"/>
                  <a:gd name="T2" fmla="*/ 60 w 174"/>
                  <a:gd name="T3" fmla="*/ 0 h 120"/>
                  <a:gd name="T4" fmla="*/ 48 w 174"/>
                  <a:gd name="T5" fmla="*/ 2 h 120"/>
                  <a:gd name="T6" fmla="*/ 37 w 174"/>
                  <a:gd name="T7" fmla="*/ 4 h 120"/>
                  <a:gd name="T8" fmla="*/ 27 w 174"/>
                  <a:gd name="T9" fmla="*/ 11 h 120"/>
                  <a:gd name="T10" fmla="*/ 18 w 174"/>
                  <a:gd name="T11" fmla="*/ 18 h 120"/>
                  <a:gd name="T12" fmla="*/ 11 w 174"/>
                  <a:gd name="T13" fmla="*/ 27 h 120"/>
                  <a:gd name="T14" fmla="*/ 5 w 174"/>
                  <a:gd name="T15" fmla="*/ 37 h 120"/>
                  <a:gd name="T16" fmla="*/ 2 w 174"/>
                  <a:gd name="T17" fmla="*/ 47 h 120"/>
                  <a:gd name="T18" fmla="*/ 0 w 174"/>
                  <a:gd name="T19" fmla="*/ 60 h 120"/>
                  <a:gd name="T20" fmla="*/ 0 w 174"/>
                  <a:gd name="T21" fmla="*/ 60 h 120"/>
                  <a:gd name="T22" fmla="*/ 2 w 174"/>
                  <a:gd name="T23" fmla="*/ 72 h 120"/>
                  <a:gd name="T24" fmla="*/ 5 w 174"/>
                  <a:gd name="T25" fmla="*/ 84 h 120"/>
                  <a:gd name="T26" fmla="*/ 11 w 174"/>
                  <a:gd name="T27" fmla="*/ 93 h 120"/>
                  <a:gd name="T28" fmla="*/ 18 w 174"/>
                  <a:gd name="T29" fmla="*/ 103 h 120"/>
                  <a:gd name="T30" fmla="*/ 27 w 174"/>
                  <a:gd name="T31" fmla="*/ 109 h 120"/>
                  <a:gd name="T32" fmla="*/ 37 w 174"/>
                  <a:gd name="T33" fmla="*/ 115 h 120"/>
                  <a:gd name="T34" fmla="*/ 48 w 174"/>
                  <a:gd name="T35" fmla="*/ 119 h 120"/>
                  <a:gd name="T36" fmla="*/ 60 w 174"/>
                  <a:gd name="T37" fmla="*/ 120 h 120"/>
                  <a:gd name="T38" fmla="*/ 60 w 174"/>
                  <a:gd name="T39" fmla="*/ 120 h 120"/>
                  <a:gd name="T40" fmla="*/ 70 w 174"/>
                  <a:gd name="T41" fmla="*/ 119 h 120"/>
                  <a:gd name="T42" fmla="*/ 81 w 174"/>
                  <a:gd name="T43" fmla="*/ 116 h 120"/>
                  <a:gd name="T44" fmla="*/ 91 w 174"/>
                  <a:gd name="T45" fmla="*/ 111 h 120"/>
                  <a:gd name="T46" fmla="*/ 99 w 174"/>
                  <a:gd name="T47" fmla="*/ 105 h 120"/>
                  <a:gd name="T48" fmla="*/ 107 w 174"/>
                  <a:gd name="T49" fmla="*/ 97 h 120"/>
                  <a:gd name="T50" fmla="*/ 112 w 174"/>
                  <a:gd name="T51" fmla="*/ 89 h 120"/>
                  <a:gd name="T52" fmla="*/ 116 w 174"/>
                  <a:gd name="T53" fmla="*/ 78 h 120"/>
                  <a:gd name="T54" fmla="*/ 119 w 174"/>
                  <a:gd name="T55" fmla="*/ 69 h 120"/>
                  <a:gd name="T56" fmla="*/ 174 w 174"/>
                  <a:gd name="T57" fmla="*/ 69 h 120"/>
                  <a:gd name="T58" fmla="*/ 174 w 174"/>
                  <a:gd name="T59" fmla="*/ 50 h 120"/>
                  <a:gd name="T60" fmla="*/ 119 w 174"/>
                  <a:gd name="T61" fmla="*/ 50 h 120"/>
                  <a:gd name="T62" fmla="*/ 119 w 174"/>
                  <a:gd name="T63" fmla="*/ 50 h 120"/>
                  <a:gd name="T64" fmla="*/ 116 w 174"/>
                  <a:gd name="T65" fmla="*/ 39 h 120"/>
                  <a:gd name="T66" fmla="*/ 112 w 174"/>
                  <a:gd name="T67" fmla="*/ 30 h 120"/>
                  <a:gd name="T68" fmla="*/ 105 w 174"/>
                  <a:gd name="T69" fmla="*/ 22 h 120"/>
                  <a:gd name="T70" fmla="*/ 99 w 174"/>
                  <a:gd name="T71" fmla="*/ 15 h 120"/>
                  <a:gd name="T72" fmla="*/ 91 w 174"/>
                  <a:gd name="T73" fmla="*/ 9 h 120"/>
                  <a:gd name="T74" fmla="*/ 81 w 174"/>
                  <a:gd name="T75" fmla="*/ 4 h 120"/>
                  <a:gd name="T76" fmla="*/ 70 w 174"/>
                  <a:gd name="T77" fmla="*/ 2 h 120"/>
                  <a:gd name="T78" fmla="*/ 60 w 174"/>
                  <a:gd name="T79" fmla="*/ 0 h 120"/>
                  <a:gd name="T80" fmla="*/ 60 w 174"/>
                  <a:gd name="T8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120">
                    <a:moveTo>
                      <a:pt x="60" y="0"/>
                    </a:moveTo>
                    <a:lnTo>
                      <a:pt x="60" y="0"/>
                    </a:lnTo>
                    <a:lnTo>
                      <a:pt x="48" y="2"/>
                    </a:lnTo>
                    <a:lnTo>
                      <a:pt x="37" y="4"/>
                    </a:lnTo>
                    <a:lnTo>
                      <a:pt x="27" y="11"/>
                    </a:lnTo>
                    <a:lnTo>
                      <a:pt x="18" y="18"/>
                    </a:lnTo>
                    <a:lnTo>
                      <a:pt x="11" y="27"/>
                    </a:lnTo>
                    <a:lnTo>
                      <a:pt x="5" y="37"/>
                    </a:lnTo>
                    <a:lnTo>
                      <a:pt x="2" y="47"/>
                    </a:lnTo>
                    <a:lnTo>
                      <a:pt x="0" y="60"/>
                    </a:lnTo>
                    <a:lnTo>
                      <a:pt x="0" y="60"/>
                    </a:lnTo>
                    <a:lnTo>
                      <a:pt x="2" y="72"/>
                    </a:lnTo>
                    <a:lnTo>
                      <a:pt x="5" y="84"/>
                    </a:lnTo>
                    <a:lnTo>
                      <a:pt x="11" y="93"/>
                    </a:lnTo>
                    <a:lnTo>
                      <a:pt x="18" y="103"/>
                    </a:lnTo>
                    <a:lnTo>
                      <a:pt x="27" y="109"/>
                    </a:lnTo>
                    <a:lnTo>
                      <a:pt x="37" y="115"/>
                    </a:lnTo>
                    <a:lnTo>
                      <a:pt x="48" y="119"/>
                    </a:lnTo>
                    <a:lnTo>
                      <a:pt x="60" y="120"/>
                    </a:lnTo>
                    <a:lnTo>
                      <a:pt x="60" y="120"/>
                    </a:lnTo>
                    <a:lnTo>
                      <a:pt x="70" y="119"/>
                    </a:lnTo>
                    <a:lnTo>
                      <a:pt x="81" y="116"/>
                    </a:lnTo>
                    <a:lnTo>
                      <a:pt x="91" y="111"/>
                    </a:lnTo>
                    <a:lnTo>
                      <a:pt x="99" y="105"/>
                    </a:lnTo>
                    <a:lnTo>
                      <a:pt x="107" y="97"/>
                    </a:lnTo>
                    <a:lnTo>
                      <a:pt x="112" y="89"/>
                    </a:lnTo>
                    <a:lnTo>
                      <a:pt x="116" y="78"/>
                    </a:lnTo>
                    <a:lnTo>
                      <a:pt x="119" y="69"/>
                    </a:lnTo>
                    <a:lnTo>
                      <a:pt x="174" y="69"/>
                    </a:lnTo>
                    <a:lnTo>
                      <a:pt x="174" y="50"/>
                    </a:lnTo>
                    <a:lnTo>
                      <a:pt x="119" y="50"/>
                    </a:lnTo>
                    <a:lnTo>
                      <a:pt x="119" y="50"/>
                    </a:lnTo>
                    <a:lnTo>
                      <a:pt x="116" y="39"/>
                    </a:lnTo>
                    <a:lnTo>
                      <a:pt x="112" y="30"/>
                    </a:lnTo>
                    <a:lnTo>
                      <a:pt x="105" y="22"/>
                    </a:lnTo>
                    <a:lnTo>
                      <a:pt x="99" y="15"/>
                    </a:lnTo>
                    <a:lnTo>
                      <a:pt x="91" y="9"/>
                    </a:lnTo>
                    <a:lnTo>
                      <a:pt x="81" y="4"/>
                    </a:lnTo>
                    <a:lnTo>
                      <a:pt x="70" y="2"/>
                    </a:lnTo>
                    <a:lnTo>
                      <a:pt x="60" y="0"/>
                    </a:lnTo>
                    <a:lnTo>
                      <a:pt x="60" y="0"/>
                    </a:lnTo>
                    <a:close/>
                  </a:path>
                </a:pathLst>
              </a:custGeom>
              <a:grpFill/>
              <a:ln w="9525">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8" name="Freeform 320">
                <a:extLst>
                  <a:ext uri="{FF2B5EF4-FFF2-40B4-BE49-F238E27FC236}">
                    <a16:creationId xmlns:a16="http://schemas.microsoft.com/office/drawing/2014/main" id="{A7BEFCB2-F8A9-4FA3-AF41-097275B7C01A}"/>
                  </a:ext>
                </a:extLst>
              </p:cNvPr>
              <p:cNvSpPr>
                <a:spLocks/>
              </p:cNvSpPr>
              <p:nvPr/>
            </p:nvSpPr>
            <p:spPr bwMode="auto">
              <a:xfrm>
                <a:off x="11401426" y="6088698"/>
                <a:ext cx="100013" cy="136525"/>
              </a:xfrm>
              <a:custGeom>
                <a:avLst/>
                <a:gdLst>
                  <a:gd name="T0" fmla="*/ 64 w 125"/>
                  <a:gd name="T1" fmla="*/ 52 h 172"/>
                  <a:gd name="T2" fmla="*/ 64 w 125"/>
                  <a:gd name="T3" fmla="*/ 52 h 172"/>
                  <a:gd name="T4" fmla="*/ 55 w 125"/>
                  <a:gd name="T5" fmla="*/ 54 h 172"/>
                  <a:gd name="T6" fmla="*/ 46 w 125"/>
                  <a:gd name="T7" fmla="*/ 55 h 172"/>
                  <a:gd name="T8" fmla="*/ 17 w 125"/>
                  <a:gd name="T9" fmla="*/ 0 h 172"/>
                  <a:gd name="T10" fmla="*/ 0 w 125"/>
                  <a:gd name="T11" fmla="*/ 9 h 172"/>
                  <a:gd name="T12" fmla="*/ 30 w 125"/>
                  <a:gd name="T13" fmla="*/ 65 h 172"/>
                  <a:gd name="T14" fmla="*/ 30 w 125"/>
                  <a:gd name="T15" fmla="*/ 65 h 172"/>
                  <a:gd name="T16" fmla="*/ 19 w 125"/>
                  <a:gd name="T17" fmla="*/ 74 h 172"/>
                  <a:gd name="T18" fmla="*/ 12 w 125"/>
                  <a:gd name="T19" fmla="*/ 85 h 172"/>
                  <a:gd name="T20" fmla="*/ 9 w 125"/>
                  <a:gd name="T21" fmla="*/ 91 h 172"/>
                  <a:gd name="T22" fmla="*/ 7 w 125"/>
                  <a:gd name="T23" fmla="*/ 98 h 172"/>
                  <a:gd name="T24" fmla="*/ 5 w 125"/>
                  <a:gd name="T25" fmla="*/ 105 h 172"/>
                  <a:gd name="T26" fmla="*/ 5 w 125"/>
                  <a:gd name="T27" fmla="*/ 112 h 172"/>
                  <a:gd name="T28" fmla="*/ 5 w 125"/>
                  <a:gd name="T29" fmla="*/ 112 h 172"/>
                  <a:gd name="T30" fmla="*/ 7 w 125"/>
                  <a:gd name="T31" fmla="*/ 124 h 172"/>
                  <a:gd name="T32" fmla="*/ 11 w 125"/>
                  <a:gd name="T33" fmla="*/ 136 h 172"/>
                  <a:gd name="T34" fmla="*/ 16 w 125"/>
                  <a:gd name="T35" fmla="*/ 145 h 172"/>
                  <a:gd name="T36" fmla="*/ 23 w 125"/>
                  <a:gd name="T37" fmla="*/ 155 h 172"/>
                  <a:gd name="T38" fmla="*/ 32 w 125"/>
                  <a:gd name="T39" fmla="*/ 161 h 172"/>
                  <a:gd name="T40" fmla="*/ 42 w 125"/>
                  <a:gd name="T41" fmla="*/ 167 h 172"/>
                  <a:gd name="T42" fmla="*/ 54 w 125"/>
                  <a:gd name="T43" fmla="*/ 171 h 172"/>
                  <a:gd name="T44" fmla="*/ 64 w 125"/>
                  <a:gd name="T45" fmla="*/ 172 h 172"/>
                  <a:gd name="T46" fmla="*/ 64 w 125"/>
                  <a:gd name="T47" fmla="*/ 172 h 172"/>
                  <a:gd name="T48" fmla="*/ 77 w 125"/>
                  <a:gd name="T49" fmla="*/ 171 h 172"/>
                  <a:gd name="T50" fmla="*/ 89 w 125"/>
                  <a:gd name="T51" fmla="*/ 167 h 172"/>
                  <a:gd name="T52" fmla="*/ 98 w 125"/>
                  <a:gd name="T53" fmla="*/ 161 h 172"/>
                  <a:gd name="T54" fmla="*/ 107 w 125"/>
                  <a:gd name="T55" fmla="*/ 155 h 172"/>
                  <a:gd name="T56" fmla="*/ 114 w 125"/>
                  <a:gd name="T57" fmla="*/ 145 h 172"/>
                  <a:gd name="T58" fmla="*/ 120 w 125"/>
                  <a:gd name="T59" fmla="*/ 136 h 172"/>
                  <a:gd name="T60" fmla="*/ 124 w 125"/>
                  <a:gd name="T61" fmla="*/ 124 h 172"/>
                  <a:gd name="T62" fmla="*/ 125 w 125"/>
                  <a:gd name="T63" fmla="*/ 112 h 172"/>
                  <a:gd name="T64" fmla="*/ 125 w 125"/>
                  <a:gd name="T65" fmla="*/ 112 h 172"/>
                  <a:gd name="T66" fmla="*/ 124 w 125"/>
                  <a:gd name="T67" fmla="*/ 99 h 172"/>
                  <a:gd name="T68" fmla="*/ 120 w 125"/>
                  <a:gd name="T69" fmla="*/ 89 h 172"/>
                  <a:gd name="T70" fmla="*/ 114 w 125"/>
                  <a:gd name="T71" fmla="*/ 79 h 172"/>
                  <a:gd name="T72" fmla="*/ 107 w 125"/>
                  <a:gd name="T73" fmla="*/ 70 h 172"/>
                  <a:gd name="T74" fmla="*/ 98 w 125"/>
                  <a:gd name="T75" fmla="*/ 63 h 172"/>
                  <a:gd name="T76" fmla="*/ 89 w 125"/>
                  <a:gd name="T77" fmla="*/ 56 h 172"/>
                  <a:gd name="T78" fmla="*/ 77 w 125"/>
                  <a:gd name="T79" fmla="*/ 54 h 172"/>
                  <a:gd name="T80" fmla="*/ 64 w 125"/>
                  <a:gd name="T81" fmla="*/ 52 h 172"/>
                  <a:gd name="T82" fmla="*/ 64 w 125"/>
                  <a:gd name="T83" fmla="*/ 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172">
                    <a:moveTo>
                      <a:pt x="64" y="52"/>
                    </a:moveTo>
                    <a:lnTo>
                      <a:pt x="64" y="52"/>
                    </a:lnTo>
                    <a:lnTo>
                      <a:pt x="55" y="54"/>
                    </a:lnTo>
                    <a:lnTo>
                      <a:pt x="46" y="55"/>
                    </a:lnTo>
                    <a:lnTo>
                      <a:pt x="17" y="0"/>
                    </a:lnTo>
                    <a:lnTo>
                      <a:pt x="0" y="9"/>
                    </a:lnTo>
                    <a:lnTo>
                      <a:pt x="30" y="65"/>
                    </a:lnTo>
                    <a:lnTo>
                      <a:pt x="30" y="65"/>
                    </a:lnTo>
                    <a:lnTo>
                      <a:pt x="19" y="74"/>
                    </a:lnTo>
                    <a:lnTo>
                      <a:pt x="12" y="85"/>
                    </a:lnTo>
                    <a:lnTo>
                      <a:pt x="9" y="91"/>
                    </a:lnTo>
                    <a:lnTo>
                      <a:pt x="7" y="98"/>
                    </a:lnTo>
                    <a:lnTo>
                      <a:pt x="5" y="105"/>
                    </a:lnTo>
                    <a:lnTo>
                      <a:pt x="5" y="112"/>
                    </a:lnTo>
                    <a:lnTo>
                      <a:pt x="5" y="112"/>
                    </a:lnTo>
                    <a:lnTo>
                      <a:pt x="7" y="124"/>
                    </a:lnTo>
                    <a:lnTo>
                      <a:pt x="11" y="136"/>
                    </a:lnTo>
                    <a:lnTo>
                      <a:pt x="16" y="145"/>
                    </a:lnTo>
                    <a:lnTo>
                      <a:pt x="23" y="155"/>
                    </a:lnTo>
                    <a:lnTo>
                      <a:pt x="32" y="161"/>
                    </a:lnTo>
                    <a:lnTo>
                      <a:pt x="42" y="167"/>
                    </a:lnTo>
                    <a:lnTo>
                      <a:pt x="54" y="171"/>
                    </a:lnTo>
                    <a:lnTo>
                      <a:pt x="64" y="172"/>
                    </a:lnTo>
                    <a:lnTo>
                      <a:pt x="64" y="172"/>
                    </a:lnTo>
                    <a:lnTo>
                      <a:pt x="77" y="171"/>
                    </a:lnTo>
                    <a:lnTo>
                      <a:pt x="89" y="167"/>
                    </a:lnTo>
                    <a:lnTo>
                      <a:pt x="98" y="161"/>
                    </a:lnTo>
                    <a:lnTo>
                      <a:pt x="107" y="155"/>
                    </a:lnTo>
                    <a:lnTo>
                      <a:pt x="114" y="145"/>
                    </a:lnTo>
                    <a:lnTo>
                      <a:pt x="120" y="136"/>
                    </a:lnTo>
                    <a:lnTo>
                      <a:pt x="124" y="124"/>
                    </a:lnTo>
                    <a:lnTo>
                      <a:pt x="125" y="112"/>
                    </a:lnTo>
                    <a:lnTo>
                      <a:pt x="125" y="112"/>
                    </a:lnTo>
                    <a:lnTo>
                      <a:pt x="124" y="99"/>
                    </a:lnTo>
                    <a:lnTo>
                      <a:pt x="120" y="89"/>
                    </a:lnTo>
                    <a:lnTo>
                      <a:pt x="114" y="79"/>
                    </a:lnTo>
                    <a:lnTo>
                      <a:pt x="107" y="70"/>
                    </a:lnTo>
                    <a:lnTo>
                      <a:pt x="98" y="63"/>
                    </a:lnTo>
                    <a:lnTo>
                      <a:pt x="89" y="56"/>
                    </a:lnTo>
                    <a:lnTo>
                      <a:pt x="77" y="54"/>
                    </a:lnTo>
                    <a:lnTo>
                      <a:pt x="64" y="52"/>
                    </a:lnTo>
                    <a:lnTo>
                      <a:pt x="64" y="52"/>
                    </a:lnTo>
                    <a:close/>
                  </a:path>
                </a:pathLst>
              </a:custGeom>
              <a:grpFill/>
              <a:ln w="9525">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9" name="Freeform 321">
                <a:extLst>
                  <a:ext uri="{FF2B5EF4-FFF2-40B4-BE49-F238E27FC236}">
                    <a16:creationId xmlns:a16="http://schemas.microsoft.com/office/drawing/2014/main" id="{01A6E50B-468E-45CB-B278-02E91B40A595}"/>
                  </a:ext>
                </a:extLst>
              </p:cNvPr>
              <p:cNvSpPr>
                <a:spLocks/>
              </p:cNvSpPr>
              <p:nvPr/>
            </p:nvSpPr>
            <p:spPr bwMode="auto">
              <a:xfrm>
                <a:off x="11322051" y="5991860"/>
                <a:ext cx="101600" cy="133350"/>
              </a:xfrm>
              <a:custGeom>
                <a:avLst/>
                <a:gdLst>
                  <a:gd name="T0" fmla="*/ 16 w 128"/>
                  <a:gd name="T1" fmla="*/ 168 h 168"/>
                  <a:gd name="T2" fmla="*/ 46 w 128"/>
                  <a:gd name="T3" fmla="*/ 114 h 168"/>
                  <a:gd name="T4" fmla="*/ 46 w 128"/>
                  <a:gd name="T5" fmla="*/ 114 h 168"/>
                  <a:gd name="T6" fmla="*/ 57 w 128"/>
                  <a:gd name="T7" fmla="*/ 118 h 168"/>
                  <a:gd name="T8" fmla="*/ 69 w 128"/>
                  <a:gd name="T9" fmla="*/ 120 h 168"/>
                  <a:gd name="T10" fmla="*/ 69 w 128"/>
                  <a:gd name="T11" fmla="*/ 120 h 168"/>
                  <a:gd name="T12" fmla="*/ 81 w 128"/>
                  <a:gd name="T13" fmla="*/ 118 h 168"/>
                  <a:gd name="T14" fmla="*/ 92 w 128"/>
                  <a:gd name="T15" fmla="*/ 114 h 168"/>
                  <a:gd name="T16" fmla="*/ 102 w 128"/>
                  <a:gd name="T17" fmla="*/ 109 h 168"/>
                  <a:gd name="T18" fmla="*/ 110 w 128"/>
                  <a:gd name="T19" fmla="*/ 102 h 168"/>
                  <a:gd name="T20" fmla="*/ 118 w 128"/>
                  <a:gd name="T21" fmla="*/ 93 h 168"/>
                  <a:gd name="T22" fmla="*/ 124 w 128"/>
                  <a:gd name="T23" fmla="*/ 83 h 168"/>
                  <a:gd name="T24" fmla="*/ 127 w 128"/>
                  <a:gd name="T25" fmla="*/ 71 h 168"/>
                  <a:gd name="T26" fmla="*/ 128 w 128"/>
                  <a:gd name="T27" fmla="*/ 59 h 168"/>
                  <a:gd name="T28" fmla="*/ 128 w 128"/>
                  <a:gd name="T29" fmla="*/ 59 h 168"/>
                  <a:gd name="T30" fmla="*/ 127 w 128"/>
                  <a:gd name="T31" fmla="*/ 47 h 168"/>
                  <a:gd name="T32" fmla="*/ 124 w 128"/>
                  <a:gd name="T33" fmla="*/ 36 h 168"/>
                  <a:gd name="T34" fmla="*/ 118 w 128"/>
                  <a:gd name="T35" fmla="*/ 27 h 168"/>
                  <a:gd name="T36" fmla="*/ 110 w 128"/>
                  <a:gd name="T37" fmla="*/ 18 h 168"/>
                  <a:gd name="T38" fmla="*/ 102 w 128"/>
                  <a:gd name="T39" fmla="*/ 11 h 168"/>
                  <a:gd name="T40" fmla="*/ 92 w 128"/>
                  <a:gd name="T41" fmla="*/ 4 h 168"/>
                  <a:gd name="T42" fmla="*/ 81 w 128"/>
                  <a:gd name="T43" fmla="*/ 1 h 168"/>
                  <a:gd name="T44" fmla="*/ 69 w 128"/>
                  <a:gd name="T45" fmla="*/ 0 h 168"/>
                  <a:gd name="T46" fmla="*/ 69 w 128"/>
                  <a:gd name="T47" fmla="*/ 0 h 168"/>
                  <a:gd name="T48" fmla="*/ 57 w 128"/>
                  <a:gd name="T49" fmla="*/ 1 h 168"/>
                  <a:gd name="T50" fmla="*/ 46 w 128"/>
                  <a:gd name="T51" fmla="*/ 4 h 168"/>
                  <a:gd name="T52" fmla="*/ 35 w 128"/>
                  <a:gd name="T53" fmla="*/ 11 h 168"/>
                  <a:gd name="T54" fmla="*/ 27 w 128"/>
                  <a:gd name="T55" fmla="*/ 18 h 168"/>
                  <a:gd name="T56" fmla="*/ 19 w 128"/>
                  <a:gd name="T57" fmla="*/ 27 h 168"/>
                  <a:gd name="T58" fmla="*/ 14 w 128"/>
                  <a:gd name="T59" fmla="*/ 36 h 168"/>
                  <a:gd name="T60" fmla="*/ 10 w 128"/>
                  <a:gd name="T61" fmla="*/ 47 h 168"/>
                  <a:gd name="T62" fmla="*/ 10 w 128"/>
                  <a:gd name="T63" fmla="*/ 59 h 168"/>
                  <a:gd name="T64" fmla="*/ 10 w 128"/>
                  <a:gd name="T65" fmla="*/ 59 h 168"/>
                  <a:gd name="T66" fmla="*/ 11 w 128"/>
                  <a:gd name="T67" fmla="*/ 73 h 168"/>
                  <a:gd name="T68" fmla="*/ 15 w 128"/>
                  <a:gd name="T69" fmla="*/ 85 h 168"/>
                  <a:gd name="T70" fmla="*/ 22 w 128"/>
                  <a:gd name="T71" fmla="*/ 95 h 168"/>
                  <a:gd name="T72" fmla="*/ 30 w 128"/>
                  <a:gd name="T73" fmla="*/ 105 h 168"/>
                  <a:gd name="T74" fmla="*/ 0 w 128"/>
                  <a:gd name="T75" fmla="*/ 159 h 168"/>
                  <a:gd name="T76" fmla="*/ 16 w 128"/>
                  <a:gd name="T7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68">
                    <a:moveTo>
                      <a:pt x="16" y="168"/>
                    </a:moveTo>
                    <a:lnTo>
                      <a:pt x="46" y="114"/>
                    </a:lnTo>
                    <a:lnTo>
                      <a:pt x="46" y="114"/>
                    </a:lnTo>
                    <a:lnTo>
                      <a:pt x="57" y="118"/>
                    </a:lnTo>
                    <a:lnTo>
                      <a:pt x="69" y="120"/>
                    </a:lnTo>
                    <a:lnTo>
                      <a:pt x="69" y="120"/>
                    </a:lnTo>
                    <a:lnTo>
                      <a:pt x="81" y="118"/>
                    </a:lnTo>
                    <a:lnTo>
                      <a:pt x="92" y="114"/>
                    </a:lnTo>
                    <a:lnTo>
                      <a:pt x="102" y="109"/>
                    </a:lnTo>
                    <a:lnTo>
                      <a:pt x="110" y="102"/>
                    </a:lnTo>
                    <a:lnTo>
                      <a:pt x="118" y="93"/>
                    </a:lnTo>
                    <a:lnTo>
                      <a:pt x="124" y="83"/>
                    </a:lnTo>
                    <a:lnTo>
                      <a:pt x="127" y="71"/>
                    </a:lnTo>
                    <a:lnTo>
                      <a:pt x="128" y="59"/>
                    </a:lnTo>
                    <a:lnTo>
                      <a:pt x="128" y="59"/>
                    </a:lnTo>
                    <a:lnTo>
                      <a:pt x="127" y="47"/>
                    </a:lnTo>
                    <a:lnTo>
                      <a:pt x="124" y="36"/>
                    </a:lnTo>
                    <a:lnTo>
                      <a:pt x="118" y="27"/>
                    </a:lnTo>
                    <a:lnTo>
                      <a:pt x="110" y="18"/>
                    </a:lnTo>
                    <a:lnTo>
                      <a:pt x="102" y="11"/>
                    </a:lnTo>
                    <a:lnTo>
                      <a:pt x="92" y="4"/>
                    </a:lnTo>
                    <a:lnTo>
                      <a:pt x="81" y="1"/>
                    </a:lnTo>
                    <a:lnTo>
                      <a:pt x="69" y="0"/>
                    </a:lnTo>
                    <a:lnTo>
                      <a:pt x="69" y="0"/>
                    </a:lnTo>
                    <a:lnTo>
                      <a:pt x="57" y="1"/>
                    </a:lnTo>
                    <a:lnTo>
                      <a:pt x="46" y="4"/>
                    </a:lnTo>
                    <a:lnTo>
                      <a:pt x="35" y="11"/>
                    </a:lnTo>
                    <a:lnTo>
                      <a:pt x="27" y="18"/>
                    </a:lnTo>
                    <a:lnTo>
                      <a:pt x="19" y="27"/>
                    </a:lnTo>
                    <a:lnTo>
                      <a:pt x="14" y="36"/>
                    </a:lnTo>
                    <a:lnTo>
                      <a:pt x="10" y="47"/>
                    </a:lnTo>
                    <a:lnTo>
                      <a:pt x="10" y="59"/>
                    </a:lnTo>
                    <a:lnTo>
                      <a:pt x="10" y="59"/>
                    </a:lnTo>
                    <a:lnTo>
                      <a:pt x="11" y="73"/>
                    </a:lnTo>
                    <a:lnTo>
                      <a:pt x="15" y="85"/>
                    </a:lnTo>
                    <a:lnTo>
                      <a:pt x="22" y="95"/>
                    </a:lnTo>
                    <a:lnTo>
                      <a:pt x="30" y="105"/>
                    </a:lnTo>
                    <a:lnTo>
                      <a:pt x="0" y="159"/>
                    </a:lnTo>
                    <a:lnTo>
                      <a:pt x="16" y="168"/>
                    </a:lnTo>
                    <a:close/>
                  </a:path>
                </a:pathLst>
              </a:custGeom>
              <a:grpFill/>
              <a:ln w="9525">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241" name="Group 240">
            <a:extLst>
              <a:ext uri="{FF2B5EF4-FFF2-40B4-BE49-F238E27FC236}">
                <a16:creationId xmlns:a16="http://schemas.microsoft.com/office/drawing/2014/main" id="{22CE3C81-AB6B-4892-9FD9-38DAEB999B42}"/>
              </a:ext>
            </a:extLst>
          </p:cNvPr>
          <p:cNvGrpSpPr/>
          <p:nvPr/>
        </p:nvGrpSpPr>
        <p:grpSpPr>
          <a:xfrm>
            <a:off x="1811163" y="2553244"/>
            <a:ext cx="338328" cy="338328"/>
            <a:chOff x="-395483" y="879423"/>
            <a:chExt cx="487669" cy="478497"/>
          </a:xfrm>
        </p:grpSpPr>
        <p:sp>
          <p:nvSpPr>
            <p:cNvPr id="159" name="Sev01">
              <a:extLst>
                <a:ext uri="{FF2B5EF4-FFF2-40B4-BE49-F238E27FC236}">
                  <a16:creationId xmlns:a16="http://schemas.microsoft.com/office/drawing/2014/main" id="{FEFCE3D7-0F74-4363-A0BE-5CFC885308C0}"/>
                </a:ext>
              </a:extLst>
            </p:cNvPr>
            <p:cNvSpPr>
              <a:spLocks noChangeAspect="1"/>
            </p:cNvSpPr>
            <p:nvPr/>
          </p:nvSpPr>
          <p:spPr>
            <a:xfrm>
              <a:off x="-395483" y="879423"/>
              <a:ext cx="487669" cy="475649"/>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333"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grpSp>
          <p:nvGrpSpPr>
            <p:cNvPr id="180" name="Group 179">
              <a:extLst>
                <a:ext uri="{FF2B5EF4-FFF2-40B4-BE49-F238E27FC236}">
                  <a16:creationId xmlns:a16="http://schemas.microsoft.com/office/drawing/2014/main" id="{BAF555FD-02D0-4C6A-8EFC-014BE2F4F0B1}"/>
                </a:ext>
              </a:extLst>
            </p:cNvPr>
            <p:cNvGrpSpPr>
              <a:grpSpLocks noChangeAspect="1"/>
            </p:cNvGrpSpPr>
            <p:nvPr/>
          </p:nvGrpSpPr>
          <p:grpSpPr>
            <a:xfrm>
              <a:off x="-391816" y="882432"/>
              <a:ext cx="475488" cy="475488"/>
              <a:chOff x="8464724" y="822960"/>
              <a:chExt cx="522288" cy="522288"/>
            </a:xfrm>
            <a:solidFill>
              <a:schemeClr val="accent2"/>
            </a:solidFill>
          </p:grpSpPr>
          <p:sp>
            <p:nvSpPr>
              <p:cNvPr id="181" name="Freeform 15">
                <a:extLst>
                  <a:ext uri="{FF2B5EF4-FFF2-40B4-BE49-F238E27FC236}">
                    <a16:creationId xmlns:a16="http://schemas.microsoft.com/office/drawing/2014/main" id="{7B3C6036-C68C-4973-BF55-3612505F2BFA}"/>
                  </a:ext>
                </a:extLst>
              </p:cNvPr>
              <p:cNvSpPr>
                <a:spLocks noEditPoints="1"/>
              </p:cNvSpPr>
              <p:nvPr/>
            </p:nvSpPr>
            <p:spPr bwMode="auto">
              <a:xfrm>
                <a:off x="8464724" y="822960"/>
                <a:ext cx="522288" cy="522288"/>
              </a:xfrm>
              <a:custGeom>
                <a:avLst/>
                <a:gdLst>
                  <a:gd name="T0" fmla="*/ 312 w 659"/>
                  <a:gd name="T1" fmla="*/ 657 h 659"/>
                  <a:gd name="T2" fmla="*/ 262 w 659"/>
                  <a:gd name="T3" fmla="*/ 652 h 659"/>
                  <a:gd name="T4" fmla="*/ 202 w 659"/>
                  <a:gd name="T5" fmla="*/ 632 h 659"/>
                  <a:gd name="T6" fmla="*/ 120 w 659"/>
                  <a:gd name="T7" fmla="*/ 583 h 659"/>
                  <a:gd name="T8" fmla="*/ 57 w 659"/>
                  <a:gd name="T9" fmla="*/ 513 h 659"/>
                  <a:gd name="T10" fmla="*/ 15 w 659"/>
                  <a:gd name="T11" fmla="*/ 427 h 659"/>
                  <a:gd name="T12" fmla="*/ 4 w 659"/>
                  <a:gd name="T13" fmla="*/ 379 h 659"/>
                  <a:gd name="T14" fmla="*/ 0 w 659"/>
                  <a:gd name="T15" fmla="*/ 329 h 659"/>
                  <a:gd name="T16" fmla="*/ 1 w 659"/>
                  <a:gd name="T17" fmla="*/ 296 h 659"/>
                  <a:gd name="T18" fmla="*/ 11 w 659"/>
                  <a:gd name="T19" fmla="*/ 247 h 659"/>
                  <a:gd name="T20" fmla="*/ 40 w 659"/>
                  <a:gd name="T21" fmla="*/ 172 h 659"/>
                  <a:gd name="T22" fmla="*/ 97 w 659"/>
                  <a:gd name="T23" fmla="*/ 97 h 659"/>
                  <a:gd name="T24" fmla="*/ 172 w 659"/>
                  <a:gd name="T25" fmla="*/ 40 h 659"/>
                  <a:gd name="T26" fmla="*/ 247 w 659"/>
                  <a:gd name="T27" fmla="*/ 11 h 659"/>
                  <a:gd name="T28" fmla="*/ 296 w 659"/>
                  <a:gd name="T29" fmla="*/ 1 h 659"/>
                  <a:gd name="T30" fmla="*/ 329 w 659"/>
                  <a:gd name="T31" fmla="*/ 0 h 659"/>
                  <a:gd name="T32" fmla="*/ 379 w 659"/>
                  <a:gd name="T33" fmla="*/ 4 h 659"/>
                  <a:gd name="T34" fmla="*/ 426 w 659"/>
                  <a:gd name="T35" fmla="*/ 15 h 659"/>
                  <a:gd name="T36" fmla="*/ 513 w 659"/>
                  <a:gd name="T37" fmla="*/ 56 h 659"/>
                  <a:gd name="T38" fmla="*/ 583 w 659"/>
                  <a:gd name="T39" fmla="*/ 120 h 659"/>
                  <a:gd name="T40" fmla="*/ 632 w 659"/>
                  <a:gd name="T41" fmla="*/ 202 h 659"/>
                  <a:gd name="T42" fmla="*/ 652 w 659"/>
                  <a:gd name="T43" fmla="*/ 263 h 659"/>
                  <a:gd name="T44" fmla="*/ 657 w 659"/>
                  <a:gd name="T45" fmla="*/ 312 h 659"/>
                  <a:gd name="T46" fmla="*/ 657 w 659"/>
                  <a:gd name="T47" fmla="*/ 345 h 659"/>
                  <a:gd name="T48" fmla="*/ 652 w 659"/>
                  <a:gd name="T49" fmla="*/ 395 h 659"/>
                  <a:gd name="T50" fmla="*/ 632 w 659"/>
                  <a:gd name="T51" fmla="*/ 457 h 659"/>
                  <a:gd name="T52" fmla="*/ 583 w 659"/>
                  <a:gd name="T53" fmla="*/ 538 h 659"/>
                  <a:gd name="T54" fmla="*/ 513 w 659"/>
                  <a:gd name="T55" fmla="*/ 602 h 659"/>
                  <a:gd name="T56" fmla="*/ 426 w 659"/>
                  <a:gd name="T57" fmla="*/ 644 h 659"/>
                  <a:gd name="T58" fmla="*/ 379 w 659"/>
                  <a:gd name="T59" fmla="*/ 655 h 659"/>
                  <a:gd name="T60" fmla="*/ 329 w 659"/>
                  <a:gd name="T61" fmla="*/ 659 h 659"/>
                  <a:gd name="T62" fmla="*/ 329 w 659"/>
                  <a:gd name="T63" fmla="*/ 38 h 659"/>
                  <a:gd name="T64" fmla="*/ 242 w 659"/>
                  <a:gd name="T65" fmla="*/ 51 h 659"/>
                  <a:gd name="T66" fmla="*/ 167 w 659"/>
                  <a:gd name="T67" fmla="*/ 87 h 659"/>
                  <a:gd name="T68" fmla="*/ 105 w 659"/>
                  <a:gd name="T69" fmla="*/ 144 h 659"/>
                  <a:gd name="T70" fmla="*/ 61 w 659"/>
                  <a:gd name="T71" fmla="*/ 216 h 659"/>
                  <a:gd name="T72" fmla="*/ 39 w 659"/>
                  <a:gd name="T73" fmla="*/ 300 h 659"/>
                  <a:gd name="T74" fmla="*/ 39 w 659"/>
                  <a:gd name="T75" fmla="*/ 359 h 659"/>
                  <a:gd name="T76" fmla="*/ 61 w 659"/>
                  <a:gd name="T77" fmla="*/ 442 h 659"/>
                  <a:gd name="T78" fmla="*/ 105 w 659"/>
                  <a:gd name="T79" fmla="*/ 515 h 659"/>
                  <a:gd name="T80" fmla="*/ 167 w 659"/>
                  <a:gd name="T81" fmla="*/ 571 h 659"/>
                  <a:gd name="T82" fmla="*/ 242 w 659"/>
                  <a:gd name="T83" fmla="*/ 608 h 659"/>
                  <a:gd name="T84" fmla="*/ 329 w 659"/>
                  <a:gd name="T85" fmla="*/ 621 h 659"/>
                  <a:gd name="T86" fmla="*/ 387 w 659"/>
                  <a:gd name="T87" fmla="*/ 614 h 659"/>
                  <a:gd name="T88" fmla="*/ 468 w 659"/>
                  <a:gd name="T89" fmla="*/ 585 h 659"/>
                  <a:gd name="T90" fmla="*/ 535 w 659"/>
                  <a:gd name="T91" fmla="*/ 535 h 659"/>
                  <a:gd name="T92" fmla="*/ 585 w 659"/>
                  <a:gd name="T93" fmla="*/ 468 h 659"/>
                  <a:gd name="T94" fmla="*/ 614 w 659"/>
                  <a:gd name="T95" fmla="*/ 387 h 659"/>
                  <a:gd name="T96" fmla="*/ 621 w 659"/>
                  <a:gd name="T97" fmla="*/ 329 h 659"/>
                  <a:gd name="T98" fmla="*/ 608 w 659"/>
                  <a:gd name="T99" fmla="*/ 242 h 659"/>
                  <a:gd name="T100" fmla="*/ 570 w 659"/>
                  <a:gd name="T101" fmla="*/ 167 h 659"/>
                  <a:gd name="T102" fmla="*/ 515 w 659"/>
                  <a:gd name="T103" fmla="*/ 105 h 659"/>
                  <a:gd name="T104" fmla="*/ 442 w 659"/>
                  <a:gd name="T105" fmla="*/ 60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29" y="659"/>
                    </a:moveTo>
                    <a:lnTo>
                      <a:pt x="329" y="659"/>
                    </a:lnTo>
                    <a:lnTo>
                      <a:pt x="312" y="657"/>
                    </a:lnTo>
                    <a:lnTo>
                      <a:pt x="296" y="656"/>
                    </a:lnTo>
                    <a:lnTo>
                      <a:pt x="280" y="655"/>
                    </a:lnTo>
                    <a:lnTo>
                      <a:pt x="262" y="652"/>
                    </a:lnTo>
                    <a:lnTo>
                      <a:pt x="247" y="648"/>
                    </a:lnTo>
                    <a:lnTo>
                      <a:pt x="231" y="644"/>
                    </a:lnTo>
                    <a:lnTo>
                      <a:pt x="202" y="632"/>
                    </a:lnTo>
                    <a:lnTo>
                      <a:pt x="172" y="618"/>
                    </a:lnTo>
                    <a:lnTo>
                      <a:pt x="145" y="602"/>
                    </a:lnTo>
                    <a:lnTo>
                      <a:pt x="120" y="583"/>
                    </a:lnTo>
                    <a:lnTo>
                      <a:pt x="97" y="562"/>
                    </a:lnTo>
                    <a:lnTo>
                      <a:pt x="75" y="538"/>
                    </a:lnTo>
                    <a:lnTo>
                      <a:pt x="57" y="513"/>
                    </a:lnTo>
                    <a:lnTo>
                      <a:pt x="40" y="485"/>
                    </a:lnTo>
                    <a:lnTo>
                      <a:pt x="26" y="457"/>
                    </a:lnTo>
                    <a:lnTo>
                      <a:pt x="15" y="427"/>
                    </a:lnTo>
                    <a:lnTo>
                      <a:pt x="11" y="411"/>
                    </a:lnTo>
                    <a:lnTo>
                      <a:pt x="7" y="395"/>
                    </a:lnTo>
                    <a:lnTo>
                      <a:pt x="4" y="379"/>
                    </a:lnTo>
                    <a:lnTo>
                      <a:pt x="1" y="363"/>
                    </a:lnTo>
                    <a:lnTo>
                      <a:pt x="0" y="345"/>
                    </a:lnTo>
                    <a:lnTo>
                      <a:pt x="0" y="329"/>
                    </a:lnTo>
                    <a:lnTo>
                      <a:pt x="0" y="329"/>
                    </a:lnTo>
                    <a:lnTo>
                      <a:pt x="0" y="312"/>
                    </a:lnTo>
                    <a:lnTo>
                      <a:pt x="1" y="296"/>
                    </a:lnTo>
                    <a:lnTo>
                      <a:pt x="4" y="280"/>
                    </a:lnTo>
                    <a:lnTo>
                      <a:pt x="7" y="263"/>
                    </a:lnTo>
                    <a:lnTo>
                      <a:pt x="11" y="247"/>
                    </a:lnTo>
                    <a:lnTo>
                      <a:pt x="15" y="231"/>
                    </a:lnTo>
                    <a:lnTo>
                      <a:pt x="26" y="202"/>
                    </a:lnTo>
                    <a:lnTo>
                      <a:pt x="40" y="172"/>
                    </a:lnTo>
                    <a:lnTo>
                      <a:pt x="57" y="145"/>
                    </a:lnTo>
                    <a:lnTo>
                      <a:pt x="75" y="120"/>
                    </a:lnTo>
                    <a:lnTo>
                      <a:pt x="97" y="97"/>
                    </a:lnTo>
                    <a:lnTo>
                      <a:pt x="120" y="75"/>
                    </a:lnTo>
                    <a:lnTo>
                      <a:pt x="145" y="56"/>
                    </a:lnTo>
                    <a:lnTo>
                      <a:pt x="172" y="40"/>
                    </a:lnTo>
                    <a:lnTo>
                      <a:pt x="202" y="26"/>
                    </a:lnTo>
                    <a:lnTo>
                      <a:pt x="231" y="15"/>
                    </a:lnTo>
                    <a:lnTo>
                      <a:pt x="247" y="11"/>
                    </a:lnTo>
                    <a:lnTo>
                      <a:pt x="262" y="7"/>
                    </a:lnTo>
                    <a:lnTo>
                      <a:pt x="280" y="4"/>
                    </a:lnTo>
                    <a:lnTo>
                      <a:pt x="296" y="1"/>
                    </a:lnTo>
                    <a:lnTo>
                      <a:pt x="312" y="0"/>
                    </a:lnTo>
                    <a:lnTo>
                      <a:pt x="329" y="0"/>
                    </a:lnTo>
                    <a:lnTo>
                      <a:pt x="329" y="0"/>
                    </a:lnTo>
                    <a:lnTo>
                      <a:pt x="345" y="0"/>
                    </a:lnTo>
                    <a:lnTo>
                      <a:pt x="363" y="1"/>
                    </a:lnTo>
                    <a:lnTo>
                      <a:pt x="379" y="4"/>
                    </a:lnTo>
                    <a:lnTo>
                      <a:pt x="395" y="7"/>
                    </a:lnTo>
                    <a:lnTo>
                      <a:pt x="411" y="11"/>
                    </a:lnTo>
                    <a:lnTo>
                      <a:pt x="426" y="15"/>
                    </a:lnTo>
                    <a:lnTo>
                      <a:pt x="457" y="26"/>
                    </a:lnTo>
                    <a:lnTo>
                      <a:pt x="485" y="40"/>
                    </a:lnTo>
                    <a:lnTo>
                      <a:pt x="513" y="56"/>
                    </a:lnTo>
                    <a:lnTo>
                      <a:pt x="538" y="75"/>
                    </a:lnTo>
                    <a:lnTo>
                      <a:pt x="562" y="97"/>
                    </a:lnTo>
                    <a:lnTo>
                      <a:pt x="583" y="120"/>
                    </a:lnTo>
                    <a:lnTo>
                      <a:pt x="602" y="145"/>
                    </a:lnTo>
                    <a:lnTo>
                      <a:pt x="618" y="172"/>
                    </a:lnTo>
                    <a:lnTo>
                      <a:pt x="632" y="202"/>
                    </a:lnTo>
                    <a:lnTo>
                      <a:pt x="644" y="231"/>
                    </a:lnTo>
                    <a:lnTo>
                      <a:pt x="648" y="247"/>
                    </a:lnTo>
                    <a:lnTo>
                      <a:pt x="652" y="263"/>
                    </a:lnTo>
                    <a:lnTo>
                      <a:pt x="655" y="280"/>
                    </a:lnTo>
                    <a:lnTo>
                      <a:pt x="656" y="296"/>
                    </a:lnTo>
                    <a:lnTo>
                      <a:pt x="657" y="312"/>
                    </a:lnTo>
                    <a:lnTo>
                      <a:pt x="659" y="329"/>
                    </a:lnTo>
                    <a:lnTo>
                      <a:pt x="659" y="329"/>
                    </a:lnTo>
                    <a:lnTo>
                      <a:pt x="657" y="345"/>
                    </a:lnTo>
                    <a:lnTo>
                      <a:pt x="656" y="363"/>
                    </a:lnTo>
                    <a:lnTo>
                      <a:pt x="655" y="379"/>
                    </a:lnTo>
                    <a:lnTo>
                      <a:pt x="652" y="395"/>
                    </a:lnTo>
                    <a:lnTo>
                      <a:pt x="648" y="411"/>
                    </a:lnTo>
                    <a:lnTo>
                      <a:pt x="644" y="427"/>
                    </a:lnTo>
                    <a:lnTo>
                      <a:pt x="632" y="457"/>
                    </a:lnTo>
                    <a:lnTo>
                      <a:pt x="618" y="485"/>
                    </a:lnTo>
                    <a:lnTo>
                      <a:pt x="602" y="513"/>
                    </a:lnTo>
                    <a:lnTo>
                      <a:pt x="583" y="538"/>
                    </a:lnTo>
                    <a:lnTo>
                      <a:pt x="562" y="562"/>
                    </a:lnTo>
                    <a:lnTo>
                      <a:pt x="538" y="583"/>
                    </a:lnTo>
                    <a:lnTo>
                      <a:pt x="513" y="602"/>
                    </a:lnTo>
                    <a:lnTo>
                      <a:pt x="485" y="618"/>
                    </a:lnTo>
                    <a:lnTo>
                      <a:pt x="457" y="632"/>
                    </a:lnTo>
                    <a:lnTo>
                      <a:pt x="426" y="644"/>
                    </a:lnTo>
                    <a:lnTo>
                      <a:pt x="411" y="648"/>
                    </a:lnTo>
                    <a:lnTo>
                      <a:pt x="395" y="652"/>
                    </a:lnTo>
                    <a:lnTo>
                      <a:pt x="379" y="655"/>
                    </a:lnTo>
                    <a:lnTo>
                      <a:pt x="363" y="656"/>
                    </a:lnTo>
                    <a:lnTo>
                      <a:pt x="345" y="657"/>
                    </a:lnTo>
                    <a:lnTo>
                      <a:pt x="329" y="659"/>
                    </a:lnTo>
                    <a:lnTo>
                      <a:pt x="329" y="659"/>
                    </a:lnTo>
                    <a:close/>
                    <a:moveTo>
                      <a:pt x="329" y="38"/>
                    </a:moveTo>
                    <a:lnTo>
                      <a:pt x="329" y="38"/>
                    </a:lnTo>
                    <a:lnTo>
                      <a:pt x="300" y="39"/>
                    </a:lnTo>
                    <a:lnTo>
                      <a:pt x="270" y="43"/>
                    </a:lnTo>
                    <a:lnTo>
                      <a:pt x="242" y="51"/>
                    </a:lnTo>
                    <a:lnTo>
                      <a:pt x="215" y="60"/>
                    </a:lnTo>
                    <a:lnTo>
                      <a:pt x="191" y="73"/>
                    </a:lnTo>
                    <a:lnTo>
                      <a:pt x="167" y="87"/>
                    </a:lnTo>
                    <a:lnTo>
                      <a:pt x="144" y="105"/>
                    </a:lnTo>
                    <a:lnTo>
                      <a:pt x="124" y="124"/>
                    </a:lnTo>
                    <a:lnTo>
                      <a:pt x="105" y="144"/>
                    </a:lnTo>
                    <a:lnTo>
                      <a:pt x="87" y="167"/>
                    </a:lnTo>
                    <a:lnTo>
                      <a:pt x="73" y="191"/>
                    </a:lnTo>
                    <a:lnTo>
                      <a:pt x="61" y="216"/>
                    </a:lnTo>
                    <a:lnTo>
                      <a:pt x="51" y="242"/>
                    </a:lnTo>
                    <a:lnTo>
                      <a:pt x="43" y="270"/>
                    </a:lnTo>
                    <a:lnTo>
                      <a:pt x="39" y="300"/>
                    </a:lnTo>
                    <a:lnTo>
                      <a:pt x="38" y="329"/>
                    </a:lnTo>
                    <a:lnTo>
                      <a:pt x="38" y="329"/>
                    </a:lnTo>
                    <a:lnTo>
                      <a:pt x="39" y="359"/>
                    </a:lnTo>
                    <a:lnTo>
                      <a:pt x="43" y="387"/>
                    </a:lnTo>
                    <a:lnTo>
                      <a:pt x="51" y="415"/>
                    </a:lnTo>
                    <a:lnTo>
                      <a:pt x="61" y="442"/>
                    </a:lnTo>
                    <a:lnTo>
                      <a:pt x="73" y="468"/>
                    </a:lnTo>
                    <a:lnTo>
                      <a:pt x="87" y="492"/>
                    </a:lnTo>
                    <a:lnTo>
                      <a:pt x="105" y="515"/>
                    </a:lnTo>
                    <a:lnTo>
                      <a:pt x="124" y="535"/>
                    </a:lnTo>
                    <a:lnTo>
                      <a:pt x="144" y="554"/>
                    </a:lnTo>
                    <a:lnTo>
                      <a:pt x="167" y="571"/>
                    </a:lnTo>
                    <a:lnTo>
                      <a:pt x="191" y="585"/>
                    </a:lnTo>
                    <a:lnTo>
                      <a:pt x="215" y="598"/>
                    </a:lnTo>
                    <a:lnTo>
                      <a:pt x="242" y="608"/>
                    </a:lnTo>
                    <a:lnTo>
                      <a:pt x="270" y="614"/>
                    </a:lnTo>
                    <a:lnTo>
                      <a:pt x="300" y="618"/>
                    </a:lnTo>
                    <a:lnTo>
                      <a:pt x="329" y="621"/>
                    </a:lnTo>
                    <a:lnTo>
                      <a:pt x="329" y="621"/>
                    </a:lnTo>
                    <a:lnTo>
                      <a:pt x="359" y="618"/>
                    </a:lnTo>
                    <a:lnTo>
                      <a:pt x="387" y="614"/>
                    </a:lnTo>
                    <a:lnTo>
                      <a:pt x="415" y="608"/>
                    </a:lnTo>
                    <a:lnTo>
                      <a:pt x="442" y="598"/>
                    </a:lnTo>
                    <a:lnTo>
                      <a:pt x="468" y="585"/>
                    </a:lnTo>
                    <a:lnTo>
                      <a:pt x="492" y="571"/>
                    </a:lnTo>
                    <a:lnTo>
                      <a:pt x="515" y="554"/>
                    </a:lnTo>
                    <a:lnTo>
                      <a:pt x="535" y="535"/>
                    </a:lnTo>
                    <a:lnTo>
                      <a:pt x="554" y="515"/>
                    </a:lnTo>
                    <a:lnTo>
                      <a:pt x="570" y="492"/>
                    </a:lnTo>
                    <a:lnTo>
                      <a:pt x="585" y="468"/>
                    </a:lnTo>
                    <a:lnTo>
                      <a:pt x="597" y="442"/>
                    </a:lnTo>
                    <a:lnTo>
                      <a:pt x="608" y="415"/>
                    </a:lnTo>
                    <a:lnTo>
                      <a:pt x="614" y="387"/>
                    </a:lnTo>
                    <a:lnTo>
                      <a:pt x="618" y="359"/>
                    </a:lnTo>
                    <a:lnTo>
                      <a:pt x="621" y="329"/>
                    </a:lnTo>
                    <a:lnTo>
                      <a:pt x="621" y="329"/>
                    </a:lnTo>
                    <a:lnTo>
                      <a:pt x="618" y="300"/>
                    </a:lnTo>
                    <a:lnTo>
                      <a:pt x="614" y="270"/>
                    </a:lnTo>
                    <a:lnTo>
                      <a:pt x="608" y="242"/>
                    </a:lnTo>
                    <a:lnTo>
                      <a:pt x="597" y="216"/>
                    </a:lnTo>
                    <a:lnTo>
                      <a:pt x="585" y="191"/>
                    </a:lnTo>
                    <a:lnTo>
                      <a:pt x="570" y="167"/>
                    </a:lnTo>
                    <a:lnTo>
                      <a:pt x="554" y="144"/>
                    </a:lnTo>
                    <a:lnTo>
                      <a:pt x="535" y="124"/>
                    </a:lnTo>
                    <a:lnTo>
                      <a:pt x="515" y="105"/>
                    </a:lnTo>
                    <a:lnTo>
                      <a:pt x="492" y="87"/>
                    </a:lnTo>
                    <a:lnTo>
                      <a:pt x="468" y="73"/>
                    </a:lnTo>
                    <a:lnTo>
                      <a:pt x="442" y="60"/>
                    </a:lnTo>
                    <a:lnTo>
                      <a:pt x="415" y="51"/>
                    </a:lnTo>
                    <a:lnTo>
                      <a:pt x="387" y="43"/>
                    </a:lnTo>
                    <a:lnTo>
                      <a:pt x="359" y="39"/>
                    </a:lnTo>
                    <a:lnTo>
                      <a:pt x="329" y="38"/>
                    </a:lnTo>
                    <a:lnTo>
                      <a:pt x="329" y="3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2" name="Freeform 126">
                <a:extLst>
                  <a:ext uri="{FF2B5EF4-FFF2-40B4-BE49-F238E27FC236}">
                    <a16:creationId xmlns:a16="http://schemas.microsoft.com/office/drawing/2014/main" id="{B9C41799-2EED-4E1B-8E0D-5A05BEEADB15}"/>
                  </a:ext>
                </a:extLst>
              </p:cNvPr>
              <p:cNvSpPr>
                <a:spLocks/>
              </p:cNvSpPr>
              <p:nvPr/>
            </p:nvSpPr>
            <p:spPr bwMode="auto">
              <a:xfrm>
                <a:off x="8582026" y="964248"/>
                <a:ext cx="306388" cy="244475"/>
              </a:xfrm>
              <a:custGeom>
                <a:avLst/>
                <a:gdLst>
                  <a:gd name="T0" fmla="*/ 325 w 386"/>
                  <a:gd name="T1" fmla="*/ 165 h 306"/>
                  <a:gd name="T2" fmla="*/ 313 w 386"/>
                  <a:gd name="T3" fmla="*/ 168 h 306"/>
                  <a:gd name="T4" fmla="*/ 309 w 386"/>
                  <a:gd name="T5" fmla="*/ 176 h 306"/>
                  <a:gd name="T6" fmla="*/ 313 w 386"/>
                  <a:gd name="T7" fmla="*/ 184 h 306"/>
                  <a:gd name="T8" fmla="*/ 347 w 386"/>
                  <a:gd name="T9" fmla="*/ 224 h 306"/>
                  <a:gd name="T10" fmla="*/ 252 w 386"/>
                  <a:gd name="T11" fmla="*/ 224 h 306"/>
                  <a:gd name="T12" fmla="*/ 341 w 386"/>
                  <a:gd name="T13" fmla="*/ 82 h 306"/>
                  <a:gd name="T14" fmla="*/ 344 w 386"/>
                  <a:gd name="T15" fmla="*/ 82 h 306"/>
                  <a:gd name="T16" fmla="*/ 347 w 386"/>
                  <a:gd name="T17" fmla="*/ 82 h 306"/>
                  <a:gd name="T18" fmla="*/ 310 w 386"/>
                  <a:gd name="T19" fmla="*/ 126 h 306"/>
                  <a:gd name="T20" fmla="*/ 310 w 386"/>
                  <a:gd name="T21" fmla="*/ 134 h 306"/>
                  <a:gd name="T22" fmla="*/ 316 w 386"/>
                  <a:gd name="T23" fmla="*/ 141 h 306"/>
                  <a:gd name="T24" fmla="*/ 325 w 386"/>
                  <a:gd name="T25" fmla="*/ 141 h 306"/>
                  <a:gd name="T26" fmla="*/ 383 w 386"/>
                  <a:gd name="T27" fmla="*/ 79 h 306"/>
                  <a:gd name="T28" fmla="*/ 386 w 386"/>
                  <a:gd name="T29" fmla="*/ 71 h 306"/>
                  <a:gd name="T30" fmla="*/ 329 w 386"/>
                  <a:gd name="T31" fmla="*/ 4 h 306"/>
                  <a:gd name="T32" fmla="*/ 321 w 386"/>
                  <a:gd name="T33" fmla="*/ 0 h 306"/>
                  <a:gd name="T34" fmla="*/ 313 w 386"/>
                  <a:gd name="T35" fmla="*/ 4 h 306"/>
                  <a:gd name="T36" fmla="*/ 309 w 386"/>
                  <a:gd name="T37" fmla="*/ 12 h 306"/>
                  <a:gd name="T38" fmla="*/ 347 w 386"/>
                  <a:gd name="T39" fmla="*/ 59 h 306"/>
                  <a:gd name="T40" fmla="*/ 347 w 386"/>
                  <a:gd name="T41" fmla="*/ 60 h 306"/>
                  <a:gd name="T42" fmla="*/ 273 w 386"/>
                  <a:gd name="T43" fmla="*/ 59 h 306"/>
                  <a:gd name="T44" fmla="*/ 251 w 386"/>
                  <a:gd name="T45" fmla="*/ 60 h 306"/>
                  <a:gd name="T46" fmla="*/ 138 w 386"/>
                  <a:gd name="T47" fmla="*/ 63 h 306"/>
                  <a:gd name="T48" fmla="*/ 130 w 386"/>
                  <a:gd name="T49" fmla="*/ 59 h 306"/>
                  <a:gd name="T50" fmla="*/ 15 w 386"/>
                  <a:gd name="T51" fmla="*/ 59 h 306"/>
                  <a:gd name="T52" fmla="*/ 7 w 386"/>
                  <a:gd name="T53" fmla="*/ 63 h 306"/>
                  <a:gd name="T54" fmla="*/ 3 w 386"/>
                  <a:gd name="T55" fmla="*/ 71 h 306"/>
                  <a:gd name="T56" fmla="*/ 7 w 386"/>
                  <a:gd name="T57" fmla="*/ 79 h 306"/>
                  <a:gd name="T58" fmla="*/ 15 w 386"/>
                  <a:gd name="T59" fmla="*/ 82 h 306"/>
                  <a:gd name="T60" fmla="*/ 126 w 386"/>
                  <a:gd name="T61" fmla="*/ 82 h 306"/>
                  <a:gd name="T62" fmla="*/ 12 w 386"/>
                  <a:gd name="T63" fmla="*/ 224 h 306"/>
                  <a:gd name="T64" fmla="*/ 4 w 386"/>
                  <a:gd name="T65" fmla="*/ 227 h 306"/>
                  <a:gd name="T66" fmla="*/ 0 w 386"/>
                  <a:gd name="T67" fmla="*/ 235 h 306"/>
                  <a:gd name="T68" fmla="*/ 4 w 386"/>
                  <a:gd name="T69" fmla="*/ 243 h 306"/>
                  <a:gd name="T70" fmla="*/ 12 w 386"/>
                  <a:gd name="T71" fmla="*/ 246 h 306"/>
                  <a:gd name="T72" fmla="*/ 140 w 386"/>
                  <a:gd name="T73" fmla="*/ 246 h 306"/>
                  <a:gd name="T74" fmla="*/ 193 w 386"/>
                  <a:gd name="T75" fmla="*/ 177 h 306"/>
                  <a:gd name="T76" fmla="*/ 244 w 386"/>
                  <a:gd name="T77" fmla="*/ 246 h 306"/>
                  <a:gd name="T78" fmla="*/ 344 w 386"/>
                  <a:gd name="T79" fmla="*/ 246 h 306"/>
                  <a:gd name="T80" fmla="*/ 347 w 386"/>
                  <a:gd name="T81" fmla="*/ 246 h 306"/>
                  <a:gd name="T82" fmla="*/ 310 w 386"/>
                  <a:gd name="T83" fmla="*/ 290 h 306"/>
                  <a:gd name="T84" fmla="*/ 310 w 386"/>
                  <a:gd name="T85" fmla="*/ 298 h 306"/>
                  <a:gd name="T86" fmla="*/ 316 w 386"/>
                  <a:gd name="T87" fmla="*/ 305 h 306"/>
                  <a:gd name="T88" fmla="*/ 325 w 386"/>
                  <a:gd name="T89" fmla="*/ 305 h 306"/>
                  <a:gd name="T90" fmla="*/ 383 w 386"/>
                  <a:gd name="T91" fmla="*/ 243 h 306"/>
                  <a:gd name="T92" fmla="*/ 386 w 386"/>
                  <a:gd name="T93" fmla="*/ 235 h 306"/>
                  <a:gd name="T94" fmla="*/ 329 w 386"/>
                  <a:gd name="T95" fmla="*/ 16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6" h="306">
                    <a:moveTo>
                      <a:pt x="329" y="168"/>
                    </a:moveTo>
                    <a:lnTo>
                      <a:pt x="329" y="168"/>
                    </a:lnTo>
                    <a:lnTo>
                      <a:pt x="325" y="165"/>
                    </a:lnTo>
                    <a:lnTo>
                      <a:pt x="321" y="164"/>
                    </a:lnTo>
                    <a:lnTo>
                      <a:pt x="316" y="165"/>
                    </a:lnTo>
                    <a:lnTo>
                      <a:pt x="313" y="168"/>
                    </a:lnTo>
                    <a:lnTo>
                      <a:pt x="313" y="168"/>
                    </a:lnTo>
                    <a:lnTo>
                      <a:pt x="310" y="170"/>
                    </a:lnTo>
                    <a:lnTo>
                      <a:pt x="309" y="176"/>
                    </a:lnTo>
                    <a:lnTo>
                      <a:pt x="309" y="176"/>
                    </a:lnTo>
                    <a:lnTo>
                      <a:pt x="310" y="180"/>
                    </a:lnTo>
                    <a:lnTo>
                      <a:pt x="313" y="184"/>
                    </a:lnTo>
                    <a:lnTo>
                      <a:pt x="347" y="224"/>
                    </a:lnTo>
                    <a:lnTo>
                      <a:pt x="347" y="224"/>
                    </a:lnTo>
                    <a:lnTo>
                      <a:pt x="347" y="224"/>
                    </a:lnTo>
                    <a:lnTo>
                      <a:pt x="347" y="224"/>
                    </a:lnTo>
                    <a:lnTo>
                      <a:pt x="344" y="224"/>
                    </a:lnTo>
                    <a:lnTo>
                      <a:pt x="252" y="224"/>
                    </a:lnTo>
                    <a:lnTo>
                      <a:pt x="207" y="158"/>
                    </a:lnTo>
                    <a:lnTo>
                      <a:pt x="259" y="82"/>
                    </a:lnTo>
                    <a:lnTo>
                      <a:pt x="341" y="82"/>
                    </a:lnTo>
                    <a:lnTo>
                      <a:pt x="341" y="82"/>
                    </a:lnTo>
                    <a:lnTo>
                      <a:pt x="344" y="82"/>
                    </a:lnTo>
                    <a:lnTo>
                      <a:pt x="344" y="82"/>
                    </a:lnTo>
                    <a:lnTo>
                      <a:pt x="347" y="82"/>
                    </a:lnTo>
                    <a:lnTo>
                      <a:pt x="347" y="82"/>
                    </a:lnTo>
                    <a:lnTo>
                      <a:pt x="347" y="82"/>
                    </a:lnTo>
                    <a:lnTo>
                      <a:pt x="313" y="122"/>
                    </a:lnTo>
                    <a:lnTo>
                      <a:pt x="313" y="122"/>
                    </a:lnTo>
                    <a:lnTo>
                      <a:pt x="310" y="126"/>
                    </a:lnTo>
                    <a:lnTo>
                      <a:pt x="309" y="130"/>
                    </a:lnTo>
                    <a:lnTo>
                      <a:pt x="309" y="130"/>
                    </a:lnTo>
                    <a:lnTo>
                      <a:pt x="310" y="134"/>
                    </a:lnTo>
                    <a:lnTo>
                      <a:pt x="313" y="138"/>
                    </a:lnTo>
                    <a:lnTo>
                      <a:pt x="313" y="138"/>
                    </a:lnTo>
                    <a:lnTo>
                      <a:pt x="316" y="141"/>
                    </a:lnTo>
                    <a:lnTo>
                      <a:pt x="321" y="141"/>
                    </a:lnTo>
                    <a:lnTo>
                      <a:pt x="321" y="141"/>
                    </a:lnTo>
                    <a:lnTo>
                      <a:pt x="325" y="141"/>
                    </a:lnTo>
                    <a:lnTo>
                      <a:pt x="329" y="138"/>
                    </a:lnTo>
                    <a:lnTo>
                      <a:pt x="383" y="79"/>
                    </a:lnTo>
                    <a:lnTo>
                      <a:pt x="383" y="79"/>
                    </a:lnTo>
                    <a:lnTo>
                      <a:pt x="384" y="75"/>
                    </a:lnTo>
                    <a:lnTo>
                      <a:pt x="386" y="71"/>
                    </a:lnTo>
                    <a:lnTo>
                      <a:pt x="386" y="71"/>
                    </a:lnTo>
                    <a:lnTo>
                      <a:pt x="384" y="67"/>
                    </a:lnTo>
                    <a:lnTo>
                      <a:pt x="383" y="63"/>
                    </a:lnTo>
                    <a:lnTo>
                      <a:pt x="329" y="4"/>
                    </a:lnTo>
                    <a:lnTo>
                      <a:pt x="329" y="4"/>
                    </a:lnTo>
                    <a:lnTo>
                      <a:pt x="325" y="1"/>
                    </a:lnTo>
                    <a:lnTo>
                      <a:pt x="321" y="0"/>
                    </a:lnTo>
                    <a:lnTo>
                      <a:pt x="316" y="1"/>
                    </a:lnTo>
                    <a:lnTo>
                      <a:pt x="313" y="4"/>
                    </a:lnTo>
                    <a:lnTo>
                      <a:pt x="313" y="4"/>
                    </a:lnTo>
                    <a:lnTo>
                      <a:pt x="310" y="6"/>
                    </a:lnTo>
                    <a:lnTo>
                      <a:pt x="309" y="12"/>
                    </a:lnTo>
                    <a:lnTo>
                      <a:pt x="309" y="12"/>
                    </a:lnTo>
                    <a:lnTo>
                      <a:pt x="310" y="16"/>
                    </a:lnTo>
                    <a:lnTo>
                      <a:pt x="313" y="19"/>
                    </a:lnTo>
                    <a:lnTo>
                      <a:pt x="347" y="59"/>
                    </a:lnTo>
                    <a:lnTo>
                      <a:pt x="347" y="59"/>
                    </a:lnTo>
                    <a:lnTo>
                      <a:pt x="347" y="60"/>
                    </a:lnTo>
                    <a:lnTo>
                      <a:pt x="347" y="60"/>
                    </a:lnTo>
                    <a:lnTo>
                      <a:pt x="344" y="59"/>
                    </a:lnTo>
                    <a:lnTo>
                      <a:pt x="341" y="59"/>
                    </a:lnTo>
                    <a:lnTo>
                      <a:pt x="273" y="59"/>
                    </a:lnTo>
                    <a:lnTo>
                      <a:pt x="255" y="59"/>
                    </a:lnTo>
                    <a:lnTo>
                      <a:pt x="255" y="59"/>
                    </a:lnTo>
                    <a:lnTo>
                      <a:pt x="251" y="60"/>
                    </a:lnTo>
                    <a:lnTo>
                      <a:pt x="247" y="63"/>
                    </a:lnTo>
                    <a:lnTo>
                      <a:pt x="193" y="140"/>
                    </a:lnTo>
                    <a:lnTo>
                      <a:pt x="138" y="63"/>
                    </a:lnTo>
                    <a:lnTo>
                      <a:pt x="138" y="63"/>
                    </a:lnTo>
                    <a:lnTo>
                      <a:pt x="134" y="60"/>
                    </a:lnTo>
                    <a:lnTo>
                      <a:pt x="130" y="59"/>
                    </a:lnTo>
                    <a:lnTo>
                      <a:pt x="86" y="59"/>
                    </a:lnTo>
                    <a:lnTo>
                      <a:pt x="44" y="59"/>
                    </a:lnTo>
                    <a:lnTo>
                      <a:pt x="15" y="59"/>
                    </a:lnTo>
                    <a:lnTo>
                      <a:pt x="15" y="59"/>
                    </a:lnTo>
                    <a:lnTo>
                      <a:pt x="9" y="60"/>
                    </a:lnTo>
                    <a:lnTo>
                      <a:pt x="7" y="63"/>
                    </a:lnTo>
                    <a:lnTo>
                      <a:pt x="7" y="63"/>
                    </a:lnTo>
                    <a:lnTo>
                      <a:pt x="4" y="67"/>
                    </a:lnTo>
                    <a:lnTo>
                      <a:pt x="3" y="71"/>
                    </a:lnTo>
                    <a:lnTo>
                      <a:pt x="3" y="71"/>
                    </a:lnTo>
                    <a:lnTo>
                      <a:pt x="4" y="75"/>
                    </a:lnTo>
                    <a:lnTo>
                      <a:pt x="7" y="79"/>
                    </a:lnTo>
                    <a:lnTo>
                      <a:pt x="7" y="79"/>
                    </a:lnTo>
                    <a:lnTo>
                      <a:pt x="9" y="82"/>
                    </a:lnTo>
                    <a:lnTo>
                      <a:pt x="15" y="82"/>
                    </a:lnTo>
                    <a:lnTo>
                      <a:pt x="44" y="82"/>
                    </a:lnTo>
                    <a:lnTo>
                      <a:pt x="44" y="82"/>
                    </a:lnTo>
                    <a:lnTo>
                      <a:pt x="126" y="82"/>
                    </a:lnTo>
                    <a:lnTo>
                      <a:pt x="180" y="158"/>
                    </a:lnTo>
                    <a:lnTo>
                      <a:pt x="133" y="224"/>
                    </a:lnTo>
                    <a:lnTo>
                      <a:pt x="12" y="224"/>
                    </a:lnTo>
                    <a:lnTo>
                      <a:pt x="12" y="224"/>
                    </a:lnTo>
                    <a:lnTo>
                      <a:pt x="8" y="224"/>
                    </a:lnTo>
                    <a:lnTo>
                      <a:pt x="4" y="227"/>
                    </a:lnTo>
                    <a:lnTo>
                      <a:pt x="4" y="227"/>
                    </a:lnTo>
                    <a:lnTo>
                      <a:pt x="1" y="231"/>
                    </a:lnTo>
                    <a:lnTo>
                      <a:pt x="0" y="235"/>
                    </a:lnTo>
                    <a:lnTo>
                      <a:pt x="0" y="235"/>
                    </a:lnTo>
                    <a:lnTo>
                      <a:pt x="1" y="239"/>
                    </a:lnTo>
                    <a:lnTo>
                      <a:pt x="4" y="243"/>
                    </a:lnTo>
                    <a:lnTo>
                      <a:pt x="4" y="243"/>
                    </a:lnTo>
                    <a:lnTo>
                      <a:pt x="8" y="246"/>
                    </a:lnTo>
                    <a:lnTo>
                      <a:pt x="12" y="246"/>
                    </a:lnTo>
                    <a:lnTo>
                      <a:pt x="140" y="246"/>
                    </a:lnTo>
                    <a:lnTo>
                      <a:pt x="140" y="246"/>
                    </a:lnTo>
                    <a:lnTo>
                      <a:pt x="140" y="246"/>
                    </a:lnTo>
                    <a:lnTo>
                      <a:pt x="144" y="246"/>
                    </a:lnTo>
                    <a:lnTo>
                      <a:pt x="146" y="243"/>
                    </a:lnTo>
                    <a:lnTo>
                      <a:pt x="193" y="177"/>
                    </a:lnTo>
                    <a:lnTo>
                      <a:pt x="239" y="243"/>
                    </a:lnTo>
                    <a:lnTo>
                      <a:pt x="239" y="243"/>
                    </a:lnTo>
                    <a:lnTo>
                      <a:pt x="244" y="246"/>
                    </a:lnTo>
                    <a:lnTo>
                      <a:pt x="244" y="246"/>
                    </a:lnTo>
                    <a:lnTo>
                      <a:pt x="344" y="246"/>
                    </a:lnTo>
                    <a:lnTo>
                      <a:pt x="344" y="246"/>
                    </a:lnTo>
                    <a:lnTo>
                      <a:pt x="347" y="246"/>
                    </a:lnTo>
                    <a:lnTo>
                      <a:pt x="347" y="246"/>
                    </a:lnTo>
                    <a:lnTo>
                      <a:pt x="347" y="246"/>
                    </a:lnTo>
                    <a:lnTo>
                      <a:pt x="313" y="286"/>
                    </a:lnTo>
                    <a:lnTo>
                      <a:pt x="313" y="286"/>
                    </a:lnTo>
                    <a:lnTo>
                      <a:pt x="310" y="290"/>
                    </a:lnTo>
                    <a:lnTo>
                      <a:pt x="309" y="294"/>
                    </a:lnTo>
                    <a:lnTo>
                      <a:pt x="309" y="294"/>
                    </a:lnTo>
                    <a:lnTo>
                      <a:pt x="310" y="298"/>
                    </a:lnTo>
                    <a:lnTo>
                      <a:pt x="313" y="302"/>
                    </a:lnTo>
                    <a:lnTo>
                      <a:pt x="313" y="302"/>
                    </a:lnTo>
                    <a:lnTo>
                      <a:pt x="316" y="305"/>
                    </a:lnTo>
                    <a:lnTo>
                      <a:pt x="321" y="306"/>
                    </a:lnTo>
                    <a:lnTo>
                      <a:pt x="321" y="306"/>
                    </a:lnTo>
                    <a:lnTo>
                      <a:pt x="325" y="305"/>
                    </a:lnTo>
                    <a:lnTo>
                      <a:pt x="329" y="302"/>
                    </a:lnTo>
                    <a:lnTo>
                      <a:pt x="383" y="243"/>
                    </a:lnTo>
                    <a:lnTo>
                      <a:pt x="383" y="243"/>
                    </a:lnTo>
                    <a:lnTo>
                      <a:pt x="384" y="239"/>
                    </a:lnTo>
                    <a:lnTo>
                      <a:pt x="386" y="235"/>
                    </a:lnTo>
                    <a:lnTo>
                      <a:pt x="386" y="235"/>
                    </a:lnTo>
                    <a:lnTo>
                      <a:pt x="384" y="231"/>
                    </a:lnTo>
                    <a:lnTo>
                      <a:pt x="383" y="227"/>
                    </a:lnTo>
                    <a:lnTo>
                      <a:pt x="329" y="16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242" name="Group 241">
            <a:extLst>
              <a:ext uri="{FF2B5EF4-FFF2-40B4-BE49-F238E27FC236}">
                <a16:creationId xmlns:a16="http://schemas.microsoft.com/office/drawing/2014/main" id="{9C7C963C-9DBC-442E-A394-AE0147A70CE8}"/>
              </a:ext>
            </a:extLst>
          </p:cNvPr>
          <p:cNvGrpSpPr/>
          <p:nvPr/>
        </p:nvGrpSpPr>
        <p:grpSpPr>
          <a:xfrm>
            <a:off x="1444861" y="2234924"/>
            <a:ext cx="338328" cy="338328"/>
            <a:chOff x="-944525" y="581014"/>
            <a:chExt cx="487669" cy="477413"/>
          </a:xfrm>
        </p:grpSpPr>
        <p:sp>
          <p:nvSpPr>
            <p:cNvPr id="158" name="Sev01">
              <a:extLst>
                <a:ext uri="{FF2B5EF4-FFF2-40B4-BE49-F238E27FC236}">
                  <a16:creationId xmlns:a16="http://schemas.microsoft.com/office/drawing/2014/main" id="{D1ED1AD6-F4B0-4D85-B725-CE110C43CEAB}"/>
                </a:ext>
              </a:extLst>
            </p:cNvPr>
            <p:cNvSpPr>
              <a:spLocks noChangeAspect="1"/>
            </p:cNvSpPr>
            <p:nvPr/>
          </p:nvSpPr>
          <p:spPr>
            <a:xfrm>
              <a:off x="-944525" y="581014"/>
              <a:ext cx="487669" cy="475649"/>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333"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grpSp>
          <p:nvGrpSpPr>
            <p:cNvPr id="183" name="Group 182">
              <a:extLst>
                <a:ext uri="{FF2B5EF4-FFF2-40B4-BE49-F238E27FC236}">
                  <a16:creationId xmlns:a16="http://schemas.microsoft.com/office/drawing/2014/main" id="{2E324E59-8D5C-4FD3-BF87-B73B94E054A3}"/>
                </a:ext>
              </a:extLst>
            </p:cNvPr>
            <p:cNvGrpSpPr>
              <a:grpSpLocks noChangeAspect="1"/>
            </p:cNvGrpSpPr>
            <p:nvPr/>
          </p:nvGrpSpPr>
          <p:grpSpPr>
            <a:xfrm>
              <a:off x="-934869" y="582939"/>
              <a:ext cx="474048" cy="475488"/>
              <a:chOff x="11105144" y="4182110"/>
              <a:chExt cx="522288" cy="523875"/>
            </a:xfrm>
            <a:solidFill>
              <a:schemeClr val="accent1"/>
            </a:solidFill>
          </p:grpSpPr>
          <p:sp>
            <p:nvSpPr>
              <p:cNvPr id="184" name="Freeform 45">
                <a:extLst>
                  <a:ext uri="{FF2B5EF4-FFF2-40B4-BE49-F238E27FC236}">
                    <a16:creationId xmlns:a16="http://schemas.microsoft.com/office/drawing/2014/main" id="{D8D0804A-7CF5-47E3-9C34-B2698E4A4B88}"/>
                  </a:ext>
                </a:extLst>
              </p:cNvPr>
              <p:cNvSpPr>
                <a:spLocks noEditPoints="1"/>
              </p:cNvSpPr>
              <p:nvPr/>
            </p:nvSpPr>
            <p:spPr bwMode="auto">
              <a:xfrm>
                <a:off x="11105144"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5" name="Freeform 327">
                <a:extLst>
                  <a:ext uri="{FF2B5EF4-FFF2-40B4-BE49-F238E27FC236}">
                    <a16:creationId xmlns:a16="http://schemas.microsoft.com/office/drawing/2014/main" id="{434AC575-ECB8-4CE0-B889-FD791F95B85E}"/>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6" name="Freeform 328">
                <a:extLst>
                  <a:ext uri="{FF2B5EF4-FFF2-40B4-BE49-F238E27FC236}">
                    <a16:creationId xmlns:a16="http://schemas.microsoft.com/office/drawing/2014/main" id="{69F58675-6507-44A5-B8E6-02742D129D8F}"/>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grpSp>
        <p:nvGrpSpPr>
          <p:cNvPr id="238" name="Group 237">
            <a:extLst>
              <a:ext uri="{FF2B5EF4-FFF2-40B4-BE49-F238E27FC236}">
                <a16:creationId xmlns:a16="http://schemas.microsoft.com/office/drawing/2014/main" id="{5033D331-9F84-4889-8B19-B3847F999DFC}"/>
              </a:ext>
            </a:extLst>
          </p:cNvPr>
          <p:cNvGrpSpPr/>
          <p:nvPr/>
        </p:nvGrpSpPr>
        <p:grpSpPr>
          <a:xfrm>
            <a:off x="1424682" y="3495716"/>
            <a:ext cx="337637" cy="338328"/>
            <a:chOff x="-932120" y="1804259"/>
            <a:chExt cx="487669" cy="477895"/>
          </a:xfrm>
        </p:grpSpPr>
        <p:sp>
          <p:nvSpPr>
            <p:cNvPr id="160" name="Sev01">
              <a:extLst>
                <a:ext uri="{FF2B5EF4-FFF2-40B4-BE49-F238E27FC236}">
                  <a16:creationId xmlns:a16="http://schemas.microsoft.com/office/drawing/2014/main" id="{F7D47048-D591-4A10-B10D-C089CDF33C7E}"/>
                </a:ext>
              </a:extLst>
            </p:cNvPr>
            <p:cNvSpPr>
              <a:spLocks noChangeAspect="1"/>
            </p:cNvSpPr>
            <p:nvPr/>
          </p:nvSpPr>
          <p:spPr>
            <a:xfrm>
              <a:off x="-932120" y="1804259"/>
              <a:ext cx="487669" cy="475649"/>
            </a:xfrm>
            <a:prstGeom prst="ellipse">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333"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grpSp>
          <p:nvGrpSpPr>
            <p:cNvPr id="187" name="Group 186">
              <a:extLst>
                <a:ext uri="{FF2B5EF4-FFF2-40B4-BE49-F238E27FC236}">
                  <a16:creationId xmlns:a16="http://schemas.microsoft.com/office/drawing/2014/main" id="{11CA5DBC-0347-4D9E-828F-2DC491D718F4}"/>
                </a:ext>
              </a:extLst>
            </p:cNvPr>
            <p:cNvGrpSpPr>
              <a:grpSpLocks noChangeAspect="1"/>
            </p:cNvGrpSpPr>
            <p:nvPr/>
          </p:nvGrpSpPr>
          <p:grpSpPr>
            <a:xfrm>
              <a:off x="-930425" y="1806666"/>
              <a:ext cx="475488" cy="475488"/>
              <a:chOff x="3181437" y="2502535"/>
              <a:chExt cx="522288" cy="522288"/>
            </a:xfrm>
            <a:solidFill>
              <a:schemeClr val="accent5"/>
            </a:solidFill>
          </p:grpSpPr>
          <p:sp>
            <p:nvSpPr>
              <p:cNvPr id="188" name="Freeform 28">
                <a:extLst>
                  <a:ext uri="{FF2B5EF4-FFF2-40B4-BE49-F238E27FC236}">
                    <a16:creationId xmlns:a16="http://schemas.microsoft.com/office/drawing/2014/main" id="{FECF40BA-CF11-472C-8DC1-12BCDFE2FDC1}"/>
                  </a:ext>
                </a:extLst>
              </p:cNvPr>
              <p:cNvSpPr>
                <a:spLocks noEditPoints="1"/>
              </p:cNvSpPr>
              <p:nvPr/>
            </p:nvSpPr>
            <p:spPr bwMode="auto">
              <a:xfrm>
                <a:off x="3181437"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9" name="Freeform 132">
                <a:extLst>
                  <a:ext uri="{FF2B5EF4-FFF2-40B4-BE49-F238E27FC236}">
                    <a16:creationId xmlns:a16="http://schemas.microsoft.com/office/drawing/2014/main" id="{CAFA8049-4154-46FD-8403-A82899BD2C87}"/>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90" name="Freeform 133">
                <a:extLst>
                  <a:ext uri="{FF2B5EF4-FFF2-40B4-BE49-F238E27FC236}">
                    <a16:creationId xmlns:a16="http://schemas.microsoft.com/office/drawing/2014/main" id="{6210730D-3D2A-434F-9EB0-21B53B56F628}"/>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91" name="Freeform 134">
                <a:extLst>
                  <a:ext uri="{FF2B5EF4-FFF2-40B4-BE49-F238E27FC236}">
                    <a16:creationId xmlns:a16="http://schemas.microsoft.com/office/drawing/2014/main" id="{4FF2EABD-E680-4465-9EC6-67595D964C5E}"/>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92" name="Freeform 135">
                <a:extLst>
                  <a:ext uri="{FF2B5EF4-FFF2-40B4-BE49-F238E27FC236}">
                    <a16:creationId xmlns:a16="http://schemas.microsoft.com/office/drawing/2014/main" id="{7D13D1B9-D15A-4A0E-BA43-F7B905C1F1EB}"/>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93" name="Freeform 136">
                <a:extLst>
                  <a:ext uri="{FF2B5EF4-FFF2-40B4-BE49-F238E27FC236}">
                    <a16:creationId xmlns:a16="http://schemas.microsoft.com/office/drawing/2014/main" id="{E6D50BC1-0E16-4111-8D27-1DDC80B7B67F}"/>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194" name="Freeform 137">
                <a:extLst>
                  <a:ext uri="{FF2B5EF4-FFF2-40B4-BE49-F238E27FC236}">
                    <a16:creationId xmlns:a16="http://schemas.microsoft.com/office/drawing/2014/main" id="{9FB27C9B-A43A-44BF-B296-5BF51620A67F}"/>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w="952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sp>
        <p:nvSpPr>
          <p:cNvPr id="195" name="Rectangle 194">
            <a:extLst>
              <a:ext uri="{FF2B5EF4-FFF2-40B4-BE49-F238E27FC236}">
                <a16:creationId xmlns:a16="http://schemas.microsoft.com/office/drawing/2014/main" id="{2A424788-5F42-4283-B9E9-BD9A87D133CC}"/>
              </a:ext>
            </a:extLst>
          </p:cNvPr>
          <p:cNvSpPr/>
          <p:nvPr/>
        </p:nvSpPr>
        <p:spPr bwMode="gray">
          <a:xfrm>
            <a:off x="32285" y="4377399"/>
            <a:ext cx="12159715" cy="232555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96" name="Text Placeholder 3">
            <a:extLst>
              <a:ext uri="{FF2B5EF4-FFF2-40B4-BE49-F238E27FC236}">
                <a16:creationId xmlns:a16="http://schemas.microsoft.com/office/drawing/2014/main" id="{FBEC3245-B50F-4616-A067-66F5D5A4D3D1}"/>
              </a:ext>
            </a:extLst>
          </p:cNvPr>
          <p:cNvSpPr txBox="1">
            <a:spLocks/>
          </p:cNvSpPr>
          <p:nvPr/>
        </p:nvSpPr>
        <p:spPr>
          <a:xfrm>
            <a:off x="4068375" y="6004388"/>
            <a:ext cx="2043767"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46A38"/>
                </a:solidFill>
                <a:effectLst/>
                <a:uLnTx/>
                <a:uFillTx/>
                <a:latin typeface="Open Sans" panose="020B0606030504020204" pitchFamily="34" charset="0"/>
                <a:ea typeface="Open Sans" panose="020B0606030504020204" pitchFamily="34" charset="0"/>
                <a:cs typeface="Open Sans" panose="020B0606030504020204" pitchFamily="34" charset="0"/>
              </a:rPr>
              <a:t>Effectiveness</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Improve effectiveness of program and impact of funding by building new, and enhancing current, partnerships</a:t>
            </a:r>
          </a:p>
        </p:txBody>
      </p:sp>
      <p:sp>
        <p:nvSpPr>
          <p:cNvPr id="197" name="Text Placeholder 3">
            <a:extLst>
              <a:ext uri="{FF2B5EF4-FFF2-40B4-BE49-F238E27FC236}">
                <a16:creationId xmlns:a16="http://schemas.microsoft.com/office/drawing/2014/main" id="{C9008F85-1825-462E-9761-BF6A9DC8FAFD}"/>
              </a:ext>
            </a:extLst>
          </p:cNvPr>
          <p:cNvSpPr txBox="1">
            <a:spLocks/>
          </p:cNvSpPr>
          <p:nvPr/>
        </p:nvSpPr>
        <p:spPr>
          <a:xfrm>
            <a:off x="1090301" y="6004388"/>
            <a:ext cx="2379968"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86BC25"/>
                </a:solidFill>
                <a:effectLst/>
                <a:uLnTx/>
                <a:uFillTx/>
                <a:latin typeface="Open Sans" panose="020B0606030504020204" pitchFamily="34" charset="0"/>
                <a:ea typeface="Open Sans" panose="020B0606030504020204" pitchFamily="34" charset="0"/>
                <a:cs typeface="Open Sans" panose="020B0606030504020204" pitchFamily="34" charset="0"/>
              </a:rPr>
              <a:t>Expansion</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Scale across the state to communities that demonstrate need and readiness, and that align to the mission of the program </a:t>
            </a:r>
          </a:p>
        </p:txBody>
      </p:sp>
      <p:sp>
        <p:nvSpPr>
          <p:cNvPr id="198" name="Text Placeholder 3">
            <a:extLst>
              <a:ext uri="{FF2B5EF4-FFF2-40B4-BE49-F238E27FC236}">
                <a16:creationId xmlns:a16="http://schemas.microsoft.com/office/drawing/2014/main" id="{ACE6B7D8-669D-42E8-8F45-D71D709E8E80}"/>
              </a:ext>
            </a:extLst>
          </p:cNvPr>
          <p:cNvSpPr txBox="1">
            <a:spLocks/>
          </p:cNvSpPr>
          <p:nvPr/>
        </p:nvSpPr>
        <p:spPr>
          <a:xfrm>
            <a:off x="9391915" y="6004388"/>
            <a:ext cx="2430113"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Diversity </a:t>
            </a:r>
            <a:r>
              <a:rPr kumimoji="0" lang="en-US" sz="9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Diversify the types of students served and the funding options available to grantees based on the highest needs in each community </a:t>
            </a:r>
          </a:p>
        </p:txBody>
      </p:sp>
      <p:sp>
        <p:nvSpPr>
          <p:cNvPr id="199" name="Text Placeholder 3">
            <a:extLst>
              <a:ext uri="{FF2B5EF4-FFF2-40B4-BE49-F238E27FC236}">
                <a16:creationId xmlns:a16="http://schemas.microsoft.com/office/drawing/2014/main" id="{09F10205-97E5-4EC6-BE50-264DEE7DC148}"/>
              </a:ext>
            </a:extLst>
          </p:cNvPr>
          <p:cNvSpPr txBox="1">
            <a:spLocks/>
          </p:cNvSpPr>
          <p:nvPr/>
        </p:nvSpPr>
        <p:spPr>
          <a:xfrm>
            <a:off x="6671330" y="6004388"/>
            <a:ext cx="2319609"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62B5E5"/>
                </a:solidFill>
                <a:effectLst/>
                <a:uLnTx/>
                <a:uFillTx/>
                <a:latin typeface="Open Sans" panose="020B0606030504020204" pitchFamily="34" charset="0"/>
                <a:ea typeface="Open Sans" panose="020B0606030504020204" pitchFamily="34" charset="0"/>
                <a:cs typeface="Open Sans" panose="020B0606030504020204" pitchFamily="34" charset="0"/>
              </a:rPr>
              <a:t>Data</a:t>
            </a:r>
            <a:r>
              <a:rPr kumimoji="0" lang="en-US" sz="900" b="1" i="0" u="none" strike="noStrike" kern="1200" cap="none" spc="0" normalizeH="0" baseline="0" noProof="0" dirty="0">
                <a:ln>
                  <a:noFill/>
                </a:ln>
                <a:solidFill>
                  <a:srgbClr val="86BC25"/>
                </a:solidFill>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US" sz="900" b="1" i="0" u="none" strike="noStrike" kern="1200" cap="none" spc="0" normalizeH="0" baseline="0" noProof="0" dirty="0">
                <a:ln>
                  <a:noFill/>
                </a:ln>
                <a:solidFill>
                  <a:srgbClr val="86BC25"/>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and collect data to demonstrate the impact of the program and better understand priority areas for expansion</a:t>
            </a:r>
          </a:p>
        </p:txBody>
      </p:sp>
      <p:sp>
        <p:nvSpPr>
          <p:cNvPr id="200" name="Text Placeholder 119">
            <a:extLst>
              <a:ext uri="{FF2B5EF4-FFF2-40B4-BE49-F238E27FC236}">
                <a16:creationId xmlns:a16="http://schemas.microsoft.com/office/drawing/2014/main" id="{D17B1D40-398B-4853-8DF8-F4F503F7CF7C}"/>
              </a:ext>
            </a:extLst>
          </p:cNvPr>
          <p:cNvSpPr txBox="1">
            <a:spLocks/>
          </p:cNvSpPr>
          <p:nvPr/>
        </p:nvSpPr>
        <p:spPr>
          <a:xfrm>
            <a:off x="4208591" y="4440453"/>
            <a:ext cx="4590242" cy="287780"/>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bg1"/>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a:ea typeface="+mn-ea"/>
                <a:cs typeface="+mn-cs"/>
              </a:rPr>
              <a:t>GOALS GOING FORWARD</a:t>
            </a:r>
          </a:p>
        </p:txBody>
      </p:sp>
      <p:sp>
        <p:nvSpPr>
          <p:cNvPr id="213" name="Arc 212">
            <a:extLst>
              <a:ext uri="{FF2B5EF4-FFF2-40B4-BE49-F238E27FC236}">
                <a16:creationId xmlns:a16="http://schemas.microsoft.com/office/drawing/2014/main" id="{648067B8-60D9-49B5-B9BE-3032C33D2B99}"/>
              </a:ext>
            </a:extLst>
          </p:cNvPr>
          <p:cNvSpPr/>
          <p:nvPr/>
        </p:nvSpPr>
        <p:spPr>
          <a:xfrm rot="19051047">
            <a:off x="3079988" y="4798640"/>
            <a:ext cx="1075951" cy="953516"/>
          </a:xfrm>
          <a:prstGeom prst="arc">
            <a:avLst/>
          </a:prstGeom>
          <a:ln w="28575">
            <a:solidFill>
              <a:schemeClr val="bg1">
                <a:lumMod val="6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214" name="Arc 213">
            <a:extLst>
              <a:ext uri="{FF2B5EF4-FFF2-40B4-BE49-F238E27FC236}">
                <a16:creationId xmlns:a16="http://schemas.microsoft.com/office/drawing/2014/main" id="{C0F3BE51-15BE-4BFA-9F19-EB06981BE7FC}"/>
              </a:ext>
            </a:extLst>
          </p:cNvPr>
          <p:cNvSpPr/>
          <p:nvPr/>
        </p:nvSpPr>
        <p:spPr>
          <a:xfrm rot="19051047">
            <a:off x="8715374" y="4710435"/>
            <a:ext cx="1075951" cy="953516"/>
          </a:xfrm>
          <a:prstGeom prst="arc">
            <a:avLst/>
          </a:prstGeom>
          <a:ln w="28575">
            <a:solidFill>
              <a:schemeClr val="bg1">
                <a:lumMod val="6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215" name="Arc 214">
            <a:extLst>
              <a:ext uri="{FF2B5EF4-FFF2-40B4-BE49-F238E27FC236}">
                <a16:creationId xmlns:a16="http://schemas.microsoft.com/office/drawing/2014/main" id="{4B6B6BA1-8339-4AF6-AD19-25BCBB5D5E6E}"/>
              </a:ext>
            </a:extLst>
          </p:cNvPr>
          <p:cNvSpPr/>
          <p:nvPr/>
        </p:nvSpPr>
        <p:spPr>
          <a:xfrm rot="2957458" flipV="1">
            <a:off x="6115944" y="4910713"/>
            <a:ext cx="953516" cy="1075951"/>
          </a:xfrm>
          <a:prstGeom prst="arc">
            <a:avLst/>
          </a:prstGeom>
          <a:ln w="28575">
            <a:solidFill>
              <a:schemeClr val="bg1">
                <a:lumMod val="6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5" name="Group 4">
            <a:extLst>
              <a:ext uri="{FF2B5EF4-FFF2-40B4-BE49-F238E27FC236}">
                <a16:creationId xmlns:a16="http://schemas.microsoft.com/office/drawing/2014/main" id="{DAA61917-2460-49E0-B9FB-853F282AE45C}"/>
              </a:ext>
            </a:extLst>
          </p:cNvPr>
          <p:cNvGrpSpPr/>
          <p:nvPr/>
        </p:nvGrpSpPr>
        <p:grpSpPr>
          <a:xfrm>
            <a:off x="7280797" y="4762175"/>
            <a:ext cx="1100676" cy="1098689"/>
            <a:chOff x="3532742" y="4744011"/>
            <a:chExt cx="1100676" cy="1098689"/>
          </a:xfrm>
        </p:grpSpPr>
        <p:grpSp>
          <p:nvGrpSpPr>
            <p:cNvPr id="207" name="Group 53">
              <a:extLst>
                <a:ext uri="{FF2B5EF4-FFF2-40B4-BE49-F238E27FC236}">
                  <a16:creationId xmlns:a16="http://schemas.microsoft.com/office/drawing/2014/main" id="{31797C12-9E10-48A3-B249-80649E671482}"/>
                </a:ext>
              </a:extLst>
            </p:cNvPr>
            <p:cNvGrpSpPr/>
            <p:nvPr/>
          </p:nvGrpSpPr>
          <p:grpSpPr>
            <a:xfrm>
              <a:off x="3532742" y="4744011"/>
              <a:ext cx="1100676" cy="1098689"/>
              <a:chOff x="953424" y="1486519"/>
              <a:chExt cx="2228412" cy="2228408"/>
            </a:xfrm>
            <a:solidFill>
              <a:schemeClr val="accent3"/>
            </a:solidFill>
          </p:grpSpPr>
          <p:sp>
            <p:nvSpPr>
              <p:cNvPr id="208" name="Freeform 40">
                <a:extLst>
                  <a:ext uri="{FF2B5EF4-FFF2-40B4-BE49-F238E27FC236}">
                    <a16:creationId xmlns:a16="http://schemas.microsoft.com/office/drawing/2014/main" id="{51135D80-CB3A-4BE0-B80D-E178B7A64035}"/>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base"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9" name="Oval 208">
                <a:extLst>
                  <a:ext uri="{FF2B5EF4-FFF2-40B4-BE49-F238E27FC236}">
                    <a16:creationId xmlns:a16="http://schemas.microsoft.com/office/drawing/2014/main" id="{8034D8D0-2532-4E83-B795-6C50C97F8CDE}"/>
                  </a:ext>
                </a:extLst>
              </p:cNvPr>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216" name="Freeform 42">
              <a:extLst>
                <a:ext uri="{FF2B5EF4-FFF2-40B4-BE49-F238E27FC236}">
                  <a16:creationId xmlns:a16="http://schemas.microsoft.com/office/drawing/2014/main" id="{65A6D003-E019-470F-9449-DA204BA378A1}"/>
                </a:ext>
              </a:extLst>
            </p:cNvPr>
            <p:cNvSpPr>
              <a:spLocks noEditPoints="1"/>
            </p:cNvSpPr>
            <p:nvPr/>
          </p:nvSpPr>
          <p:spPr bwMode="auto">
            <a:xfrm>
              <a:off x="3937693" y="5154124"/>
              <a:ext cx="314425" cy="30028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2" name="Group 1">
            <a:extLst>
              <a:ext uri="{FF2B5EF4-FFF2-40B4-BE49-F238E27FC236}">
                <a16:creationId xmlns:a16="http://schemas.microsoft.com/office/drawing/2014/main" id="{A3F09B61-2EDC-4942-B895-8E6BD39ECF2F}"/>
              </a:ext>
            </a:extLst>
          </p:cNvPr>
          <p:cNvGrpSpPr/>
          <p:nvPr/>
        </p:nvGrpSpPr>
        <p:grpSpPr>
          <a:xfrm>
            <a:off x="1711974" y="4762175"/>
            <a:ext cx="1100676" cy="1098688"/>
            <a:chOff x="510516" y="4741818"/>
            <a:chExt cx="1100676" cy="1098688"/>
          </a:xfrm>
        </p:grpSpPr>
        <p:grpSp>
          <p:nvGrpSpPr>
            <p:cNvPr id="201" name="Group 49">
              <a:extLst>
                <a:ext uri="{FF2B5EF4-FFF2-40B4-BE49-F238E27FC236}">
                  <a16:creationId xmlns:a16="http://schemas.microsoft.com/office/drawing/2014/main" id="{F06250C3-28C6-4E60-953D-0F6D8D01D20E}"/>
                </a:ext>
              </a:extLst>
            </p:cNvPr>
            <p:cNvGrpSpPr/>
            <p:nvPr/>
          </p:nvGrpSpPr>
          <p:grpSpPr>
            <a:xfrm>
              <a:off x="510516" y="4741818"/>
              <a:ext cx="1100676" cy="1098688"/>
              <a:chOff x="129840" y="1486519"/>
              <a:chExt cx="2228412" cy="2228408"/>
            </a:xfrm>
            <a:solidFill>
              <a:schemeClr val="accent1"/>
            </a:solidFill>
          </p:grpSpPr>
          <p:sp>
            <p:nvSpPr>
              <p:cNvPr id="202" name="Freeform 34">
                <a:extLst>
                  <a:ext uri="{FF2B5EF4-FFF2-40B4-BE49-F238E27FC236}">
                    <a16:creationId xmlns:a16="http://schemas.microsoft.com/office/drawing/2014/main" id="{57B797BB-A05F-415C-8B40-EF47A169837E}"/>
                  </a:ext>
                </a:extLst>
              </p:cNvPr>
              <p:cNvSpPr/>
              <p:nvPr/>
            </p:nvSpPr>
            <p:spPr>
              <a:xfrm>
                <a:off x="129840"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base"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3" name="Oval 202">
                <a:extLst>
                  <a:ext uri="{FF2B5EF4-FFF2-40B4-BE49-F238E27FC236}">
                    <a16:creationId xmlns:a16="http://schemas.microsoft.com/office/drawing/2014/main" id="{ECF70CB4-28AB-4738-B60B-E9FAB1EE19C6}"/>
                  </a:ext>
                </a:extLst>
              </p:cNvPr>
              <p:cNvSpPr/>
              <p:nvPr/>
            </p:nvSpPr>
            <p:spPr>
              <a:xfrm>
                <a:off x="552762" y="1909440"/>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217" name="Group 216">
              <a:extLst>
                <a:ext uri="{FF2B5EF4-FFF2-40B4-BE49-F238E27FC236}">
                  <a16:creationId xmlns:a16="http://schemas.microsoft.com/office/drawing/2014/main" id="{A1E447CE-BDF4-43B7-9DE0-FF9670604C47}"/>
                </a:ext>
              </a:extLst>
            </p:cNvPr>
            <p:cNvGrpSpPr/>
            <p:nvPr/>
          </p:nvGrpSpPr>
          <p:grpSpPr>
            <a:xfrm>
              <a:off x="809857" y="5098908"/>
              <a:ext cx="507416" cy="410714"/>
              <a:chOff x="5844052" y="2160587"/>
              <a:chExt cx="1014412" cy="906464"/>
            </a:xfrm>
            <a:solidFill>
              <a:schemeClr val="bg1"/>
            </a:solidFill>
          </p:grpSpPr>
          <p:sp>
            <p:nvSpPr>
              <p:cNvPr id="218" name="Freeform 36">
                <a:extLst>
                  <a:ext uri="{FF2B5EF4-FFF2-40B4-BE49-F238E27FC236}">
                    <a16:creationId xmlns:a16="http://schemas.microsoft.com/office/drawing/2014/main" id="{919B93E5-3EB8-4DEC-B24D-20E7EBE68929}"/>
                  </a:ext>
                </a:extLst>
              </p:cNvPr>
              <p:cNvSpPr>
                <a:spLocks/>
              </p:cNvSpPr>
              <p:nvPr/>
            </p:nvSpPr>
            <p:spPr bwMode="auto">
              <a:xfrm>
                <a:off x="6236164" y="2160587"/>
                <a:ext cx="227012" cy="762000"/>
              </a:xfrm>
              <a:custGeom>
                <a:avLst/>
                <a:gdLst>
                  <a:gd name="T0" fmla="*/ 113 w 143"/>
                  <a:gd name="T1" fmla="*/ 112 h 480"/>
                  <a:gd name="T2" fmla="*/ 143 w 143"/>
                  <a:gd name="T3" fmla="*/ 112 h 480"/>
                  <a:gd name="T4" fmla="*/ 72 w 143"/>
                  <a:gd name="T5" fmla="*/ 0 h 480"/>
                  <a:gd name="T6" fmla="*/ 0 w 143"/>
                  <a:gd name="T7" fmla="*/ 112 h 480"/>
                  <a:gd name="T8" fmla="*/ 30 w 143"/>
                  <a:gd name="T9" fmla="*/ 112 h 480"/>
                  <a:gd name="T10" fmla="*/ 72 w 143"/>
                  <a:gd name="T11" fmla="*/ 480 h 480"/>
                  <a:gd name="T12" fmla="*/ 113 w 143"/>
                  <a:gd name="T13" fmla="*/ 112 h 480"/>
                </a:gdLst>
                <a:ahLst/>
                <a:cxnLst>
                  <a:cxn ang="0">
                    <a:pos x="T0" y="T1"/>
                  </a:cxn>
                  <a:cxn ang="0">
                    <a:pos x="T2" y="T3"/>
                  </a:cxn>
                  <a:cxn ang="0">
                    <a:pos x="T4" y="T5"/>
                  </a:cxn>
                  <a:cxn ang="0">
                    <a:pos x="T6" y="T7"/>
                  </a:cxn>
                  <a:cxn ang="0">
                    <a:pos x="T8" y="T9"/>
                  </a:cxn>
                  <a:cxn ang="0">
                    <a:pos x="T10" y="T11"/>
                  </a:cxn>
                  <a:cxn ang="0">
                    <a:pos x="T12" y="T13"/>
                  </a:cxn>
                </a:cxnLst>
                <a:rect l="0" t="0" r="r" b="b"/>
                <a:pathLst>
                  <a:path w="143" h="480">
                    <a:moveTo>
                      <a:pt x="113" y="112"/>
                    </a:moveTo>
                    <a:lnTo>
                      <a:pt x="143" y="112"/>
                    </a:lnTo>
                    <a:lnTo>
                      <a:pt x="72" y="0"/>
                    </a:lnTo>
                    <a:lnTo>
                      <a:pt x="0" y="112"/>
                    </a:lnTo>
                    <a:lnTo>
                      <a:pt x="30" y="112"/>
                    </a:lnTo>
                    <a:lnTo>
                      <a:pt x="72" y="480"/>
                    </a:lnTo>
                    <a:lnTo>
                      <a:pt x="11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37">
                <a:extLst>
                  <a:ext uri="{FF2B5EF4-FFF2-40B4-BE49-F238E27FC236}">
                    <a16:creationId xmlns:a16="http://schemas.microsoft.com/office/drawing/2014/main" id="{6AC81995-999D-42A6-9D6A-BC8BC3127E40}"/>
                  </a:ext>
                </a:extLst>
              </p:cNvPr>
              <p:cNvSpPr>
                <a:spLocks/>
              </p:cNvSpPr>
              <p:nvPr/>
            </p:nvSpPr>
            <p:spPr bwMode="auto">
              <a:xfrm>
                <a:off x="5844052" y="2424113"/>
                <a:ext cx="496887" cy="642938"/>
              </a:xfrm>
              <a:custGeom>
                <a:avLst/>
                <a:gdLst>
                  <a:gd name="T0" fmla="*/ 187 w 496"/>
                  <a:gd name="T1" fmla="*/ 39 h 641"/>
                  <a:gd name="T2" fmla="*/ 205 w 496"/>
                  <a:gd name="T3" fmla="*/ 0 h 641"/>
                  <a:gd name="T4" fmla="*/ 0 w 496"/>
                  <a:gd name="T5" fmla="*/ 7 h 641"/>
                  <a:gd name="T6" fmla="*/ 109 w 496"/>
                  <a:gd name="T7" fmla="*/ 206 h 641"/>
                  <a:gd name="T8" fmla="*/ 132 w 496"/>
                  <a:gd name="T9" fmla="*/ 157 h 641"/>
                  <a:gd name="T10" fmla="*/ 409 w 496"/>
                  <a:gd name="T11" fmla="*/ 641 h 641"/>
                  <a:gd name="T12" fmla="*/ 187 w 496"/>
                  <a:gd name="T13" fmla="*/ 39 h 641"/>
                </a:gdLst>
                <a:ahLst/>
                <a:cxnLst>
                  <a:cxn ang="0">
                    <a:pos x="T0" y="T1"/>
                  </a:cxn>
                  <a:cxn ang="0">
                    <a:pos x="T2" y="T3"/>
                  </a:cxn>
                  <a:cxn ang="0">
                    <a:pos x="T4" y="T5"/>
                  </a:cxn>
                  <a:cxn ang="0">
                    <a:pos x="T6" y="T7"/>
                  </a:cxn>
                  <a:cxn ang="0">
                    <a:pos x="T8" y="T9"/>
                  </a:cxn>
                  <a:cxn ang="0">
                    <a:pos x="T10" y="T11"/>
                  </a:cxn>
                  <a:cxn ang="0">
                    <a:pos x="T12" y="T13"/>
                  </a:cxn>
                </a:cxnLst>
                <a:rect l="0" t="0" r="r" b="b"/>
                <a:pathLst>
                  <a:path w="496" h="641">
                    <a:moveTo>
                      <a:pt x="187" y="39"/>
                    </a:moveTo>
                    <a:cubicBezTo>
                      <a:pt x="205" y="0"/>
                      <a:pt x="205" y="0"/>
                      <a:pt x="205" y="0"/>
                    </a:cubicBezTo>
                    <a:cubicBezTo>
                      <a:pt x="0" y="7"/>
                      <a:pt x="0" y="7"/>
                      <a:pt x="0" y="7"/>
                    </a:cubicBezTo>
                    <a:cubicBezTo>
                      <a:pt x="109" y="206"/>
                      <a:pt x="109" y="206"/>
                      <a:pt x="109" y="206"/>
                    </a:cubicBezTo>
                    <a:cubicBezTo>
                      <a:pt x="132" y="157"/>
                      <a:pt x="132" y="157"/>
                      <a:pt x="132" y="157"/>
                    </a:cubicBezTo>
                    <a:cubicBezTo>
                      <a:pt x="269" y="204"/>
                      <a:pt x="440" y="384"/>
                      <a:pt x="409" y="641"/>
                    </a:cubicBezTo>
                    <a:cubicBezTo>
                      <a:pt x="496" y="380"/>
                      <a:pt x="345" y="132"/>
                      <a:pt x="18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20" name="Freeform 38">
                <a:extLst>
                  <a:ext uri="{FF2B5EF4-FFF2-40B4-BE49-F238E27FC236}">
                    <a16:creationId xmlns:a16="http://schemas.microsoft.com/office/drawing/2014/main" id="{B1118FCE-39DD-4A8F-8548-F773746320A8}"/>
                  </a:ext>
                </a:extLst>
              </p:cNvPr>
              <p:cNvSpPr>
                <a:spLocks/>
              </p:cNvSpPr>
              <p:nvPr/>
            </p:nvSpPr>
            <p:spPr bwMode="auto">
              <a:xfrm>
                <a:off x="6359989" y="2424113"/>
                <a:ext cx="498475" cy="642938"/>
              </a:xfrm>
              <a:custGeom>
                <a:avLst/>
                <a:gdLst>
                  <a:gd name="T0" fmla="*/ 497 w 497"/>
                  <a:gd name="T1" fmla="*/ 7 h 641"/>
                  <a:gd name="T2" fmla="*/ 291 w 497"/>
                  <a:gd name="T3" fmla="*/ 0 h 641"/>
                  <a:gd name="T4" fmla="*/ 309 w 497"/>
                  <a:gd name="T5" fmla="*/ 39 h 641"/>
                  <a:gd name="T6" fmla="*/ 88 w 497"/>
                  <a:gd name="T7" fmla="*/ 641 h 641"/>
                  <a:gd name="T8" fmla="*/ 365 w 497"/>
                  <a:gd name="T9" fmla="*/ 157 h 641"/>
                  <a:gd name="T10" fmla="*/ 388 w 497"/>
                  <a:gd name="T11" fmla="*/ 206 h 641"/>
                  <a:gd name="T12" fmla="*/ 497 w 497"/>
                  <a:gd name="T13" fmla="*/ 7 h 641"/>
                </a:gdLst>
                <a:ahLst/>
                <a:cxnLst>
                  <a:cxn ang="0">
                    <a:pos x="T0" y="T1"/>
                  </a:cxn>
                  <a:cxn ang="0">
                    <a:pos x="T2" y="T3"/>
                  </a:cxn>
                  <a:cxn ang="0">
                    <a:pos x="T4" y="T5"/>
                  </a:cxn>
                  <a:cxn ang="0">
                    <a:pos x="T6" y="T7"/>
                  </a:cxn>
                  <a:cxn ang="0">
                    <a:pos x="T8" y="T9"/>
                  </a:cxn>
                  <a:cxn ang="0">
                    <a:pos x="T10" y="T11"/>
                  </a:cxn>
                  <a:cxn ang="0">
                    <a:pos x="T12" y="T13"/>
                  </a:cxn>
                </a:cxnLst>
                <a:rect l="0" t="0" r="r" b="b"/>
                <a:pathLst>
                  <a:path w="497" h="641">
                    <a:moveTo>
                      <a:pt x="497" y="7"/>
                    </a:moveTo>
                    <a:cubicBezTo>
                      <a:pt x="291" y="0"/>
                      <a:pt x="291" y="0"/>
                      <a:pt x="291" y="0"/>
                    </a:cubicBezTo>
                    <a:cubicBezTo>
                      <a:pt x="309" y="39"/>
                      <a:pt x="309" y="39"/>
                      <a:pt x="309" y="39"/>
                    </a:cubicBezTo>
                    <a:cubicBezTo>
                      <a:pt x="152" y="132"/>
                      <a:pt x="0" y="380"/>
                      <a:pt x="88" y="641"/>
                    </a:cubicBezTo>
                    <a:cubicBezTo>
                      <a:pt x="57" y="384"/>
                      <a:pt x="227" y="204"/>
                      <a:pt x="365" y="157"/>
                    </a:cubicBezTo>
                    <a:cubicBezTo>
                      <a:pt x="388" y="206"/>
                      <a:pt x="388" y="206"/>
                      <a:pt x="388" y="206"/>
                    </a:cubicBezTo>
                    <a:lnTo>
                      <a:pt x="49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4" name="Group 3">
            <a:extLst>
              <a:ext uri="{FF2B5EF4-FFF2-40B4-BE49-F238E27FC236}">
                <a16:creationId xmlns:a16="http://schemas.microsoft.com/office/drawing/2014/main" id="{E05F6A11-228C-4D2B-BBE4-6C09857B4B6A}"/>
              </a:ext>
            </a:extLst>
          </p:cNvPr>
          <p:cNvGrpSpPr/>
          <p:nvPr/>
        </p:nvGrpSpPr>
        <p:grpSpPr>
          <a:xfrm>
            <a:off x="10061163" y="4762175"/>
            <a:ext cx="1100676" cy="1061990"/>
            <a:chOff x="5351067" y="4680386"/>
            <a:chExt cx="1100676" cy="1061990"/>
          </a:xfrm>
        </p:grpSpPr>
        <p:grpSp>
          <p:nvGrpSpPr>
            <p:cNvPr id="210" name="Group 56">
              <a:extLst>
                <a:ext uri="{FF2B5EF4-FFF2-40B4-BE49-F238E27FC236}">
                  <a16:creationId xmlns:a16="http://schemas.microsoft.com/office/drawing/2014/main" id="{48A40369-2DEF-44B5-A1E2-AD95663E14C2}"/>
                </a:ext>
              </a:extLst>
            </p:cNvPr>
            <p:cNvGrpSpPr/>
            <p:nvPr/>
          </p:nvGrpSpPr>
          <p:grpSpPr>
            <a:xfrm>
              <a:off x="5351067" y="4680386"/>
              <a:ext cx="1100676" cy="1061990"/>
              <a:chOff x="953424" y="1486519"/>
              <a:chExt cx="2228412" cy="2228408"/>
            </a:xfrm>
            <a:solidFill>
              <a:schemeClr val="accent4"/>
            </a:solidFill>
          </p:grpSpPr>
          <p:sp>
            <p:nvSpPr>
              <p:cNvPr id="211" name="Freeform 43">
                <a:extLst>
                  <a:ext uri="{FF2B5EF4-FFF2-40B4-BE49-F238E27FC236}">
                    <a16:creationId xmlns:a16="http://schemas.microsoft.com/office/drawing/2014/main" id="{B8A6986F-80F2-4C10-BC16-9BD917F1ACEE}"/>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base"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Verdana"/>
                  <a:ea typeface="+mn-ea"/>
                  <a:cs typeface="+mn-cs"/>
                </a:endParaRPr>
              </a:p>
            </p:txBody>
          </p:sp>
          <p:sp>
            <p:nvSpPr>
              <p:cNvPr id="212" name="Oval 211">
                <a:extLst>
                  <a:ext uri="{FF2B5EF4-FFF2-40B4-BE49-F238E27FC236}">
                    <a16:creationId xmlns:a16="http://schemas.microsoft.com/office/drawing/2014/main" id="{5BE3BEAF-B76A-4364-8511-AC5B921C9C84}"/>
                  </a:ext>
                </a:extLst>
              </p:cNvPr>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4267" b="0" i="0"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221" name="Group 220">
              <a:extLst>
                <a:ext uri="{FF2B5EF4-FFF2-40B4-BE49-F238E27FC236}">
                  <a16:creationId xmlns:a16="http://schemas.microsoft.com/office/drawing/2014/main" id="{F32BA3E7-314B-434B-8159-E57EBAC52B8F}"/>
                </a:ext>
              </a:extLst>
            </p:cNvPr>
            <p:cNvGrpSpPr/>
            <p:nvPr/>
          </p:nvGrpSpPr>
          <p:grpSpPr>
            <a:xfrm>
              <a:off x="5701326" y="5041626"/>
              <a:ext cx="410205" cy="351125"/>
              <a:chOff x="407988" y="3711576"/>
              <a:chExt cx="1184274" cy="722313"/>
            </a:xfrm>
            <a:solidFill>
              <a:schemeClr val="bg1"/>
            </a:solidFill>
          </p:grpSpPr>
          <p:sp>
            <p:nvSpPr>
              <p:cNvPr id="222" name="Freeform 126">
                <a:extLst>
                  <a:ext uri="{FF2B5EF4-FFF2-40B4-BE49-F238E27FC236}">
                    <a16:creationId xmlns:a16="http://schemas.microsoft.com/office/drawing/2014/main" id="{9AEC7D4A-F241-49E1-A7E3-184A28C4BDA2}"/>
                  </a:ext>
                </a:extLst>
              </p:cNvPr>
              <p:cNvSpPr>
                <a:spLocks/>
              </p:cNvSpPr>
              <p:nvPr/>
            </p:nvSpPr>
            <p:spPr bwMode="auto">
              <a:xfrm>
                <a:off x="422275" y="4327526"/>
                <a:ext cx="168275" cy="106363"/>
              </a:xfrm>
              <a:custGeom>
                <a:avLst/>
                <a:gdLst>
                  <a:gd name="T0" fmla="*/ 1 w 74"/>
                  <a:gd name="T1" fmla="*/ 36 h 47"/>
                  <a:gd name="T2" fmla="*/ 10 w 74"/>
                  <a:gd name="T3" fmla="*/ 47 h 47"/>
                  <a:gd name="T4" fmla="*/ 64 w 74"/>
                  <a:gd name="T5" fmla="*/ 47 h 47"/>
                  <a:gd name="T6" fmla="*/ 72 w 74"/>
                  <a:gd name="T7" fmla="*/ 36 h 47"/>
                  <a:gd name="T8" fmla="*/ 65 w 74"/>
                  <a:gd name="T9" fmla="*/ 8 h 47"/>
                  <a:gd name="T10" fmla="*/ 52 w 74"/>
                  <a:gd name="T11" fmla="*/ 3 h 47"/>
                  <a:gd name="T12" fmla="*/ 37 w 74"/>
                  <a:gd name="T13" fmla="*/ 7 h 47"/>
                  <a:gd name="T14" fmla="*/ 21 w 74"/>
                  <a:gd name="T15" fmla="*/ 3 h 47"/>
                  <a:gd name="T16" fmla="*/ 9 w 74"/>
                  <a:gd name="T17" fmla="*/ 8 h 47"/>
                  <a:gd name="T18" fmla="*/ 1 w 74"/>
                  <a:gd name="T19"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7">
                    <a:moveTo>
                      <a:pt x="1" y="36"/>
                    </a:moveTo>
                    <a:cubicBezTo>
                      <a:pt x="0" y="42"/>
                      <a:pt x="3" y="47"/>
                      <a:pt x="10" y="47"/>
                    </a:cubicBezTo>
                    <a:cubicBezTo>
                      <a:pt x="64" y="47"/>
                      <a:pt x="64" y="47"/>
                      <a:pt x="64" y="47"/>
                    </a:cubicBezTo>
                    <a:cubicBezTo>
                      <a:pt x="70" y="47"/>
                      <a:pt x="74" y="42"/>
                      <a:pt x="72" y="36"/>
                    </a:cubicBezTo>
                    <a:cubicBezTo>
                      <a:pt x="65" y="8"/>
                      <a:pt x="65" y="8"/>
                      <a:pt x="65" y="8"/>
                    </a:cubicBezTo>
                    <a:cubicBezTo>
                      <a:pt x="63" y="2"/>
                      <a:pt x="58" y="0"/>
                      <a:pt x="52" y="3"/>
                    </a:cubicBezTo>
                    <a:cubicBezTo>
                      <a:pt x="52" y="3"/>
                      <a:pt x="46" y="7"/>
                      <a:pt x="37" y="7"/>
                    </a:cubicBezTo>
                    <a:cubicBezTo>
                      <a:pt x="27" y="7"/>
                      <a:pt x="21" y="3"/>
                      <a:pt x="21" y="3"/>
                    </a:cubicBezTo>
                    <a:cubicBezTo>
                      <a:pt x="16" y="0"/>
                      <a:pt x="10" y="2"/>
                      <a:pt x="9" y="8"/>
                    </a:cubicBezTo>
                    <a:lnTo>
                      <a:pt x="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23" name="Freeform 127">
                <a:extLst>
                  <a:ext uri="{FF2B5EF4-FFF2-40B4-BE49-F238E27FC236}">
                    <a16:creationId xmlns:a16="http://schemas.microsoft.com/office/drawing/2014/main" id="{2CC51677-6B73-4542-828D-5340A6E33AC9}"/>
                  </a:ext>
                </a:extLst>
              </p:cNvPr>
              <p:cNvSpPr>
                <a:spLocks/>
              </p:cNvSpPr>
              <p:nvPr/>
            </p:nvSpPr>
            <p:spPr bwMode="auto">
              <a:xfrm>
                <a:off x="460375" y="4210051"/>
                <a:ext cx="88900" cy="87313"/>
              </a:xfrm>
              <a:custGeom>
                <a:avLst/>
                <a:gdLst>
                  <a:gd name="T0" fmla="*/ 20 w 39"/>
                  <a:gd name="T1" fmla="*/ 39 h 39"/>
                  <a:gd name="T2" fmla="*/ 37 w 39"/>
                  <a:gd name="T3" fmla="*/ 28 h 39"/>
                  <a:gd name="T4" fmla="*/ 39 w 39"/>
                  <a:gd name="T5" fmla="*/ 19 h 39"/>
                  <a:gd name="T6" fmla="*/ 20 w 39"/>
                  <a:gd name="T7" fmla="*/ 0 h 39"/>
                  <a:gd name="T8" fmla="*/ 0 w 39"/>
                  <a:gd name="T9" fmla="*/ 19 h 39"/>
                  <a:gd name="T10" fmla="*/ 2 w 39"/>
                  <a:gd name="T11" fmla="*/ 28 h 39"/>
                  <a:gd name="T12" fmla="*/ 20 w 3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0" y="39"/>
                    </a:moveTo>
                    <a:cubicBezTo>
                      <a:pt x="27" y="39"/>
                      <a:pt x="34" y="34"/>
                      <a:pt x="37" y="28"/>
                    </a:cubicBezTo>
                    <a:cubicBezTo>
                      <a:pt x="38" y="25"/>
                      <a:pt x="39" y="22"/>
                      <a:pt x="39" y="19"/>
                    </a:cubicBezTo>
                    <a:cubicBezTo>
                      <a:pt x="39" y="8"/>
                      <a:pt x="30" y="0"/>
                      <a:pt x="20" y="0"/>
                    </a:cubicBezTo>
                    <a:cubicBezTo>
                      <a:pt x="9" y="0"/>
                      <a:pt x="0" y="8"/>
                      <a:pt x="0" y="19"/>
                    </a:cubicBezTo>
                    <a:cubicBezTo>
                      <a:pt x="0" y="22"/>
                      <a:pt x="1" y="25"/>
                      <a:pt x="2" y="28"/>
                    </a:cubicBezTo>
                    <a:cubicBezTo>
                      <a:pt x="6" y="34"/>
                      <a:pt x="12" y="39"/>
                      <a:pt x="2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128">
                <a:extLst>
                  <a:ext uri="{FF2B5EF4-FFF2-40B4-BE49-F238E27FC236}">
                    <a16:creationId xmlns:a16="http://schemas.microsoft.com/office/drawing/2014/main" id="{D00C2308-3BD3-4C55-A9E9-ACF726A0D36F}"/>
                  </a:ext>
                </a:extLst>
              </p:cNvPr>
              <p:cNvSpPr>
                <a:spLocks/>
              </p:cNvSpPr>
              <p:nvPr/>
            </p:nvSpPr>
            <p:spPr bwMode="auto">
              <a:xfrm>
                <a:off x="736600" y="4176713"/>
                <a:ext cx="571500" cy="96838"/>
              </a:xfrm>
              <a:custGeom>
                <a:avLst/>
                <a:gdLst>
                  <a:gd name="T0" fmla="*/ 143 w 251"/>
                  <a:gd name="T1" fmla="*/ 1 h 42"/>
                  <a:gd name="T2" fmla="*/ 121 w 251"/>
                  <a:gd name="T3" fmla="*/ 0 h 42"/>
                  <a:gd name="T4" fmla="*/ 98 w 251"/>
                  <a:gd name="T5" fmla="*/ 1 h 42"/>
                  <a:gd name="T6" fmla="*/ 6 w 251"/>
                  <a:gd name="T7" fmla="*/ 17 h 42"/>
                  <a:gd name="T8" fmla="*/ 5 w 251"/>
                  <a:gd name="T9" fmla="*/ 23 h 42"/>
                  <a:gd name="T10" fmla="*/ 125 w 251"/>
                  <a:gd name="T11" fmla="*/ 42 h 42"/>
                  <a:gd name="T12" fmla="*/ 242 w 251"/>
                  <a:gd name="T13" fmla="*/ 24 h 42"/>
                  <a:gd name="T14" fmla="*/ 250 w 251"/>
                  <a:gd name="T15" fmla="*/ 20 h 42"/>
                  <a:gd name="T16" fmla="*/ 248 w 251"/>
                  <a:gd name="T17" fmla="*/ 20 h 42"/>
                  <a:gd name="T18" fmla="*/ 217 w 251"/>
                  <a:gd name="T19" fmla="*/ 12 h 42"/>
                  <a:gd name="T20" fmla="*/ 143 w 251"/>
                  <a:gd name="T2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42">
                    <a:moveTo>
                      <a:pt x="143" y="1"/>
                    </a:moveTo>
                    <a:cubicBezTo>
                      <a:pt x="136" y="1"/>
                      <a:pt x="128" y="0"/>
                      <a:pt x="121" y="0"/>
                    </a:cubicBezTo>
                    <a:cubicBezTo>
                      <a:pt x="113" y="0"/>
                      <a:pt x="106" y="1"/>
                      <a:pt x="98" y="1"/>
                    </a:cubicBezTo>
                    <a:cubicBezTo>
                      <a:pt x="52" y="4"/>
                      <a:pt x="6" y="17"/>
                      <a:pt x="6" y="17"/>
                    </a:cubicBezTo>
                    <a:cubicBezTo>
                      <a:pt x="0" y="19"/>
                      <a:pt x="0" y="21"/>
                      <a:pt x="5" y="23"/>
                    </a:cubicBezTo>
                    <a:cubicBezTo>
                      <a:pt x="5" y="23"/>
                      <a:pt x="69" y="42"/>
                      <a:pt x="125" y="42"/>
                    </a:cubicBezTo>
                    <a:cubicBezTo>
                      <a:pt x="179" y="42"/>
                      <a:pt x="242" y="24"/>
                      <a:pt x="242" y="24"/>
                    </a:cubicBezTo>
                    <a:cubicBezTo>
                      <a:pt x="248" y="22"/>
                      <a:pt x="251" y="21"/>
                      <a:pt x="250" y="20"/>
                    </a:cubicBezTo>
                    <a:cubicBezTo>
                      <a:pt x="250" y="20"/>
                      <a:pt x="250" y="20"/>
                      <a:pt x="248" y="20"/>
                    </a:cubicBezTo>
                    <a:cubicBezTo>
                      <a:pt x="240" y="17"/>
                      <a:pt x="230" y="15"/>
                      <a:pt x="217" y="12"/>
                    </a:cubicBezTo>
                    <a:cubicBezTo>
                      <a:pt x="197" y="7"/>
                      <a:pt x="171" y="3"/>
                      <a:pt x="14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25" name="Freeform 129">
                <a:extLst>
                  <a:ext uri="{FF2B5EF4-FFF2-40B4-BE49-F238E27FC236}">
                    <a16:creationId xmlns:a16="http://schemas.microsoft.com/office/drawing/2014/main" id="{9D8749CF-A3D9-4200-A72C-66E3FAED9743}"/>
                  </a:ext>
                </a:extLst>
              </p:cNvPr>
              <p:cNvSpPr>
                <a:spLocks/>
              </p:cNvSpPr>
              <p:nvPr/>
            </p:nvSpPr>
            <p:spPr bwMode="auto">
              <a:xfrm>
                <a:off x="695325" y="3949701"/>
                <a:ext cx="639762" cy="230188"/>
              </a:xfrm>
              <a:custGeom>
                <a:avLst/>
                <a:gdLst>
                  <a:gd name="T0" fmla="*/ 279 w 281"/>
                  <a:gd name="T1" fmla="*/ 93 h 101"/>
                  <a:gd name="T2" fmla="*/ 281 w 281"/>
                  <a:gd name="T3" fmla="*/ 80 h 101"/>
                  <a:gd name="T4" fmla="*/ 281 w 281"/>
                  <a:gd name="T5" fmla="*/ 67 h 101"/>
                  <a:gd name="T6" fmla="*/ 281 w 281"/>
                  <a:gd name="T7" fmla="*/ 61 h 101"/>
                  <a:gd name="T8" fmla="*/ 280 w 281"/>
                  <a:gd name="T9" fmla="*/ 44 h 101"/>
                  <a:gd name="T10" fmla="*/ 279 w 281"/>
                  <a:gd name="T11" fmla="*/ 37 h 101"/>
                  <a:gd name="T12" fmla="*/ 277 w 281"/>
                  <a:gd name="T13" fmla="*/ 31 h 101"/>
                  <a:gd name="T14" fmla="*/ 277 w 281"/>
                  <a:gd name="T15" fmla="*/ 31 h 101"/>
                  <a:gd name="T16" fmla="*/ 276 w 281"/>
                  <a:gd name="T17" fmla="*/ 31 h 101"/>
                  <a:gd name="T18" fmla="*/ 276 w 281"/>
                  <a:gd name="T19" fmla="*/ 31 h 101"/>
                  <a:gd name="T20" fmla="*/ 274 w 281"/>
                  <a:gd name="T21" fmla="*/ 29 h 101"/>
                  <a:gd name="T22" fmla="*/ 264 w 281"/>
                  <a:gd name="T23" fmla="*/ 24 h 101"/>
                  <a:gd name="T24" fmla="*/ 232 w 281"/>
                  <a:gd name="T25" fmla="*/ 14 h 101"/>
                  <a:gd name="T26" fmla="*/ 139 w 281"/>
                  <a:gd name="T27" fmla="*/ 0 h 101"/>
                  <a:gd name="T28" fmla="*/ 131 w 281"/>
                  <a:gd name="T29" fmla="*/ 0 h 101"/>
                  <a:gd name="T30" fmla="*/ 17 w 281"/>
                  <a:gd name="T31" fmla="*/ 24 h 101"/>
                  <a:gd name="T32" fmla="*/ 9 w 281"/>
                  <a:gd name="T33" fmla="*/ 27 h 101"/>
                  <a:gd name="T34" fmla="*/ 3 w 281"/>
                  <a:gd name="T35" fmla="*/ 32 h 101"/>
                  <a:gd name="T36" fmla="*/ 3 w 281"/>
                  <a:gd name="T37" fmla="*/ 32 h 101"/>
                  <a:gd name="T38" fmla="*/ 3 w 281"/>
                  <a:gd name="T39" fmla="*/ 32 h 101"/>
                  <a:gd name="T40" fmla="*/ 2 w 281"/>
                  <a:gd name="T41" fmla="*/ 34 h 101"/>
                  <a:gd name="T42" fmla="*/ 1 w 281"/>
                  <a:gd name="T43" fmla="*/ 40 h 101"/>
                  <a:gd name="T44" fmla="*/ 0 w 281"/>
                  <a:gd name="T45" fmla="*/ 60 h 101"/>
                  <a:gd name="T46" fmla="*/ 0 w 281"/>
                  <a:gd name="T47" fmla="*/ 63 h 101"/>
                  <a:gd name="T48" fmla="*/ 1 w 281"/>
                  <a:gd name="T49" fmla="*/ 84 h 101"/>
                  <a:gd name="T50" fmla="*/ 2 w 281"/>
                  <a:gd name="T51" fmla="*/ 89 h 101"/>
                  <a:gd name="T52" fmla="*/ 2 w 281"/>
                  <a:gd name="T53" fmla="*/ 94 h 101"/>
                  <a:gd name="T54" fmla="*/ 15 w 281"/>
                  <a:gd name="T55" fmla="*/ 99 h 101"/>
                  <a:gd name="T56" fmla="*/ 71 w 281"/>
                  <a:gd name="T57" fmla="*/ 86 h 101"/>
                  <a:gd name="T58" fmla="*/ 139 w 281"/>
                  <a:gd name="T59" fmla="*/ 81 h 101"/>
                  <a:gd name="T60" fmla="*/ 206 w 281"/>
                  <a:gd name="T61" fmla="*/ 86 h 101"/>
                  <a:gd name="T62" fmla="*/ 266 w 281"/>
                  <a:gd name="T63" fmla="*/ 99 h 101"/>
                  <a:gd name="T64" fmla="*/ 278 w 281"/>
                  <a:gd name="T65" fmla="*/ 97 h 101"/>
                  <a:gd name="T66" fmla="*/ 279 w 281"/>
                  <a:gd name="T67"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101">
                    <a:moveTo>
                      <a:pt x="279" y="93"/>
                    </a:moveTo>
                    <a:cubicBezTo>
                      <a:pt x="280" y="89"/>
                      <a:pt x="280" y="85"/>
                      <a:pt x="281" y="80"/>
                    </a:cubicBezTo>
                    <a:cubicBezTo>
                      <a:pt x="281" y="76"/>
                      <a:pt x="281" y="71"/>
                      <a:pt x="281" y="67"/>
                    </a:cubicBezTo>
                    <a:cubicBezTo>
                      <a:pt x="281" y="65"/>
                      <a:pt x="281" y="63"/>
                      <a:pt x="281" y="61"/>
                    </a:cubicBezTo>
                    <a:cubicBezTo>
                      <a:pt x="281" y="55"/>
                      <a:pt x="281" y="49"/>
                      <a:pt x="280" y="44"/>
                    </a:cubicBezTo>
                    <a:cubicBezTo>
                      <a:pt x="279" y="37"/>
                      <a:pt x="279" y="37"/>
                      <a:pt x="279" y="37"/>
                    </a:cubicBezTo>
                    <a:cubicBezTo>
                      <a:pt x="278" y="34"/>
                      <a:pt x="277" y="31"/>
                      <a:pt x="277" y="31"/>
                    </a:cubicBezTo>
                    <a:cubicBezTo>
                      <a:pt x="277" y="31"/>
                      <a:pt x="277" y="31"/>
                      <a:pt x="277" y="31"/>
                    </a:cubicBezTo>
                    <a:cubicBezTo>
                      <a:pt x="277" y="31"/>
                      <a:pt x="276" y="31"/>
                      <a:pt x="276" y="31"/>
                    </a:cubicBezTo>
                    <a:cubicBezTo>
                      <a:pt x="276" y="31"/>
                      <a:pt x="276" y="31"/>
                      <a:pt x="276" y="31"/>
                    </a:cubicBezTo>
                    <a:cubicBezTo>
                      <a:pt x="276" y="30"/>
                      <a:pt x="275" y="30"/>
                      <a:pt x="274" y="29"/>
                    </a:cubicBezTo>
                    <a:cubicBezTo>
                      <a:pt x="272" y="28"/>
                      <a:pt x="268" y="26"/>
                      <a:pt x="264" y="24"/>
                    </a:cubicBezTo>
                    <a:cubicBezTo>
                      <a:pt x="256" y="21"/>
                      <a:pt x="245" y="17"/>
                      <a:pt x="232" y="14"/>
                    </a:cubicBezTo>
                    <a:cubicBezTo>
                      <a:pt x="206" y="7"/>
                      <a:pt x="172" y="1"/>
                      <a:pt x="139" y="0"/>
                    </a:cubicBezTo>
                    <a:cubicBezTo>
                      <a:pt x="136" y="0"/>
                      <a:pt x="134" y="0"/>
                      <a:pt x="131" y="0"/>
                    </a:cubicBezTo>
                    <a:cubicBezTo>
                      <a:pt x="83" y="0"/>
                      <a:pt x="39" y="13"/>
                      <a:pt x="17" y="24"/>
                    </a:cubicBezTo>
                    <a:cubicBezTo>
                      <a:pt x="9" y="27"/>
                      <a:pt x="9" y="27"/>
                      <a:pt x="9" y="27"/>
                    </a:cubicBezTo>
                    <a:cubicBezTo>
                      <a:pt x="6" y="30"/>
                      <a:pt x="3" y="32"/>
                      <a:pt x="3" y="32"/>
                    </a:cubicBezTo>
                    <a:cubicBezTo>
                      <a:pt x="3" y="32"/>
                      <a:pt x="3" y="32"/>
                      <a:pt x="3" y="32"/>
                    </a:cubicBezTo>
                    <a:cubicBezTo>
                      <a:pt x="3" y="32"/>
                      <a:pt x="3" y="32"/>
                      <a:pt x="3" y="32"/>
                    </a:cubicBezTo>
                    <a:cubicBezTo>
                      <a:pt x="3" y="32"/>
                      <a:pt x="2" y="33"/>
                      <a:pt x="2" y="34"/>
                    </a:cubicBezTo>
                    <a:cubicBezTo>
                      <a:pt x="2" y="35"/>
                      <a:pt x="1" y="38"/>
                      <a:pt x="1" y="40"/>
                    </a:cubicBezTo>
                    <a:cubicBezTo>
                      <a:pt x="0" y="46"/>
                      <a:pt x="0" y="53"/>
                      <a:pt x="0" y="60"/>
                    </a:cubicBezTo>
                    <a:cubicBezTo>
                      <a:pt x="0" y="61"/>
                      <a:pt x="0" y="62"/>
                      <a:pt x="0" y="63"/>
                    </a:cubicBezTo>
                    <a:cubicBezTo>
                      <a:pt x="0" y="70"/>
                      <a:pt x="0" y="77"/>
                      <a:pt x="1" y="84"/>
                    </a:cubicBezTo>
                    <a:cubicBezTo>
                      <a:pt x="1" y="86"/>
                      <a:pt x="1" y="88"/>
                      <a:pt x="2" y="89"/>
                    </a:cubicBezTo>
                    <a:cubicBezTo>
                      <a:pt x="2" y="94"/>
                      <a:pt x="2" y="94"/>
                      <a:pt x="2" y="94"/>
                    </a:cubicBezTo>
                    <a:cubicBezTo>
                      <a:pt x="4" y="98"/>
                      <a:pt x="9" y="100"/>
                      <a:pt x="15" y="99"/>
                    </a:cubicBezTo>
                    <a:cubicBezTo>
                      <a:pt x="15" y="99"/>
                      <a:pt x="40" y="91"/>
                      <a:pt x="71" y="86"/>
                    </a:cubicBezTo>
                    <a:cubicBezTo>
                      <a:pt x="91" y="83"/>
                      <a:pt x="115" y="81"/>
                      <a:pt x="139" y="81"/>
                    </a:cubicBezTo>
                    <a:cubicBezTo>
                      <a:pt x="163" y="81"/>
                      <a:pt x="186" y="83"/>
                      <a:pt x="206" y="86"/>
                    </a:cubicBezTo>
                    <a:cubicBezTo>
                      <a:pt x="239" y="91"/>
                      <a:pt x="266" y="99"/>
                      <a:pt x="266" y="99"/>
                    </a:cubicBezTo>
                    <a:cubicBezTo>
                      <a:pt x="271" y="101"/>
                      <a:pt x="277" y="100"/>
                      <a:pt x="278" y="97"/>
                    </a:cubicBezTo>
                    <a:cubicBezTo>
                      <a:pt x="278" y="97"/>
                      <a:pt x="278" y="97"/>
                      <a:pt x="27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26" name="Freeform 130">
                <a:extLst>
                  <a:ext uri="{FF2B5EF4-FFF2-40B4-BE49-F238E27FC236}">
                    <a16:creationId xmlns:a16="http://schemas.microsoft.com/office/drawing/2014/main" id="{8842D6A4-746C-4E5C-981E-BAB588C6440C}"/>
                  </a:ext>
                </a:extLst>
              </p:cNvPr>
              <p:cNvSpPr>
                <a:spLocks/>
              </p:cNvSpPr>
              <p:nvPr/>
            </p:nvSpPr>
            <p:spPr bwMode="auto">
              <a:xfrm>
                <a:off x="407988" y="3711576"/>
                <a:ext cx="1184274" cy="452438"/>
              </a:xfrm>
              <a:custGeom>
                <a:avLst/>
                <a:gdLst>
                  <a:gd name="T0" fmla="*/ 5 w 520"/>
                  <a:gd name="T1" fmla="*/ 115 h 199"/>
                  <a:gd name="T2" fmla="*/ 6 w 520"/>
                  <a:gd name="T3" fmla="*/ 123 h 199"/>
                  <a:gd name="T4" fmla="*/ 23 w 520"/>
                  <a:gd name="T5" fmla="*/ 131 h 199"/>
                  <a:gd name="T6" fmla="*/ 33 w 520"/>
                  <a:gd name="T7" fmla="*/ 135 h 199"/>
                  <a:gd name="T8" fmla="*/ 34 w 520"/>
                  <a:gd name="T9" fmla="*/ 146 h 199"/>
                  <a:gd name="T10" fmla="*/ 34 w 520"/>
                  <a:gd name="T11" fmla="*/ 189 h 199"/>
                  <a:gd name="T12" fmla="*/ 40 w 520"/>
                  <a:gd name="T13" fmla="*/ 199 h 199"/>
                  <a:gd name="T14" fmla="*/ 43 w 520"/>
                  <a:gd name="T15" fmla="*/ 199 h 199"/>
                  <a:gd name="T16" fmla="*/ 46 w 520"/>
                  <a:gd name="T17" fmla="*/ 199 h 199"/>
                  <a:gd name="T18" fmla="*/ 52 w 520"/>
                  <a:gd name="T19" fmla="*/ 189 h 199"/>
                  <a:gd name="T20" fmla="*/ 52 w 520"/>
                  <a:gd name="T21" fmla="*/ 152 h 199"/>
                  <a:gd name="T22" fmla="*/ 52 w 520"/>
                  <a:gd name="T23" fmla="*/ 142 h 199"/>
                  <a:gd name="T24" fmla="*/ 62 w 520"/>
                  <a:gd name="T25" fmla="*/ 144 h 199"/>
                  <a:gd name="T26" fmla="*/ 95 w 520"/>
                  <a:gd name="T27" fmla="*/ 158 h 199"/>
                  <a:gd name="T28" fmla="*/ 106 w 520"/>
                  <a:gd name="T29" fmla="*/ 150 h 199"/>
                  <a:gd name="T30" fmla="*/ 107 w 520"/>
                  <a:gd name="T31" fmla="*/ 142 h 199"/>
                  <a:gd name="T32" fmla="*/ 109 w 520"/>
                  <a:gd name="T33" fmla="*/ 135 h 199"/>
                  <a:gd name="T34" fmla="*/ 122 w 520"/>
                  <a:gd name="T35" fmla="*/ 118 h 199"/>
                  <a:gd name="T36" fmla="*/ 132 w 520"/>
                  <a:gd name="T37" fmla="*/ 112 h 199"/>
                  <a:gd name="T38" fmla="*/ 164 w 520"/>
                  <a:gd name="T39" fmla="*/ 99 h 199"/>
                  <a:gd name="T40" fmla="*/ 257 w 520"/>
                  <a:gd name="T41" fmla="*/ 85 h 199"/>
                  <a:gd name="T42" fmla="*/ 266 w 520"/>
                  <a:gd name="T43" fmla="*/ 85 h 199"/>
                  <a:gd name="T44" fmla="*/ 398 w 520"/>
                  <a:gd name="T45" fmla="*/ 111 h 199"/>
                  <a:gd name="T46" fmla="*/ 411 w 520"/>
                  <a:gd name="T47" fmla="*/ 118 h 199"/>
                  <a:gd name="T48" fmla="*/ 423 w 520"/>
                  <a:gd name="T49" fmla="*/ 136 h 199"/>
                  <a:gd name="T50" fmla="*/ 425 w 520"/>
                  <a:gd name="T51" fmla="*/ 145 h 199"/>
                  <a:gd name="T52" fmla="*/ 426 w 520"/>
                  <a:gd name="T53" fmla="*/ 150 h 199"/>
                  <a:gd name="T54" fmla="*/ 437 w 520"/>
                  <a:gd name="T55" fmla="*/ 156 h 199"/>
                  <a:gd name="T56" fmla="*/ 514 w 520"/>
                  <a:gd name="T57" fmla="*/ 123 h 199"/>
                  <a:gd name="T58" fmla="*/ 515 w 520"/>
                  <a:gd name="T59" fmla="*/ 115 h 199"/>
                  <a:gd name="T60" fmla="*/ 274 w 520"/>
                  <a:gd name="T61" fmla="*/ 2 h 199"/>
                  <a:gd name="T62" fmla="*/ 254 w 520"/>
                  <a:gd name="T63" fmla="*/ 2 h 199"/>
                  <a:gd name="T64" fmla="*/ 5 w 520"/>
                  <a:gd name="T65" fmla="*/ 11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199">
                    <a:moveTo>
                      <a:pt x="5" y="115"/>
                    </a:moveTo>
                    <a:cubicBezTo>
                      <a:pt x="0" y="117"/>
                      <a:pt x="0" y="121"/>
                      <a:pt x="6" y="123"/>
                    </a:cubicBezTo>
                    <a:cubicBezTo>
                      <a:pt x="23" y="131"/>
                      <a:pt x="23" y="131"/>
                      <a:pt x="23" y="131"/>
                    </a:cubicBezTo>
                    <a:cubicBezTo>
                      <a:pt x="26" y="132"/>
                      <a:pt x="32" y="134"/>
                      <a:pt x="33" y="135"/>
                    </a:cubicBezTo>
                    <a:cubicBezTo>
                      <a:pt x="34" y="136"/>
                      <a:pt x="34" y="143"/>
                      <a:pt x="34" y="146"/>
                    </a:cubicBezTo>
                    <a:cubicBezTo>
                      <a:pt x="34" y="189"/>
                      <a:pt x="34" y="189"/>
                      <a:pt x="34" y="189"/>
                    </a:cubicBezTo>
                    <a:cubicBezTo>
                      <a:pt x="34" y="195"/>
                      <a:pt x="36" y="199"/>
                      <a:pt x="40" y="199"/>
                    </a:cubicBezTo>
                    <a:cubicBezTo>
                      <a:pt x="40" y="199"/>
                      <a:pt x="40" y="199"/>
                      <a:pt x="43" y="199"/>
                    </a:cubicBezTo>
                    <a:cubicBezTo>
                      <a:pt x="46" y="199"/>
                      <a:pt x="46" y="199"/>
                      <a:pt x="46" y="199"/>
                    </a:cubicBezTo>
                    <a:cubicBezTo>
                      <a:pt x="49" y="199"/>
                      <a:pt x="52" y="195"/>
                      <a:pt x="52" y="189"/>
                    </a:cubicBezTo>
                    <a:cubicBezTo>
                      <a:pt x="52" y="152"/>
                      <a:pt x="52" y="152"/>
                      <a:pt x="52" y="152"/>
                    </a:cubicBezTo>
                    <a:cubicBezTo>
                      <a:pt x="52" y="149"/>
                      <a:pt x="51" y="143"/>
                      <a:pt x="52" y="142"/>
                    </a:cubicBezTo>
                    <a:cubicBezTo>
                      <a:pt x="53" y="142"/>
                      <a:pt x="59" y="143"/>
                      <a:pt x="62" y="144"/>
                    </a:cubicBezTo>
                    <a:cubicBezTo>
                      <a:pt x="95" y="158"/>
                      <a:pt x="95" y="158"/>
                      <a:pt x="95" y="158"/>
                    </a:cubicBezTo>
                    <a:cubicBezTo>
                      <a:pt x="101" y="160"/>
                      <a:pt x="106" y="156"/>
                      <a:pt x="106" y="150"/>
                    </a:cubicBezTo>
                    <a:cubicBezTo>
                      <a:pt x="106" y="150"/>
                      <a:pt x="106" y="148"/>
                      <a:pt x="107" y="142"/>
                    </a:cubicBezTo>
                    <a:cubicBezTo>
                      <a:pt x="108" y="136"/>
                      <a:pt x="109" y="135"/>
                      <a:pt x="109" y="135"/>
                    </a:cubicBezTo>
                    <a:cubicBezTo>
                      <a:pt x="110" y="127"/>
                      <a:pt x="116" y="120"/>
                      <a:pt x="122" y="118"/>
                    </a:cubicBezTo>
                    <a:cubicBezTo>
                      <a:pt x="122" y="118"/>
                      <a:pt x="123" y="116"/>
                      <a:pt x="132" y="112"/>
                    </a:cubicBezTo>
                    <a:cubicBezTo>
                      <a:pt x="140" y="108"/>
                      <a:pt x="151" y="103"/>
                      <a:pt x="164" y="99"/>
                    </a:cubicBezTo>
                    <a:cubicBezTo>
                      <a:pt x="189" y="91"/>
                      <a:pt x="222" y="85"/>
                      <a:pt x="257" y="85"/>
                    </a:cubicBezTo>
                    <a:cubicBezTo>
                      <a:pt x="260" y="85"/>
                      <a:pt x="263" y="85"/>
                      <a:pt x="266" y="85"/>
                    </a:cubicBezTo>
                    <a:cubicBezTo>
                      <a:pt x="319" y="87"/>
                      <a:pt x="371" y="99"/>
                      <a:pt x="398" y="111"/>
                    </a:cubicBezTo>
                    <a:cubicBezTo>
                      <a:pt x="408" y="116"/>
                      <a:pt x="411" y="118"/>
                      <a:pt x="411" y="118"/>
                    </a:cubicBezTo>
                    <a:cubicBezTo>
                      <a:pt x="415" y="122"/>
                      <a:pt x="422" y="129"/>
                      <a:pt x="423" y="136"/>
                    </a:cubicBezTo>
                    <a:cubicBezTo>
                      <a:pt x="423" y="136"/>
                      <a:pt x="424" y="137"/>
                      <a:pt x="425" y="145"/>
                    </a:cubicBezTo>
                    <a:cubicBezTo>
                      <a:pt x="426" y="150"/>
                      <a:pt x="426" y="150"/>
                      <a:pt x="426" y="150"/>
                    </a:cubicBezTo>
                    <a:cubicBezTo>
                      <a:pt x="427" y="155"/>
                      <a:pt x="432" y="158"/>
                      <a:pt x="437" y="156"/>
                    </a:cubicBezTo>
                    <a:cubicBezTo>
                      <a:pt x="514" y="123"/>
                      <a:pt x="514" y="123"/>
                      <a:pt x="514" y="123"/>
                    </a:cubicBezTo>
                    <a:cubicBezTo>
                      <a:pt x="520" y="121"/>
                      <a:pt x="520" y="117"/>
                      <a:pt x="515" y="115"/>
                    </a:cubicBezTo>
                    <a:cubicBezTo>
                      <a:pt x="274" y="2"/>
                      <a:pt x="274" y="2"/>
                      <a:pt x="274" y="2"/>
                    </a:cubicBezTo>
                    <a:cubicBezTo>
                      <a:pt x="269" y="0"/>
                      <a:pt x="260" y="0"/>
                      <a:pt x="254" y="2"/>
                    </a:cubicBezTo>
                    <a:lnTo>
                      <a:pt x="5"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 name="Group 2">
            <a:extLst>
              <a:ext uri="{FF2B5EF4-FFF2-40B4-BE49-F238E27FC236}">
                <a16:creationId xmlns:a16="http://schemas.microsoft.com/office/drawing/2014/main" id="{1CC1AF14-90AF-4D77-89BC-E81987C4711C}"/>
              </a:ext>
            </a:extLst>
          </p:cNvPr>
          <p:cNvGrpSpPr/>
          <p:nvPr/>
        </p:nvGrpSpPr>
        <p:grpSpPr>
          <a:xfrm>
            <a:off x="4492341" y="4762175"/>
            <a:ext cx="1108765" cy="1085301"/>
            <a:chOff x="2018839" y="4698465"/>
            <a:chExt cx="1108765" cy="1085301"/>
          </a:xfrm>
        </p:grpSpPr>
        <p:grpSp>
          <p:nvGrpSpPr>
            <p:cNvPr id="204" name="Group 50">
              <a:extLst>
                <a:ext uri="{FF2B5EF4-FFF2-40B4-BE49-F238E27FC236}">
                  <a16:creationId xmlns:a16="http://schemas.microsoft.com/office/drawing/2014/main" id="{43FD5DD6-2A81-47FA-9A2D-1A12DB554960}"/>
                </a:ext>
              </a:extLst>
            </p:cNvPr>
            <p:cNvGrpSpPr/>
            <p:nvPr/>
          </p:nvGrpSpPr>
          <p:grpSpPr>
            <a:xfrm>
              <a:off x="2018839" y="4698465"/>
              <a:ext cx="1108765" cy="1085301"/>
              <a:chOff x="953424" y="1486519"/>
              <a:chExt cx="2228412" cy="2228408"/>
            </a:xfrm>
            <a:solidFill>
              <a:schemeClr val="accent2"/>
            </a:solidFill>
          </p:grpSpPr>
          <p:sp>
            <p:nvSpPr>
              <p:cNvPr id="205" name="Freeform 37">
                <a:extLst>
                  <a:ext uri="{FF2B5EF4-FFF2-40B4-BE49-F238E27FC236}">
                    <a16:creationId xmlns:a16="http://schemas.microsoft.com/office/drawing/2014/main" id="{40985A73-FC69-4EBC-A6EF-951C31B7E016}"/>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base"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Verdana"/>
                  <a:ea typeface="+mn-ea"/>
                  <a:cs typeface="+mn-cs"/>
                </a:endParaRPr>
              </a:p>
            </p:txBody>
          </p:sp>
          <p:sp>
            <p:nvSpPr>
              <p:cNvPr id="206" name="Oval 205">
                <a:extLst>
                  <a:ext uri="{FF2B5EF4-FFF2-40B4-BE49-F238E27FC236}">
                    <a16:creationId xmlns:a16="http://schemas.microsoft.com/office/drawing/2014/main" id="{FE969F0B-D4C8-48FA-B5DF-0B324913611A}"/>
                  </a:ext>
                </a:extLst>
              </p:cNvPr>
              <p:cNvSpPr/>
              <p:nvPr/>
            </p:nvSpPr>
            <p:spPr>
              <a:xfrm>
                <a:off x="1376345" y="1878462"/>
                <a:ext cx="1382569"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4267" b="0" i="0"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227" name="Group 226">
              <a:extLst>
                <a:ext uri="{FF2B5EF4-FFF2-40B4-BE49-F238E27FC236}">
                  <a16:creationId xmlns:a16="http://schemas.microsoft.com/office/drawing/2014/main" id="{2B25973E-7C13-4DFB-B1DD-05E17C190B05}"/>
                </a:ext>
              </a:extLst>
            </p:cNvPr>
            <p:cNvGrpSpPr/>
            <p:nvPr/>
          </p:nvGrpSpPr>
          <p:grpSpPr>
            <a:xfrm>
              <a:off x="2431246" y="5029200"/>
              <a:ext cx="317089" cy="360219"/>
              <a:chOff x="4095750" y="609600"/>
              <a:chExt cx="817563" cy="1120776"/>
            </a:xfrm>
            <a:solidFill>
              <a:schemeClr val="bg1"/>
            </a:solidFill>
          </p:grpSpPr>
          <p:sp>
            <p:nvSpPr>
              <p:cNvPr id="228" name="Freeform 12">
                <a:extLst>
                  <a:ext uri="{FF2B5EF4-FFF2-40B4-BE49-F238E27FC236}">
                    <a16:creationId xmlns:a16="http://schemas.microsoft.com/office/drawing/2014/main" id="{E2E4940A-AF08-4CA4-9654-E3AB29359EB0}"/>
                  </a:ext>
                </a:extLst>
              </p:cNvPr>
              <p:cNvSpPr>
                <a:spLocks noEditPoints="1"/>
              </p:cNvSpPr>
              <p:nvPr/>
            </p:nvSpPr>
            <p:spPr bwMode="auto">
              <a:xfrm>
                <a:off x="4095750" y="693738"/>
                <a:ext cx="817563" cy="1036638"/>
              </a:xfrm>
              <a:custGeom>
                <a:avLst/>
                <a:gdLst>
                  <a:gd name="T0" fmla="*/ 113 w 126"/>
                  <a:gd name="T1" fmla="*/ 0 h 160"/>
                  <a:gd name="T2" fmla="*/ 79 w 126"/>
                  <a:gd name="T3" fmla="*/ 0 h 160"/>
                  <a:gd name="T4" fmla="*/ 80 w 126"/>
                  <a:gd name="T5" fmla="*/ 5 h 160"/>
                  <a:gd name="T6" fmla="*/ 83 w 126"/>
                  <a:gd name="T7" fmla="*/ 8 h 160"/>
                  <a:gd name="T8" fmla="*/ 94 w 126"/>
                  <a:gd name="T9" fmla="*/ 11 h 160"/>
                  <a:gd name="T10" fmla="*/ 95 w 126"/>
                  <a:gd name="T11" fmla="*/ 11 h 160"/>
                  <a:gd name="T12" fmla="*/ 97 w 126"/>
                  <a:gd name="T13" fmla="*/ 11 h 160"/>
                  <a:gd name="T14" fmla="*/ 111 w 126"/>
                  <a:gd name="T15" fmla="*/ 11 h 160"/>
                  <a:gd name="T16" fmla="*/ 111 w 126"/>
                  <a:gd name="T17" fmla="*/ 119 h 160"/>
                  <a:gd name="T18" fmla="*/ 95 w 126"/>
                  <a:gd name="T19" fmla="*/ 119 h 160"/>
                  <a:gd name="T20" fmla="*/ 82 w 126"/>
                  <a:gd name="T21" fmla="*/ 132 h 160"/>
                  <a:gd name="T22" fmla="*/ 82 w 126"/>
                  <a:gd name="T23" fmla="*/ 148 h 160"/>
                  <a:gd name="T24" fmla="*/ 12 w 126"/>
                  <a:gd name="T25" fmla="*/ 148 h 160"/>
                  <a:gd name="T26" fmla="*/ 12 w 126"/>
                  <a:gd name="T27" fmla="*/ 11 h 160"/>
                  <a:gd name="T28" fmla="*/ 30 w 126"/>
                  <a:gd name="T29" fmla="*/ 11 h 160"/>
                  <a:gd name="T30" fmla="*/ 32 w 126"/>
                  <a:gd name="T31" fmla="*/ 11 h 160"/>
                  <a:gd name="T32" fmla="*/ 32 w 126"/>
                  <a:gd name="T33" fmla="*/ 11 h 160"/>
                  <a:gd name="T34" fmla="*/ 32 w 126"/>
                  <a:gd name="T35" fmla="*/ 11 h 160"/>
                  <a:gd name="T36" fmla="*/ 41 w 126"/>
                  <a:gd name="T37" fmla="*/ 9 h 160"/>
                  <a:gd name="T38" fmla="*/ 46 w 126"/>
                  <a:gd name="T39" fmla="*/ 5 h 160"/>
                  <a:gd name="T40" fmla="*/ 47 w 126"/>
                  <a:gd name="T41" fmla="*/ 0 h 160"/>
                  <a:gd name="T42" fmla="*/ 12 w 126"/>
                  <a:gd name="T43" fmla="*/ 0 h 160"/>
                  <a:gd name="T44" fmla="*/ 0 w 126"/>
                  <a:gd name="T45" fmla="*/ 14 h 160"/>
                  <a:gd name="T46" fmla="*/ 0 w 126"/>
                  <a:gd name="T47" fmla="*/ 146 h 160"/>
                  <a:gd name="T48" fmla="*/ 12 w 126"/>
                  <a:gd name="T49" fmla="*/ 160 h 160"/>
                  <a:gd name="T50" fmla="*/ 113 w 126"/>
                  <a:gd name="T51" fmla="*/ 160 h 160"/>
                  <a:gd name="T52" fmla="*/ 126 w 126"/>
                  <a:gd name="T53" fmla="*/ 146 h 160"/>
                  <a:gd name="T54" fmla="*/ 126 w 126"/>
                  <a:gd name="T55" fmla="*/ 14 h 160"/>
                  <a:gd name="T56" fmla="*/ 113 w 126"/>
                  <a:gd name="T57" fmla="*/ 0 h 160"/>
                  <a:gd name="T58" fmla="*/ 88 w 126"/>
                  <a:gd name="T59" fmla="*/ 150 h 160"/>
                  <a:gd name="T60" fmla="*/ 88 w 126"/>
                  <a:gd name="T61" fmla="*/ 133 h 160"/>
                  <a:gd name="T62" fmla="*/ 96 w 126"/>
                  <a:gd name="T63" fmla="*/ 125 h 160"/>
                  <a:gd name="T64" fmla="*/ 113 w 126"/>
                  <a:gd name="T65" fmla="*/ 125 h 160"/>
                  <a:gd name="T66" fmla="*/ 88 w 126"/>
                  <a:gd name="T67" fmla="*/ 1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60">
                    <a:moveTo>
                      <a:pt x="113" y="0"/>
                    </a:moveTo>
                    <a:cubicBezTo>
                      <a:pt x="79" y="0"/>
                      <a:pt x="79" y="0"/>
                      <a:pt x="79" y="0"/>
                    </a:cubicBezTo>
                    <a:cubicBezTo>
                      <a:pt x="79" y="2"/>
                      <a:pt x="80" y="3"/>
                      <a:pt x="80" y="5"/>
                    </a:cubicBezTo>
                    <a:cubicBezTo>
                      <a:pt x="81" y="6"/>
                      <a:pt x="82" y="7"/>
                      <a:pt x="83" y="8"/>
                    </a:cubicBezTo>
                    <a:cubicBezTo>
                      <a:pt x="85" y="10"/>
                      <a:pt x="89" y="11"/>
                      <a:pt x="94" y="11"/>
                    </a:cubicBezTo>
                    <a:cubicBezTo>
                      <a:pt x="95" y="11"/>
                      <a:pt x="95" y="11"/>
                      <a:pt x="95" y="11"/>
                    </a:cubicBezTo>
                    <a:cubicBezTo>
                      <a:pt x="95" y="11"/>
                      <a:pt x="96" y="11"/>
                      <a:pt x="97" y="11"/>
                    </a:cubicBezTo>
                    <a:cubicBezTo>
                      <a:pt x="111" y="11"/>
                      <a:pt x="111" y="11"/>
                      <a:pt x="111" y="11"/>
                    </a:cubicBezTo>
                    <a:cubicBezTo>
                      <a:pt x="111" y="119"/>
                      <a:pt x="111" y="119"/>
                      <a:pt x="111" y="119"/>
                    </a:cubicBezTo>
                    <a:cubicBezTo>
                      <a:pt x="95" y="119"/>
                      <a:pt x="95" y="119"/>
                      <a:pt x="95" y="119"/>
                    </a:cubicBezTo>
                    <a:cubicBezTo>
                      <a:pt x="88" y="119"/>
                      <a:pt x="82" y="125"/>
                      <a:pt x="82" y="132"/>
                    </a:cubicBezTo>
                    <a:cubicBezTo>
                      <a:pt x="82" y="148"/>
                      <a:pt x="82" y="148"/>
                      <a:pt x="82" y="148"/>
                    </a:cubicBezTo>
                    <a:cubicBezTo>
                      <a:pt x="12" y="148"/>
                      <a:pt x="12" y="148"/>
                      <a:pt x="12" y="148"/>
                    </a:cubicBezTo>
                    <a:cubicBezTo>
                      <a:pt x="12" y="11"/>
                      <a:pt x="12" y="11"/>
                      <a:pt x="12" y="11"/>
                    </a:cubicBezTo>
                    <a:cubicBezTo>
                      <a:pt x="30" y="11"/>
                      <a:pt x="30" y="11"/>
                      <a:pt x="30" y="11"/>
                    </a:cubicBezTo>
                    <a:cubicBezTo>
                      <a:pt x="30" y="11"/>
                      <a:pt x="31" y="11"/>
                      <a:pt x="32" y="11"/>
                    </a:cubicBezTo>
                    <a:cubicBezTo>
                      <a:pt x="32" y="11"/>
                      <a:pt x="32" y="11"/>
                      <a:pt x="32" y="11"/>
                    </a:cubicBezTo>
                    <a:cubicBezTo>
                      <a:pt x="32" y="11"/>
                      <a:pt x="32" y="11"/>
                      <a:pt x="32" y="11"/>
                    </a:cubicBezTo>
                    <a:cubicBezTo>
                      <a:pt x="36" y="11"/>
                      <a:pt x="39" y="10"/>
                      <a:pt x="41" y="9"/>
                    </a:cubicBezTo>
                    <a:cubicBezTo>
                      <a:pt x="43" y="8"/>
                      <a:pt x="45" y="7"/>
                      <a:pt x="46" y="5"/>
                    </a:cubicBezTo>
                    <a:cubicBezTo>
                      <a:pt x="46" y="3"/>
                      <a:pt x="47" y="2"/>
                      <a:pt x="47" y="0"/>
                    </a:cubicBezTo>
                    <a:cubicBezTo>
                      <a:pt x="12" y="0"/>
                      <a:pt x="12" y="0"/>
                      <a:pt x="12" y="0"/>
                    </a:cubicBezTo>
                    <a:cubicBezTo>
                      <a:pt x="6" y="0"/>
                      <a:pt x="0" y="6"/>
                      <a:pt x="0" y="14"/>
                    </a:cubicBezTo>
                    <a:cubicBezTo>
                      <a:pt x="0" y="14"/>
                      <a:pt x="0" y="28"/>
                      <a:pt x="0" y="146"/>
                    </a:cubicBezTo>
                    <a:cubicBezTo>
                      <a:pt x="0" y="153"/>
                      <a:pt x="6" y="160"/>
                      <a:pt x="12" y="160"/>
                    </a:cubicBezTo>
                    <a:cubicBezTo>
                      <a:pt x="113" y="160"/>
                      <a:pt x="113" y="160"/>
                      <a:pt x="113" y="160"/>
                    </a:cubicBezTo>
                    <a:cubicBezTo>
                      <a:pt x="120" y="160"/>
                      <a:pt x="126" y="153"/>
                      <a:pt x="126" y="146"/>
                    </a:cubicBezTo>
                    <a:cubicBezTo>
                      <a:pt x="126" y="28"/>
                      <a:pt x="126" y="14"/>
                      <a:pt x="126" y="14"/>
                    </a:cubicBezTo>
                    <a:cubicBezTo>
                      <a:pt x="126" y="6"/>
                      <a:pt x="120" y="0"/>
                      <a:pt x="113" y="0"/>
                    </a:cubicBezTo>
                    <a:close/>
                    <a:moveTo>
                      <a:pt x="88" y="150"/>
                    </a:moveTo>
                    <a:cubicBezTo>
                      <a:pt x="88" y="133"/>
                      <a:pt x="88" y="133"/>
                      <a:pt x="88" y="133"/>
                    </a:cubicBezTo>
                    <a:cubicBezTo>
                      <a:pt x="88" y="129"/>
                      <a:pt x="91" y="125"/>
                      <a:pt x="96" y="125"/>
                    </a:cubicBezTo>
                    <a:cubicBezTo>
                      <a:pt x="113" y="125"/>
                      <a:pt x="113" y="125"/>
                      <a:pt x="113" y="125"/>
                    </a:cubicBezTo>
                    <a:lnTo>
                      <a:pt x="88"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29" name="Freeform 13">
                <a:extLst>
                  <a:ext uri="{FF2B5EF4-FFF2-40B4-BE49-F238E27FC236}">
                    <a16:creationId xmlns:a16="http://schemas.microsoft.com/office/drawing/2014/main" id="{E0A96F6C-9618-4C09-BA07-A8D98D4D4E63}"/>
                  </a:ext>
                </a:extLst>
              </p:cNvPr>
              <p:cNvSpPr>
                <a:spLocks noEditPoints="1"/>
              </p:cNvSpPr>
              <p:nvPr/>
            </p:nvSpPr>
            <p:spPr bwMode="auto">
              <a:xfrm>
                <a:off x="4232275" y="609600"/>
                <a:ext cx="544513" cy="265113"/>
              </a:xfrm>
              <a:custGeom>
                <a:avLst/>
                <a:gdLst>
                  <a:gd name="T0" fmla="*/ 12 w 84"/>
                  <a:gd name="T1" fmla="*/ 29 h 41"/>
                  <a:gd name="T2" fmla="*/ 31 w 84"/>
                  <a:gd name="T3" fmla="*/ 11 h 41"/>
                  <a:gd name="T4" fmla="*/ 31 w 84"/>
                  <a:gd name="T5" fmla="*/ 11 h 41"/>
                  <a:gd name="T6" fmla="*/ 31 w 84"/>
                  <a:gd name="T7" fmla="*/ 11 h 41"/>
                  <a:gd name="T8" fmla="*/ 42 w 84"/>
                  <a:gd name="T9" fmla="*/ 0 h 41"/>
                  <a:gd name="T10" fmla="*/ 42 w 84"/>
                  <a:gd name="T11" fmla="*/ 0 h 41"/>
                  <a:gd name="T12" fmla="*/ 53 w 84"/>
                  <a:gd name="T13" fmla="*/ 11 h 41"/>
                  <a:gd name="T14" fmla="*/ 53 w 84"/>
                  <a:gd name="T15" fmla="*/ 11 h 41"/>
                  <a:gd name="T16" fmla="*/ 53 w 84"/>
                  <a:gd name="T17" fmla="*/ 11 h 41"/>
                  <a:gd name="T18" fmla="*/ 73 w 84"/>
                  <a:gd name="T19" fmla="*/ 29 h 41"/>
                  <a:gd name="T20" fmla="*/ 73 w 84"/>
                  <a:gd name="T21" fmla="*/ 29 h 41"/>
                  <a:gd name="T22" fmla="*/ 84 w 84"/>
                  <a:gd name="T23" fmla="*/ 41 h 41"/>
                  <a:gd name="T24" fmla="*/ 0 w 84"/>
                  <a:gd name="T25" fmla="*/ 41 h 41"/>
                  <a:gd name="T26" fmla="*/ 11 w 84"/>
                  <a:gd name="T27" fmla="*/ 29 h 41"/>
                  <a:gd name="T28" fmla="*/ 12 w 84"/>
                  <a:gd name="T29" fmla="*/ 29 h 41"/>
                  <a:gd name="T30" fmla="*/ 42 w 84"/>
                  <a:gd name="T31" fmla="*/ 6 h 41"/>
                  <a:gd name="T32" fmla="*/ 38 w 84"/>
                  <a:gd name="T33" fmla="*/ 10 h 41"/>
                  <a:gd name="T34" fmla="*/ 42 w 84"/>
                  <a:gd name="T35" fmla="*/ 15 h 41"/>
                  <a:gd name="T36" fmla="*/ 47 w 84"/>
                  <a:gd name="T37" fmla="*/ 10 h 41"/>
                  <a:gd name="T38" fmla="*/ 42 w 84"/>
                  <a:gd name="T3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41">
                    <a:moveTo>
                      <a:pt x="12" y="29"/>
                    </a:moveTo>
                    <a:cubicBezTo>
                      <a:pt x="22" y="29"/>
                      <a:pt x="31" y="25"/>
                      <a:pt x="31" y="11"/>
                    </a:cubicBezTo>
                    <a:cubicBezTo>
                      <a:pt x="31" y="11"/>
                      <a:pt x="31" y="11"/>
                      <a:pt x="31" y="11"/>
                    </a:cubicBezTo>
                    <a:cubicBezTo>
                      <a:pt x="31" y="11"/>
                      <a:pt x="31" y="11"/>
                      <a:pt x="31" y="11"/>
                    </a:cubicBezTo>
                    <a:cubicBezTo>
                      <a:pt x="31" y="3"/>
                      <a:pt x="36" y="0"/>
                      <a:pt x="42" y="0"/>
                    </a:cubicBezTo>
                    <a:cubicBezTo>
                      <a:pt x="42" y="0"/>
                      <a:pt x="42" y="0"/>
                      <a:pt x="42" y="0"/>
                    </a:cubicBezTo>
                    <a:cubicBezTo>
                      <a:pt x="48" y="0"/>
                      <a:pt x="53" y="3"/>
                      <a:pt x="53" y="11"/>
                    </a:cubicBezTo>
                    <a:cubicBezTo>
                      <a:pt x="53" y="11"/>
                      <a:pt x="53" y="11"/>
                      <a:pt x="53" y="11"/>
                    </a:cubicBezTo>
                    <a:cubicBezTo>
                      <a:pt x="53" y="11"/>
                      <a:pt x="53" y="11"/>
                      <a:pt x="53" y="11"/>
                    </a:cubicBezTo>
                    <a:cubicBezTo>
                      <a:pt x="53" y="25"/>
                      <a:pt x="62" y="29"/>
                      <a:pt x="73" y="29"/>
                    </a:cubicBezTo>
                    <a:cubicBezTo>
                      <a:pt x="73" y="29"/>
                      <a:pt x="73" y="29"/>
                      <a:pt x="73" y="29"/>
                    </a:cubicBezTo>
                    <a:cubicBezTo>
                      <a:pt x="80" y="29"/>
                      <a:pt x="84" y="36"/>
                      <a:pt x="84" y="41"/>
                    </a:cubicBezTo>
                    <a:cubicBezTo>
                      <a:pt x="0" y="41"/>
                      <a:pt x="0" y="41"/>
                      <a:pt x="0" y="41"/>
                    </a:cubicBezTo>
                    <a:cubicBezTo>
                      <a:pt x="0" y="36"/>
                      <a:pt x="4" y="29"/>
                      <a:pt x="11" y="29"/>
                    </a:cubicBezTo>
                    <a:lnTo>
                      <a:pt x="12" y="29"/>
                    </a:lnTo>
                    <a:close/>
                    <a:moveTo>
                      <a:pt x="42" y="6"/>
                    </a:moveTo>
                    <a:cubicBezTo>
                      <a:pt x="40" y="6"/>
                      <a:pt x="38" y="8"/>
                      <a:pt x="38" y="10"/>
                    </a:cubicBezTo>
                    <a:cubicBezTo>
                      <a:pt x="38" y="13"/>
                      <a:pt x="40" y="15"/>
                      <a:pt x="42" y="15"/>
                    </a:cubicBezTo>
                    <a:cubicBezTo>
                      <a:pt x="45" y="15"/>
                      <a:pt x="47" y="13"/>
                      <a:pt x="47" y="10"/>
                    </a:cubicBezTo>
                    <a:cubicBezTo>
                      <a:pt x="47" y="8"/>
                      <a:pt x="45" y="6"/>
                      <a:pt x="4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14">
                <a:extLst>
                  <a:ext uri="{FF2B5EF4-FFF2-40B4-BE49-F238E27FC236}">
                    <a16:creationId xmlns:a16="http://schemas.microsoft.com/office/drawing/2014/main" id="{7EE94CAB-950F-466A-AC88-14C42E4F4BA6}"/>
                  </a:ext>
                </a:extLst>
              </p:cNvPr>
              <p:cNvSpPr>
                <a:spLocks/>
              </p:cNvSpPr>
              <p:nvPr/>
            </p:nvSpPr>
            <p:spPr bwMode="auto">
              <a:xfrm>
                <a:off x="4257675" y="985838"/>
                <a:ext cx="493713" cy="454025"/>
              </a:xfrm>
              <a:custGeom>
                <a:avLst/>
                <a:gdLst>
                  <a:gd name="T0" fmla="*/ 29 w 76"/>
                  <a:gd name="T1" fmla="*/ 69 h 70"/>
                  <a:gd name="T2" fmla="*/ 0 w 76"/>
                  <a:gd name="T3" fmla="*/ 41 h 70"/>
                  <a:gd name="T4" fmla="*/ 0 w 76"/>
                  <a:gd name="T5" fmla="*/ 40 h 70"/>
                  <a:gd name="T6" fmla="*/ 0 w 76"/>
                  <a:gd name="T7" fmla="*/ 40 h 70"/>
                  <a:gd name="T8" fmla="*/ 0 w 76"/>
                  <a:gd name="T9" fmla="*/ 39 h 70"/>
                  <a:gd name="T10" fmla="*/ 0 w 76"/>
                  <a:gd name="T11" fmla="*/ 39 h 70"/>
                  <a:gd name="T12" fmla="*/ 13 w 76"/>
                  <a:gd name="T13" fmla="*/ 27 h 70"/>
                  <a:gd name="T14" fmla="*/ 14 w 76"/>
                  <a:gd name="T15" fmla="*/ 26 h 70"/>
                  <a:gd name="T16" fmla="*/ 14 w 76"/>
                  <a:gd name="T17" fmla="*/ 26 h 70"/>
                  <a:gd name="T18" fmla="*/ 15 w 76"/>
                  <a:gd name="T19" fmla="*/ 27 h 70"/>
                  <a:gd name="T20" fmla="*/ 15 w 76"/>
                  <a:gd name="T21" fmla="*/ 27 h 70"/>
                  <a:gd name="T22" fmla="*/ 29 w 76"/>
                  <a:gd name="T23" fmla="*/ 43 h 70"/>
                  <a:gd name="T24" fmla="*/ 55 w 76"/>
                  <a:gd name="T25" fmla="*/ 0 h 70"/>
                  <a:gd name="T26" fmla="*/ 55 w 76"/>
                  <a:gd name="T27" fmla="*/ 0 h 70"/>
                  <a:gd name="T28" fmla="*/ 55 w 76"/>
                  <a:gd name="T29" fmla="*/ 0 h 70"/>
                  <a:gd name="T30" fmla="*/ 75 w 76"/>
                  <a:gd name="T31" fmla="*/ 0 h 70"/>
                  <a:gd name="T32" fmla="*/ 76 w 76"/>
                  <a:gd name="T33" fmla="*/ 0 h 70"/>
                  <a:gd name="T34" fmla="*/ 76 w 76"/>
                  <a:gd name="T35" fmla="*/ 0 h 70"/>
                  <a:gd name="T36" fmla="*/ 76 w 76"/>
                  <a:gd name="T37" fmla="*/ 2 h 70"/>
                  <a:gd name="T38" fmla="*/ 76 w 76"/>
                  <a:gd name="T39" fmla="*/ 2 h 70"/>
                  <a:gd name="T40" fmla="*/ 31 w 76"/>
                  <a:gd name="T41" fmla="*/ 69 h 70"/>
                  <a:gd name="T42" fmla="*/ 30 w 76"/>
                  <a:gd name="T43" fmla="*/ 70 h 70"/>
                  <a:gd name="T44" fmla="*/ 30 w 76"/>
                  <a:gd name="T45" fmla="*/ 70 h 70"/>
                  <a:gd name="T46" fmla="*/ 30 w 76"/>
                  <a:gd name="T47" fmla="*/ 70 h 70"/>
                  <a:gd name="T48" fmla="*/ 30 w 76"/>
                  <a:gd name="T49" fmla="*/ 70 h 70"/>
                  <a:gd name="T50" fmla="*/ 29 w 76"/>
                  <a:gd name="T5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70">
                    <a:moveTo>
                      <a:pt x="29" y="69"/>
                    </a:moveTo>
                    <a:cubicBezTo>
                      <a:pt x="0" y="41"/>
                      <a:pt x="0" y="41"/>
                      <a:pt x="0" y="41"/>
                    </a:cubicBezTo>
                    <a:cubicBezTo>
                      <a:pt x="0" y="41"/>
                      <a:pt x="0" y="40"/>
                      <a:pt x="0" y="40"/>
                    </a:cubicBezTo>
                    <a:cubicBezTo>
                      <a:pt x="0" y="40"/>
                      <a:pt x="0" y="40"/>
                      <a:pt x="0" y="40"/>
                    </a:cubicBezTo>
                    <a:cubicBezTo>
                      <a:pt x="0" y="40"/>
                      <a:pt x="0" y="40"/>
                      <a:pt x="0" y="39"/>
                    </a:cubicBezTo>
                    <a:cubicBezTo>
                      <a:pt x="0" y="39"/>
                      <a:pt x="0" y="39"/>
                      <a:pt x="0" y="39"/>
                    </a:cubicBezTo>
                    <a:cubicBezTo>
                      <a:pt x="13" y="27"/>
                      <a:pt x="13" y="27"/>
                      <a:pt x="13" y="27"/>
                    </a:cubicBezTo>
                    <a:cubicBezTo>
                      <a:pt x="14" y="26"/>
                      <a:pt x="14" y="26"/>
                      <a:pt x="14" y="26"/>
                    </a:cubicBezTo>
                    <a:cubicBezTo>
                      <a:pt x="14" y="26"/>
                      <a:pt x="14" y="26"/>
                      <a:pt x="14" y="26"/>
                    </a:cubicBezTo>
                    <a:cubicBezTo>
                      <a:pt x="14" y="26"/>
                      <a:pt x="15" y="26"/>
                      <a:pt x="15" y="27"/>
                    </a:cubicBezTo>
                    <a:cubicBezTo>
                      <a:pt x="15" y="27"/>
                      <a:pt x="15" y="27"/>
                      <a:pt x="15" y="27"/>
                    </a:cubicBezTo>
                    <a:cubicBezTo>
                      <a:pt x="29" y="43"/>
                      <a:pt x="29" y="43"/>
                      <a:pt x="29" y="43"/>
                    </a:cubicBezTo>
                    <a:cubicBezTo>
                      <a:pt x="55" y="0"/>
                      <a:pt x="55" y="0"/>
                      <a:pt x="55" y="0"/>
                    </a:cubicBezTo>
                    <a:cubicBezTo>
                      <a:pt x="55" y="0"/>
                      <a:pt x="55" y="0"/>
                      <a:pt x="55" y="0"/>
                    </a:cubicBezTo>
                    <a:cubicBezTo>
                      <a:pt x="55" y="0"/>
                      <a:pt x="55" y="0"/>
                      <a:pt x="55" y="0"/>
                    </a:cubicBezTo>
                    <a:cubicBezTo>
                      <a:pt x="75" y="0"/>
                      <a:pt x="75" y="0"/>
                      <a:pt x="75" y="0"/>
                    </a:cubicBezTo>
                    <a:cubicBezTo>
                      <a:pt x="75" y="0"/>
                      <a:pt x="76" y="0"/>
                      <a:pt x="76" y="0"/>
                    </a:cubicBezTo>
                    <a:cubicBezTo>
                      <a:pt x="76" y="0"/>
                      <a:pt x="76" y="0"/>
                      <a:pt x="76" y="0"/>
                    </a:cubicBezTo>
                    <a:cubicBezTo>
                      <a:pt x="76" y="1"/>
                      <a:pt x="76" y="1"/>
                      <a:pt x="76" y="2"/>
                    </a:cubicBezTo>
                    <a:cubicBezTo>
                      <a:pt x="76" y="2"/>
                      <a:pt x="76" y="2"/>
                      <a:pt x="76" y="2"/>
                    </a:cubicBezTo>
                    <a:cubicBezTo>
                      <a:pt x="31" y="69"/>
                      <a:pt x="31" y="69"/>
                      <a:pt x="31" y="69"/>
                    </a:cubicBezTo>
                    <a:cubicBezTo>
                      <a:pt x="31" y="69"/>
                      <a:pt x="30" y="70"/>
                      <a:pt x="30" y="70"/>
                    </a:cubicBezTo>
                    <a:cubicBezTo>
                      <a:pt x="30" y="70"/>
                      <a:pt x="30" y="70"/>
                      <a:pt x="30" y="70"/>
                    </a:cubicBezTo>
                    <a:cubicBezTo>
                      <a:pt x="30" y="70"/>
                      <a:pt x="30" y="70"/>
                      <a:pt x="30" y="70"/>
                    </a:cubicBezTo>
                    <a:cubicBezTo>
                      <a:pt x="30" y="70"/>
                      <a:pt x="30" y="70"/>
                      <a:pt x="30" y="70"/>
                    </a:cubicBezTo>
                    <a:cubicBezTo>
                      <a:pt x="30" y="70"/>
                      <a:pt x="29" y="70"/>
                      <a:pt x="2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31" name="Rectangle 230">
            <a:extLst>
              <a:ext uri="{FF2B5EF4-FFF2-40B4-BE49-F238E27FC236}">
                <a16:creationId xmlns:a16="http://schemas.microsoft.com/office/drawing/2014/main" id="{E65DE71F-E3AC-4ECF-BDED-5C9B8B5D3178}"/>
              </a:ext>
            </a:extLst>
          </p:cNvPr>
          <p:cNvSpPr/>
          <p:nvPr/>
        </p:nvSpPr>
        <p:spPr bwMode="gray">
          <a:xfrm>
            <a:off x="8591088" y="3863708"/>
            <a:ext cx="2940150" cy="358309"/>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800" b="1" i="0" u="none" strike="noStrike" kern="1200" cap="none" spc="0" normalizeH="0" baseline="0" noProof="0" dirty="0">
              <a:ln>
                <a:noFill/>
              </a:ln>
              <a:solidFill>
                <a:prstClr val="white"/>
              </a:solidFill>
              <a:effectLst/>
              <a:uLnTx/>
              <a:uFillTx/>
              <a:latin typeface="Verdana"/>
              <a:ea typeface="+mn-ea"/>
              <a:cs typeface="+mn-cs"/>
            </a:endParaRPr>
          </a:p>
        </p:txBody>
      </p:sp>
      <p:sp>
        <p:nvSpPr>
          <p:cNvPr id="232" name="Rectangle 231">
            <a:extLst>
              <a:ext uri="{FF2B5EF4-FFF2-40B4-BE49-F238E27FC236}">
                <a16:creationId xmlns:a16="http://schemas.microsoft.com/office/drawing/2014/main" id="{74606D8E-056F-4BC2-A1DB-1553925FAF36}"/>
              </a:ext>
            </a:extLst>
          </p:cNvPr>
          <p:cNvSpPr/>
          <p:nvPr/>
        </p:nvSpPr>
        <p:spPr bwMode="gray">
          <a:xfrm>
            <a:off x="8722640" y="4159452"/>
            <a:ext cx="6402715" cy="192524"/>
          </a:xfrm>
          <a:prstGeom prst="rect">
            <a:avLst/>
          </a:prstGeom>
          <a:noFill/>
          <a:ln w="63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800" b="1" i="0" u="none" strike="noStrike" kern="1200" cap="none" spc="0" normalizeH="0" baseline="0" noProof="0" dirty="0">
              <a:ln>
                <a:noFill/>
              </a:ln>
              <a:solidFill>
                <a:prstClr val="white"/>
              </a:solidFill>
              <a:effectLst/>
              <a:uLnTx/>
              <a:uFillTx/>
              <a:latin typeface="Verdana"/>
              <a:ea typeface="+mn-ea"/>
              <a:cs typeface="+mn-cs"/>
            </a:endParaRPr>
          </a:p>
        </p:txBody>
      </p:sp>
      <p:sp>
        <p:nvSpPr>
          <p:cNvPr id="233" name="Text Placeholder 119">
            <a:extLst>
              <a:ext uri="{FF2B5EF4-FFF2-40B4-BE49-F238E27FC236}">
                <a16:creationId xmlns:a16="http://schemas.microsoft.com/office/drawing/2014/main" id="{8E886D8D-66BD-442A-A794-718E6425ECDC}"/>
              </a:ext>
            </a:extLst>
          </p:cNvPr>
          <p:cNvSpPr txBox="1">
            <a:spLocks/>
          </p:cNvSpPr>
          <p:nvPr/>
        </p:nvSpPr>
        <p:spPr>
          <a:xfrm>
            <a:off x="7096794" y="1465453"/>
            <a:ext cx="4590242" cy="287780"/>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bg1"/>
                </a:solidFill>
                <a:latin typeface="+mj-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a:ea typeface="+mn-ea"/>
                <a:cs typeface="+mn-cs"/>
              </a:rPr>
              <a:t>ABOUT CLAUDE MOORE SCHOLARS</a:t>
            </a:r>
          </a:p>
        </p:txBody>
      </p:sp>
      <p:sp>
        <p:nvSpPr>
          <p:cNvPr id="234" name="Rectangle 233">
            <a:extLst>
              <a:ext uri="{FF2B5EF4-FFF2-40B4-BE49-F238E27FC236}">
                <a16:creationId xmlns:a16="http://schemas.microsoft.com/office/drawing/2014/main" id="{F5CE6C9B-0542-4D2E-9A01-18C7886A91C9}"/>
              </a:ext>
            </a:extLst>
          </p:cNvPr>
          <p:cNvSpPr/>
          <p:nvPr/>
        </p:nvSpPr>
        <p:spPr>
          <a:xfrm>
            <a:off x="9364065" y="1847024"/>
            <a:ext cx="2071856" cy="147732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CMS is currently active in </a:t>
            </a:r>
            <a:r>
              <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Northern Virginia</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the </a:t>
            </a:r>
            <a:r>
              <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Northern Shenandoah Valley</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the Greater </a:t>
            </a:r>
            <a:r>
              <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Richmond</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area, and in Greater </a:t>
            </a:r>
            <a:r>
              <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Roanoke</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The program includes 23 school districts, 5 higher education organizations (i.e., community college and university), and numerous employers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5" name="Rectangle 234">
            <a:extLst>
              <a:ext uri="{FF2B5EF4-FFF2-40B4-BE49-F238E27FC236}">
                <a16:creationId xmlns:a16="http://schemas.microsoft.com/office/drawing/2014/main" id="{F7EAE056-1950-4A91-B2FE-0742CE20E7C4}"/>
              </a:ext>
            </a:extLst>
          </p:cNvPr>
          <p:cNvSpPr/>
          <p:nvPr/>
        </p:nvSpPr>
        <p:spPr bwMode="gray">
          <a:xfrm>
            <a:off x="6631965" y="1801488"/>
            <a:ext cx="2759950" cy="2261761"/>
          </a:xfrm>
          <a:prstGeom prst="rect">
            <a:avLst/>
          </a:prstGeom>
          <a:noFill/>
          <a:ln w="19050" algn="ctr">
            <a:noFill/>
            <a:miter lim="800000"/>
            <a:headEnd/>
            <a:tailEnd/>
          </a:ln>
        </p:spPr>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Since the program’s inception in 2003, about</a:t>
            </a:r>
            <a:r>
              <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6,000 students have participated</a:t>
            </a: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earning over 1,000 industry certifications/licenses and over 9,000 college credits.</a:t>
            </a:r>
          </a:p>
          <a:p>
            <a:pPr marL="0" marR="0" lvl="0" indent="0" algn="l" defTabSz="121917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CMS provides workforce training and certification in:</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Licensed Practical Nursing/Certified Nursing Assistant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Emergency Medical Technician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Medical Laboratory Technology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Pharmacy Technology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Radiology Technology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Surgical Sterilization Technology </a:t>
            </a:r>
          </a:p>
          <a:p>
            <a:pPr marL="171450" marR="0" lvl="0" indent="-1714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Health Informatics</a:t>
            </a:r>
          </a:p>
        </p:txBody>
      </p:sp>
      <p:sp>
        <p:nvSpPr>
          <p:cNvPr id="236" name="Rectangle 235">
            <a:extLst>
              <a:ext uri="{FF2B5EF4-FFF2-40B4-BE49-F238E27FC236}">
                <a16:creationId xmlns:a16="http://schemas.microsoft.com/office/drawing/2014/main" id="{F5E17DD0-9995-4797-8DD1-B146494418EA}"/>
              </a:ext>
            </a:extLst>
          </p:cNvPr>
          <p:cNvSpPr/>
          <p:nvPr/>
        </p:nvSpPr>
        <p:spPr>
          <a:xfrm>
            <a:off x="8833491" y="3835930"/>
            <a:ext cx="3090506" cy="347211"/>
          </a:xfrm>
          <a:prstGeom prst="rect">
            <a:avLst/>
          </a:prstGeom>
        </p:spPr>
        <p:txBody>
          <a:bodyPr wrap="square">
            <a:spAutoFit/>
          </a:bodyPr>
          <a:lstStyle/>
          <a:p>
            <a:pPr marL="0" marR="0" lvl="0" indent="0" algn="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8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Contact Information:</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Dr. Bill Hazel (</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whazel@claudemoore.org</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sv-SE"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Lynn Tadlock (</a:t>
            </a:r>
            <a:r>
              <a:rPr kumimoji="0" lang="sv-SE"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ltadlock@claudemoore.org</a:t>
            </a:r>
            <a:r>
              <a:rPr kumimoji="0" lang="sv-SE"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37" name="Picture 236">
            <a:extLst>
              <a:ext uri="{FF2B5EF4-FFF2-40B4-BE49-F238E27FC236}">
                <a16:creationId xmlns:a16="http://schemas.microsoft.com/office/drawing/2014/main" id="{7E4ED838-13D7-48FC-8C83-EAB0A3ADBA7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65" b="96371" l="3493" r="96324">
                        <a14:foregroundMark x1="48346" y1="37903" x2="48346" y2="37903"/>
                        <a14:foregroundMark x1="19485" y1="77016" x2="19485" y2="77016"/>
                        <a14:foregroundMark x1="15257" y1="79032" x2="15257" y2="79032"/>
                        <a14:foregroundMark x1="20221" y1="77823" x2="20221" y2="77823"/>
                        <a14:foregroundMark x1="18750" y1="84677" x2="18750" y2="84677"/>
                        <a14:foregroundMark x1="14154" y1="91935" x2="14154" y2="91935"/>
                        <a14:foregroundMark x1="7721" y1="91935" x2="7721" y2="91935"/>
                        <a14:foregroundMark x1="3676" y1="96371" x2="3676" y2="96371"/>
                        <a14:foregroundMark x1="96507" y1="50806" x2="96507" y2="50806"/>
                        <a14:foregroundMark x1="95588" y1="55242" x2="95588" y2="55242"/>
                        <a14:foregroundMark x1="94301" y1="60484" x2="94301" y2="60484"/>
                        <a14:foregroundMark x1="93382" y1="64919" x2="93382" y2="64919"/>
                        <a14:foregroundMark x1="92463" y1="68952" x2="92463" y2="68952"/>
                        <a14:foregroundMark x1="92096" y1="76210" x2="92096" y2="76210"/>
                        <a14:foregroundMark x1="91912" y1="74194" x2="91912" y2="74194"/>
                        <a14:foregroundMark x1="91912" y1="72984" x2="91912" y2="72984"/>
                        <a14:foregroundMark x1="91912" y1="72177" x2="91912" y2="72177"/>
                        <a14:foregroundMark x1="64338" y1="8065" x2="64338" y2="8065"/>
                      </a14:backgroundRemoval>
                    </a14:imgEffect>
                  </a14:imgLayer>
                </a14:imgProps>
              </a:ext>
            </a:extLst>
          </a:blip>
          <a:stretch>
            <a:fillRect/>
          </a:stretch>
        </p:blipFill>
        <p:spPr>
          <a:xfrm>
            <a:off x="9988038" y="2805895"/>
            <a:ext cx="2071856" cy="944522"/>
          </a:xfrm>
          <a:prstGeom prst="rect">
            <a:avLst/>
          </a:prstGeom>
        </p:spPr>
      </p:pic>
      <p:cxnSp>
        <p:nvCxnSpPr>
          <p:cNvPr id="244" name="Straight Connector 243">
            <a:extLst>
              <a:ext uri="{FF2B5EF4-FFF2-40B4-BE49-F238E27FC236}">
                <a16:creationId xmlns:a16="http://schemas.microsoft.com/office/drawing/2014/main" id="{10B5D91A-191A-4123-BD44-D7FCB6CC7EFC}"/>
              </a:ext>
            </a:extLst>
          </p:cNvPr>
          <p:cNvCxnSpPr>
            <a:cxnSpLocks/>
          </p:cNvCxnSpPr>
          <p:nvPr/>
        </p:nvCxnSpPr>
        <p:spPr>
          <a:xfrm>
            <a:off x="6323828" y="1561680"/>
            <a:ext cx="17609" cy="2732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5173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NURSING FACILITY </a:t>
            </a:r>
            <a:r>
              <a:rPr lang="en-US" dirty="0" smtClean="0"/>
              <a:t/>
            </a:r>
            <a:br>
              <a:rPr lang="en-US" dirty="0" smtClean="0"/>
            </a:br>
            <a:r>
              <a:rPr lang="en-US" dirty="0" smtClean="0"/>
              <a:t>Rate </a:t>
            </a:r>
            <a:r>
              <a:rPr lang="en-US" dirty="0"/>
              <a:t>Setting</a:t>
            </a:r>
          </a:p>
        </p:txBody>
      </p:sp>
      <p:sp>
        <p:nvSpPr>
          <p:cNvPr id="3" name="Subtitle 2"/>
          <p:cNvSpPr>
            <a:spLocks noGrp="1"/>
          </p:cNvSpPr>
          <p:nvPr>
            <p:ph type="subTitle" idx="1"/>
          </p:nvPr>
        </p:nvSpPr>
        <p:spPr/>
        <p:txBody>
          <a:bodyPr>
            <a:noAutofit/>
          </a:bodyPr>
          <a:lstStyle/>
          <a:p>
            <a:r>
              <a:rPr lang="en-US" sz="1800" dirty="0"/>
              <a:t>Sonja Lee-Austin</a:t>
            </a:r>
          </a:p>
          <a:p>
            <a:r>
              <a:rPr lang="en-US" sz="1800" dirty="0"/>
              <a:t>Provider Reimbursement Manager</a:t>
            </a:r>
          </a:p>
          <a:p>
            <a:endParaRPr lang="en-US" sz="1800" dirty="0"/>
          </a:p>
          <a:p>
            <a:r>
              <a:rPr lang="en-US" sz="1800" dirty="0"/>
              <a:t>Sara Benoit</a:t>
            </a:r>
          </a:p>
          <a:p>
            <a:r>
              <a:rPr lang="en-US" sz="1800" dirty="0"/>
              <a:t>Provider Reimbursement Analyst</a:t>
            </a:r>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16" r="4516"/>
          <a:stretch>
            <a:fillRect/>
          </a:stretch>
        </p:blipFill>
        <p:spPr/>
      </p:pic>
    </p:spTree>
    <p:extLst>
      <p:ext uri="{BB962C8B-B14F-4D97-AF65-F5344CB8AC3E}">
        <p14:creationId xmlns:p14="http://schemas.microsoft.com/office/powerpoint/2010/main" val="1203637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Nursing Facility Medicaid Reimbursement</a:t>
            </a:r>
            <a:endParaRPr lang="en-US" dirty="0"/>
          </a:p>
        </p:txBody>
      </p:sp>
      <p:sp>
        <p:nvSpPr>
          <p:cNvPr id="16" name="Text Placeholder 15"/>
          <p:cNvSpPr>
            <a:spLocks noGrp="1"/>
          </p:cNvSpPr>
          <p:nvPr>
            <p:ph type="body" idx="1"/>
          </p:nvPr>
        </p:nvSpPr>
        <p:spPr>
          <a:xfrm>
            <a:off x="1981200" y="1011238"/>
            <a:ext cx="4040188" cy="639762"/>
          </a:xfrm>
        </p:spPr>
        <p:txBody>
          <a:bodyPr>
            <a:normAutofit fontScale="77500" lnSpcReduction="20000"/>
          </a:bodyPr>
          <a:lstStyle/>
          <a:p>
            <a:r>
              <a:rPr lang="en-US" dirty="0" smtClean="0"/>
              <a:t>Managed Care Organizations (MCOs) Cover the Majority of Nursing Facility </a:t>
            </a:r>
            <a:endParaRPr lang="en-US" dirty="0"/>
          </a:p>
        </p:txBody>
      </p:sp>
      <p:graphicFrame>
        <p:nvGraphicFramePr>
          <p:cNvPr id="15" name="Content Placeholder 14"/>
          <p:cNvGraphicFramePr>
            <a:graphicFrameLocks noGrp="1"/>
          </p:cNvGraphicFramePr>
          <p:nvPr>
            <p:ph sz="half" idx="2"/>
            <p:extLst/>
          </p:nvPr>
        </p:nvGraphicFramePr>
        <p:xfrm>
          <a:off x="1964676" y="1881847"/>
          <a:ext cx="4040188" cy="400264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16"/>
          <p:cNvSpPr>
            <a:spLocks noGrp="1"/>
          </p:cNvSpPr>
          <p:nvPr>
            <p:ph type="body" sz="quarter" idx="3"/>
          </p:nvPr>
        </p:nvSpPr>
        <p:spPr>
          <a:xfrm>
            <a:off x="6169026" y="963614"/>
            <a:ext cx="4041775" cy="639762"/>
          </a:xfrm>
        </p:spPr>
        <p:txBody>
          <a:bodyPr>
            <a:normAutofit fontScale="85000" lnSpcReduction="20000"/>
          </a:bodyPr>
          <a:lstStyle/>
          <a:p>
            <a:r>
              <a:rPr lang="en-US" dirty="0"/>
              <a:t>Half of Expenditures are Covered by Federal Financial Participation (FFP</a:t>
            </a:r>
            <a:r>
              <a:rPr lang="en-US" dirty="0" smtClean="0"/>
              <a:t>)</a:t>
            </a:r>
            <a:endParaRPr lang="en-US" dirty="0"/>
          </a:p>
        </p:txBody>
      </p:sp>
      <p:sp>
        <p:nvSpPr>
          <p:cNvPr id="5" name="Slide Number Placeholder 4"/>
          <p:cNvSpPr>
            <a:spLocks noGrp="1"/>
          </p:cNvSpPr>
          <p:nvPr>
            <p:ph type="sldNum" sz="quarter" idx="10"/>
          </p:nvPr>
        </p:nvSpPr>
        <p:spPr/>
        <p:txBody>
          <a:bodyPr/>
          <a:lstStyle/>
          <a:p>
            <a:pPr eaLnBrk="1" fontAlgn="auto" hangingPunct="1">
              <a:spcBef>
                <a:spcPts val="0"/>
              </a:spcBef>
              <a:spcAft>
                <a:spcPts val="0"/>
              </a:spcAft>
            </a:pPr>
            <a:fld id="{E18695A3-612B-4B2B-B01B-9890B4364E2E}" type="slidenum">
              <a:rPr lang="en-US">
                <a:solidFill>
                  <a:srgbClr val="FFFFFF"/>
                </a:solidFill>
              </a:rPr>
              <a:pPr eaLnBrk="1" fontAlgn="auto" hangingPunct="1">
                <a:spcBef>
                  <a:spcPts val="0"/>
                </a:spcBef>
                <a:spcAft>
                  <a:spcPts val="0"/>
                </a:spcAft>
              </a:pPr>
              <a:t>25</a:t>
            </a:fld>
            <a:endParaRPr lang="en-US" dirty="0">
              <a:solidFill>
                <a:srgbClr val="FFFFFF"/>
              </a:solidFill>
            </a:endParaRPr>
          </a:p>
        </p:txBody>
      </p:sp>
      <p:graphicFrame>
        <p:nvGraphicFramePr>
          <p:cNvPr id="8" name="Content Placeholder 7"/>
          <p:cNvGraphicFramePr>
            <a:graphicFrameLocks noGrp="1"/>
          </p:cNvGraphicFramePr>
          <p:nvPr>
            <p:ph sz="half" idx="4294967295"/>
            <p:extLst/>
          </p:nvPr>
        </p:nvGraphicFramePr>
        <p:xfrm>
          <a:off x="6363494" y="1881847"/>
          <a:ext cx="3962400" cy="406746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524000" y="5949309"/>
            <a:ext cx="9144000" cy="6096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1" eaLnBrk="1" fontAlgn="auto" hangingPunct="1">
              <a:spcBef>
                <a:spcPts val="0"/>
              </a:spcBef>
              <a:spcAft>
                <a:spcPts val="0"/>
              </a:spcAft>
            </a:pPr>
            <a:r>
              <a:rPr lang="en-US" sz="2000" dirty="0">
                <a:solidFill>
                  <a:srgbClr val="FFFFFF"/>
                </a:solidFill>
                <a:latin typeface="Corbel" panose="020B0503020204020204" pitchFamily="34" charset="0"/>
              </a:rPr>
              <a:t>DMAS expends nearly $1 billion annually for nursing facilities</a:t>
            </a:r>
          </a:p>
        </p:txBody>
      </p:sp>
    </p:spTree>
    <p:extLst>
      <p:ext uri="{BB962C8B-B14F-4D97-AF65-F5344CB8AC3E}">
        <p14:creationId xmlns:p14="http://schemas.microsoft.com/office/powerpoint/2010/main" val="45127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991600" cy="990600"/>
          </a:xfrm>
        </p:spPr>
        <p:txBody>
          <a:bodyPr>
            <a:noAutofit/>
          </a:bodyPr>
          <a:lstStyle/>
          <a:p>
            <a:r>
              <a:rPr lang="en-US" sz="2800" dirty="0"/>
              <a:t>Nursing Facility Price-Based Methodology </a:t>
            </a:r>
            <a:br>
              <a:rPr lang="en-US" sz="2800" dirty="0"/>
            </a:br>
            <a:r>
              <a:rPr lang="en-US" sz="2800" dirty="0"/>
              <a:t>12VAC30-90-44</a:t>
            </a:r>
          </a:p>
        </p:txBody>
      </p:sp>
      <p:sp>
        <p:nvSpPr>
          <p:cNvPr id="7" name="Content Placeholder 6"/>
          <p:cNvSpPr>
            <a:spLocks noGrp="1"/>
          </p:cNvSpPr>
          <p:nvPr>
            <p:ph idx="1"/>
          </p:nvPr>
        </p:nvSpPr>
        <p:spPr/>
        <p:txBody>
          <a:bodyPr/>
          <a:lstStyle/>
          <a:p>
            <a:r>
              <a:rPr lang="en-US" smtClean="0"/>
              <a:t>Creating Rates</a:t>
            </a:r>
            <a:endParaRPr lang="en-US" dirty="0"/>
          </a:p>
        </p:txBody>
      </p:sp>
      <p:graphicFrame>
        <p:nvGraphicFramePr>
          <p:cNvPr id="3" name="Diagram 2"/>
          <p:cNvGraphicFramePr/>
          <p:nvPr/>
        </p:nvGraphicFramePr>
        <p:xfrm>
          <a:off x="2749379" y="1895218"/>
          <a:ext cx="6096000" cy="356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File:Man Running Cartoon Vector.sv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597" y="3584458"/>
            <a:ext cx="2788107" cy="1568310"/>
          </a:xfrm>
          <a:prstGeom prst="rect">
            <a:avLst/>
          </a:prstGeom>
        </p:spPr>
      </p:pic>
      <p:sp>
        <p:nvSpPr>
          <p:cNvPr id="5" name="Explosion 1 4"/>
          <p:cNvSpPr/>
          <p:nvPr/>
        </p:nvSpPr>
        <p:spPr>
          <a:xfrm>
            <a:off x="8845380" y="857251"/>
            <a:ext cx="1612557" cy="182571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sz="1350">
              <a:solidFill>
                <a:srgbClr val="FFFFFF"/>
              </a:solidFill>
              <a:latin typeface="Calibri" panose="020F0502020204030204"/>
            </a:endParaRPr>
          </a:p>
        </p:txBody>
      </p:sp>
      <p:sp>
        <p:nvSpPr>
          <p:cNvPr id="6" name="TextBox 5"/>
          <p:cNvSpPr txBox="1"/>
          <p:nvPr/>
        </p:nvSpPr>
        <p:spPr>
          <a:xfrm>
            <a:off x="9308757" y="1618219"/>
            <a:ext cx="685800" cy="300082"/>
          </a:xfrm>
          <a:prstGeom prst="rect">
            <a:avLst/>
          </a:prstGeom>
          <a:noFill/>
        </p:spPr>
        <p:txBody>
          <a:bodyPr wrap="square" rtlCol="0">
            <a:spAutoFit/>
          </a:bodyPr>
          <a:lstStyle/>
          <a:p>
            <a:pPr algn="ctr" eaLnBrk="1" fontAlgn="auto" hangingPunct="1">
              <a:spcBef>
                <a:spcPts val="0"/>
              </a:spcBef>
              <a:spcAft>
                <a:spcPts val="0"/>
              </a:spcAft>
            </a:pPr>
            <a:r>
              <a:rPr lang="en-US" sz="1350" dirty="0">
                <a:solidFill>
                  <a:srgbClr val="000000"/>
                </a:solidFill>
                <a:latin typeface="Calibri" panose="020F0502020204030204"/>
              </a:rPr>
              <a:t>Rates</a:t>
            </a:r>
          </a:p>
        </p:txBody>
      </p:sp>
      <p:sp>
        <p:nvSpPr>
          <p:cNvPr id="10" name="TextBox 9"/>
          <p:cNvSpPr txBox="1"/>
          <p:nvPr/>
        </p:nvSpPr>
        <p:spPr>
          <a:xfrm>
            <a:off x="1767132" y="5927609"/>
            <a:ext cx="8367468" cy="493573"/>
          </a:xfrm>
          <a:prstGeom prst="rect">
            <a:avLst/>
          </a:prstGeom>
          <a:noFill/>
        </p:spPr>
        <p:txBody>
          <a:bodyPr vert="horz" wrap="none" lIns="91440" tIns="45720" rIns="91440" bIns="45720" rtlCol="0" anchor="t">
            <a:noAutofit/>
          </a:bodyPr>
          <a:lstStyle/>
          <a:p>
            <a:pPr eaLnBrk="1" fontAlgn="auto" hangingPunct="1">
              <a:spcBef>
                <a:spcPts val="0"/>
              </a:spcBef>
              <a:spcAft>
                <a:spcPts val="0"/>
              </a:spcAft>
            </a:pPr>
            <a:r>
              <a:rPr lang="en-US" sz="2000" dirty="0">
                <a:solidFill>
                  <a:srgbClr val="000000"/>
                </a:solidFill>
                <a:latin typeface="Calibri" panose="020F0502020204030204"/>
                <a:hlinkClick r:id="rId8"/>
              </a:rPr>
              <a:t>https://law.lis.virginia.gov/admincode/title12/agency30/chapter90/section44/</a:t>
            </a:r>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3762276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Peer Groups</a:t>
            </a:r>
            <a:endParaRPr lang="en-US" dirty="0"/>
          </a:p>
        </p:txBody>
      </p:sp>
      <p:sp>
        <p:nvSpPr>
          <p:cNvPr id="3" name="Text Placeholder 2"/>
          <p:cNvSpPr>
            <a:spLocks noGrp="1"/>
          </p:cNvSpPr>
          <p:nvPr>
            <p:ph type="body" idx="1"/>
          </p:nvPr>
        </p:nvSpPr>
        <p:spPr>
          <a:xfrm>
            <a:off x="1931907" y="1066801"/>
            <a:ext cx="4849893" cy="2371902"/>
          </a:xfrm>
        </p:spPr>
        <p:txBody>
          <a:bodyPr>
            <a:normAutofit fontScale="92500" lnSpcReduction="10000"/>
          </a:bodyPr>
          <a:lstStyle/>
          <a:p>
            <a:r>
              <a:rPr lang="en-US" dirty="0" smtClean="0"/>
              <a:t>Definition: </a:t>
            </a:r>
          </a:p>
          <a:p>
            <a:r>
              <a:rPr lang="en-US" dirty="0" smtClean="0"/>
              <a:t>A</a:t>
            </a:r>
            <a:r>
              <a:rPr lang="en-US" dirty="0"/>
              <a:t> group of </a:t>
            </a:r>
            <a:r>
              <a:rPr lang="en-US" dirty="0" smtClean="0"/>
              <a:t>facilities that share </a:t>
            </a:r>
            <a:r>
              <a:rPr lang="en-US" dirty="0"/>
              <a:t>similar </a:t>
            </a:r>
            <a:r>
              <a:rPr lang="en-US" dirty="0" smtClean="0"/>
              <a:t>characteristics. </a:t>
            </a:r>
          </a:p>
          <a:p>
            <a:r>
              <a:rPr lang="en-US" dirty="0" smtClean="0"/>
              <a:t>Facilities within a peer group are typically located close to each other, provide a similar services, and can be similar in size. </a:t>
            </a:r>
            <a:endParaRPr lang="en-US" dirty="0"/>
          </a:p>
        </p:txBody>
      </p:sp>
      <p:sp>
        <p:nvSpPr>
          <p:cNvPr id="4" name="Content Placeholder 3"/>
          <p:cNvSpPr>
            <a:spLocks noGrp="1"/>
          </p:cNvSpPr>
          <p:nvPr>
            <p:ph sz="half" idx="2"/>
          </p:nvPr>
        </p:nvSpPr>
        <p:spPr>
          <a:xfrm>
            <a:off x="1848012" y="3760382"/>
            <a:ext cx="3868340" cy="1683510"/>
          </a:xfrm>
        </p:spPr>
        <p:txBody>
          <a:bodyPr>
            <a:normAutofit fontScale="85000" lnSpcReduction="20000"/>
          </a:bodyPr>
          <a:lstStyle/>
          <a:p>
            <a:r>
              <a:rPr lang="en-US" dirty="0" smtClean="0"/>
              <a:t>Peer groups help providers get paid more accurately.</a:t>
            </a:r>
          </a:p>
          <a:p>
            <a:r>
              <a:rPr lang="en-US" dirty="0" smtClean="0"/>
              <a:t>Providers in more expensive areas are paid more while providers in less expensive areas are paid less.</a:t>
            </a:r>
          </a:p>
        </p:txBody>
      </p:sp>
      <p:pic>
        <p:nvPicPr>
          <p:cNvPr id="16" name="Content Placeholder 15"/>
          <p:cNvPicPr>
            <a:picLocks noGrp="1" noChangeAspect="1"/>
          </p:cNvPicPr>
          <p:nvPr>
            <p:ph sz="quarter" idx="4"/>
          </p:nvPr>
        </p:nvPicPr>
        <p:blipFill>
          <a:blip r:embed="rId3"/>
          <a:stretch>
            <a:fillRect/>
          </a:stretch>
        </p:blipFill>
        <p:spPr>
          <a:xfrm>
            <a:off x="5730208" y="3398981"/>
            <a:ext cx="4750643" cy="2424758"/>
          </a:xfrm>
          <a:prstGeom prst="rect">
            <a:avLst/>
          </a:prstGeom>
        </p:spPr>
      </p:pic>
    </p:spTree>
    <p:extLst>
      <p:ext uri="{BB962C8B-B14F-4D97-AF65-F5344CB8AC3E}">
        <p14:creationId xmlns:p14="http://schemas.microsoft.com/office/powerpoint/2010/main" val="272236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Sources</a:t>
            </a:r>
            <a:endParaRPr lang="en-US" dirty="0"/>
          </a:p>
        </p:txBody>
      </p:sp>
      <p:graphicFrame>
        <p:nvGraphicFramePr>
          <p:cNvPr id="5" name="Diagram 4"/>
          <p:cNvGraphicFramePr/>
          <p:nvPr/>
        </p:nvGraphicFramePr>
        <p:xfrm>
          <a:off x="2941146" y="1887691"/>
          <a:ext cx="6096000" cy="3741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rot="1622551">
            <a:off x="2188106" y="1706062"/>
            <a:ext cx="1801630" cy="973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sz="1350">
              <a:solidFill>
                <a:srgbClr val="FFFFFF"/>
              </a:solidFill>
              <a:latin typeface="Calibri" panose="020F0502020204030204"/>
            </a:endParaRPr>
          </a:p>
        </p:txBody>
      </p:sp>
      <p:sp>
        <p:nvSpPr>
          <p:cNvPr id="10" name="TextBox 9"/>
          <p:cNvSpPr txBox="1"/>
          <p:nvPr/>
        </p:nvSpPr>
        <p:spPr>
          <a:xfrm rot="1587078">
            <a:off x="2422161" y="1943300"/>
            <a:ext cx="1037967" cy="300082"/>
          </a:xfrm>
          <a:prstGeom prst="rect">
            <a:avLst/>
          </a:prstGeom>
          <a:noFill/>
        </p:spPr>
        <p:txBody>
          <a:bodyPr wrap="square" rtlCol="0">
            <a:spAutoFit/>
          </a:bodyPr>
          <a:lstStyle/>
          <a:p>
            <a:pPr algn="ctr" eaLnBrk="1" fontAlgn="auto" hangingPunct="1">
              <a:spcBef>
                <a:spcPts val="0"/>
              </a:spcBef>
              <a:spcAft>
                <a:spcPts val="0"/>
              </a:spcAft>
            </a:pPr>
            <a:r>
              <a:rPr lang="en-US" sz="1350" dirty="0">
                <a:solidFill>
                  <a:srgbClr val="000000"/>
                </a:solidFill>
                <a:latin typeface="Calibri" panose="020F0502020204030204"/>
              </a:rPr>
              <a:t>MCO Data</a:t>
            </a:r>
          </a:p>
        </p:txBody>
      </p:sp>
      <p:sp>
        <p:nvSpPr>
          <p:cNvPr id="11" name="Left Arrow 10"/>
          <p:cNvSpPr/>
          <p:nvPr/>
        </p:nvSpPr>
        <p:spPr>
          <a:xfrm rot="19447748">
            <a:off x="7697502" y="1277434"/>
            <a:ext cx="1734359" cy="10106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sz="1350">
              <a:solidFill>
                <a:srgbClr val="FFFFFF"/>
              </a:solidFill>
              <a:latin typeface="Calibri" panose="020F0502020204030204"/>
            </a:endParaRPr>
          </a:p>
        </p:txBody>
      </p:sp>
      <p:sp>
        <p:nvSpPr>
          <p:cNvPr id="12" name="TextBox 11"/>
          <p:cNvSpPr txBox="1"/>
          <p:nvPr/>
        </p:nvSpPr>
        <p:spPr>
          <a:xfrm rot="19449704">
            <a:off x="7811444" y="1502946"/>
            <a:ext cx="1554987" cy="507831"/>
          </a:xfrm>
          <a:prstGeom prst="rect">
            <a:avLst/>
          </a:prstGeom>
          <a:noFill/>
        </p:spPr>
        <p:txBody>
          <a:bodyPr wrap="square" rtlCol="0">
            <a:spAutoFit/>
          </a:bodyPr>
          <a:lstStyle/>
          <a:p>
            <a:pPr eaLnBrk="1" fontAlgn="auto" hangingPunct="1">
              <a:spcBef>
                <a:spcPts val="0"/>
              </a:spcBef>
              <a:spcAft>
                <a:spcPts val="0"/>
              </a:spcAft>
            </a:pPr>
            <a:r>
              <a:rPr lang="en-US" sz="1350" dirty="0">
                <a:solidFill>
                  <a:srgbClr val="000000"/>
                </a:solidFill>
                <a:latin typeface="Calibri" panose="020F0502020204030204"/>
              </a:rPr>
              <a:t>Fee-for-Service Data</a:t>
            </a:r>
          </a:p>
        </p:txBody>
      </p:sp>
      <p:sp>
        <p:nvSpPr>
          <p:cNvPr id="13" name="Right Arrow 12"/>
          <p:cNvSpPr/>
          <p:nvPr/>
        </p:nvSpPr>
        <p:spPr>
          <a:xfrm rot="20559454">
            <a:off x="1800645" y="4339937"/>
            <a:ext cx="1808954" cy="945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sz="1350">
              <a:solidFill>
                <a:srgbClr val="FFFFFF"/>
              </a:solidFill>
              <a:latin typeface="Calibri" panose="020F0502020204030204"/>
            </a:endParaRPr>
          </a:p>
        </p:txBody>
      </p:sp>
      <p:sp>
        <p:nvSpPr>
          <p:cNvPr id="14" name="TextBox 13"/>
          <p:cNvSpPr txBox="1"/>
          <p:nvPr/>
        </p:nvSpPr>
        <p:spPr>
          <a:xfrm rot="20569336">
            <a:off x="1847299" y="4655277"/>
            <a:ext cx="1661351" cy="300082"/>
          </a:xfrm>
          <a:prstGeom prst="rect">
            <a:avLst/>
          </a:prstGeom>
          <a:noFill/>
        </p:spPr>
        <p:txBody>
          <a:bodyPr wrap="square" rtlCol="0">
            <a:spAutoFit/>
          </a:bodyPr>
          <a:lstStyle/>
          <a:p>
            <a:pPr eaLnBrk="1" fontAlgn="auto" hangingPunct="1">
              <a:spcBef>
                <a:spcPts val="0"/>
              </a:spcBef>
              <a:spcAft>
                <a:spcPts val="0"/>
              </a:spcAft>
            </a:pPr>
            <a:r>
              <a:rPr lang="en-US" sz="1350" dirty="0">
                <a:solidFill>
                  <a:srgbClr val="000000"/>
                </a:solidFill>
                <a:latin typeface="Calibri" panose="020F0502020204030204"/>
              </a:rPr>
              <a:t>Grouper Software</a:t>
            </a:r>
          </a:p>
        </p:txBody>
      </p:sp>
      <p:sp>
        <p:nvSpPr>
          <p:cNvPr id="17" name="Left Arrow 16"/>
          <p:cNvSpPr/>
          <p:nvPr/>
        </p:nvSpPr>
        <p:spPr>
          <a:xfrm rot="732705">
            <a:off x="8500718" y="4318384"/>
            <a:ext cx="1734359" cy="10106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sz="1350">
              <a:solidFill>
                <a:srgbClr val="FFFFFF"/>
              </a:solidFill>
              <a:latin typeface="Calibri" panose="020F0502020204030204"/>
            </a:endParaRPr>
          </a:p>
        </p:txBody>
      </p:sp>
      <p:sp>
        <p:nvSpPr>
          <p:cNvPr id="18" name="TextBox 17"/>
          <p:cNvSpPr txBox="1"/>
          <p:nvPr/>
        </p:nvSpPr>
        <p:spPr>
          <a:xfrm rot="734661">
            <a:off x="8754639" y="4688688"/>
            <a:ext cx="1413395" cy="300082"/>
          </a:xfrm>
          <a:prstGeom prst="rect">
            <a:avLst/>
          </a:prstGeom>
          <a:noFill/>
        </p:spPr>
        <p:txBody>
          <a:bodyPr wrap="square" rtlCol="0">
            <a:spAutoFit/>
          </a:bodyPr>
          <a:lstStyle/>
          <a:p>
            <a:pPr eaLnBrk="1" fontAlgn="auto" hangingPunct="1">
              <a:spcBef>
                <a:spcPts val="0"/>
              </a:spcBef>
              <a:spcAft>
                <a:spcPts val="0"/>
              </a:spcAft>
            </a:pPr>
            <a:r>
              <a:rPr lang="en-US" sz="1350" dirty="0">
                <a:solidFill>
                  <a:srgbClr val="000000"/>
                </a:solidFill>
                <a:latin typeface="Calibri" panose="020F0502020204030204"/>
              </a:rPr>
              <a:t>Peer Groups</a:t>
            </a:r>
          </a:p>
        </p:txBody>
      </p:sp>
    </p:spTree>
    <p:extLst>
      <p:ext uri="{BB962C8B-B14F-4D97-AF65-F5344CB8AC3E}">
        <p14:creationId xmlns:p14="http://schemas.microsoft.com/office/powerpoint/2010/main" val="331285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Cost Categories and Reimbursement Equation</a:t>
            </a:r>
            <a:endParaRPr lang="en-US" dirty="0"/>
          </a:p>
        </p:txBody>
      </p:sp>
      <p:graphicFrame>
        <p:nvGraphicFramePr>
          <p:cNvPr id="6" name="Diagram 5"/>
          <p:cNvGraphicFramePr/>
          <p:nvPr>
            <p:extLst/>
          </p:nvPr>
        </p:nvGraphicFramePr>
        <p:xfrm>
          <a:off x="1905000" y="1600200"/>
          <a:ext cx="83820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nvPr>
        </p:nvGraphicFramePr>
        <p:xfrm>
          <a:off x="2209801" y="3460152"/>
          <a:ext cx="7848599" cy="2635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734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algn="ctr"/>
            <a:r>
              <a:rPr lang="en-US" altLang="en-US" b="1" dirty="0" smtClean="0"/>
              <a:t>Roll Call</a:t>
            </a:r>
          </a:p>
        </p:txBody>
      </p:sp>
      <p:graphicFrame>
        <p:nvGraphicFramePr>
          <p:cNvPr id="6" name="Table 5"/>
          <p:cNvGraphicFramePr>
            <a:graphicFrameLocks noGrp="1"/>
          </p:cNvGraphicFramePr>
          <p:nvPr>
            <p:extLst>
              <p:ext uri="{D42A27DB-BD31-4B8C-83A1-F6EECF244321}">
                <p14:modId xmlns:p14="http://schemas.microsoft.com/office/powerpoint/2010/main" val="2773738755"/>
              </p:ext>
            </p:extLst>
          </p:nvPr>
        </p:nvGraphicFramePr>
        <p:xfrm>
          <a:off x="2133600" y="1219200"/>
          <a:ext cx="8077200" cy="5187098"/>
        </p:xfrm>
        <a:graphic>
          <a:graphicData uri="http://schemas.openxmlformats.org/drawingml/2006/table">
            <a:tbl>
              <a:tblPr firstRow="1" bandRow="1">
                <a:tableStyleId>{0E3FDE45-AF77-4B5C-9715-49D594BDF05E}</a:tableStyleId>
              </a:tblPr>
              <a:tblGrid>
                <a:gridCol w="3715512">
                  <a:extLst>
                    <a:ext uri="{9D8B030D-6E8A-4147-A177-3AD203B41FA5}">
                      <a16:colId xmlns:a16="http://schemas.microsoft.com/office/drawing/2014/main" val="4086270737"/>
                    </a:ext>
                  </a:extLst>
                </a:gridCol>
                <a:gridCol w="4361688">
                  <a:extLst>
                    <a:ext uri="{9D8B030D-6E8A-4147-A177-3AD203B41FA5}">
                      <a16:colId xmlns:a16="http://schemas.microsoft.com/office/drawing/2014/main" val="3659211937"/>
                    </a:ext>
                  </a:extLst>
                </a:gridCol>
              </a:tblGrid>
              <a:tr h="482840">
                <a:tc>
                  <a:txBody>
                    <a:bodyPr/>
                    <a:lstStyle/>
                    <a:p>
                      <a:pPr algn="l"/>
                      <a:r>
                        <a:rPr lang="en-US" sz="1600" dirty="0" smtClean="0"/>
                        <a:t>Work Group Member</a:t>
                      </a:r>
                      <a:endParaRPr lang="en-US" sz="1600" dirty="0">
                        <a:solidFill>
                          <a:srgbClr val="333399"/>
                        </a:solidFill>
                      </a:endParaRPr>
                    </a:p>
                  </a:txBody>
                  <a:tcPr marL="79653" marR="79653" marT="39822" marB="39822" anchor="ctr"/>
                </a:tc>
                <a:tc>
                  <a:txBody>
                    <a:bodyPr/>
                    <a:lstStyle/>
                    <a:p>
                      <a:pPr algn="l"/>
                      <a:r>
                        <a:rPr lang="en-US" sz="1600" b="1" kern="1200" dirty="0" smtClean="0">
                          <a:solidFill>
                            <a:schemeClr val="tx1"/>
                          </a:solidFill>
                          <a:latin typeface="+mn-lt"/>
                          <a:ea typeface="+mn-ea"/>
                          <a:cs typeface="+mn-cs"/>
                        </a:rPr>
                        <a:t>Organization or Agency</a:t>
                      </a:r>
                      <a:endParaRPr lang="en-US" sz="1600" b="1" kern="1200" dirty="0">
                        <a:solidFill>
                          <a:schemeClr val="tx1"/>
                        </a:solidFill>
                        <a:latin typeface="+mn-lt"/>
                        <a:ea typeface="+mn-ea"/>
                        <a:cs typeface="+mn-cs"/>
                      </a:endParaRPr>
                    </a:p>
                  </a:txBody>
                  <a:tcPr marL="79653" marR="79653" marT="39822" marB="39822" anchor="ctr"/>
                </a:tc>
                <a:extLst>
                  <a:ext uri="{0D108BD9-81ED-4DB2-BD59-A6C34878D82A}">
                    <a16:rowId xmlns:a16="http://schemas.microsoft.com/office/drawing/2014/main" val="3683240885"/>
                  </a:ext>
                </a:extLst>
              </a:tr>
              <a:tr h="319314">
                <a:tc>
                  <a:txBody>
                    <a:bodyPr/>
                    <a:lstStyle/>
                    <a:p>
                      <a:pPr algn="l" fontAlgn="b"/>
                      <a:r>
                        <a:rPr lang="en-US" sz="1400" b="0" i="0" u="none" strike="noStrike" dirty="0" err="1">
                          <a:solidFill>
                            <a:srgbClr val="000000"/>
                          </a:solidFill>
                          <a:effectLst/>
                          <a:latin typeface="Calibri" panose="020F0502020204030204" pitchFamily="34" charset="0"/>
                        </a:rPr>
                        <a:t>Alaysia</a:t>
                      </a:r>
                      <a:r>
                        <a:rPr lang="en-US" sz="1400" b="0" i="0" u="none" strike="noStrike" dirty="0">
                          <a:solidFill>
                            <a:srgbClr val="000000"/>
                          </a:solidFill>
                          <a:effectLst/>
                          <a:latin typeface="Calibri" panose="020F0502020204030204" pitchFamily="34" charset="0"/>
                        </a:rPr>
                        <a:t> Black Hackett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Chief Diversity Officer</a:t>
                      </a:r>
                    </a:p>
                  </a:txBody>
                  <a:tcPr marL="9525" marR="9525" marT="9525" marB="0" anchor="b"/>
                </a:tc>
                <a:extLst>
                  <a:ext uri="{0D108BD9-81ED-4DB2-BD59-A6C34878D82A}">
                    <a16:rowId xmlns:a16="http://schemas.microsoft.com/office/drawing/2014/main" val="3693554969"/>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Meaghan Green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Chief Workforce Development Advisor</a:t>
                      </a:r>
                    </a:p>
                  </a:txBody>
                  <a:tcPr marL="9525" marR="9525" marT="9525" marB="0" anchor="b"/>
                </a:tc>
                <a:extLst>
                  <a:ext uri="{0D108BD9-81ED-4DB2-BD59-A6C34878D82A}">
                    <a16:rowId xmlns:a16="http://schemas.microsoft.com/office/drawing/2014/main" val="2908962323"/>
                  </a:ext>
                </a:extLst>
              </a:tr>
              <a:tr h="319314">
                <a:tc>
                  <a:txBody>
                    <a:bodyPr/>
                    <a:lstStyle/>
                    <a:p>
                      <a:pPr algn="l" fontAlgn="b"/>
                      <a:r>
                        <a:rPr lang="en-US" sz="1400" b="0" i="0" u="none" strike="noStrike" dirty="0">
                          <a:solidFill>
                            <a:srgbClr val="000000"/>
                          </a:solidFill>
                          <a:effectLst/>
                          <a:latin typeface="Calibri" panose="020F0502020204030204" pitchFamily="34" charset="0"/>
                        </a:rPr>
                        <a:t>Judy Jackson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for the Blind and Vision Impaired</a:t>
                      </a:r>
                    </a:p>
                  </a:txBody>
                  <a:tcPr marL="9525" marR="9525" marT="9525" marB="0" anchor="b"/>
                </a:tc>
                <a:extLst>
                  <a:ext uri="{0D108BD9-81ED-4DB2-BD59-A6C34878D82A}">
                    <a16:rowId xmlns:a16="http://schemas.microsoft.com/office/drawing/2014/main" val="3648843352"/>
                  </a:ext>
                </a:extLst>
              </a:tr>
              <a:tr h="319314">
                <a:tc>
                  <a:txBody>
                    <a:bodyPr/>
                    <a:lstStyle/>
                    <a:p>
                      <a:pPr algn="l" fontAlgn="b"/>
                      <a:r>
                        <a:rPr lang="en-US" sz="1400" b="0" i="0" u="none" strike="noStrike" dirty="0">
                          <a:solidFill>
                            <a:srgbClr val="000000"/>
                          </a:solidFill>
                          <a:effectLst/>
                          <a:latin typeface="Calibri" panose="020F0502020204030204" pitchFamily="34" charset="0"/>
                        </a:rPr>
                        <a:t>Karen </a:t>
                      </a:r>
                      <a:r>
                        <a:rPr lang="en-US" sz="1400" b="0" i="0" u="none" strike="noStrike" dirty="0" err="1">
                          <a:solidFill>
                            <a:srgbClr val="000000"/>
                          </a:solidFill>
                          <a:effectLst/>
                          <a:latin typeface="Calibri" panose="020F0502020204030204" pitchFamily="34" charset="0"/>
                        </a:rPr>
                        <a:t>Brimm</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for the Deaf and Hard of Hearing</a:t>
                      </a:r>
                    </a:p>
                  </a:txBody>
                  <a:tcPr marL="9525" marR="9525" marT="9525" marB="0" anchor="b"/>
                </a:tc>
                <a:extLst>
                  <a:ext uri="{0D108BD9-81ED-4DB2-BD59-A6C34878D82A}">
                    <a16:rowId xmlns:a16="http://schemas.microsoft.com/office/drawing/2014/main" val="4290871913"/>
                  </a:ext>
                </a:extLst>
              </a:tr>
              <a:tr h="319314">
                <a:tc>
                  <a:txBody>
                    <a:bodyPr/>
                    <a:lstStyle/>
                    <a:p>
                      <a:pPr algn="l" fontAlgn="b"/>
                      <a:r>
                        <a:rPr lang="en-US" sz="1400" b="0" i="0" u="none" strike="noStrike" dirty="0" err="1">
                          <a:solidFill>
                            <a:srgbClr val="000000"/>
                          </a:solidFill>
                          <a:effectLst/>
                          <a:latin typeface="Calibri" panose="020F0502020204030204" pitchFamily="34" charset="0"/>
                        </a:rPr>
                        <a:t>Joani</a:t>
                      </a:r>
                      <a:r>
                        <a:rPr lang="en-US" sz="1400" b="0" i="0" u="none" strike="noStrike" dirty="0">
                          <a:solidFill>
                            <a:srgbClr val="000000"/>
                          </a:solidFill>
                          <a:effectLst/>
                          <a:latin typeface="Calibri" panose="020F0502020204030204" pitchFamily="34" charset="0"/>
                        </a:rPr>
                        <a:t> Latimer</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Aging and Rehabilitative Services</a:t>
                      </a:r>
                    </a:p>
                  </a:txBody>
                  <a:tcPr marL="9525" marR="9525" marT="9525" marB="0" anchor="b"/>
                </a:tc>
                <a:extLst>
                  <a:ext uri="{0D108BD9-81ED-4DB2-BD59-A6C34878D82A}">
                    <a16:rowId xmlns:a16="http://schemas.microsoft.com/office/drawing/2014/main" val="3589790087"/>
                  </a:ext>
                </a:extLst>
              </a:tr>
              <a:tr h="319314">
                <a:tc>
                  <a:txBody>
                    <a:bodyPr/>
                    <a:lstStyle/>
                    <a:p>
                      <a:pPr algn="l" fontAlgn="b"/>
                      <a:r>
                        <a:rPr lang="en-US" sz="1400" b="0" i="0" u="none" strike="noStrike" dirty="0">
                          <a:solidFill>
                            <a:srgbClr val="000000"/>
                          </a:solidFill>
                          <a:effectLst/>
                          <a:latin typeface="Calibri" panose="020F0502020204030204" pitchFamily="34" charset="0"/>
                        </a:rPr>
                        <a:t>Gail Thompson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Aging and Rehabilitative Services</a:t>
                      </a:r>
                    </a:p>
                  </a:txBody>
                  <a:tcPr marL="9525" marR="9525" marT="9525" marB="0" anchor="b"/>
                </a:tc>
                <a:extLst>
                  <a:ext uri="{0D108BD9-81ED-4DB2-BD59-A6C34878D82A}">
                    <a16:rowId xmlns:a16="http://schemas.microsoft.com/office/drawing/2014/main" val="3277369534"/>
                  </a:ext>
                </a:extLst>
              </a:tr>
              <a:tr h="319314">
                <a:tc>
                  <a:txBody>
                    <a:bodyPr/>
                    <a:lstStyle/>
                    <a:p>
                      <a:pPr algn="l" fontAlgn="b"/>
                      <a:r>
                        <a:rPr lang="en-US" sz="1400" b="0" i="0" u="none" strike="noStrike" dirty="0">
                          <a:solidFill>
                            <a:srgbClr val="000000"/>
                          </a:solidFill>
                          <a:effectLst/>
                          <a:latin typeface="Calibri" panose="020F0502020204030204" pitchFamily="34" charset="0"/>
                        </a:rPr>
                        <a:t>Jewel </a:t>
                      </a:r>
                      <a:r>
                        <a:rPr lang="en-US" sz="1400" b="0" i="0" u="none" strike="noStrike" dirty="0" err="1">
                          <a:solidFill>
                            <a:srgbClr val="000000"/>
                          </a:solidFill>
                          <a:effectLst/>
                          <a:latin typeface="Calibri" panose="020F0502020204030204" pitchFamily="34" charset="0"/>
                        </a:rPr>
                        <a:t>Bronaugh</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Agriculture and Consumer Service</a:t>
                      </a:r>
                    </a:p>
                  </a:txBody>
                  <a:tcPr marL="9525" marR="9525" marT="9525" marB="0" anchor="b"/>
                </a:tc>
                <a:extLst>
                  <a:ext uri="{0D108BD9-81ED-4DB2-BD59-A6C34878D82A}">
                    <a16:rowId xmlns:a16="http://schemas.microsoft.com/office/drawing/2014/main" val="1026491661"/>
                  </a:ext>
                </a:extLst>
              </a:tr>
              <a:tr h="319314">
                <a:tc>
                  <a:txBody>
                    <a:bodyPr/>
                    <a:lstStyle/>
                    <a:p>
                      <a:pPr algn="l" fontAlgn="b"/>
                      <a:r>
                        <a:rPr lang="en-US" sz="1400" b="0" i="0" u="none" strike="noStrike" dirty="0">
                          <a:solidFill>
                            <a:srgbClr val="000000"/>
                          </a:solidFill>
                          <a:effectLst/>
                          <a:latin typeface="Calibri" panose="020F0502020204030204" pitchFamily="34" charset="0"/>
                        </a:rPr>
                        <a:t>Kathryn Paxton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Agriculture and Consumer Service</a:t>
                      </a:r>
                    </a:p>
                  </a:txBody>
                  <a:tcPr marL="9525" marR="9525" marT="9525" marB="0" anchor="b"/>
                </a:tc>
                <a:extLst>
                  <a:ext uri="{0D108BD9-81ED-4DB2-BD59-A6C34878D82A}">
                    <a16:rowId xmlns:a16="http://schemas.microsoft.com/office/drawing/2014/main" val="1223618141"/>
                  </a:ext>
                </a:extLst>
              </a:tr>
              <a:tr h="319314">
                <a:tc>
                  <a:txBody>
                    <a:bodyPr/>
                    <a:lstStyle/>
                    <a:p>
                      <a:pPr algn="l" fontAlgn="b"/>
                      <a:r>
                        <a:rPr lang="en-US" sz="1400" b="0" i="0" u="none" strike="noStrike" dirty="0" err="1">
                          <a:solidFill>
                            <a:srgbClr val="000000"/>
                          </a:solidFill>
                          <a:effectLst/>
                          <a:latin typeface="Calibri" panose="020F0502020204030204" pitchFamily="34" charset="0"/>
                        </a:rPr>
                        <a:t>Charlette</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Ridout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Board of Nursing, Department </a:t>
                      </a:r>
                      <a:r>
                        <a:rPr lang="en-US" sz="1400" b="0" i="0" u="none" strike="noStrike" dirty="0">
                          <a:solidFill>
                            <a:srgbClr val="000000"/>
                          </a:solidFill>
                          <a:effectLst/>
                          <a:latin typeface="Calibri" panose="020F0502020204030204" pitchFamily="34" charset="0"/>
                        </a:rPr>
                        <a:t>of Health </a:t>
                      </a:r>
                      <a:r>
                        <a:rPr lang="en-US" sz="1400" b="0" i="0" u="none" strike="noStrike" dirty="0" smtClean="0">
                          <a:solidFill>
                            <a:srgbClr val="000000"/>
                          </a:solidFill>
                          <a:effectLst/>
                          <a:latin typeface="Calibri" panose="020F0502020204030204" pitchFamily="34" charset="0"/>
                        </a:rPr>
                        <a:t>Professions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5495745"/>
                  </a:ext>
                </a:extLst>
              </a:tr>
              <a:tr h="319314">
                <a:tc>
                  <a:txBody>
                    <a:bodyPr/>
                    <a:lstStyle/>
                    <a:p>
                      <a:pPr algn="l" fontAlgn="b"/>
                      <a:r>
                        <a:rPr lang="en-US" sz="1400" b="0" i="0" u="none" strike="noStrike" dirty="0">
                          <a:solidFill>
                            <a:srgbClr val="000000"/>
                          </a:solidFill>
                          <a:effectLst/>
                          <a:latin typeface="Calibri" panose="020F0502020204030204" pitchFamily="34" charset="0"/>
                        </a:rPr>
                        <a:t>Elizabeth Carter</a:t>
                      </a: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Healthcare Workforce Data Center, Department </a:t>
                      </a:r>
                      <a:r>
                        <a:rPr lang="en-US" sz="1400" b="0" i="0" u="none" strike="noStrike" dirty="0">
                          <a:solidFill>
                            <a:srgbClr val="000000"/>
                          </a:solidFill>
                          <a:effectLst/>
                          <a:latin typeface="Calibri" panose="020F0502020204030204" pitchFamily="34" charset="0"/>
                        </a:rPr>
                        <a:t>of Health </a:t>
                      </a:r>
                      <a:r>
                        <a:rPr lang="en-US" sz="1400" b="0" i="0" u="none" strike="noStrike" dirty="0" smtClean="0">
                          <a:solidFill>
                            <a:srgbClr val="000000"/>
                          </a:solidFill>
                          <a:effectLst/>
                          <a:latin typeface="Calibri" panose="020F0502020204030204" pitchFamily="34" charset="0"/>
                        </a:rPr>
                        <a:t>Professions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3330838"/>
                  </a:ext>
                </a:extLst>
              </a:tr>
              <a:tr h="319314">
                <a:tc>
                  <a:txBody>
                    <a:bodyPr/>
                    <a:lstStyle/>
                    <a:p>
                      <a:pPr algn="l" fontAlgn="b"/>
                      <a:r>
                        <a:rPr lang="en-US" sz="1400" b="0" i="0" u="none" strike="noStrike">
                          <a:solidFill>
                            <a:srgbClr val="000000"/>
                          </a:solidFill>
                          <a:effectLst/>
                          <a:latin typeface="Calibri" panose="020F0502020204030204" pitchFamily="34" charset="0"/>
                        </a:rPr>
                        <a:t>Corie Tillman Wolf</a:t>
                      </a: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Board of Long-Term</a:t>
                      </a:r>
                      <a:r>
                        <a:rPr lang="en-US" sz="1400" b="0" i="0" u="none" strike="noStrike" baseline="0" dirty="0" smtClean="0">
                          <a:solidFill>
                            <a:srgbClr val="000000"/>
                          </a:solidFill>
                          <a:effectLst/>
                          <a:latin typeface="Calibri" panose="020F0502020204030204" pitchFamily="34" charset="0"/>
                        </a:rPr>
                        <a:t> Care Administrators, </a:t>
                      </a:r>
                      <a:r>
                        <a:rPr lang="en-US" sz="1400" b="0" i="0" u="none" strike="noStrike" dirty="0" smtClean="0">
                          <a:solidFill>
                            <a:srgbClr val="000000"/>
                          </a:solidFill>
                          <a:effectLst/>
                          <a:latin typeface="Calibri" panose="020F0502020204030204" pitchFamily="34" charset="0"/>
                        </a:rPr>
                        <a:t>Department </a:t>
                      </a:r>
                      <a:r>
                        <a:rPr lang="en-US" sz="1400" b="0" i="0" u="none" strike="noStrike" dirty="0">
                          <a:solidFill>
                            <a:srgbClr val="000000"/>
                          </a:solidFill>
                          <a:effectLst/>
                          <a:latin typeface="Calibri" panose="020F0502020204030204" pitchFamily="34" charset="0"/>
                        </a:rPr>
                        <a:t>of Health </a:t>
                      </a:r>
                      <a:r>
                        <a:rPr lang="en-US" sz="1400" b="0" i="0" u="none" strike="noStrike" dirty="0" smtClean="0">
                          <a:solidFill>
                            <a:srgbClr val="000000"/>
                          </a:solidFill>
                          <a:effectLst/>
                          <a:latin typeface="Calibri" panose="020F0502020204030204" pitchFamily="34" charset="0"/>
                        </a:rPr>
                        <a:t>Professions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5994577"/>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Kurt </a:t>
                      </a:r>
                      <a:r>
                        <a:rPr lang="en-US" sz="1400" b="0" i="0" u="none" strike="noStrike" dirty="0" err="1" smtClean="0">
                          <a:solidFill>
                            <a:srgbClr val="000000"/>
                          </a:solidFill>
                          <a:effectLst/>
                          <a:latin typeface="Calibri" panose="020F0502020204030204" pitchFamily="34" charset="0"/>
                        </a:rPr>
                        <a:t>Elward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Medical Assistance Services</a:t>
                      </a:r>
                    </a:p>
                  </a:txBody>
                  <a:tcPr marL="9525" marR="9525" marT="9525" marB="0" anchor="b"/>
                </a:tc>
                <a:extLst>
                  <a:ext uri="{0D108BD9-81ED-4DB2-BD59-A6C34878D82A}">
                    <a16:rowId xmlns:a16="http://schemas.microsoft.com/office/drawing/2014/main" val="584777797"/>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Barbara Seymour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Medical Assistance Services</a:t>
                      </a:r>
                    </a:p>
                  </a:txBody>
                  <a:tcPr marL="9525" marR="9525" marT="9525" marB="0" anchor="b"/>
                </a:tc>
                <a:extLst>
                  <a:ext uri="{0D108BD9-81ED-4DB2-BD59-A6C34878D82A}">
                    <a16:rowId xmlns:a16="http://schemas.microsoft.com/office/drawing/2014/main" val="3864338517"/>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Randall Stamper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Virginia</a:t>
                      </a:r>
                      <a:r>
                        <a:rPr lang="en-US" sz="1400" b="0" i="0" u="none" strike="noStrike" baseline="0" dirty="0" smtClean="0">
                          <a:solidFill>
                            <a:srgbClr val="000000"/>
                          </a:solidFill>
                          <a:effectLst/>
                          <a:latin typeface="Calibri" panose="020F0502020204030204" pitchFamily="34" charset="0"/>
                        </a:rPr>
                        <a:t> Community College System</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9160617"/>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990600"/>
          </a:xfrm>
        </p:spPr>
        <p:txBody>
          <a:bodyPr>
            <a:noAutofit/>
          </a:bodyPr>
          <a:lstStyle/>
          <a:p>
            <a:r>
              <a:rPr lang="en-US" sz="2800" dirty="0"/>
              <a:t>Resource Utilization Groups (RUG) </a:t>
            </a:r>
            <a:br>
              <a:rPr lang="en-US" sz="2800" dirty="0"/>
            </a:br>
            <a:endParaRPr lang="en-US" sz="2800" dirty="0"/>
          </a:p>
        </p:txBody>
      </p:sp>
      <p:sp>
        <p:nvSpPr>
          <p:cNvPr id="3" name="Content Placeholder 2"/>
          <p:cNvSpPr>
            <a:spLocks noGrp="1"/>
          </p:cNvSpPr>
          <p:nvPr>
            <p:ph sz="half" idx="1"/>
          </p:nvPr>
        </p:nvSpPr>
        <p:spPr>
          <a:xfrm>
            <a:off x="1981200" y="1143001"/>
            <a:ext cx="3810000" cy="5349875"/>
          </a:xfrm>
        </p:spPr>
        <p:txBody>
          <a:bodyPr>
            <a:normAutofit fontScale="77500" lnSpcReduction="20000"/>
          </a:bodyPr>
          <a:lstStyle/>
          <a:p>
            <a:pPr marL="214313" indent="-214313"/>
            <a:r>
              <a:rPr lang="en-US" dirty="0"/>
              <a:t>RUG Codes are Broken Down into Clinical Categories</a:t>
            </a:r>
          </a:p>
          <a:p>
            <a:pPr marL="214313" indent="-214313"/>
            <a:r>
              <a:rPr lang="en-US" dirty="0" smtClean="0"/>
              <a:t>RUG measures resources needed for different levels of acuity</a:t>
            </a:r>
          </a:p>
          <a:p>
            <a:pPr marL="214313" indent="-214313"/>
            <a:r>
              <a:rPr lang="en-US" dirty="0" smtClean="0"/>
              <a:t>Each </a:t>
            </a:r>
            <a:r>
              <a:rPr lang="en-US" dirty="0"/>
              <a:t>RUG has a number between 0.45 and </a:t>
            </a:r>
            <a:r>
              <a:rPr lang="en-US" dirty="0" smtClean="0"/>
              <a:t>3.00</a:t>
            </a:r>
            <a:endParaRPr lang="en-US" dirty="0"/>
          </a:p>
          <a:p>
            <a:pPr marL="557213" lvl="1" indent="-214313">
              <a:buFont typeface="Arial" panose="020B0604020202020204" pitchFamily="34" charset="0"/>
              <a:buChar char="•"/>
            </a:pPr>
            <a:r>
              <a:rPr lang="en-US" dirty="0" smtClean="0"/>
              <a:t>The Case </a:t>
            </a:r>
            <a:r>
              <a:rPr lang="en-US" dirty="0"/>
              <a:t>Mix </a:t>
            </a:r>
            <a:r>
              <a:rPr lang="en-US" dirty="0" smtClean="0"/>
              <a:t>Index (CMI) is calculated from RUG Weights to obtain the average </a:t>
            </a:r>
            <a:r>
              <a:rPr lang="en-US" dirty="0"/>
              <a:t>patient acuity </a:t>
            </a:r>
            <a:r>
              <a:rPr lang="en-US" dirty="0" smtClean="0"/>
              <a:t>by facility</a:t>
            </a:r>
            <a:endParaRPr lang="en-US" dirty="0"/>
          </a:p>
          <a:p>
            <a:pPr marL="557213" lvl="1" indent="-214313">
              <a:buFont typeface="Arial" panose="020B0604020202020204" pitchFamily="34" charset="0"/>
              <a:buChar char="•"/>
            </a:pPr>
            <a:r>
              <a:rPr lang="en-US" dirty="0"/>
              <a:t>Higher numbers indicate a higher use of resources and expenses</a:t>
            </a:r>
          </a:p>
          <a:p>
            <a:pPr marL="214313" indent="-214313"/>
            <a:r>
              <a:rPr lang="en-US" dirty="0"/>
              <a:t>The </a:t>
            </a:r>
            <a:r>
              <a:rPr lang="en-US" dirty="0" smtClean="0"/>
              <a:t>CMS Minimum </a:t>
            </a:r>
            <a:r>
              <a:rPr lang="en-US" dirty="0"/>
              <a:t>Data Set (MDS) survey instrument is a standard questionnaire</a:t>
            </a:r>
          </a:p>
          <a:p>
            <a:pPr marL="214313" indent="-214313"/>
            <a:r>
              <a:rPr lang="en-US" dirty="0"/>
              <a:t>MDS assessments are required for </a:t>
            </a:r>
            <a:r>
              <a:rPr lang="en-US" dirty="0" smtClean="0"/>
              <a:t>reimbursement</a:t>
            </a:r>
            <a:endParaRPr lang="en-US" dirty="0"/>
          </a:p>
        </p:txBody>
      </p:sp>
      <p:sp>
        <p:nvSpPr>
          <p:cNvPr id="6" name="Slide Number Placeholder 5"/>
          <p:cNvSpPr>
            <a:spLocks noGrp="1"/>
          </p:cNvSpPr>
          <p:nvPr>
            <p:ph type="sldNum" sz="quarter" idx="4"/>
          </p:nvPr>
        </p:nvSpPr>
        <p:spPr/>
        <p:txBody>
          <a:bodyPr/>
          <a:lstStyle/>
          <a:p>
            <a:pPr eaLnBrk="1" fontAlgn="auto" hangingPunct="1">
              <a:spcBef>
                <a:spcPts val="0"/>
              </a:spcBef>
              <a:spcAft>
                <a:spcPts val="0"/>
              </a:spcAft>
            </a:pPr>
            <a:fld id="{E18695A3-612B-4B2B-B01B-9890B4364E2E}" type="slidenum">
              <a:rPr lang="en-US">
                <a:solidFill>
                  <a:srgbClr val="FFFFFF"/>
                </a:solidFill>
              </a:rPr>
              <a:pPr eaLnBrk="1" fontAlgn="auto" hangingPunct="1">
                <a:spcBef>
                  <a:spcPts val="0"/>
                </a:spcBef>
                <a:spcAft>
                  <a:spcPts val="0"/>
                </a:spcAft>
              </a:pPr>
              <a:t>30</a:t>
            </a:fld>
            <a:endParaRPr lang="en-US" dirty="0">
              <a:solidFill>
                <a:srgbClr val="FFFFFF"/>
              </a:solidFill>
            </a:endParaRPr>
          </a:p>
        </p:txBody>
      </p:sp>
      <p:pic>
        <p:nvPicPr>
          <p:cNvPr id="7" name="Content Placeholder 4"/>
          <p:cNvPicPr>
            <a:picLocks noGrp="1" noChangeAspect="1"/>
          </p:cNvPicPr>
          <p:nvPr>
            <p:ph sz="half" idx="2"/>
          </p:nvPr>
        </p:nvPicPr>
        <p:blipFill>
          <a:blip r:embed="rId2"/>
          <a:stretch>
            <a:fillRect/>
          </a:stretch>
        </p:blipFill>
        <p:spPr>
          <a:xfrm>
            <a:off x="6006860" y="533401"/>
            <a:ext cx="4645518" cy="5959475"/>
          </a:xfrm>
          <a:prstGeom prst="rect">
            <a:avLst/>
          </a:prstGeom>
        </p:spPr>
      </p:pic>
    </p:spTree>
    <p:extLst>
      <p:ext uri="{BB962C8B-B14F-4D97-AF65-F5344CB8AC3E}">
        <p14:creationId xmlns:p14="http://schemas.microsoft.com/office/powerpoint/2010/main" val="52354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DMAS Nursing Facility Web Resources</a:t>
            </a:r>
            <a:endParaRPr lang="en-US" dirty="0"/>
          </a:p>
        </p:txBody>
      </p:sp>
      <p:sp>
        <p:nvSpPr>
          <p:cNvPr id="3" name="Content Placeholder 2"/>
          <p:cNvSpPr>
            <a:spLocks noGrp="1"/>
          </p:cNvSpPr>
          <p:nvPr>
            <p:ph idx="1"/>
          </p:nvPr>
        </p:nvSpPr>
        <p:spPr>
          <a:xfrm>
            <a:off x="1981200" y="1066801"/>
            <a:ext cx="8229600" cy="5059363"/>
          </a:xfrm>
        </p:spPr>
        <p:txBody>
          <a:bodyPr/>
          <a:lstStyle/>
          <a:p>
            <a:pPr marL="0" indent="0" algn="ctr">
              <a:buNone/>
            </a:pPr>
            <a:r>
              <a:rPr lang="en-US" sz="2800" dirty="0">
                <a:hlinkClick r:id="rId2"/>
              </a:rPr>
              <a:t>https://www.dmas.virginia.gov/#/nursingfacilities</a:t>
            </a:r>
            <a:endParaRPr lang="en-US" sz="2800" dirty="0"/>
          </a:p>
          <a:p>
            <a:pPr marL="0" indent="0">
              <a:buNone/>
            </a:pPr>
            <a:endParaRPr lang="en-US" dirty="0"/>
          </a:p>
        </p:txBody>
      </p:sp>
      <p:sp>
        <p:nvSpPr>
          <p:cNvPr id="4" name="Slide Number Placeholder 3"/>
          <p:cNvSpPr>
            <a:spLocks noGrp="1"/>
          </p:cNvSpPr>
          <p:nvPr>
            <p:ph type="sldNum" sz="quarter" idx="4"/>
          </p:nvPr>
        </p:nvSpPr>
        <p:spPr/>
        <p:txBody>
          <a:bodyPr/>
          <a:lstStyle/>
          <a:p>
            <a:pPr eaLnBrk="1" fontAlgn="auto" hangingPunct="1">
              <a:spcBef>
                <a:spcPts val="0"/>
              </a:spcBef>
              <a:spcAft>
                <a:spcPts val="0"/>
              </a:spcAft>
            </a:pPr>
            <a:fld id="{E18695A3-612B-4B2B-B01B-9890B4364E2E}" type="slidenum">
              <a:rPr lang="en-US">
                <a:solidFill>
                  <a:srgbClr val="FFFFFF"/>
                </a:solidFill>
              </a:rPr>
              <a:pPr eaLnBrk="1" fontAlgn="auto" hangingPunct="1">
                <a:spcBef>
                  <a:spcPts val="0"/>
                </a:spcBef>
                <a:spcAft>
                  <a:spcPts val="0"/>
                </a:spcAft>
              </a:pPr>
              <a:t>31</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1721162" y="1625892"/>
            <a:ext cx="8794439" cy="4683628"/>
          </a:xfrm>
          <a:prstGeom prst="rect">
            <a:avLst/>
          </a:prstGeom>
        </p:spPr>
      </p:pic>
    </p:spTree>
    <p:extLst>
      <p:ext uri="{BB962C8B-B14F-4D97-AF65-F5344CB8AC3E}">
        <p14:creationId xmlns:p14="http://schemas.microsoft.com/office/powerpoint/2010/main" val="394506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2009" y="1425576"/>
            <a:ext cx="8607982" cy="2155825"/>
          </a:xfrm>
        </p:spPr>
        <p:txBody>
          <a:bodyPr>
            <a:normAutofit/>
          </a:bodyPr>
          <a:lstStyle/>
          <a:p>
            <a:pPr algn="ctr"/>
            <a:r>
              <a:rPr lang="en-US" sz="4000" dirty="0">
                <a:solidFill>
                  <a:srgbClr val="811B53"/>
                </a:solidFill>
              </a:rPr>
              <a:t>Virginia</a:t>
            </a:r>
            <a:br>
              <a:rPr lang="en-US" sz="4000" dirty="0">
                <a:solidFill>
                  <a:srgbClr val="811B53"/>
                </a:solidFill>
              </a:rPr>
            </a:br>
            <a:r>
              <a:rPr lang="en-US" sz="4000" dirty="0">
                <a:solidFill>
                  <a:srgbClr val="811B53"/>
                </a:solidFill>
              </a:rPr>
              <a:t>Civil Monetary Penalty (CMP) </a:t>
            </a:r>
            <a:br>
              <a:rPr lang="en-US" sz="4000" dirty="0">
                <a:solidFill>
                  <a:srgbClr val="811B53"/>
                </a:solidFill>
              </a:rPr>
            </a:br>
            <a:r>
              <a:rPr lang="en-US" sz="4000" dirty="0">
                <a:solidFill>
                  <a:srgbClr val="811B53"/>
                </a:solidFill>
              </a:rPr>
              <a:t>Projects in Nursing Facilities </a:t>
            </a:r>
            <a:endParaRPr lang="en-US" dirty="0">
              <a:solidFill>
                <a:srgbClr val="811B53"/>
              </a:solidFill>
            </a:endParaRPr>
          </a:p>
        </p:txBody>
      </p:sp>
      <p:sp>
        <p:nvSpPr>
          <p:cNvPr id="3" name="Subtitle 2"/>
          <p:cNvSpPr>
            <a:spLocks noGrp="1"/>
          </p:cNvSpPr>
          <p:nvPr>
            <p:ph type="subTitle" idx="1"/>
          </p:nvPr>
        </p:nvSpPr>
        <p:spPr>
          <a:xfrm>
            <a:off x="1676400" y="5867401"/>
            <a:ext cx="5181600" cy="777389"/>
          </a:xfrm>
        </p:spPr>
        <p:txBody>
          <a:bodyPr>
            <a:normAutofit lnSpcReduction="10000"/>
          </a:bodyPr>
          <a:lstStyle/>
          <a:p>
            <a:r>
              <a:rPr lang="en-US" sz="2400" dirty="0"/>
              <a:t>Division for Aging &amp; Disability Services</a:t>
            </a:r>
            <a:br>
              <a:rPr lang="en-US" sz="2400" dirty="0"/>
            </a:br>
            <a:endParaRPr lang="en-US" sz="2400" dirty="0"/>
          </a:p>
        </p:txBody>
      </p:sp>
      <p:sp>
        <p:nvSpPr>
          <p:cNvPr id="5" name="TextBox 4"/>
          <p:cNvSpPr txBox="1"/>
          <p:nvPr/>
        </p:nvSpPr>
        <p:spPr>
          <a:xfrm>
            <a:off x="1676400" y="6381690"/>
            <a:ext cx="8991600" cy="400110"/>
          </a:xfrm>
          <a:prstGeom prst="rect">
            <a:avLst/>
          </a:prstGeom>
          <a:noFill/>
        </p:spPr>
        <p:txBody>
          <a:bodyPr wrap="square" rtlCol="0">
            <a:spAutoFit/>
          </a:bodyPr>
          <a:lstStyle/>
          <a:p>
            <a:pPr algn="ctr" eaLnBrk="1" fontAlgn="auto" hangingPunct="1">
              <a:spcBef>
                <a:spcPts val="0"/>
              </a:spcBef>
              <a:spcAft>
                <a:spcPts val="0"/>
              </a:spcAft>
            </a:pPr>
            <a:r>
              <a:rPr lang="en-US" sz="2000" b="1" dirty="0">
                <a:solidFill>
                  <a:srgbClr val="000000"/>
                </a:solidFill>
                <a:latin typeface="Cambria"/>
              </a:rPr>
              <a:t>Service     Collaboration     Trust     Adaptability     Problem-Solving</a:t>
            </a:r>
          </a:p>
        </p:txBody>
      </p:sp>
      <p:sp>
        <p:nvSpPr>
          <p:cNvPr id="6" name="Subtitle 4">
            <a:extLst>
              <a:ext uri="{FF2B5EF4-FFF2-40B4-BE49-F238E27FC236}">
                <a16:creationId xmlns:a16="http://schemas.microsoft.com/office/drawing/2014/main" id="{3810227B-1C36-4152-A2A7-1AAB9B819827}"/>
              </a:ext>
            </a:extLst>
          </p:cNvPr>
          <p:cNvSpPr txBox="1">
            <a:spLocks/>
          </p:cNvSpPr>
          <p:nvPr/>
        </p:nvSpPr>
        <p:spPr>
          <a:xfrm>
            <a:off x="2209800" y="4114800"/>
            <a:ext cx="7772400" cy="2438400"/>
          </a:xfrm>
          <a:prstGeom prst="rect">
            <a:avLst/>
          </a:prstGeom>
        </p:spPr>
        <p:txBody>
          <a:bodyPr vert="horz" lIns="91440" tIns="45720" rIns="91440" bIns="45720" rtlCol="0">
            <a:normAutofit/>
          </a:bodyPr>
          <a:lstStyle>
            <a:lvl1pPr marL="0" marR="0" indent="0" algn="r" defTabSz="914400" rtl="0" eaLnBrk="1" fontAlgn="auto" latinLnBrk="0" hangingPunct="1">
              <a:lnSpc>
                <a:spcPct val="100000"/>
              </a:lnSpc>
              <a:spcBef>
                <a:spcPct val="20000"/>
              </a:spcBef>
              <a:spcAft>
                <a:spcPts val="0"/>
              </a:spcAft>
              <a:buClr>
                <a:schemeClr val="accent1"/>
              </a:buClr>
              <a:buSzPct val="90000"/>
              <a:buFont typeface="Wingdings" panose="05000000000000000000" pitchFamily="2" charset="2"/>
              <a:buNone/>
              <a:tabLst/>
              <a:defRPr sz="3200" kern="1200">
                <a:solidFill>
                  <a:schemeClr val="tx1"/>
                </a:solidFill>
                <a:latin typeface="Corbel" panose="020B0503020204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2"/>
              </a:buClr>
              <a:buSzPct val="85000"/>
              <a:buFont typeface="Wingdings" panose="05000000000000000000" pitchFamily="2" charset="2"/>
              <a:buChar char="§"/>
              <a:tabLst/>
              <a:defRPr sz="2800" kern="1200">
                <a:solidFill>
                  <a:schemeClr val="tx1"/>
                </a:solidFill>
                <a:latin typeface="Corbel" panose="020B0503020204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sz="2000" kern="1200">
                <a:solidFill>
                  <a:schemeClr val="tx1"/>
                </a:solidFill>
                <a:latin typeface="Corbel" panose="020B0503020204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chemeClr val="accent2"/>
              </a:buClr>
              <a:buSzTx/>
              <a:buFont typeface="Arial" panose="020B0604020202020204" pitchFamily="34" charset="0"/>
              <a:buChar char="»"/>
              <a:tabLst/>
              <a:defRPr sz="1800" kern="1200">
                <a:solidFill>
                  <a:schemeClr val="tx1"/>
                </a:solidFill>
                <a:latin typeface="Corbel" panose="020B0503020204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Aft>
                <a:spcPts val="2400"/>
              </a:spcAft>
              <a:buClr>
                <a:srgbClr val="00B0F0"/>
              </a:buClr>
            </a:pPr>
            <a:r>
              <a:rPr lang="en-US" sz="3100" b="1" dirty="0">
                <a:solidFill>
                  <a:srgbClr val="000000"/>
                </a:solidFill>
              </a:rPr>
              <a:t>August 17, 2020</a:t>
            </a:r>
          </a:p>
        </p:txBody>
      </p:sp>
    </p:spTree>
    <p:extLst>
      <p:ext uri="{BB962C8B-B14F-4D97-AF65-F5344CB8AC3E}">
        <p14:creationId xmlns:p14="http://schemas.microsoft.com/office/powerpoint/2010/main" val="199217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11B53"/>
                </a:solidFill>
              </a:rPr>
              <a:t>Agenda</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33</a:t>
            </a:fld>
            <a:endParaRPr lang="en-US" dirty="0">
              <a:solidFill>
                <a:srgbClr val="FFFFFF"/>
              </a:solidFill>
              <a:latin typeface="Cambria"/>
            </a:endParaRPr>
          </a:p>
        </p:txBody>
      </p:sp>
      <p:sp>
        <p:nvSpPr>
          <p:cNvPr id="4" name="Content Placeholder 3"/>
          <p:cNvSpPr>
            <a:spLocks noGrp="1"/>
          </p:cNvSpPr>
          <p:nvPr>
            <p:ph idx="1"/>
          </p:nvPr>
        </p:nvSpPr>
        <p:spPr>
          <a:xfrm>
            <a:off x="1981200" y="1600199"/>
            <a:ext cx="8229600" cy="4663440"/>
          </a:xfrm>
        </p:spPr>
        <p:txBody>
          <a:bodyPr>
            <a:normAutofit/>
          </a:bodyPr>
          <a:lstStyle/>
          <a:p>
            <a:pPr>
              <a:spcBef>
                <a:spcPts val="1800"/>
              </a:spcBef>
            </a:pPr>
            <a:r>
              <a:rPr lang="en-US" dirty="0"/>
              <a:t>Overview</a:t>
            </a:r>
          </a:p>
          <a:p>
            <a:pPr>
              <a:spcBef>
                <a:spcPts val="1800"/>
              </a:spcBef>
            </a:pPr>
            <a:r>
              <a:rPr lang="en-US" dirty="0"/>
              <a:t>Use of Funds</a:t>
            </a:r>
          </a:p>
          <a:p>
            <a:pPr>
              <a:spcBef>
                <a:spcPts val="1800"/>
              </a:spcBef>
            </a:pPr>
            <a:r>
              <a:rPr lang="en-US" dirty="0"/>
              <a:t>Program Cycle</a:t>
            </a:r>
          </a:p>
          <a:p>
            <a:pPr>
              <a:spcBef>
                <a:spcPts val="1800"/>
              </a:spcBef>
            </a:pPr>
            <a:r>
              <a:rPr lang="en-US" dirty="0"/>
              <a:t>State Fiscal Year 2019 Projects</a:t>
            </a:r>
          </a:p>
          <a:p>
            <a:pPr>
              <a:spcBef>
                <a:spcPts val="1800"/>
              </a:spcBef>
            </a:pPr>
            <a:r>
              <a:rPr lang="en-US" dirty="0"/>
              <a:t>State Fiscal Year 2020 Projects</a:t>
            </a:r>
          </a:p>
          <a:p>
            <a:pPr>
              <a:spcBef>
                <a:spcPts val="1800"/>
              </a:spcBef>
            </a:pPr>
            <a:r>
              <a:rPr lang="en-US" dirty="0"/>
              <a:t>COVID-19 Communicative Technology</a:t>
            </a:r>
          </a:p>
        </p:txBody>
      </p:sp>
      <p:sp>
        <p:nvSpPr>
          <p:cNvPr id="6" name="TextBox 5">
            <a:extLst>
              <a:ext uri="{FF2B5EF4-FFF2-40B4-BE49-F238E27FC236}">
                <a16:creationId xmlns:a16="http://schemas.microsoft.com/office/drawing/2014/main" id="{16A7BD8E-C5E7-4B3F-BF67-FB68A98E17F2}"/>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345849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CMP Funds Overview</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34</a:t>
            </a:fld>
            <a:endParaRPr lang="en-US" dirty="0">
              <a:solidFill>
                <a:srgbClr val="FFFFFF"/>
              </a:solidFill>
              <a:latin typeface="Cambria"/>
            </a:endParaRPr>
          </a:p>
        </p:txBody>
      </p:sp>
      <p:sp>
        <p:nvSpPr>
          <p:cNvPr id="4" name="Content Placeholder 3"/>
          <p:cNvSpPr>
            <a:spLocks noGrp="1"/>
          </p:cNvSpPr>
          <p:nvPr>
            <p:ph idx="1"/>
          </p:nvPr>
        </p:nvSpPr>
        <p:spPr/>
        <p:txBody>
          <a:bodyPr>
            <a:normAutofit/>
          </a:bodyPr>
          <a:lstStyle/>
          <a:p>
            <a:r>
              <a:rPr lang="en-US" sz="2400" dirty="0"/>
              <a:t>The CMP Fund is a collection of monetary penalties that CMS may impose against Skilled Nursing Facilities (SNFs), nursing Facilities (NFs), for either the number of days or for each instance a facility is not in substantial compliance with one or more Medicare and Medicaid participation requirements for Long-Term Care Facilities (LTC).</a:t>
            </a:r>
          </a:p>
          <a:p>
            <a:pPr marL="0" indent="0">
              <a:buNone/>
            </a:pPr>
            <a:endParaRPr lang="en-US" sz="2400" dirty="0"/>
          </a:p>
          <a:p>
            <a:r>
              <a:rPr lang="en-US" sz="2400" dirty="0"/>
              <a:t>The requirements for participation with Medicare and Medicaid for (LTC) facilities may be found at 42 CFR 483.430</a:t>
            </a:r>
          </a:p>
          <a:p>
            <a:pPr marL="0" indent="0">
              <a:buNone/>
            </a:pPr>
            <a:endParaRPr lang="en-US" sz="2400" dirty="0"/>
          </a:p>
          <a:p>
            <a:r>
              <a:rPr lang="en-US" sz="2400" dirty="0"/>
              <a:t>In all states, CMP funds are used for projects that </a:t>
            </a:r>
            <a:r>
              <a:rPr lang="en-US" sz="2400" b="1" u="sng" dirty="0"/>
              <a:t>directly</a:t>
            </a:r>
            <a:r>
              <a:rPr lang="en-US" sz="2400" dirty="0"/>
              <a:t> benefit individuals residing in a nursing facility.</a:t>
            </a:r>
          </a:p>
        </p:txBody>
      </p:sp>
      <p:sp>
        <p:nvSpPr>
          <p:cNvPr id="6" name="TextBox 5">
            <a:extLst>
              <a:ext uri="{FF2B5EF4-FFF2-40B4-BE49-F238E27FC236}">
                <a16:creationId xmlns:a16="http://schemas.microsoft.com/office/drawing/2014/main" id="{1966E1E8-48AB-478C-BACF-F19AAC6BA9A9}"/>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1354505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CMP Funds Overview</a:t>
            </a:r>
            <a:br>
              <a:rPr lang="en-US" dirty="0"/>
            </a:br>
            <a:endParaRPr lang="en-US" dirty="0"/>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35</a:t>
            </a:fld>
            <a:endParaRPr lang="en-US" dirty="0">
              <a:solidFill>
                <a:srgbClr val="FFFFFF"/>
              </a:solidFill>
              <a:latin typeface="Cambria"/>
            </a:endParaRPr>
          </a:p>
        </p:txBody>
      </p:sp>
      <p:sp>
        <p:nvSpPr>
          <p:cNvPr id="4" name="Content Placeholder 3"/>
          <p:cNvSpPr>
            <a:spLocks noGrp="1"/>
          </p:cNvSpPr>
          <p:nvPr>
            <p:ph idx="1"/>
          </p:nvPr>
        </p:nvSpPr>
        <p:spPr>
          <a:xfrm>
            <a:off x="1981200" y="1066801"/>
            <a:ext cx="8229600" cy="4525963"/>
          </a:xfrm>
        </p:spPr>
        <p:txBody>
          <a:bodyPr>
            <a:noAutofit/>
          </a:bodyPr>
          <a:lstStyle/>
          <a:p>
            <a:r>
              <a:rPr lang="en-US" sz="2400" dirty="0"/>
              <a:t>The goal of the CMP Funds is to help protect and improve the quality of life and care for individuals residing in nursing facilities. </a:t>
            </a:r>
          </a:p>
          <a:p>
            <a:pPr marL="0" indent="0">
              <a:buNone/>
            </a:pPr>
            <a:endParaRPr lang="en-US" sz="2400" dirty="0"/>
          </a:p>
          <a:p>
            <a:r>
              <a:rPr lang="en-US" sz="2400" dirty="0"/>
              <a:t>Projects must be approved by CMS. </a:t>
            </a:r>
          </a:p>
          <a:p>
            <a:pPr marL="0" indent="0">
              <a:buNone/>
            </a:pPr>
            <a:endParaRPr lang="en-US" sz="2400" dirty="0"/>
          </a:p>
          <a:p>
            <a:r>
              <a:rPr lang="en-US" sz="2400" dirty="0"/>
              <a:t>New CMS directive requires states to formalize the CMP application process.</a:t>
            </a:r>
          </a:p>
          <a:p>
            <a:endParaRPr lang="en-US" sz="2400" dirty="0"/>
          </a:p>
          <a:p>
            <a:r>
              <a:rPr lang="en-US" sz="2400" dirty="0"/>
              <a:t>DMAS is required to report annually on collection and spending activities to the </a:t>
            </a:r>
            <a:r>
              <a:rPr lang="en-US" sz="2400"/>
              <a:t>General Assembly. </a:t>
            </a:r>
            <a:endParaRPr lang="en-US" sz="2400" dirty="0"/>
          </a:p>
        </p:txBody>
      </p:sp>
      <p:sp>
        <p:nvSpPr>
          <p:cNvPr id="6" name="TextBox 5">
            <a:extLst>
              <a:ext uri="{FF2B5EF4-FFF2-40B4-BE49-F238E27FC236}">
                <a16:creationId xmlns:a16="http://schemas.microsoft.com/office/drawing/2014/main" id="{B52FDD7F-5C7C-4A63-8BA2-8B3C745F6C11}"/>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3478235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81000"/>
            <a:ext cx="8229600" cy="762000"/>
          </a:xfrm>
        </p:spPr>
        <p:txBody>
          <a:bodyPr>
            <a:normAutofit/>
          </a:bodyPr>
          <a:lstStyle/>
          <a:p>
            <a:r>
              <a:rPr lang="en-US" dirty="0"/>
              <a:t>Allowable Projects</a:t>
            </a:r>
          </a:p>
        </p:txBody>
      </p:sp>
      <p:sp>
        <p:nvSpPr>
          <p:cNvPr id="2" name="Slide Number Placeholder 1"/>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36</a:t>
            </a:fld>
            <a:endParaRPr lang="en-US" dirty="0">
              <a:solidFill>
                <a:srgbClr val="FFFFFF"/>
              </a:solidFill>
              <a:latin typeface="Cambria"/>
            </a:endParaRPr>
          </a:p>
        </p:txBody>
      </p:sp>
      <p:sp>
        <p:nvSpPr>
          <p:cNvPr id="4" name="Content Placeholder 3"/>
          <p:cNvSpPr>
            <a:spLocks noGrp="1"/>
          </p:cNvSpPr>
          <p:nvPr>
            <p:ph idx="1"/>
          </p:nvPr>
        </p:nvSpPr>
        <p:spPr>
          <a:xfrm>
            <a:off x="2209800" y="2154424"/>
            <a:ext cx="8001000" cy="3886200"/>
          </a:xfrm>
        </p:spPr>
        <p:txBody>
          <a:bodyPr>
            <a:normAutofit/>
          </a:bodyPr>
          <a:lstStyle/>
          <a:p>
            <a:pPr>
              <a:spcBef>
                <a:spcPts val="1200"/>
              </a:spcBef>
            </a:pPr>
            <a:r>
              <a:rPr lang="en-US" dirty="0"/>
              <a:t>Direct Improvements to Quality of Care</a:t>
            </a:r>
          </a:p>
          <a:p>
            <a:pPr>
              <a:spcBef>
                <a:spcPts val="1200"/>
              </a:spcBef>
            </a:pPr>
            <a:r>
              <a:rPr lang="en-US" dirty="0"/>
              <a:t>Consumer Information</a:t>
            </a:r>
          </a:p>
          <a:p>
            <a:pPr>
              <a:spcBef>
                <a:spcPts val="1200"/>
              </a:spcBef>
            </a:pPr>
            <a:r>
              <a:rPr lang="en-US" dirty="0"/>
              <a:t>Resident or Family Councils</a:t>
            </a:r>
          </a:p>
          <a:p>
            <a:pPr>
              <a:spcBef>
                <a:spcPts val="1200"/>
              </a:spcBef>
            </a:pPr>
            <a:r>
              <a:rPr lang="en-US" dirty="0"/>
              <a:t>Training</a:t>
            </a:r>
          </a:p>
          <a:p>
            <a:pPr>
              <a:spcBef>
                <a:spcPts val="1200"/>
              </a:spcBef>
            </a:pPr>
            <a:r>
              <a:rPr lang="en-US" dirty="0"/>
              <a:t>Culture Change </a:t>
            </a:r>
          </a:p>
          <a:p>
            <a:pPr>
              <a:spcBef>
                <a:spcPts val="1200"/>
              </a:spcBef>
            </a:pPr>
            <a:r>
              <a:rPr lang="en-US" dirty="0"/>
              <a:t>Emergency Preparedness</a:t>
            </a:r>
          </a:p>
        </p:txBody>
      </p:sp>
      <p:sp>
        <p:nvSpPr>
          <p:cNvPr id="5" name="TextBox 4"/>
          <p:cNvSpPr txBox="1"/>
          <p:nvPr/>
        </p:nvSpPr>
        <p:spPr>
          <a:xfrm>
            <a:off x="1828800" y="6248400"/>
            <a:ext cx="4889480" cy="261610"/>
          </a:xfrm>
          <a:prstGeom prst="rect">
            <a:avLst/>
          </a:prstGeom>
          <a:noFill/>
        </p:spPr>
        <p:txBody>
          <a:bodyPr wrap="none" rtlCol="0">
            <a:spAutoFit/>
          </a:bodyPr>
          <a:lstStyle/>
          <a:p>
            <a:pPr algn="ctr" eaLnBrk="1" fontAlgn="auto" hangingPunct="1">
              <a:spcBef>
                <a:spcPts val="0"/>
              </a:spcBef>
              <a:spcAft>
                <a:spcPts val="0"/>
              </a:spcAft>
            </a:pPr>
            <a:r>
              <a:rPr lang="en-US" sz="1100" dirty="0">
                <a:solidFill>
                  <a:srgbClr val="000000"/>
                </a:solidFill>
                <a:latin typeface="Cambria"/>
              </a:rPr>
              <a:t>Examples are taken from </a:t>
            </a:r>
            <a:r>
              <a:rPr lang="en-US" sz="1100" u="sng" dirty="0">
                <a:solidFill>
                  <a:srgbClr val="000000"/>
                </a:solidFill>
                <a:latin typeface="Cambria"/>
                <a:hlinkClick r:id="rId3"/>
              </a:rPr>
              <a:t>S &amp; C Letter 12-13-NH</a:t>
            </a:r>
            <a:r>
              <a:rPr lang="en-US" sz="1100" dirty="0">
                <a:solidFill>
                  <a:srgbClr val="000000"/>
                </a:solidFill>
                <a:latin typeface="Cambria"/>
              </a:rPr>
              <a:t>, issued on December 16, 2011</a:t>
            </a:r>
          </a:p>
        </p:txBody>
      </p:sp>
      <p:sp>
        <p:nvSpPr>
          <p:cNvPr id="7" name="TextBox 6">
            <a:extLst>
              <a:ext uri="{FF2B5EF4-FFF2-40B4-BE49-F238E27FC236}">
                <a16:creationId xmlns:a16="http://schemas.microsoft.com/office/drawing/2014/main" id="{356B89E9-074A-43D2-88A2-74A24022D6A6}"/>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
        <p:nvSpPr>
          <p:cNvPr id="9" name="TextBox 8">
            <a:extLst>
              <a:ext uri="{FF2B5EF4-FFF2-40B4-BE49-F238E27FC236}">
                <a16:creationId xmlns:a16="http://schemas.microsoft.com/office/drawing/2014/main" id="{C4B039DC-5429-4FE1-9822-4CB37B7DCA09}"/>
              </a:ext>
            </a:extLst>
          </p:cNvPr>
          <p:cNvSpPr txBox="1"/>
          <p:nvPr/>
        </p:nvSpPr>
        <p:spPr>
          <a:xfrm>
            <a:off x="2133601" y="1404206"/>
            <a:ext cx="5652509" cy="646331"/>
          </a:xfrm>
          <a:prstGeom prst="rect">
            <a:avLst/>
          </a:prstGeom>
          <a:noFill/>
        </p:spPr>
        <p:txBody>
          <a:bodyPr wrap="none" rtlCol="0">
            <a:spAutoFit/>
          </a:bodyPr>
          <a:lstStyle/>
          <a:p>
            <a:pPr algn="ctr" eaLnBrk="1" fontAlgn="auto" hangingPunct="1">
              <a:spcBef>
                <a:spcPts val="0"/>
              </a:spcBef>
              <a:spcAft>
                <a:spcPts val="0"/>
              </a:spcAft>
            </a:pPr>
            <a:r>
              <a:rPr lang="en-US" sz="3600" dirty="0">
                <a:solidFill>
                  <a:srgbClr val="000000"/>
                </a:solidFill>
                <a:latin typeface="Corbel"/>
              </a:rPr>
              <a:t>Not to exceed three (3) years</a:t>
            </a:r>
          </a:p>
        </p:txBody>
      </p:sp>
    </p:spTree>
    <p:extLst>
      <p:ext uri="{BB962C8B-B14F-4D97-AF65-F5344CB8AC3E}">
        <p14:creationId xmlns:p14="http://schemas.microsoft.com/office/powerpoint/2010/main" val="4073484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Facility Closures or Disasters</a:t>
            </a:r>
            <a:br>
              <a:rPr lang="en-US" dirty="0"/>
            </a:br>
            <a:r>
              <a:rPr lang="en-US" dirty="0"/>
              <a:t>(Extreme Cases)</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37</a:t>
            </a:fld>
            <a:endParaRPr lang="en-US" dirty="0">
              <a:solidFill>
                <a:srgbClr val="FFFFFF"/>
              </a:solidFill>
              <a:latin typeface="Cambria"/>
            </a:endParaRPr>
          </a:p>
        </p:txBody>
      </p:sp>
      <p:sp>
        <p:nvSpPr>
          <p:cNvPr id="4" name="Content Placeholder 3"/>
          <p:cNvSpPr>
            <a:spLocks noGrp="1"/>
          </p:cNvSpPr>
          <p:nvPr>
            <p:ph idx="1"/>
          </p:nvPr>
        </p:nvSpPr>
        <p:spPr>
          <a:xfrm>
            <a:off x="1981200" y="1600201"/>
            <a:ext cx="8229600" cy="4525963"/>
          </a:xfrm>
        </p:spPr>
        <p:txBody>
          <a:bodyPr>
            <a:normAutofit/>
          </a:bodyPr>
          <a:lstStyle/>
          <a:p>
            <a:pPr marL="0" indent="0">
              <a:spcBef>
                <a:spcPts val="1200"/>
              </a:spcBef>
              <a:buNone/>
            </a:pPr>
            <a:r>
              <a:rPr lang="en-US" sz="2400" dirty="0"/>
              <a:t>Virginia maintains a base funding to provide assistance, support, and protection for individuals in the event that a nursing facility: </a:t>
            </a:r>
          </a:p>
          <a:p>
            <a:pPr>
              <a:spcBef>
                <a:spcPts val="1200"/>
              </a:spcBef>
            </a:pPr>
            <a:r>
              <a:rPr lang="en-US" sz="2400" dirty="0"/>
              <a:t>Closes voluntarily</a:t>
            </a:r>
          </a:p>
          <a:p>
            <a:pPr>
              <a:spcBef>
                <a:spcPts val="1200"/>
              </a:spcBef>
            </a:pPr>
            <a:r>
              <a:rPr lang="en-US" sz="2400" dirty="0"/>
              <a:t>Closes involuntarily</a:t>
            </a:r>
          </a:p>
          <a:p>
            <a:pPr>
              <a:spcBef>
                <a:spcPts val="1200"/>
              </a:spcBef>
            </a:pPr>
            <a:r>
              <a:rPr lang="en-US" sz="2400" dirty="0"/>
              <a:t>Loses Medicare or Medicaid certification and individuals require relocation</a:t>
            </a:r>
          </a:p>
          <a:p>
            <a:pPr>
              <a:spcBef>
                <a:spcPts val="1200"/>
              </a:spcBef>
            </a:pPr>
            <a:r>
              <a:rPr lang="en-US" sz="2400" dirty="0"/>
              <a:t>Experiences an emergency or natural disaster, including when individuals must be evacuated or transferred to alternative locations</a:t>
            </a:r>
          </a:p>
          <a:p>
            <a:pPr>
              <a:spcBef>
                <a:spcPts val="1200"/>
              </a:spcBef>
            </a:pPr>
            <a:endParaRPr lang="en-US" dirty="0"/>
          </a:p>
        </p:txBody>
      </p:sp>
      <p:sp>
        <p:nvSpPr>
          <p:cNvPr id="7" name="TextBox 6">
            <a:extLst>
              <a:ext uri="{FF2B5EF4-FFF2-40B4-BE49-F238E27FC236}">
                <a16:creationId xmlns:a16="http://schemas.microsoft.com/office/drawing/2014/main" id="{A99881A4-991A-4F70-8CEA-899749DEC624}"/>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177780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Prohibited Uses</a:t>
            </a:r>
          </a:p>
        </p:txBody>
      </p:sp>
      <p:sp>
        <p:nvSpPr>
          <p:cNvPr id="5" name="Content Placeholder 4"/>
          <p:cNvSpPr>
            <a:spLocks noGrp="1"/>
          </p:cNvSpPr>
          <p:nvPr>
            <p:ph idx="1"/>
          </p:nvPr>
        </p:nvSpPr>
        <p:spPr>
          <a:xfrm>
            <a:off x="1981200" y="1371601"/>
            <a:ext cx="8229600" cy="4525963"/>
          </a:xfrm>
        </p:spPr>
        <p:txBody>
          <a:bodyPr>
            <a:normAutofit/>
          </a:bodyPr>
          <a:lstStyle/>
          <a:p>
            <a:r>
              <a:rPr lang="en-US" sz="2400" dirty="0"/>
              <a:t>Making capital improvements to a facility</a:t>
            </a:r>
          </a:p>
          <a:p>
            <a:pPr marL="0" indent="0">
              <a:buNone/>
            </a:pPr>
            <a:endParaRPr lang="en-US" sz="2400" dirty="0"/>
          </a:p>
          <a:p>
            <a:r>
              <a:rPr lang="en-US" sz="2400" dirty="0"/>
              <a:t>Fund for items or services that are already the responsibility of the nursing facility (non-supplanting) </a:t>
            </a:r>
          </a:p>
          <a:p>
            <a:pPr marL="0" indent="0">
              <a:buNone/>
            </a:pPr>
            <a:endParaRPr lang="en-US" sz="2400" dirty="0"/>
          </a:p>
          <a:p>
            <a:r>
              <a:rPr lang="en-US" sz="2400" dirty="0"/>
              <a:t>Projects or activities intended to achieve compliance</a:t>
            </a:r>
          </a:p>
          <a:p>
            <a:pPr marL="0" indent="0">
              <a:buNone/>
            </a:pPr>
            <a:endParaRPr lang="en-US" sz="2400" dirty="0"/>
          </a:p>
          <a:p>
            <a:r>
              <a:rPr lang="en-US" sz="2400" dirty="0"/>
              <a:t>Funding projects, items or services that are not related to improving the quality of life and care for individuals residing in a nursing facility</a:t>
            </a:r>
          </a:p>
          <a:p>
            <a:pPr marL="0" indent="0">
              <a:buNone/>
            </a:pPr>
            <a:endParaRPr lang="en-US" dirty="0"/>
          </a:p>
        </p:txBody>
      </p:sp>
      <p:sp>
        <p:nvSpPr>
          <p:cNvPr id="2" name="TextBox 1"/>
          <p:cNvSpPr txBox="1"/>
          <p:nvPr/>
        </p:nvSpPr>
        <p:spPr>
          <a:xfrm>
            <a:off x="1676401" y="6001564"/>
            <a:ext cx="8305801" cy="553998"/>
          </a:xfrm>
          <a:prstGeom prst="rect">
            <a:avLst/>
          </a:prstGeom>
          <a:noFill/>
        </p:spPr>
        <p:txBody>
          <a:bodyPr wrap="square" rtlCol="0">
            <a:spAutoFit/>
          </a:bodyPr>
          <a:lstStyle/>
          <a:p>
            <a:pPr eaLnBrk="1" fontAlgn="auto" hangingPunct="1">
              <a:spcBef>
                <a:spcPts val="0"/>
              </a:spcBef>
              <a:spcAft>
                <a:spcPts val="0"/>
              </a:spcAft>
            </a:pPr>
            <a:r>
              <a:rPr lang="en-US" baseline="30000" dirty="0">
                <a:solidFill>
                  <a:srgbClr val="000000"/>
                </a:solidFill>
                <a:latin typeface="Cambria"/>
              </a:rPr>
              <a:t>Examples come from State Operations Manual, </a:t>
            </a:r>
            <a:r>
              <a:rPr lang="en-US" u="sng" baseline="30000" dirty="0">
                <a:solidFill>
                  <a:srgbClr val="000000"/>
                </a:solidFill>
                <a:latin typeface="Cambria"/>
                <a:hlinkClick r:id="rId3"/>
              </a:rPr>
              <a:t>Chapter 7</a:t>
            </a:r>
            <a:r>
              <a:rPr lang="en-US" baseline="30000" dirty="0">
                <a:solidFill>
                  <a:srgbClr val="000000"/>
                </a:solidFill>
                <a:latin typeface="Cambria"/>
              </a:rPr>
              <a:t> “Survey and Enforcement Process for Skilled Nursing Facilities and Nursing Facilities (rev. 160, 09-23-16)</a:t>
            </a:r>
            <a:endParaRPr lang="en-US" dirty="0">
              <a:solidFill>
                <a:srgbClr val="000000"/>
              </a:solidFill>
              <a:latin typeface="Cambria"/>
            </a:endParaRPr>
          </a:p>
        </p:txBody>
      </p:sp>
      <p:sp>
        <p:nvSpPr>
          <p:cNvPr id="3" name="TextBox 2">
            <a:extLst>
              <a:ext uri="{FF2B5EF4-FFF2-40B4-BE49-F238E27FC236}">
                <a16:creationId xmlns:a16="http://schemas.microsoft.com/office/drawing/2014/main" id="{FF7A1A5A-B34B-4476-8E02-A96CA5814A63}"/>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
        <p:nvSpPr>
          <p:cNvPr id="7" name="Slide Number Placeholder 2">
            <a:extLst>
              <a:ext uri="{FF2B5EF4-FFF2-40B4-BE49-F238E27FC236}">
                <a16:creationId xmlns:a16="http://schemas.microsoft.com/office/drawing/2014/main" id="{BFFA2552-1E69-4F09-A608-A1A04BCB0E6C}"/>
              </a:ext>
            </a:extLst>
          </p:cNvPr>
          <p:cNvSpPr>
            <a:spLocks noGrp="1"/>
          </p:cNvSpPr>
          <p:nvPr>
            <p:ph type="sldNum" sz="quarter" idx="12"/>
          </p:nvPr>
        </p:nvSpPr>
        <p:spPr>
          <a:xfrm>
            <a:off x="1600200" y="6492876"/>
            <a:ext cx="381000" cy="365125"/>
          </a:xfrm>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38</a:t>
            </a:fld>
            <a:endParaRPr lang="en-US" dirty="0">
              <a:solidFill>
                <a:srgbClr val="FFFFFF"/>
              </a:solidFill>
              <a:latin typeface="Cambria"/>
            </a:endParaRPr>
          </a:p>
        </p:txBody>
      </p:sp>
    </p:spTree>
    <p:extLst>
      <p:ext uri="{BB962C8B-B14F-4D97-AF65-F5344CB8AC3E}">
        <p14:creationId xmlns:p14="http://schemas.microsoft.com/office/powerpoint/2010/main" val="3839380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Uses Cont. </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39</a:t>
            </a:fld>
            <a:endParaRPr lang="en-US" dirty="0">
              <a:solidFill>
                <a:srgbClr val="FFFFFF"/>
              </a:solidFill>
              <a:latin typeface="Cambria"/>
            </a:endParaRPr>
          </a:p>
        </p:txBody>
      </p:sp>
      <p:sp>
        <p:nvSpPr>
          <p:cNvPr id="4" name="Content Placeholder 3"/>
          <p:cNvSpPr>
            <a:spLocks noGrp="1"/>
          </p:cNvSpPr>
          <p:nvPr>
            <p:ph idx="1"/>
          </p:nvPr>
        </p:nvSpPr>
        <p:spPr/>
        <p:txBody>
          <a:bodyPr/>
          <a:lstStyle/>
          <a:p>
            <a:r>
              <a:rPr lang="en-US" sz="2400" dirty="0"/>
              <a:t>Projects for which a conflict of interest or the appearance of a conflict of interest exists</a:t>
            </a:r>
          </a:p>
          <a:p>
            <a:pPr marL="0" indent="0">
              <a:buNone/>
            </a:pPr>
            <a:endParaRPr lang="en-US" sz="2400" dirty="0"/>
          </a:p>
          <a:p>
            <a:r>
              <a:rPr lang="en-US" sz="2400" dirty="0"/>
              <a:t>Long-Term projects (greater than 3 years)</a:t>
            </a:r>
          </a:p>
          <a:p>
            <a:pPr marL="0" indent="0">
              <a:buNone/>
            </a:pPr>
            <a:endParaRPr lang="en-US" sz="2400" dirty="0"/>
          </a:p>
          <a:p>
            <a:r>
              <a:rPr lang="en-US" sz="2400" dirty="0"/>
              <a:t>Temporary manager salaries – New adjustment</a:t>
            </a:r>
          </a:p>
          <a:p>
            <a:pPr marL="0" indent="0">
              <a:buNone/>
            </a:pPr>
            <a:endParaRPr lang="en-US" sz="2400" dirty="0"/>
          </a:p>
          <a:p>
            <a:r>
              <a:rPr lang="en-US" sz="2400" dirty="0"/>
              <a:t>Supplementary funding of federally required services</a:t>
            </a:r>
          </a:p>
          <a:p>
            <a:pPr marL="0" indent="0">
              <a:buNone/>
            </a:pPr>
            <a:endParaRPr lang="en-US" sz="2400" dirty="0"/>
          </a:p>
          <a:p>
            <a:r>
              <a:rPr lang="en-US" sz="2400" dirty="0"/>
              <a:t>Long-Term Care Ombudsman salaries</a:t>
            </a:r>
          </a:p>
          <a:p>
            <a:endParaRPr lang="en-US" dirty="0"/>
          </a:p>
        </p:txBody>
      </p:sp>
      <p:sp>
        <p:nvSpPr>
          <p:cNvPr id="6" name="TextBox 5">
            <a:extLst>
              <a:ext uri="{FF2B5EF4-FFF2-40B4-BE49-F238E27FC236}">
                <a16:creationId xmlns:a16="http://schemas.microsoft.com/office/drawing/2014/main" id="{2893FBBE-4DC0-4DE9-9810-D7643879286E}"/>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177920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algn="ctr"/>
            <a:r>
              <a:rPr lang="en-US" altLang="en-US" b="1" dirty="0" smtClean="0"/>
              <a:t>Roll Call</a:t>
            </a:r>
          </a:p>
        </p:txBody>
      </p:sp>
      <p:graphicFrame>
        <p:nvGraphicFramePr>
          <p:cNvPr id="6" name="Table 5"/>
          <p:cNvGraphicFramePr>
            <a:graphicFrameLocks noGrp="1"/>
          </p:cNvGraphicFramePr>
          <p:nvPr>
            <p:extLst>
              <p:ext uri="{D42A27DB-BD31-4B8C-83A1-F6EECF244321}">
                <p14:modId xmlns:p14="http://schemas.microsoft.com/office/powerpoint/2010/main" val="2240698321"/>
              </p:ext>
            </p:extLst>
          </p:nvPr>
        </p:nvGraphicFramePr>
        <p:xfrm>
          <a:off x="2133600" y="1219200"/>
          <a:ext cx="8077200" cy="5304029"/>
        </p:xfrm>
        <a:graphic>
          <a:graphicData uri="http://schemas.openxmlformats.org/drawingml/2006/table">
            <a:tbl>
              <a:tblPr firstRow="1" bandRow="1">
                <a:tableStyleId>{0E3FDE45-AF77-4B5C-9715-49D594BDF05E}</a:tableStyleId>
              </a:tblPr>
              <a:tblGrid>
                <a:gridCol w="3715512">
                  <a:extLst>
                    <a:ext uri="{9D8B030D-6E8A-4147-A177-3AD203B41FA5}">
                      <a16:colId xmlns:a16="http://schemas.microsoft.com/office/drawing/2014/main" val="4086270737"/>
                    </a:ext>
                  </a:extLst>
                </a:gridCol>
                <a:gridCol w="4361688">
                  <a:extLst>
                    <a:ext uri="{9D8B030D-6E8A-4147-A177-3AD203B41FA5}">
                      <a16:colId xmlns:a16="http://schemas.microsoft.com/office/drawing/2014/main" val="3659211937"/>
                    </a:ext>
                  </a:extLst>
                </a:gridCol>
              </a:tblGrid>
              <a:tr h="482840">
                <a:tc>
                  <a:txBody>
                    <a:bodyPr/>
                    <a:lstStyle/>
                    <a:p>
                      <a:pPr algn="l"/>
                      <a:r>
                        <a:rPr lang="en-US" sz="1600" dirty="0" smtClean="0"/>
                        <a:t>Work Group Member</a:t>
                      </a:r>
                      <a:endParaRPr lang="en-US" sz="1600" dirty="0">
                        <a:solidFill>
                          <a:srgbClr val="333399"/>
                        </a:solidFill>
                      </a:endParaRPr>
                    </a:p>
                  </a:txBody>
                  <a:tcPr marL="79653" marR="79653" marT="39822" marB="39822" anchor="ctr"/>
                </a:tc>
                <a:tc>
                  <a:txBody>
                    <a:bodyPr/>
                    <a:lstStyle/>
                    <a:p>
                      <a:pPr algn="l"/>
                      <a:r>
                        <a:rPr lang="en-US" sz="1600" b="1" kern="1200" dirty="0" smtClean="0">
                          <a:solidFill>
                            <a:schemeClr val="tx1"/>
                          </a:solidFill>
                          <a:latin typeface="+mn-lt"/>
                          <a:ea typeface="+mn-ea"/>
                          <a:cs typeface="+mn-cs"/>
                        </a:rPr>
                        <a:t>Organization or Agency</a:t>
                      </a:r>
                      <a:endParaRPr lang="en-US" sz="1600" b="1" kern="1200" dirty="0">
                        <a:solidFill>
                          <a:schemeClr val="tx1"/>
                        </a:solidFill>
                        <a:latin typeface="+mn-lt"/>
                        <a:ea typeface="+mn-ea"/>
                        <a:cs typeface="+mn-cs"/>
                      </a:endParaRPr>
                    </a:p>
                  </a:txBody>
                  <a:tcPr marL="79653" marR="79653" marT="39822" marB="39822" anchor="ctr"/>
                </a:tc>
                <a:extLst>
                  <a:ext uri="{0D108BD9-81ED-4DB2-BD59-A6C34878D82A}">
                    <a16:rowId xmlns:a16="http://schemas.microsoft.com/office/drawing/2014/main" val="3683240885"/>
                  </a:ext>
                </a:extLst>
              </a:tr>
              <a:tr h="319314">
                <a:tc>
                  <a:txBody>
                    <a:bodyPr/>
                    <a:lstStyle/>
                    <a:p>
                      <a:pPr algn="l" fontAlgn="b"/>
                      <a:r>
                        <a:rPr lang="en-US" sz="1400" b="0" i="0" u="none" strike="noStrike" dirty="0">
                          <a:solidFill>
                            <a:srgbClr val="000000"/>
                          </a:solidFill>
                          <a:effectLst/>
                          <a:latin typeface="Calibri" panose="020F0502020204030204" pitchFamily="34" charset="0"/>
                        </a:rPr>
                        <a:t>Todd Barnes</a:t>
                      </a: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Department </a:t>
                      </a:r>
                      <a:r>
                        <a:rPr lang="en-US" sz="1400" b="0" i="0" u="none" strike="noStrike" dirty="0">
                          <a:solidFill>
                            <a:srgbClr val="000000"/>
                          </a:solidFill>
                          <a:effectLst/>
                          <a:latin typeface="Calibri" panose="020F0502020204030204" pitchFamily="34" charset="0"/>
                        </a:rPr>
                        <a:t>of Veterans Services</a:t>
                      </a:r>
                    </a:p>
                  </a:txBody>
                  <a:tcPr marL="9525" marR="9525" marT="9525" marB="0" anchor="b"/>
                </a:tc>
                <a:extLst>
                  <a:ext uri="{0D108BD9-81ED-4DB2-BD59-A6C34878D82A}">
                    <a16:rowId xmlns:a16="http://schemas.microsoft.com/office/drawing/2014/main" val="3693554969"/>
                  </a:ext>
                </a:extLst>
              </a:tr>
              <a:tr h="319314">
                <a:tc>
                  <a:txBody>
                    <a:bodyPr/>
                    <a:lstStyle/>
                    <a:p>
                      <a:pPr algn="l" fontAlgn="b"/>
                      <a:r>
                        <a:rPr lang="en-US" sz="1400" b="0" i="0" u="none" strike="noStrike">
                          <a:solidFill>
                            <a:srgbClr val="000000"/>
                          </a:solidFill>
                          <a:effectLst/>
                          <a:latin typeface="Calibri" panose="020F0502020204030204" pitchFamily="34" charset="0"/>
                        </a:rPr>
                        <a:t>Heather Legere</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Department of Veterans Services</a:t>
                      </a:r>
                    </a:p>
                  </a:txBody>
                  <a:tcPr marL="9525" marR="9525" marT="9525" marB="0" anchor="b"/>
                </a:tc>
                <a:extLst>
                  <a:ext uri="{0D108BD9-81ED-4DB2-BD59-A6C34878D82A}">
                    <a16:rowId xmlns:a16="http://schemas.microsoft.com/office/drawing/2014/main" val="2908962323"/>
                  </a:ext>
                </a:extLst>
              </a:tr>
              <a:tr h="319314">
                <a:tc>
                  <a:txBody>
                    <a:bodyPr/>
                    <a:lstStyle/>
                    <a:p>
                      <a:pPr algn="l" fontAlgn="b"/>
                      <a:r>
                        <a:rPr lang="en-US" sz="1400" b="0" i="0" u="none" strike="noStrike">
                          <a:solidFill>
                            <a:srgbClr val="000000"/>
                          </a:solidFill>
                          <a:effectLst/>
                          <a:latin typeface="Calibri" panose="020F0502020204030204" pitchFamily="34" charset="0"/>
                        </a:rPr>
                        <a:t>Sam Kukich</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Dignity for the Aged</a:t>
                      </a:r>
                    </a:p>
                  </a:txBody>
                  <a:tcPr marL="9525" marR="9525" marT="9525" marB="0" anchor="b"/>
                </a:tc>
                <a:extLst>
                  <a:ext uri="{0D108BD9-81ED-4DB2-BD59-A6C34878D82A}">
                    <a16:rowId xmlns:a16="http://schemas.microsoft.com/office/drawing/2014/main" val="3648843352"/>
                  </a:ext>
                </a:extLst>
              </a:tr>
              <a:tr h="319314">
                <a:tc>
                  <a:txBody>
                    <a:bodyPr/>
                    <a:lstStyle/>
                    <a:p>
                      <a:pPr algn="l" fontAlgn="b"/>
                      <a:r>
                        <a:rPr lang="en-US" sz="1400" b="0" i="0" u="none" strike="noStrike" dirty="0">
                          <a:solidFill>
                            <a:srgbClr val="000000"/>
                          </a:solidFill>
                          <a:effectLst/>
                          <a:latin typeface="Calibri" panose="020F0502020204030204" pitchFamily="34" charset="0"/>
                        </a:rPr>
                        <a:t>Bob </a:t>
                      </a:r>
                      <a:r>
                        <a:rPr lang="en-US" sz="1400" b="0" i="0" u="none" strike="noStrike" dirty="0" err="1" smtClean="0">
                          <a:solidFill>
                            <a:srgbClr val="000000"/>
                          </a:solidFill>
                          <a:effectLst/>
                          <a:latin typeface="Calibri" panose="020F0502020204030204" pitchFamily="34" charset="0"/>
                        </a:rPr>
                        <a:t>Kukich</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Dignity for the Aged</a:t>
                      </a:r>
                    </a:p>
                  </a:txBody>
                  <a:tcPr marL="9525" marR="9525" marT="9525" marB="0" anchor="b"/>
                </a:tc>
                <a:extLst>
                  <a:ext uri="{0D108BD9-81ED-4DB2-BD59-A6C34878D82A}">
                    <a16:rowId xmlns:a16="http://schemas.microsoft.com/office/drawing/2014/main" val="4290871913"/>
                  </a:ext>
                </a:extLst>
              </a:tr>
              <a:tr h="319314">
                <a:tc>
                  <a:txBody>
                    <a:bodyPr/>
                    <a:lstStyle/>
                    <a:p>
                      <a:pPr algn="l" fontAlgn="b"/>
                      <a:r>
                        <a:rPr lang="en-US" sz="1400" b="0" i="0" u="none" strike="noStrike" dirty="0">
                          <a:solidFill>
                            <a:srgbClr val="000000"/>
                          </a:solidFill>
                          <a:effectLst/>
                          <a:latin typeface="Calibri" panose="020F0502020204030204" pitchFamily="34" charset="0"/>
                        </a:rPr>
                        <a:t>Erin Hines</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Dignity for the Aged</a:t>
                      </a:r>
                    </a:p>
                  </a:txBody>
                  <a:tcPr marL="9525" marR="9525" marT="9525" marB="0" anchor="b"/>
                </a:tc>
                <a:extLst>
                  <a:ext uri="{0D108BD9-81ED-4DB2-BD59-A6C34878D82A}">
                    <a16:rowId xmlns:a16="http://schemas.microsoft.com/office/drawing/2014/main" val="4014763123"/>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Susan Hines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Dignity for the Aged</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03521"/>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Lionel </a:t>
                      </a:r>
                      <a:r>
                        <a:rPr lang="en-US" sz="1400" b="0" i="0" u="none" strike="noStrike" smtClean="0">
                          <a:solidFill>
                            <a:srgbClr val="000000"/>
                          </a:solidFill>
                          <a:effectLst/>
                          <a:latin typeface="Calibri" panose="020F0502020204030204" pitchFamily="34" charset="0"/>
                        </a:rPr>
                        <a:t>DeCuir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Dignity for the Aged</a:t>
                      </a:r>
                    </a:p>
                  </a:txBody>
                  <a:tcPr marL="9525" marR="9525" marT="9525" marB="0" anchor="b"/>
                </a:tc>
                <a:extLst>
                  <a:ext uri="{0D108BD9-81ED-4DB2-BD59-A6C34878D82A}">
                    <a16:rowId xmlns:a16="http://schemas.microsoft.com/office/drawing/2014/main" val="4214707286"/>
                  </a:ext>
                </a:extLst>
              </a:tr>
              <a:tr h="319314">
                <a:tc>
                  <a:txBody>
                    <a:bodyPr/>
                    <a:lstStyle/>
                    <a:p>
                      <a:pPr algn="l" fontAlgn="b"/>
                      <a:r>
                        <a:rPr lang="en-US" sz="1400" b="0" i="0" u="none" strike="noStrike" dirty="0">
                          <a:solidFill>
                            <a:srgbClr val="000000"/>
                          </a:solidFill>
                          <a:effectLst/>
                          <a:latin typeface="Calibri" panose="020F0502020204030204" pitchFamily="34" charset="0"/>
                        </a:rPr>
                        <a:t>Jen A. </a:t>
                      </a:r>
                      <a:r>
                        <a:rPr lang="en-US" sz="1400" b="0" i="0" u="none" strike="noStrike" dirty="0" err="1" smtClean="0">
                          <a:solidFill>
                            <a:srgbClr val="000000"/>
                          </a:solidFill>
                          <a:effectLst/>
                          <a:latin typeface="Calibri" panose="020F0502020204030204" pitchFamily="34" charset="0"/>
                        </a:rPr>
                        <a:t>Kiggans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Senate, General </a:t>
                      </a:r>
                      <a:r>
                        <a:rPr lang="en-US" sz="1400" b="0" i="0" u="none" strike="noStrike" dirty="0">
                          <a:solidFill>
                            <a:srgbClr val="000000"/>
                          </a:solidFill>
                          <a:effectLst/>
                          <a:latin typeface="Calibri" panose="020F0502020204030204" pitchFamily="34" charset="0"/>
                        </a:rPr>
                        <a:t>Assembly</a:t>
                      </a:r>
                    </a:p>
                  </a:txBody>
                  <a:tcPr marL="9525" marR="9525" marT="9525" marB="0" anchor="b"/>
                </a:tc>
                <a:extLst>
                  <a:ext uri="{0D108BD9-81ED-4DB2-BD59-A6C34878D82A}">
                    <a16:rowId xmlns:a16="http://schemas.microsoft.com/office/drawing/2014/main" val="3120416051"/>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Christina</a:t>
                      </a:r>
                      <a:r>
                        <a:rPr lang="en-US" sz="1400" b="0" i="0" u="none" strike="noStrike" baseline="0" dirty="0" smtClean="0">
                          <a:solidFill>
                            <a:srgbClr val="000000"/>
                          </a:solidFill>
                          <a:effectLst/>
                          <a:latin typeface="Calibri" panose="020F0502020204030204" pitchFamily="34" charset="0"/>
                        </a:rPr>
                        <a:t> Holloway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Beach</a:t>
                      </a:r>
                      <a:r>
                        <a:rPr lang="en-US" sz="1400" b="0" i="0" u="none" strike="noStrike" baseline="0" dirty="0" smtClean="0">
                          <a:solidFill>
                            <a:srgbClr val="000000"/>
                          </a:solidFill>
                          <a:effectLst/>
                          <a:latin typeface="Calibri" panose="020F0502020204030204" pitchFamily="34" charset="0"/>
                        </a:rPr>
                        <a:t> Health and Wellness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8155892"/>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Dana Parsons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LeadingAge</a:t>
                      </a:r>
                      <a:r>
                        <a:rPr lang="en-US" sz="1400" b="0" i="0" u="none" strike="noStrike" dirty="0">
                          <a:solidFill>
                            <a:srgbClr val="000000"/>
                          </a:solidFill>
                          <a:effectLst/>
                          <a:latin typeface="Calibri" panose="020F0502020204030204" pitchFamily="34" charset="0"/>
                        </a:rPr>
                        <a:t> Virginia</a:t>
                      </a:r>
                    </a:p>
                  </a:txBody>
                  <a:tcPr marL="9525" marR="9525" marT="9525" marB="0" anchor="b"/>
                </a:tc>
                <a:extLst>
                  <a:ext uri="{0D108BD9-81ED-4DB2-BD59-A6C34878D82A}">
                    <a16:rowId xmlns:a16="http://schemas.microsoft.com/office/drawing/2014/main" val="70880836"/>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Alicia </a:t>
                      </a:r>
                      <a:r>
                        <a:rPr lang="en-US" sz="1400" b="0" i="0" u="none" strike="noStrike" dirty="0" err="1" smtClean="0">
                          <a:solidFill>
                            <a:srgbClr val="000000"/>
                          </a:solidFill>
                          <a:effectLst/>
                          <a:latin typeface="Calibri" panose="020F0502020204030204" pitchFamily="34" charset="0"/>
                        </a:rPr>
                        <a:t>Cundiff</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err="1" smtClean="0">
                          <a:solidFill>
                            <a:srgbClr val="000000"/>
                          </a:solidFill>
                          <a:effectLst/>
                          <a:latin typeface="Calibri" panose="020F0502020204030204" pitchFamily="34" charset="0"/>
                        </a:rPr>
                        <a:t>LeadingAge</a:t>
                      </a:r>
                      <a:r>
                        <a:rPr lang="en-US" sz="1400" b="0" i="0" u="none" strike="noStrike" baseline="0" dirty="0" smtClean="0">
                          <a:solidFill>
                            <a:srgbClr val="000000"/>
                          </a:solidFill>
                          <a:effectLst/>
                          <a:latin typeface="Calibri" panose="020F0502020204030204" pitchFamily="34" charset="0"/>
                        </a:rPr>
                        <a:t> Virginia</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3137797"/>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April Payne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Virginia Health Care Association | Virginia Center for Assisted Living</a:t>
                      </a:r>
                    </a:p>
                  </a:txBody>
                  <a:tcPr marL="9525" marR="9525" marT="9525" marB="0" anchor="b"/>
                </a:tc>
                <a:extLst>
                  <a:ext uri="{0D108BD9-81ED-4DB2-BD59-A6C34878D82A}">
                    <a16:rowId xmlns:a16="http://schemas.microsoft.com/office/drawing/2014/main" val="2418583349"/>
                  </a:ext>
                </a:extLst>
              </a:tr>
              <a:tr h="319314">
                <a:tc>
                  <a:txBody>
                    <a:bodyPr/>
                    <a:lstStyle/>
                    <a:p>
                      <a:pPr algn="l" fontAlgn="b"/>
                      <a:r>
                        <a:rPr lang="en-US" sz="1400" b="0" i="0" u="none" strike="noStrike" dirty="0">
                          <a:solidFill>
                            <a:srgbClr val="000000"/>
                          </a:solidFill>
                          <a:effectLst/>
                          <a:latin typeface="Calibri" panose="020F0502020204030204" pitchFamily="34" charset="0"/>
                        </a:rPr>
                        <a:t>W. Scott Johnson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Virginia Health Care Association | Virginia Center for Assisted Living</a:t>
                      </a:r>
                    </a:p>
                  </a:txBody>
                  <a:tcPr marL="9525" marR="9525" marT="9525" marB="0" anchor="b"/>
                </a:tc>
                <a:extLst>
                  <a:ext uri="{0D108BD9-81ED-4DB2-BD59-A6C34878D82A}">
                    <a16:rowId xmlns:a16="http://schemas.microsoft.com/office/drawing/2014/main" val="1652170216"/>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Vivienne McDaniel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smtClean="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Virginia </a:t>
                      </a:r>
                      <a:r>
                        <a:rPr lang="en-US" sz="1400" b="0" i="0" u="none" strike="noStrike" dirty="0">
                          <a:solidFill>
                            <a:srgbClr val="000000"/>
                          </a:solidFill>
                          <a:effectLst/>
                          <a:latin typeface="Calibri" panose="020F0502020204030204" pitchFamily="34" charset="0"/>
                        </a:rPr>
                        <a:t>Nurses Association</a:t>
                      </a:r>
                    </a:p>
                  </a:txBody>
                  <a:tcPr marL="9525" marR="9525" marT="9525" marB="0" anchor="b"/>
                </a:tc>
                <a:extLst>
                  <a:ext uri="{0D108BD9-81ED-4DB2-BD59-A6C34878D82A}">
                    <a16:rowId xmlns:a16="http://schemas.microsoft.com/office/drawing/2014/main" val="1616859846"/>
                  </a:ext>
                </a:extLst>
              </a:tr>
            </a:tbl>
          </a:graphicData>
        </a:graphic>
      </p:graphicFrame>
    </p:spTree>
    <p:extLst>
      <p:ext uri="{BB962C8B-B14F-4D97-AF65-F5344CB8AC3E}">
        <p14:creationId xmlns:p14="http://schemas.microsoft.com/office/powerpoint/2010/main" val="1880230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762000"/>
          </a:xfrm>
        </p:spPr>
        <p:txBody>
          <a:bodyPr>
            <a:normAutofit/>
          </a:bodyPr>
          <a:lstStyle/>
          <a:p>
            <a:r>
              <a:rPr lang="en-US" dirty="0"/>
              <a:t>DMAS Application Process-Original </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40</a:t>
            </a:fld>
            <a:endParaRPr lang="en-US" dirty="0">
              <a:solidFill>
                <a:srgbClr val="FFFFFF"/>
              </a:solidFill>
              <a:latin typeface="Cambria"/>
            </a:endParaRPr>
          </a:p>
        </p:txBody>
      </p:sp>
      <p:graphicFrame>
        <p:nvGraphicFramePr>
          <p:cNvPr id="9" name="Diagram 8"/>
          <p:cNvGraphicFramePr/>
          <p:nvPr/>
        </p:nvGraphicFramePr>
        <p:xfrm>
          <a:off x="3048000" y="1143000"/>
          <a:ext cx="6096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BCF8DE2-C744-4654-B915-BB695623CAE9}"/>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3645202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762000"/>
          </a:xfrm>
        </p:spPr>
        <p:txBody>
          <a:bodyPr>
            <a:normAutofit fontScale="90000"/>
          </a:bodyPr>
          <a:lstStyle/>
          <a:p>
            <a:r>
              <a:rPr lang="en-US" dirty="0"/>
              <a:t>DMAS Application Process-Adjusted for COVID-19 </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41</a:t>
            </a:fld>
            <a:endParaRPr lang="en-US" dirty="0">
              <a:solidFill>
                <a:srgbClr val="FFFFFF"/>
              </a:solidFill>
              <a:latin typeface="Cambria"/>
            </a:endParaRPr>
          </a:p>
        </p:txBody>
      </p:sp>
      <p:sp>
        <p:nvSpPr>
          <p:cNvPr id="5" name="TextBox 4"/>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graphicFrame>
        <p:nvGraphicFramePr>
          <p:cNvPr id="9" name="Diagram 8"/>
          <p:cNvGraphicFramePr/>
          <p:nvPr/>
        </p:nvGraphicFramePr>
        <p:xfrm>
          <a:off x="3048000" y="1676400"/>
          <a:ext cx="6096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087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Postponing 2020 Cycle</a:t>
            </a:r>
          </a:p>
        </p:txBody>
      </p:sp>
      <p:sp>
        <p:nvSpPr>
          <p:cNvPr id="3" name="Content Placeholder 2"/>
          <p:cNvSpPr>
            <a:spLocks noGrp="1"/>
          </p:cNvSpPr>
          <p:nvPr>
            <p:ph idx="1"/>
          </p:nvPr>
        </p:nvSpPr>
        <p:spPr>
          <a:xfrm>
            <a:off x="1981200" y="1066800"/>
            <a:ext cx="8229600" cy="5334000"/>
          </a:xfrm>
        </p:spPr>
        <p:txBody>
          <a:bodyPr>
            <a:normAutofit fontScale="85000" lnSpcReduction="10000"/>
          </a:bodyPr>
          <a:lstStyle/>
          <a:p>
            <a:pPr>
              <a:spcBef>
                <a:spcPts val="1200"/>
              </a:spcBef>
            </a:pPr>
            <a:r>
              <a:rPr lang="en-US" dirty="0"/>
              <a:t>Deadline for full apps already extended until June 15</a:t>
            </a:r>
            <a:r>
              <a:rPr lang="en-US" baseline="30000" dirty="0"/>
              <a:t>th</a:t>
            </a:r>
            <a:r>
              <a:rPr lang="en-US" dirty="0"/>
              <a:t> </a:t>
            </a:r>
          </a:p>
          <a:p>
            <a:pPr>
              <a:spcBef>
                <a:spcPts val="1200"/>
              </a:spcBef>
            </a:pPr>
            <a:r>
              <a:rPr lang="en-US" dirty="0"/>
              <a:t>Applicants, LeadingAge, VHCA, expressing concern about ability to meet deadline with other priorities.</a:t>
            </a:r>
          </a:p>
          <a:p>
            <a:pPr>
              <a:spcBef>
                <a:spcPts val="1200"/>
              </a:spcBef>
            </a:pPr>
            <a:r>
              <a:rPr lang="en-US" dirty="0"/>
              <a:t>Concern over project start date and COVID-19 related restrictions/limitations. </a:t>
            </a:r>
          </a:p>
          <a:p>
            <a:pPr>
              <a:spcBef>
                <a:spcPts val="1200"/>
              </a:spcBef>
            </a:pPr>
            <a:r>
              <a:rPr lang="en-US" dirty="0"/>
              <a:t>DMAS will continue with extensions for those projects which received multi-year funding. </a:t>
            </a:r>
          </a:p>
          <a:p>
            <a:pPr>
              <a:spcBef>
                <a:spcPts val="1200"/>
              </a:spcBef>
            </a:pPr>
            <a:r>
              <a:rPr lang="en-US" dirty="0"/>
              <a:t>CMS has approved postponing review of applications.</a:t>
            </a:r>
          </a:p>
          <a:p>
            <a:pPr lvl="1">
              <a:spcBef>
                <a:spcPts val="1200"/>
              </a:spcBef>
            </a:pPr>
            <a:r>
              <a:rPr lang="en-US" dirty="0"/>
              <a:t>Guidance for Communicative Technology states: “</a:t>
            </a:r>
            <a:r>
              <a:rPr lang="en-US" i="1" dirty="0"/>
              <a:t>Furthermore, approval of proposals to use CMP funds for other purposes may be temporarily suspended during this public health emergency</a:t>
            </a:r>
            <a:r>
              <a:rPr lang="en-US" dirty="0"/>
              <a:t>.”</a:t>
            </a: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42</a:t>
            </a:fld>
            <a:endParaRPr lang="en-US" dirty="0">
              <a:solidFill>
                <a:srgbClr val="FFFFFF"/>
              </a:solidFill>
              <a:latin typeface="Cambria"/>
            </a:endParaRPr>
          </a:p>
        </p:txBody>
      </p:sp>
      <p:sp>
        <p:nvSpPr>
          <p:cNvPr id="6" name="TextBox 5">
            <a:extLst>
              <a:ext uri="{FF2B5EF4-FFF2-40B4-BE49-F238E27FC236}">
                <a16:creationId xmlns:a16="http://schemas.microsoft.com/office/drawing/2014/main" id="{166634D8-AB0E-4373-B1BC-847907BDA6D0}"/>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2416680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57" y="2057400"/>
            <a:ext cx="8229600" cy="715962"/>
          </a:xfrm>
        </p:spPr>
        <p:txBody>
          <a:bodyPr>
            <a:noAutofit/>
          </a:bodyPr>
          <a:lstStyle/>
          <a:p>
            <a:r>
              <a:rPr lang="en-US" sz="7200" dirty="0"/>
              <a:t>SFY 2019 Projects</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43</a:t>
            </a:fld>
            <a:endParaRPr lang="en-US" dirty="0">
              <a:solidFill>
                <a:srgbClr val="FFFFFF"/>
              </a:solidFill>
              <a:latin typeface="Cambria"/>
            </a:endParaRPr>
          </a:p>
        </p:txBody>
      </p:sp>
      <p:sp>
        <p:nvSpPr>
          <p:cNvPr id="6" name="TextBox 5">
            <a:extLst>
              <a:ext uri="{FF2B5EF4-FFF2-40B4-BE49-F238E27FC236}">
                <a16:creationId xmlns:a16="http://schemas.microsoft.com/office/drawing/2014/main" id="{D9CEF0FD-A724-43B6-8CD4-478590FDE58D}"/>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2741501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 Centered Trauma-Informed Care Training</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44</a:t>
            </a:fld>
            <a:endParaRPr lang="en-US" dirty="0">
              <a:solidFill>
                <a:srgbClr val="FFFFFF"/>
              </a:solidFill>
              <a:latin typeface="Cambria"/>
            </a:endParaRPr>
          </a:p>
        </p:txBody>
      </p:sp>
      <p:sp>
        <p:nvSpPr>
          <p:cNvPr id="4" name="Content Placeholder 3"/>
          <p:cNvSpPr>
            <a:spLocks noGrp="1"/>
          </p:cNvSpPr>
          <p:nvPr>
            <p:ph idx="1"/>
          </p:nvPr>
        </p:nvSpPr>
        <p:spPr/>
        <p:txBody>
          <a:bodyPr>
            <a:normAutofit/>
          </a:bodyPr>
          <a:lstStyle/>
          <a:p>
            <a:pPr>
              <a:spcBef>
                <a:spcPts val="1200"/>
              </a:spcBef>
            </a:pPr>
            <a:r>
              <a:rPr lang="en-US" dirty="0"/>
              <a:t>DMAS contracted with VCU School of Gerontology</a:t>
            </a:r>
          </a:p>
          <a:p>
            <a:pPr>
              <a:spcBef>
                <a:spcPts val="1200"/>
              </a:spcBef>
            </a:pPr>
            <a:r>
              <a:rPr lang="en-US" dirty="0"/>
              <a:t>Purpose to provide CNAs trauma-resilience training</a:t>
            </a:r>
          </a:p>
          <a:p>
            <a:pPr lvl="1">
              <a:spcBef>
                <a:spcPts val="1200"/>
              </a:spcBef>
            </a:pPr>
            <a:r>
              <a:rPr lang="en-US" dirty="0"/>
              <a:t>54 CNAs participated in 9 training sessions</a:t>
            </a:r>
          </a:p>
          <a:p>
            <a:pPr lvl="1">
              <a:spcBef>
                <a:spcPts val="1200"/>
              </a:spcBef>
            </a:pPr>
            <a:r>
              <a:rPr lang="en-US" dirty="0"/>
              <a:t>95 Interdisciplinary team members from 21 nursing facilities participated in trainings and curriculums</a:t>
            </a:r>
          </a:p>
          <a:p>
            <a:pPr>
              <a:spcBef>
                <a:spcPts val="1200"/>
              </a:spcBef>
            </a:pPr>
            <a:r>
              <a:rPr lang="en-US" dirty="0"/>
              <a:t>Project successfully concluded November 2019</a:t>
            </a:r>
          </a:p>
        </p:txBody>
      </p:sp>
      <p:sp>
        <p:nvSpPr>
          <p:cNvPr id="6" name="TextBox 5">
            <a:extLst>
              <a:ext uri="{FF2B5EF4-FFF2-40B4-BE49-F238E27FC236}">
                <a16:creationId xmlns:a16="http://schemas.microsoft.com/office/drawing/2014/main" id="{DAE1E1E8-2108-4C58-B0BD-C8A1E047AB88}"/>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2836716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Nurse Aide Revitalization Project for Rockingham County</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45</a:t>
            </a:fld>
            <a:endParaRPr lang="en-US" dirty="0">
              <a:solidFill>
                <a:srgbClr val="FFFFFF"/>
              </a:solidFill>
              <a:latin typeface="Cambria"/>
            </a:endParaRPr>
          </a:p>
        </p:txBody>
      </p:sp>
      <p:sp>
        <p:nvSpPr>
          <p:cNvPr id="4" name="Content Placeholder 3"/>
          <p:cNvSpPr>
            <a:spLocks noGrp="1"/>
          </p:cNvSpPr>
          <p:nvPr>
            <p:ph idx="1"/>
          </p:nvPr>
        </p:nvSpPr>
        <p:spPr/>
        <p:txBody>
          <a:bodyPr>
            <a:normAutofit/>
          </a:bodyPr>
          <a:lstStyle/>
          <a:p>
            <a:r>
              <a:rPr lang="en-US" dirty="0"/>
              <a:t>Purpose to create and deliver a curriculum for Advanced Certification for CNAs</a:t>
            </a:r>
          </a:p>
          <a:p>
            <a:pPr lvl="1"/>
            <a:r>
              <a:rPr lang="en-US" dirty="0"/>
              <a:t>To learn additional skills to improve care and well-being of nursing facility residents</a:t>
            </a:r>
          </a:p>
          <a:p>
            <a:pPr lvl="1"/>
            <a:r>
              <a:rPr lang="en-US" dirty="0"/>
              <a:t>Create a career path and advancement ladder for better staff retention and to decrease burnout</a:t>
            </a:r>
          </a:p>
          <a:p>
            <a:r>
              <a:rPr lang="en-US" dirty="0"/>
              <a:t>DMAS Contracted with LeadingAge Virginia</a:t>
            </a:r>
          </a:p>
          <a:p>
            <a:r>
              <a:rPr lang="en-US" dirty="0"/>
              <a:t>Delayed start due to COVID-19</a:t>
            </a:r>
          </a:p>
          <a:p>
            <a:pPr lvl="1"/>
            <a:endParaRPr lang="en-US" dirty="0"/>
          </a:p>
          <a:p>
            <a:endParaRPr lang="en-US" dirty="0"/>
          </a:p>
        </p:txBody>
      </p:sp>
      <p:sp>
        <p:nvSpPr>
          <p:cNvPr id="6" name="TextBox 5">
            <a:extLst>
              <a:ext uri="{FF2B5EF4-FFF2-40B4-BE49-F238E27FC236}">
                <a16:creationId xmlns:a16="http://schemas.microsoft.com/office/drawing/2014/main" id="{52881A35-E3FF-4A46-9605-CCA08F805226}"/>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4050311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Restorative Sleep Program</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46</a:t>
            </a:fld>
            <a:endParaRPr lang="en-US" dirty="0">
              <a:solidFill>
                <a:srgbClr val="FFFFFF"/>
              </a:solidFill>
              <a:latin typeface="Cambria"/>
            </a:endParaRPr>
          </a:p>
        </p:txBody>
      </p:sp>
      <p:sp>
        <p:nvSpPr>
          <p:cNvPr id="4" name="Content Placeholder 3"/>
          <p:cNvSpPr>
            <a:spLocks noGrp="1"/>
          </p:cNvSpPr>
          <p:nvPr>
            <p:ph idx="1"/>
          </p:nvPr>
        </p:nvSpPr>
        <p:spPr>
          <a:xfrm>
            <a:off x="1826260" y="1143000"/>
            <a:ext cx="8229600" cy="5105400"/>
          </a:xfrm>
        </p:spPr>
        <p:txBody>
          <a:bodyPr>
            <a:normAutofit fontScale="92500" lnSpcReduction="10000"/>
          </a:bodyPr>
          <a:lstStyle/>
          <a:p>
            <a:pPr>
              <a:spcBef>
                <a:spcPts val="1200"/>
              </a:spcBef>
            </a:pPr>
            <a:r>
              <a:rPr lang="en-US" dirty="0"/>
              <a:t>Purpose to create a positive nighttime environment by addressing common sleep disturbances</a:t>
            </a:r>
          </a:p>
          <a:p>
            <a:pPr lvl="1">
              <a:spcBef>
                <a:spcPts val="1200"/>
              </a:spcBef>
            </a:pPr>
            <a:r>
              <a:rPr lang="en-US" dirty="0"/>
              <a:t>Consultants to provide education and training workshops on sleep disturbances, their effects and methods to address them</a:t>
            </a:r>
          </a:p>
          <a:p>
            <a:pPr>
              <a:spcBef>
                <a:spcPts val="1200"/>
              </a:spcBef>
            </a:pPr>
            <a:r>
              <a:rPr lang="en-US" dirty="0"/>
              <a:t>DMAS contracted with Riverside Center for          Excellence in Aging and Lifelong Health</a:t>
            </a:r>
          </a:p>
          <a:p>
            <a:pPr>
              <a:spcBef>
                <a:spcPts val="1200"/>
              </a:spcBef>
            </a:pPr>
            <a:r>
              <a:rPr lang="en-US" dirty="0"/>
              <a:t>Project was affected by COVID-19 and an amended agreement was signed to continue work through December 31, 2020</a:t>
            </a:r>
          </a:p>
        </p:txBody>
      </p:sp>
      <p:sp>
        <p:nvSpPr>
          <p:cNvPr id="6" name="TextBox 5">
            <a:extLst>
              <a:ext uri="{FF2B5EF4-FFF2-40B4-BE49-F238E27FC236}">
                <a16:creationId xmlns:a16="http://schemas.microsoft.com/office/drawing/2014/main" id="{21182433-8905-4CA6-AEC5-58E11C268176}"/>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3608948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Reducing Preventable Rehospitalizations</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47</a:t>
            </a:fld>
            <a:endParaRPr lang="en-US" dirty="0">
              <a:solidFill>
                <a:srgbClr val="FFFFFF"/>
              </a:solidFill>
              <a:latin typeface="Cambria"/>
            </a:endParaRPr>
          </a:p>
        </p:txBody>
      </p:sp>
      <p:sp>
        <p:nvSpPr>
          <p:cNvPr id="4" name="Content Placeholder 3"/>
          <p:cNvSpPr>
            <a:spLocks noGrp="1"/>
          </p:cNvSpPr>
          <p:nvPr>
            <p:ph idx="1"/>
          </p:nvPr>
        </p:nvSpPr>
        <p:spPr>
          <a:xfrm>
            <a:off x="1981200" y="1295400"/>
            <a:ext cx="8229600" cy="5168800"/>
          </a:xfrm>
        </p:spPr>
        <p:txBody>
          <a:bodyPr>
            <a:normAutofit lnSpcReduction="10000"/>
          </a:bodyPr>
          <a:lstStyle/>
          <a:p>
            <a:pPr>
              <a:spcBef>
                <a:spcPts val="1200"/>
              </a:spcBef>
            </a:pPr>
            <a:r>
              <a:rPr lang="en-US" dirty="0"/>
              <a:t>Purpose to provide statewide training to providers on INTERACT 4.0 Tools</a:t>
            </a:r>
          </a:p>
          <a:p>
            <a:pPr lvl="1"/>
            <a:r>
              <a:rPr lang="en-US" dirty="0"/>
              <a:t>Tools coordinate communication between nursing facilities and hospitals to elevate overall quality of care for residents by reducing preventable readmissions</a:t>
            </a:r>
          </a:p>
          <a:p>
            <a:r>
              <a:rPr lang="en-US" dirty="0"/>
              <a:t>DMAS contracted with Virginia Health Care Association</a:t>
            </a:r>
          </a:p>
          <a:p>
            <a:r>
              <a:rPr lang="en-US" dirty="0"/>
              <a:t>Project was interrupted by COVID-19 and an amended agreement was signed to continue work through December 31, 2020</a:t>
            </a:r>
          </a:p>
        </p:txBody>
      </p:sp>
      <p:sp>
        <p:nvSpPr>
          <p:cNvPr id="6" name="TextBox 5">
            <a:extLst>
              <a:ext uri="{FF2B5EF4-FFF2-40B4-BE49-F238E27FC236}">
                <a16:creationId xmlns:a16="http://schemas.microsoft.com/office/drawing/2014/main" id="{B7F73E11-0216-4761-A484-D14F05FCCD9F}"/>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763908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Holistic Wellness	</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48</a:t>
            </a:fld>
            <a:endParaRPr lang="en-US" dirty="0">
              <a:solidFill>
                <a:srgbClr val="FFFFFF"/>
              </a:solidFill>
              <a:latin typeface="Cambria"/>
            </a:endParaRPr>
          </a:p>
        </p:txBody>
      </p:sp>
      <p:sp>
        <p:nvSpPr>
          <p:cNvPr id="4" name="Content Placeholder 3"/>
          <p:cNvSpPr>
            <a:spLocks noGrp="1"/>
          </p:cNvSpPr>
          <p:nvPr>
            <p:ph idx="1"/>
          </p:nvPr>
        </p:nvSpPr>
        <p:spPr>
          <a:xfrm>
            <a:off x="1981200" y="1295401"/>
            <a:ext cx="8229600" cy="4525963"/>
          </a:xfrm>
        </p:spPr>
        <p:txBody>
          <a:bodyPr>
            <a:normAutofit fontScale="92500"/>
          </a:bodyPr>
          <a:lstStyle/>
          <a:p>
            <a:r>
              <a:rPr lang="en-US" dirty="0"/>
              <a:t>Project involves a two-pronged approach:</a:t>
            </a:r>
          </a:p>
          <a:p>
            <a:pPr lvl="1"/>
            <a:r>
              <a:rPr lang="en-US" dirty="0"/>
              <a:t>Education: person centered Eden Alternative training</a:t>
            </a:r>
          </a:p>
          <a:p>
            <a:pPr lvl="1"/>
            <a:r>
              <a:rPr lang="en-US" dirty="0"/>
              <a:t>Engagement: the Birdsong Initiative, a program for residents utilizing personalized person-centered and user-friendly computer tablets</a:t>
            </a:r>
          </a:p>
          <a:p>
            <a:r>
              <a:rPr lang="en-US" dirty="0"/>
              <a:t>Project led by Birmingham Green through contract a with DMAS</a:t>
            </a:r>
          </a:p>
          <a:p>
            <a:r>
              <a:rPr lang="en-US" dirty="0"/>
              <a:t>Project was affected by COVID-19. Ongoing trainings are on hold.</a:t>
            </a:r>
          </a:p>
        </p:txBody>
      </p:sp>
      <p:sp>
        <p:nvSpPr>
          <p:cNvPr id="6" name="TextBox 5">
            <a:extLst>
              <a:ext uri="{FF2B5EF4-FFF2-40B4-BE49-F238E27FC236}">
                <a16:creationId xmlns:a16="http://schemas.microsoft.com/office/drawing/2014/main" id="{4C3B3020-C93D-4BAB-839C-7BABA1C7FA91}"/>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362412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and Memory Initiative</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49</a:t>
            </a:fld>
            <a:endParaRPr lang="en-US" dirty="0">
              <a:solidFill>
                <a:srgbClr val="FFFFFF"/>
              </a:solidFill>
              <a:latin typeface="Cambria"/>
            </a:endParaRPr>
          </a:p>
        </p:txBody>
      </p:sp>
      <p:sp>
        <p:nvSpPr>
          <p:cNvPr id="4" name="Content Placeholder 3"/>
          <p:cNvSpPr>
            <a:spLocks noGrp="1"/>
          </p:cNvSpPr>
          <p:nvPr>
            <p:ph idx="1"/>
          </p:nvPr>
        </p:nvSpPr>
        <p:spPr>
          <a:xfrm>
            <a:off x="1981200" y="1464421"/>
            <a:ext cx="8229600" cy="4525963"/>
          </a:xfrm>
        </p:spPr>
        <p:txBody>
          <a:bodyPr>
            <a:normAutofit fontScale="85000" lnSpcReduction="10000"/>
          </a:bodyPr>
          <a:lstStyle/>
          <a:p>
            <a:r>
              <a:rPr lang="en-US" dirty="0"/>
              <a:t>Purpose to implement and sustain person-centered, non-pharmacological  intervention (MUSIC &amp; MEMORY®) for residents with dementia:</a:t>
            </a:r>
          </a:p>
          <a:p>
            <a:pPr marL="0" indent="0">
              <a:buNone/>
            </a:pPr>
            <a:endParaRPr lang="en-US" dirty="0"/>
          </a:p>
          <a:p>
            <a:pPr lvl="1"/>
            <a:r>
              <a:rPr lang="en-US" dirty="0"/>
              <a:t>To positively affect behavior and stimulate emotions; and,</a:t>
            </a:r>
          </a:p>
          <a:p>
            <a:pPr lvl="1"/>
            <a:r>
              <a:rPr lang="en-US" dirty="0"/>
              <a:t>To provide continuous, web-based, micro-learning to staff to help them understand the value of personalized music and when and how to use it </a:t>
            </a:r>
          </a:p>
          <a:p>
            <a:pPr lvl="1"/>
            <a:endParaRPr lang="en-US" dirty="0"/>
          </a:p>
          <a:p>
            <a:r>
              <a:rPr lang="en-US" dirty="0"/>
              <a:t>DMAS contracted through  George Mason University</a:t>
            </a:r>
          </a:p>
          <a:p>
            <a:r>
              <a:rPr lang="en-US" dirty="0"/>
              <a:t>Interventions are on hold due to COVID-19 restrictions</a:t>
            </a:r>
          </a:p>
        </p:txBody>
      </p:sp>
      <p:sp>
        <p:nvSpPr>
          <p:cNvPr id="6" name="TextBox 5">
            <a:extLst>
              <a:ext uri="{FF2B5EF4-FFF2-40B4-BE49-F238E27FC236}">
                <a16:creationId xmlns:a16="http://schemas.microsoft.com/office/drawing/2014/main" id="{2B26DC27-16B9-4518-BFF3-571276A88B2A}"/>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166926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algn="ctr"/>
            <a:r>
              <a:rPr lang="en-US" altLang="en-US" b="1" dirty="0" smtClean="0"/>
              <a:t>Roll Call</a:t>
            </a:r>
          </a:p>
        </p:txBody>
      </p:sp>
      <p:graphicFrame>
        <p:nvGraphicFramePr>
          <p:cNvPr id="6" name="Table 5"/>
          <p:cNvGraphicFramePr>
            <a:graphicFrameLocks noGrp="1"/>
          </p:cNvGraphicFramePr>
          <p:nvPr>
            <p:extLst>
              <p:ext uri="{D42A27DB-BD31-4B8C-83A1-F6EECF244321}">
                <p14:modId xmlns:p14="http://schemas.microsoft.com/office/powerpoint/2010/main" val="3980732713"/>
              </p:ext>
            </p:extLst>
          </p:nvPr>
        </p:nvGraphicFramePr>
        <p:xfrm>
          <a:off x="2133600" y="1219200"/>
          <a:ext cx="8077200" cy="2227820"/>
        </p:xfrm>
        <a:graphic>
          <a:graphicData uri="http://schemas.openxmlformats.org/drawingml/2006/table">
            <a:tbl>
              <a:tblPr firstRow="1" bandRow="1">
                <a:tableStyleId>{0E3FDE45-AF77-4B5C-9715-49D594BDF05E}</a:tableStyleId>
              </a:tblPr>
              <a:tblGrid>
                <a:gridCol w="3715512">
                  <a:extLst>
                    <a:ext uri="{9D8B030D-6E8A-4147-A177-3AD203B41FA5}">
                      <a16:colId xmlns:a16="http://schemas.microsoft.com/office/drawing/2014/main" val="4086270737"/>
                    </a:ext>
                  </a:extLst>
                </a:gridCol>
                <a:gridCol w="4361688">
                  <a:extLst>
                    <a:ext uri="{9D8B030D-6E8A-4147-A177-3AD203B41FA5}">
                      <a16:colId xmlns:a16="http://schemas.microsoft.com/office/drawing/2014/main" val="3659211937"/>
                    </a:ext>
                  </a:extLst>
                </a:gridCol>
              </a:tblGrid>
              <a:tr h="482840">
                <a:tc>
                  <a:txBody>
                    <a:bodyPr/>
                    <a:lstStyle/>
                    <a:p>
                      <a:pPr algn="l"/>
                      <a:r>
                        <a:rPr lang="en-US" sz="1600" dirty="0" smtClean="0"/>
                        <a:t>Work Group Member</a:t>
                      </a:r>
                      <a:endParaRPr lang="en-US" sz="1600" dirty="0">
                        <a:solidFill>
                          <a:srgbClr val="333399"/>
                        </a:solidFill>
                      </a:endParaRPr>
                    </a:p>
                  </a:txBody>
                  <a:tcPr marL="79653" marR="79653" marT="39822" marB="39822" anchor="ctr"/>
                </a:tc>
                <a:tc>
                  <a:txBody>
                    <a:bodyPr/>
                    <a:lstStyle/>
                    <a:p>
                      <a:pPr algn="l"/>
                      <a:r>
                        <a:rPr lang="en-US" sz="1600" b="1" kern="1200" dirty="0" smtClean="0">
                          <a:solidFill>
                            <a:schemeClr val="tx1"/>
                          </a:solidFill>
                          <a:latin typeface="+mn-lt"/>
                          <a:ea typeface="+mn-ea"/>
                          <a:cs typeface="+mn-cs"/>
                        </a:rPr>
                        <a:t>Organization or Agency</a:t>
                      </a:r>
                      <a:endParaRPr lang="en-US" sz="1600" b="1" kern="1200" dirty="0">
                        <a:solidFill>
                          <a:schemeClr val="tx1"/>
                        </a:solidFill>
                        <a:latin typeface="+mn-lt"/>
                        <a:ea typeface="+mn-ea"/>
                        <a:cs typeface="+mn-cs"/>
                      </a:endParaRPr>
                    </a:p>
                  </a:txBody>
                  <a:tcPr marL="79653" marR="79653" marT="39822" marB="39822" anchor="ctr"/>
                </a:tc>
                <a:extLst>
                  <a:ext uri="{0D108BD9-81ED-4DB2-BD59-A6C34878D82A}">
                    <a16:rowId xmlns:a16="http://schemas.microsoft.com/office/drawing/2014/main" val="3683240885"/>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Joseph Hilbert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Office of Governmental and Regulatory Affairs, Department </a:t>
                      </a:r>
                      <a:r>
                        <a:rPr lang="en-US" sz="1400" b="0" i="0" u="none" strike="noStrike" dirty="0">
                          <a:solidFill>
                            <a:srgbClr val="000000"/>
                          </a:solidFill>
                          <a:effectLst/>
                          <a:latin typeface="Calibri" panose="020F0502020204030204" pitchFamily="34" charset="0"/>
                        </a:rPr>
                        <a:t>of Health</a:t>
                      </a:r>
                    </a:p>
                  </a:txBody>
                  <a:tcPr marL="9525" marR="9525" marT="9525" marB="0" anchor="b"/>
                </a:tc>
                <a:extLst>
                  <a:ext uri="{0D108BD9-81ED-4DB2-BD59-A6C34878D82A}">
                    <a16:rowId xmlns:a16="http://schemas.microsoft.com/office/drawing/2014/main" val="3648843352"/>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Heather Anderson</a:t>
                      </a:r>
                    </a:p>
                  </a:txBody>
                  <a:tcPr marL="9525" marR="9525" marT="9525" marB="0" anchor="b"/>
                </a:tc>
                <a:tc>
                  <a:txBody>
                    <a:bodyPr/>
                    <a:lstStyle/>
                    <a:p>
                      <a:pPr algn="l" fontAlgn="b"/>
                      <a:endParaRPr lang="en-US" sz="1400" b="0" i="0" u="none" strike="noStrike" dirty="0" smtClean="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Office of Health Equity, Department of Health</a:t>
                      </a:r>
                    </a:p>
                  </a:txBody>
                  <a:tcPr marL="9525" marR="9525" marT="9525" marB="0" anchor="b"/>
                </a:tc>
                <a:extLst>
                  <a:ext uri="{0D108BD9-81ED-4DB2-BD59-A6C34878D82A}">
                    <a16:rowId xmlns:a16="http://schemas.microsoft.com/office/drawing/2014/main" val="4014763123"/>
                  </a:ext>
                </a:extLst>
              </a:tr>
              <a:tr h="287102">
                <a:tc>
                  <a:txBody>
                    <a:bodyPr/>
                    <a:lstStyle/>
                    <a:p>
                      <a:pPr algn="l" fontAlgn="b"/>
                      <a:r>
                        <a:rPr lang="en-US" sz="1400" b="0" i="0" u="none" strike="noStrike" dirty="0" smtClean="0">
                          <a:solidFill>
                            <a:srgbClr val="000000"/>
                          </a:solidFill>
                          <a:effectLst/>
                          <a:latin typeface="Calibri" panose="020F0502020204030204" pitchFamily="34" charset="0"/>
                        </a:rPr>
                        <a:t>A. Carole Pratt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smtClean="0">
                          <a:solidFill>
                            <a:srgbClr val="000000"/>
                          </a:solidFill>
                          <a:effectLst/>
                          <a:latin typeface="Calibri" panose="020F0502020204030204" pitchFamily="34" charset="0"/>
                        </a:rPr>
                        <a:t>Office of Governmental and Regulatory Affairs, Department of Health</a:t>
                      </a:r>
                    </a:p>
                  </a:txBody>
                  <a:tcPr marL="9525" marR="9525" marT="9525" marB="0" anchor="b"/>
                </a:tc>
                <a:extLst>
                  <a:ext uri="{0D108BD9-81ED-4DB2-BD59-A6C34878D82A}">
                    <a16:rowId xmlns:a16="http://schemas.microsoft.com/office/drawing/2014/main" val="1192601326"/>
                  </a:ext>
                </a:extLst>
              </a:tr>
              <a:tr h="319314">
                <a:tc>
                  <a:txBody>
                    <a:bodyPr/>
                    <a:lstStyle/>
                    <a:p>
                      <a:pPr algn="l" fontAlgn="b"/>
                      <a:r>
                        <a:rPr lang="en-US" sz="1400" b="0" i="0" u="none" strike="noStrike" dirty="0" smtClean="0">
                          <a:solidFill>
                            <a:srgbClr val="000000"/>
                          </a:solidFill>
                          <a:effectLst/>
                          <a:latin typeface="Calibri" panose="020F0502020204030204" pitchFamily="34" charset="0"/>
                        </a:rPr>
                        <a:t>Rebekah E. Allen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smtClean="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Office of Licensure and Certification, Department of Health</a:t>
                      </a:r>
                    </a:p>
                  </a:txBody>
                  <a:tcPr marL="9525" marR="9525" marT="9525" marB="0" anchor="b"/>
                </a:tc>
                <a:extLst>
                  <a:ext uri="{0D108BD9-81ED-4DB2-BD59-A6C34878D82A}">
                    <a16:rowId xmlns:a16="http://schemas.microsoft.com/office/drawing/2014/main" val="2847999597"/>
                  </a:ext>
                </a:extLst>
              </a:tr>
            </a:tbl>
          </a:graphicData>
        </a:graphic>
      </p:graphicFrame>
    </p:spTree>
    <p:extLst>
      <p:ext uri="{BB962C8B-B14F-4D97-AF65-F5344CB8AC3E}">
        <p14:creationId xmlns:p14="http://schemas.microsoft.com/office/powerpoint/2010/main" val="3237267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57" y="2057400"/>
            <a:ext cx="8229600" cy="715962"/>
          </a:xfrm>
        </p:spPr>
        <p:txBody>
          <a:bodyPr>
            <a:noAutofit/>
          </a:bodyPr>
          <a:lstStyle/>
          <a:p>
            <a:r>
              <a:rPr lang="en-US" sz="7200" dirty="0"/>
              <a:t>SFY 2020 Projects</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50</a:t>
            </a:fld>
            <a:endParaRPr lang="en-US" dirty="0">
              <a:solidFill>
                <a:srgbClr val="FFFFFF"/>
              </a:solidFill>
              <a:latin typeface="Cambria"/>
            </a:endParaRPr>
          </a:p>
        </p:txBody>
      </p:sp>
      <p:sp>
        <p:nvSpPr>
          <p:cNvPr id="6" name="TextBox 5">
            <a:extLst>
              <a:ext uri="{FF2B5EF4-FFF2-40B4-BE49-F238E27FC236}">
                <a16:creationId xmlns:a16="http://schemas.microsoft.com/office/drawing/2014/main" id="{640D2D5E-7F8C-420B-8C55-0D238FD616B9}"/>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858330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Virginia Wound Care Excellence Program for Certified Nursing Facilities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51</a:t>
            </a:fld>
            <a:endParaRPr lang="en-US" dirty="0">
              <a:solidFill>
                <a:srgbClr val="FFFFFF"/>
              </a:solidFill>
              <a:latin typeface="Cambria"/>
            </a:endParaRPr>
          </a:p>
        </p:txBody>
      </p:sp>
      <p:sp>
        <p:nvSpPr>
          <p:cNvPr id="4" name="Content Placeholder 3"/>
          <p:cNvSpPr>
            <a:spLocks noGrp="1"/>
          </p:cNvSpPr>
          <p:nvPr>
            <p:ph idx="1"/>
          </p:nvPr>
        </p:nvSpPr>
        <p:spPr/>
        <p:txBody>
          <a:bodyPr>
            <a:normAutofit lnSpcReduction="10000"/>
          </a:bodyPr>
          <a:lstStyle/>
          <a:p>
            <a:pPr>
              <a:spcBef>
                <a:spcPts val="1200"/>
              </a:spcBef>
            </a:pPr>
            <a:r>
              <a:rPr lang="en-US" dirty="0"/>
              <a:t>Project focused on wound care, a major challenge within nursing facilities</a:t>
            </a:r>
          </a:p>
          <a:p>
            <a:pPr lvl="1">
              <a:spcBef>
                <a:spcPts val="1200"/>
              </a:spcBef>
            </a:pPr>
            <a:r>
              <a:rPr lang="en-US" dirty="0"/>
              <a:t>Virtually educating nurses in wound care through 11 courses and a certifying final exam certifying 150 nurses in wound care</a:t>
            </a:r>
          </a:p>
          <a:p>
            <a:pPr>
              <a:spcBef>
                <a:spcPts val="1200"/>
              </a:spcBef>
            </a:pPr>
            <a:r>
              <a:rPr lang="en-US" dirty="0"/>
              <a:t>DMAS contracted with VOHRA Wound Physicians. </a:t>
            </a:r>
          </a:p>
          <a:p>
            <a:pPr>
              <a:spcBef>
                <a:spcPts val="1200"/>
              </a:spcBef>
            </a:pPr>
            <a:r>
              <a:rPr lang="en-US" dirty="0"/>
              <a:t>The Project successfully completed in June 2020 with 150 nurses certified in wound care. The number of long-stay residents with pressure ulcers decreased 43% in participating facilities.</a:t>
            </a:r>
          </a:p>
        </p:txBody>
      </p:sp>
      <p:sp>
        <p:nvSpPr>
          <p:cNvPr id="6" name="TextBox 5">
            <a:extLst>
              <a:ext uri="{FF2B5EF4-FFF2-40B4-BE49-F238E27FC236}">
                <a16:creationId xmlns:a16="http://schemas.microsoft.com/office/drawing/2014/main" id="{95E4155E-7B87-4DDE-B547-672EC742C386}"/>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1558489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Peer Mentoring Program at Westminster Canterbury Lynchburg</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52</a:t>
            </a:fld>
            <a:endParaRPr lang="en-US" dirty="0">
              <a:solidFill>
                <a:srgbClr val="FFFFFF"/>
              </a:solidFill>
              <a:latin typeface="Cambria"/>
            </a:endParaRPr>
          </a:p>
        </p:txBody>
      </p:sp>
      <p:sp>
        <p:nvSpPr>
          <p:cNvPr id="4" name="Content Placeholder 3"/>
          <p:cNvSpPr>
            <a:spLocks noGrp="1"/>
          </p:cNvSpPr>
          <p:nvPr>
            <p:ph idx="1"/>
          </p:nvPr>
        </p:nvSpPr>
        <p:spPr/>
        <p:txBody>
          <a:bodyPr>
            <a:normAutofit fontScale="92500" lnSpcReduction="10000"/>
          </a:bodyPr>
          <a:lstStyle/>
          <a:p>
            <a:pPr>
              <a:spcBef>
                <a:spcPts val="1200"/>
              </a:spcBef>
            </a:pPr>
            <a:r>
              <a:rPr lang="en-US" dirty="0"/>
              <a:t>Purpose to develop a Peer Mentoring Program to advance a culture of Person-Directed Living:</a:t>
            </a:r>
          </a:p>
          <a:p>
            <a:pPr lvl="1">
              <a:spcBef>
                <a:spcPts val="1200"/>
              </a:spcBef>
            </a:pPr>
            <a:r>
              <a:rPr lang="en-US" dirty="0"/>
              <a:t>Provide peer mentors with resources needed to guide, coach, and assist CNAs within the household utilizing person directed services</a:t>
            </a:r>
          </a:p>
          <a:p>
            <a:pPr>
              <a:spcBef>
                <a:spcPts val="1200"/>
              </a:spcBef>
            </a:pPr>
            <a:r>
              <a:rPr lang="en-US" dirty="0"/>
              <a:t>DMAS contracted with Westminster Canterbury Lynchburg. The facility is working with consultant, PHI.</a:t>
            </a:r>
          </a:p>
          <a:p>
            <a:pPr>
              <a:spcBef>
                <a:spcPts val="1200"/>
              </a:spcBef>
            </a:pPr>
            <a:r>
              <a:rPr lang="en-US" dirty="0"/>
              <a:t>Consultant is continuing working on curriculum development, but team meetings focusing on implementation are on hold due to COVID-19.</a:t>
            </a:r>
          </a:p>
        </p:txBody>
      </p:sp>
      <p:sp>
        <p:nvSpPr>
          <p:cNvPr id="6" name="TextBox 5">
            <a:extLst>
              <a:ext uri="{FF2B5EF4-FFF2-40B4-BE49-F238E27FC236}">
                <a16:creationId xmlns:a16="http://schemas.microsoft.com/office/drawing/2014/main" id="{59371380-A586-4C71-8799-E95B6E700FE3}"/>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804988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a:t>
            </a:r>
            <a:br>
              <a:rPr lang="en-US" dirty="0"/>
            </a:br>
            <a:r>
              <a:rPr lang="en-US" dirty="0"/>
              <a:t>Communicative Technology</a:t>
            </a:r>
          </a:p>
        </p:txBody>
      </p:sp>
      <p:sp>
        <p:nvSpPr>
          <p:cNvPr id="3" name="Slide Number Placeholder 2"/>
          <p:cNvSpPr>
            <a:spLocks noGrp="1"/>
          </p:cNvSpPr>
          <p:nvPr>
            <p:ph type="sldNum" sz="quarter" idx="12"/>
          </p:nvPr>
        </p:nvSpPr>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53</a:t>
            </a:fld>
            <a:endParaRPr lang="en-US" dirty="0">
              <a:solidFill>
                <a:srgbClr val="FFFFFF"/>
              </a:solidFill>
              <a:latin typeface="Cambria"/>
            </a:endParaRPr>
          </a:p>
        </p:txBody>
      </p:sp>
      <p:sp>
        <p:nvSpPr>
          <p:cNvPr id="4" name="Content Placeholder 3"/>
          <p:cNvSpPr>
            <a:spLocks noGrp="1"/>
          </p:cNvSpPr>
          <p:nvPr>
            <p:ph idx="1"/>
          </p:nvPr>
        </p:nvSpPr>
        <p:spPr>
          <a:xfrm>
            <a:off x="2001520" y="1600200"/>
            <a:ext cx="8229600" cy="4711600"/>
          </a:xfrm>
        </p:spPr>
        <p:txBody>
          <a:bodyPr>
            <a:normAutofit fontScale="85000" lnSpcReduction="10000"/>
          </a:bodyPr>
          <a:lstStyle/>
          <a:p>
            <a:pPr>
              <a:spcBef>
                <a:spcPts val="1200"/>
              </a:spcBef>
            </a:pPr>
            <a:r>
              <a:rPr lang="en-US" dirty="0"/>
              <a:t>In Spring of 2020 CMS launched the Communicative Technology initiative in response to COVID-19 and issued guidance for Infection Control and Prevention.</a:t>
            </a:r>
          </a:p>
          <a:p>
            <a:pPr>
              <a:spcBef>
                <a:spcPts val="1200"/>
              </a:spcBef>
            </a:pPr>
            <a:r>
              <a:rPr lang="en-US" dirty="0"/>
              <a:t>Nursing facilities could request up to $3,000 in CMP funds per facility to purchase devices and accessories for residents to share. Devices must be able to support both virtual social and telehealth visits.</a:t>
            </a:r>
          </a:p>
          <a:p>
            <a:pPr>
              <a:spcBef>
                <a:spcPts val="1200"/>
              </a:spcBef>
            </a:pPr>
            <a:r>
              <a:rPr lang="en-US" dirty="0"/>
              <a:t>DMAS approved 195 facilities to use CMP funds to purchase communicative technology for a total cost of $491,523.</a:t>
            </a:r>
          </a:p>
        </p:txBody>
      </p:sp>
      <p:sp>
        <p:nvSpPr>
          <p:cNvPr id="6" name="TextBox 5">
            <a:extLst>
              <a:ext uri="{FF2B5EF4-FFF2-40B4-BE49-F238E27FC236}">
                <a16:creationId xmlns:a16="http://schemas.microsoft.com/office/drawing/2014/main" id="{27CE2104-748B-44AB-BDA4-E697204BF260}"/>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Tree>
    <p:extLst>
      <p:ext uri="{BB962C8B-B14F-4D97-AF65-F5344CB8AC3E}">
        <p14:creationId xmlns:p14="http://schemas.microsoft.com/office/powerpoint/2010/main" val="1063490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19981" y="1668008"/>
            <a:ext cx="2168114" cy="1607177"/>
          </a:xfrm>
          <a:prstGeom prst="rect">
            <a:avLst/>
          </a:prstGeom>
        </p:spPr>
      </p:pic>
      <p:sp>
        <p:nvSpPr>
          <p:cNvPr id="9" name="Title 3"/>
          <p:cNvSpPr txBox="1">
            <a:spLocks/>
          </p:cNvSpPr>
          <p:nvPr/>
        </p:nvSpPr>
        <p:spPr>
          <a:xfrm>
            <a:off x="3017938" y="3733800"/>
            <a:ext cx="6172200" cy="1525544"/>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3800" b="1" kern="1200" cap="none" baseline="0">
                <a:solidFill>
                  <a:schemeClr val="tx2"/>
                </a:solidFill>
                <a:latin typeface="Corbel" panose="020B0503020204020204" pitchFamily="34" charset="0"/>
                <a:ea typeface="Dotum" panose="020B0600000101010101" pitchFamily="34" charset="-127"/>
                <a:cs typeface="+mj-cs"/>
              </a:defRPr>
            </a:lvl1pPr>
          </a:lstStyle>
          <a:p>
            <a:pPr fontAlgn="auto">
              <a:spcAft>
                <a:spcPts val="0"/>
              </a:spcAft>
            </a:pPr>
            <a:r>
              <a:rPr lang="en-US" sz="2400" dirty="0">
                <a:solidFill>
                  <a:srgbClr val="0070C0"/>
                </a:solidFill>
              </a:rPr>
              <a:t>CMPFunds@dmas.virginia.gov</a:t>
            </a:r>
          </a:p>
        </p:txBody>
      </p:sp>
      <p:sp>
        <p:nvSpPr>
          <p:cNvPr id="7" name="Title 6"/>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5229486F-4611-4551-8D2C-363083C0F0E2}"/>
              </a:ext>
            </a:extLst>
          </p:cNvPr>
          <p:cNvSpPr txBox="1"/>
          <p:nvPr/>
        </p:nvSpPr>
        <p:spPr>
          <a:xfrm>
            <a:off x="1540079" y="6521549"/>
            <a:ext cx="9127921" cy="307777"/>
          </a:xfrm>
          <a:prstGeom prst="rect">
            <a:avLst/>
          </a:prstGeom>
          <a:noFill/>
        </p:spPr>
        <p:txBody>
          <a:bodyPr wrap="square" rtlCol="0">
            <a:spAutoFit/>
          </a:bodyPr>
          <a:lstStyle/>
          <a:p>
            <a:pPr algn="ctr" eaLnBrk="1" fontAlgn="auto" hangingPunct="1">
              <a:spcBef>
                <a:spcPts val="0"/>
              </a:spcBef>
              <a:spcAft>
                <a:spcPts val="0"/>
              </a:spcAft>
            </a:pPr>
            <a:r>
              <a:rPr lang="en-US" sz="1400" dirty="0">
                <a:solidFill>
                  <a:srgbClr val="000000"/>
                </a:solidFill>
                <a:latin typeface="Cambria"/>
              </a:rPr>
              <a:t>Service               Collaboration               Trust               Adaptability               Problem-Solving</a:t>
            </a:r>
          </a:p>
        </p:txBody>
      </p:sp>
      <p:sp>
        <p:nvSpPr>
          <p:cNvPr id="10" name="Slide Number Placeholder 2">
            <a:extLst>
              <a:ext uri="{FF2B5EF4-FFF2-40B4-BE49-F238E27FC236}">
                <a16:creationId xmlns:a16="http://schemas.microsoft.com/office/drawing/2014/main" id="{AE839098-7162-4E2C-8297-B359DC7236A8}"/>
              </a:ext>
            </a:extLst>
          </p:cNvPr>
          <p:cNvSpPr>
            <a:spLocks noGrp="1"/>
          </p:cNvSpPr>
          <p:nvPr>
            <p:ph type="sldNum" sz="quarter" idx="12"/>
          </p:nvPr>
        </p:nvSpPr>
        <p:spPr>
          <a:xfrm>
            <a:off x="1600200" y="6492876"/>
            <a:ext cx="381000" cy="365125"/>
          </a:xfrm>
        </p:spPr>
        <p:txBody>
          <a:bodyPr/>
          <a:lstStyle/>
          <a:p>
            <a:pPr eaLnBrk="1" fontAlgn="auto" hangingPunct="1">
              <a:spcBef>
                <a:spcPts val="0"/>
              </a:spcBef>
              <a:spcAft>
                <a:spcPts val="0"/>
              </a:spcAft>
            </a:pPr>
            <a:fld id="{E18695A3-612B-4B2B-B01B-9890B4364E2E}" type="slidenum">
              <a:rPr lang="en-US">
                <a:solidFill>
                  <a:srgbClr val="FFFFFF"/>
                </a:solidFill>
                <a:latin typeface="Cambria"/>
              </a:rPr>
              <a:pPr eaLnBrk="1" fontAlgn="auto" hangingPunct="1">
                <a:spcBef>
                  <a:spcPts val="0"/>
                </a:spcBef>
                <a:spcAft>
                  <a:spcPts val="0"/>
                </a:spcAft>
              </a:pPr>
              <a:t>54</a:t>
            </a:fld>
            <a:endParaRPr lang="en-US" dirty="0">
              <a:solidFill>
                <a:srgbClr val="FFFFFF"/>
              </a:solidFill>
              <a:latin typeface="Cambria"/>
            </a:endParaRPr>
          </a:p>
        </p:txBody>
      </p:sp>
    </p:spTree>
    <p:extLst>
      <p:ext uri="{BB962C8B-B14F-4D97-AF65-F5344CB8AC3E}">
        <p14:creationId xmlns:p14="http://schemas.microsoft.com/office/powerpoint/2010/main" val="2059485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mt="24000"/>
          </a:blip>
          <a:stretch>
            <a:fillRect/>
          </a:stretch>
        </a:blipFill>
        <a:effectLst/>
      </p:bgPr>
    </p:bg>
    <p:spTree>
      <p:nvGrpSpPr>
        <p:cNvPr id="1" name="Shape 184"/>
        <p:cNvGrpSpPr/>
        <p:nvPr/>
      </p:nvGrpSpPr>
      <p:grpSpPr>
        <a:xfrm>
          <a:off x="0" y="0"/>
          <a:ext cx="0" cy="0"/>
          <a:chOff x="0" y="0"/>
          <a:chExt cx="0" cy="0"/>
        </a:xfrm>
      </p:grpSpPr>
      <p:sp>
        <p:nvSpPr>
          <p:cNvPr id="186" name="Google Shape;186;p11"/>
          <p:cNvSpPr txBox="1"/>
          <p:nvPr/>
        </p:nvSpPr>
        <p:spPr>
          <a:xfrm>
            <a:off x="2169825" y="2601649"/>
            <a:ext cx="7852350" cy="723300"/>
          </a:xfrm>
          <a:prstGeom prst="rect">
            <a:avLst/>
          </a:prstGeom>
          <a:noFill/>
          <a:ln>
            <a:noFill/>
          </a:ln>
        </p:spPr>
        <p:txBody>
          <a:bodyPr spcFirstLastPara="1" wrap="square" lIns="45713" tIns="22850" rIns="45713" bIns="22850" anchor="t" anchorCtr="0">
            <a:noAutofit/>
          </a:bodyPr>
          <a:lstStyle/>
          <a:p>
            <a:pPr algn="ctr" defTabSz="457200" eaLnBrk="1" fontAlgn="auto" hangingPunct="1">
              <a:spcBef>
                <a:spcPts val="0"/>
              </a:spcBef>
              <a:spcAft>
                <a:spcPts val="0"/>
              </a:spcAft>
              <a:buClr>
                <a:srgbClr val="000000"/>
              </a:buClr>
            </a:pPr>
            <a:r>
              <a:rPr lang="en-US" sz="3150" b="1" kern="0" dirty="0">
                <a:solidFill>
                  <a:srgbClr val="302F36"/>
                </a:solidFill>
                <a:latin typeface="Nunito"/>
                <a:ea typeface="Nunito"/>
                <a:cs typeface="Nunito"/>
                <a:sym typeface="Nunito"/>
              </a:rPr>
              <a:t>Nursing Home Clinical Workforce in the Commonwealth</a:t>
            </a:r>
            <a:endParaRPr sz="3150" b="1" kern="0" dirty="0">
              <a:solidFill>
                <a:srgbClr val="302F36"/>
              </a:solidFill>
              <a:latin typeface="Nunito"/>
              <a:ea typeface="Nunito"/>
              <a:cs typeface="Nunito"/>
              <a:sym typeface="Nunito"/>
            </a:endParaRPr>
          </a:p>
        </p:txBody>
      </p:sp>
      <p:sp>
        <p:nvSpPr>
          <p:cNvPr id="187" name="Google Shape;187;p11"/>
          <p:cNvSpPr txBox="1"/>
          <p:nvPr/>
        </p:nvSpPr>
        <p:spPr>
          <a:xfrm>
            <a:off x="3607431" y="3797943"/>
            <a:ext cx="4977150" cy="261600"/>
          </a:xfrm>
          <a:prstGeom prst="rect">
            <a:avLst/>
          </a:prstGeom>
          <a:noFill/>
          <a:ln>
            <a:noFill/>
          </a:ln>
        </p:spPr>
        <p:txBody>
          <a:bodyPr spcFirstLastPara="1" wrap="square" lIns="45713" tIns="22850" rIns="45713" bIns="22850" anchor="t" anchorCtr="0">
            <a:noAutofit/>
          </a:bodyPr>
          <a:lstStyle/>
          <a:p>
            <a:pPr algn="ctr" defTabSz="457200" eaLnBrk="1" fontAlgn="auto" hangingPunct="1">
              <a:spcBef>
                <a:spcPts val="0"/>
              </a:spcBef>
              <a:spcAft>
                <a:spcPts val="0"/>
              </a:spcAft>
              <a:buClr>
                <a:srgbClr val="000000"/>
              </a:buClr>
            </a:pPr>
            <a:r>
              <a:rPr lang="en-US" sz="1600" kern="0" dirty="0">
                <a:solidFill>
                  <a:srgbClr val="615F6D"/>
                </a:solidFill>
                <a:latin typeface="Nunito"/>
                <a:ea typeface="Nunito"/>
                <a:cs typeface="Nunito"/>
                <a:sym typeface="Nunito"/>
              </a:rPr>
              <a:t>Meaghan Green</a:t>
            </a:r>
          </a:p>
          <a:p>
            <a:pPr algn="ctr" defTabSz="457200" eaLnBrk="1" fontAlgn="auto" hangingPunct="1">
              <a:spcBef>
                <a:spcPts val="0"/>
              </a:spcBef>
              <a:spcAft>
                <a:spcPts val="0"/>
              </a:spcAft>
              <a:buClr>
                <a:srgbClr val="000000"/>
              </a:buClr>
            </a:pPr>
            <a:r>
              <a:rPr lang="en-US" sz="1600" kern="0" dirty="0">
                <a:solidFill>
                  <a:srgbClr val="615F6D"/>
                </a:solidFill>
                <a:latin typeface="Nunito"/>
                <a:ea typeface="Nunito"/>
                <a:cs typeface="Nunito"/>
                <a:sym typeface="Nunito"/>
              </a:rPr>
              <a:t>Office of the Chief Workforce Advisor to</a:t>
            </a:r>
          </a:p>
          <a:p>
            <a:pPr algn="ctr" defTabSz="457200" eaLnBrk="1" fontAlgn="auto" hangingPunct="1">
              <a:spcBef>
                <a:spcPts val="0"/>
              </a:spcBef>
              <a:spcAft>
                <a:spcPts val="0"/>
              </a:spcAft>
              <a:buClr>
                <a:srgbClr val="000000"/>
              </a:buClr>
            </a:pPr>
            <a:r>
              <a:rPr lang="en-US" sz="1600" kern="0" dirty="0">
                <a:solidFill>
                  <a:srgbClr val="615F6D"/>
                </a:solidFill>
                <a:latin typeface="Nunito"/>
                <a:ea typeface="Nunito"/>
                <a:cs typeface="Nunito"/>
                <a:sym typeface="Nunito"/>
              </a:rPr>
              <a:t>Governor Ralph Northam</a:t>
            </a:r>
          </a:p>
        </p:txBody>
      </p:sp>
    </p:spTree>
    <p:extLst>
      <p:ext uri="{BB962C8B-B14F-4D97-AF65-F5344CB8AC3E}">
        <p14:creationId xmlns:p14="http://schemas.microsoft.com/office/powerpoint/2010/main" val="1221475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7419750"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What We Know</a:t>
            </a:r>
            <a:endParaRPr sz="50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566049" y="524135"/>
            <a:ext cx="1622515" cy="1536088"/>
          </a:xfrm>
          <a:prstGeom prst="rect">
            <a:avLst/>
          </a:prstGeom>
          <a:noFill/>
          <a:ln>
            <a:noFill/>
          </a:ln>
        </p:spPr>
      </p:pic>
      <p:pic>
        <p:nvPicPr>
          <p:cNvPr id="2" name="Picture 1" descr="Screen Shot 2020-08-13 at 5.19.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63" y="2578626"/>
            <a:ext cx="8551223" cy="3672940"/>
          </a:xfrm>
          <a:prstGeom prst="rect">
            <a:avLst/>
          </a:prstGeom>
        </p:spPr>
      </p:pic>
      <p:sp>
        <p:nvSpPr>
          <p:cNvPr id="8" name="Google Shape;213;p14"/>
          <p:cNvSpPr txBox="1"/>
          <p:nvPr/>
        </p:nvSpPr>
        <p:spPr>
          <a:xfrm>
            <a:off x="9047006" y="3343183"/>
            <a:ext cx="2720084" cy="2664180"/>
          </a:xfrm>
          <a:prstGeom prst="rect">
            <a:avLst/>
          </a:prstGeom>
          <a:noFill/>
          <a:ln>
            <a:noFill/>
          </a:ln>
        </p:spPr>
        <p:txBody>
          <a:bodyPr spcFirstLastPara="1" wrap="square" lIns="45713" tIns="22850" rIns="45713" bIns="22850" anchor="t" anchorCtr="0">
            <a:noAutofit/>
          </a:bodyPr>
          <a:lstStyle/>
          <a:p>
            <a:pPr marL="285750" indent="-285750" defTabSz="457200" eaLnBrk="1" fontAlgn="auto" hangingPunct="1">
              <a:lnSpc>
                <a:spcPct val="90000"/>
              </a:lnSpc>
              <a:spcBef>
                <a:spcPts val="500"/>
              </a:spcBef>
              <a:spcAft>
                <a:spcPts val="0"/>
              </a:spcAft>
              <a:buClr>
                <a:srgbClr val="3F3F3F"/>
              </a:buClr>
              <a:buSzPts val="3600"/>
              <a:buFont typeface="Arial"/>
              <a:buChar char="•"/>
            </a:pPr>
            <a:r>
              <a:rPr lang="en-US" kern="0" dirty="0">
                <a:solidFill>
                  <a:srgbClr val="3F3F3F"/>
                </a:solidFill>
                <a:latin typeface="Lato Light"/>
                <a:ea typeface="Lato Light"/>
                <a:cs typeface="Lato Light"/>
                <a:sym typeface="Lato Light"/>
              </a:rPr>
              <a:t>Positive projected employment growth in long term care facilities</a:t>
            </a:r>
          </a:p>
          <a:p>
            <a:pPr marL="285750" indent="-285750" defTabSz="457200" eaLnBrk="1" fontAlgn="auto" hangingPunct="1">
              <a:lnSpc>
                <a:spcPct val="90000"/>
              </a:lnSpc>
              <a:spcBef>
                <a:spcPts val="500"/>
              </a:spcBef>
              <a:spcAft>
                <a:spcPts val="0"/>
              </a:spcAft>
              <a:buClr>
                <a:srgbClr val="3F3F3F"/>
              </a:buClr>
              <a:buSzPts val="3600"/>
              <a:buFont typeface="Arial"/>
              <a:buChar char="•"/>
            </a:pPr>
            <a:endParaRPr lang="en-US" kern="0" dirty="0">
              <a:solidFill>
                <a:srgbClr val="3F3F3F"/>
              </a:solidFill>
              <a:latin typeface="Lato Light"/>
              <a:ea typeface="Lato Light"/>
              <a:cs typeface="Lato Light"/>
              <a:sym typeface="Lato Light"/>
            </a:endParaRPr>
          </a:p>
          <a:p>
            <a:pPr marL="285750" indent="-285750" defTabSz="457200" eaLnBrk="1" fontAlgn="auto" hangingPunct="1">
              <a:lnSpc>
                <a:spcPct val="90000"/>
              </a:lnSpc>
              <a:spcBef>
                <a:spcPts val="500"/>
              </a:spcBef>
              <a:spcAft>
                <a:spcPts val="0"/>
              </a:spcAft>
              <a:buClr>
                <a:srgbClr val="3F3F3F"/>
              </a:buClr>
              <a:buSzPts val="3600"/>
              <a:buFont typeface="Arial"/>
              <a:buChar char="•"/>
            </a:pPr>
            <a:r>
              <a:rPr lang="en-US" kern="0" dirty="0">
                <a:solidFill>
                  <a:srgbClr val="3F3F3F"/>
                </a:solidFill>
                <a:latin typeface="Lato Light"/>
                <a:ea typeface="Lato Light"/>
                <a:cs typeface="Lato Light"/>
                <a:sym typeface="Lato Light"/>
              </a:rPr>
              <a:t>Number expected to increase across all regions</a:t>
            </a:r>
            <a:endParaRPr kern="0" dirty="0">
              <a:solidFill>
                <a:srgbClr val="3F3F3F"/>
              </a:solidFill>
              <a:latin typeface="Lato Light"/>
              <a:ea typeface="Lato Light"/>
              <a:cs typeface="Lato Light"/>
              <a:sym typeface="Lato Light"/>
            </a:endParaRPr>
          </a:p>
        </p:txBody>
      </p:sp>
    </p:spTree>
    <p:extLst>
      <p:ext uri="{BB962C8B-B14F-4D97-AF65-F5344CB8AC3E}">
        <p14:creationId xmlns:p14="http://schemas.microsoft.com/office/powerpoint/2010/main" val="23126174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7419750"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What We Know</a:t>
            </a:r>
            <a:endParaRPr sz="50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566049" y="524135"/>
            <a:ext cx="1622515" cy="1536088"/>
          </a:xfrm>
          <a:prstGeom prst="rect">
            <a:avLst/>
          </a:prstGeom>
          <a:noFill/>
          <a:ln>
            <a:noFill/>
          </a:ln>
        </p:spPr>
      </p:pic>
      <p:pic>
        <p:nvPicPr>
          <p:cNvPr id="6" name="Picture 5" descr="Screen Shot 2020-08-13 at 5.24.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402" y="2294114"/>
            <a:ext cx="9825358" cy="3793950"/>
          </a:xfrm>
          <a:prstGeom prst="rect">
            <a:avLst/>
          </a:prstGeom>
        </p:spPr>
      </p:pic>
    </p:spTree>
    <p:extLst>
      <p:ext uri="{BB962C8B-B14F-4D97-AF65-F5344CB8AC3E}">
        <p14:creationId xmlns:p14="http://schemas.microsoft.com/office/powerpoint/2010/main" val="314204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p:nvPr/>
        </p:nvSpPr>
        <p:spPr>
          <a:xfrm>
            <a:off x="2856842" y="3265351"/>
            <a:ext cx="6478350" cy="623250"/>
          </a:xfrm>
          <a:prstGeom prst="rect">
            <a:avLst/>
          </a:prstGeom>
          <a:noFill/>
          <a:ln>
            <a:noFill/>
          </a:ln>
        </p:spPr>
        <p:txBody>
          <a:bodyPr spcFirstLastPara="1" wrap="square" lIns="45713" tIns="22850" rIns="45713" bIns="22850" anchor="t" anchorCtr="0">
            <a:noAutofit/>
          </a:bodyPr>
          <a:lstStyle/>
          <a:p>
            <a:pPr algn="ctr" defTabSz="457200" eaLnBrk="1" fontAlgn="auto" hangingPunct="1">
              <a:spcBef>
                <a:spcPts val="0"/>
              </a:spcBef>
              <a:spcAft>
                <a:spcPts val="0"/>
              </a:spcAft>
              <a:buClr>
                <a:srgbClr val="000000"/>
              </a:buClr>
            </a:pPr>
            <a:r>
              <a:rPr lang="en-US" sz="3000" b="1" kern="0" dirty="0">
                <a:solidFill>
                  <a:srgbClr val="F25A29"/>
                </a:solidFill>
                <a:latin typeface="Nunito"/>
                <a:ea typeface="Nunito"/>
                <a:cs typeface="Nunito"/>
                <a:sym typeface="Nunito"/>
              </a:rPr>
              <a:t>Opportunities Presented by the COVID-19 Crisis</a:t>
            </a:r>
            <a:endParaRPr sz="3000" b="1" kern="0" dirty="0">
              <a:solidFill>
                <a:srgbClr val="F25A29"/>
              </a:solidFill>
              <a:latin typeface="Nunito"/>
              <a:ea typeface="Nunito"/>
              <a:cs typeface="Nunito"/>
              <a:sym typeface="Nunito"/>
            </a:endParaRPr>
          </a:p>
          <a:p>
            <a:pPr algn="ctr" defTabSz="457200" eaLnBrk="1" fontAlgn="auto" hangingPunct="1">
              <a:spcBef>
                <a:spcPts val="0"/>
              </a:spcBef>
              <a:spcAft>
                <a:spcPts val="0"/>
              </a:spcAft>
              <a:buClr>
                <a:srgbClr val="000000"/>
              </a:buClr>
            </a:pPr>
            <a:endParaRPr sz="3000" kern="0" dirty="0">
              <a:solidFill>
                <a:srgbClr val="F25A29"/>
              </a:solidFill>
              <a:latin typeface="Nunito"/>
              <a:ea typeface="Nunito"/>
              <a:cs typeface="Nunito"/>
              <a:sym typeface="Nunito"/>
            </a:endParaRPr>
          </a:p>
          <a:p>
            <a:pPr algn="ctr" defTabSz="457200" eaLnBrk="1" fontAlgn="auto" hangingPunct="1">
              <a:spcBef>
                <a:spcPts val="0"/>
              </a:spcBef>
              <a:spcAft>
                <a:spcPts val="0"/>
              </a:spcAft>
              <a:buClr>
                <a:srgbClr val="000000"/>
              </a:buClr>
            </a:pPr>
            <a:endParaRPr sz="3750" kern="0" dirty="0">
              <a:solidFill>
                <a:srgbClr val="615F6D"/>
              </a:solidFill>
              <a:latin typeface="Nunito"/>
              <a:ea typeface="Nunito"/>
              <a:cs typeface="Nunito"/>
              <a:sym typeface="Nunito"/>
            </a:endParaRPr>
          </a:p>
        </p:txBody>
      </p:sp>
      <p:pic>
        <p:nvPicPr>
          <p:cNvPr id="299" name="Google Shape;299;p24"/>
          <p:cNvPicPr preferRelativeResize="0"/>
          <p:nvPr/>
        </p:nvPicPr>
        <p:blipFill rotWithShape="1">
          <a:blip r:embed="rId3">
            <a:alphaModFix/>
          </a:blip>
          <a:srcRect/>
          <a:stretch/>
        </p:blipFill>
        <p:spPr>
          <a:xfrm>
            <a:off x="4021933" y="1276080"/>
            <a:ext cx="4148134" cy="1587802"/>
          </a:xfrm>
          <a:prstGeom prst="rect">
            <a:avLst/>
          </a:prstGeom>
          <a:noFill/>
          <a:ln>
            <a:noFill/>
          </a:ln>
        </p:spPr>
      </p:pic>
      <p:pic>
        <p:nvPicPr>
          <p:cNvPr id="300" name="Google Shape;300;p24"/>
          <p:cNvPicPr preferRelativeResize="0"/>
          <p:nvPr/>
        </p:nvPicPr>
        <p:blipFill rotWithShape="1">
          <a:blip r:embed="rId4">
            <a:alphaModFix amt="41000"/>
          </a:blip>
          <a:srcRect/>
          <a:stretch/>
        </p:blipFill>
        <p:spPr>
          <a:xfrm>
            <a:off x="1588" y="5355772"/>
            <a:ext cx="11332028" cy="1148746"/>
          </a:xfrm>
          <a:prstGeom prst="rect">
            <a:avLst/>
          </a:prstGeom>
          <a:noFill/>
          <a:ln>
            <a:noFill/>
          </a:ln>
        </p:spPr>
      </p:pic>
    </p:spTree>
    <p:extLst>
      <p:ext uri="{BB962C8B-B14F-4D97-AF65-F5344CB8AC3E}">
        <p14:creationId xmlns:p14="http://schemas.microsoft.com/office/powerpoint/2010/main" val="1569939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6" name="Picture 5" descr="Workforce Recovery - VEDP Analyses (May 6, 2020) (1) (dragged).pdf"/>
          <p:cNvPicPr>
            <a:picLocks noChangeAspect="1"/>
          </p:cNvPicPr>
          <p:nvPr/>
        </p:nvPicPr>
        <p:blipFill rotWithShape="1">
          <a:blip r:embed="rId3">
            <a:extLst>
              <a:ext uri="{28A0092B-C50C-407E-A947-70E740481C1C}">
                <a14:useLocalDpi xmlns:a14="http://schemas.microsoft.com/office/drawing/2010/main" val="0"/>
              </a:ext>
            </a:extLst>
          </a:blip>
          <a:srcRect t="14609" b="8664"/>
          <a:stretch/>
        </p:blipFill>
        <p:spPr>
          <a:xfrm>
            <a:off x="425936" y="138898"/>
            <a:ext cx="11516674" cy="6627285"/>
          </a:xfrm>
          <a:prstGeom prst="rect">
            <a:avLst/>
          </a:prstGeom>
        </p:spPr>
      </p:pic>
      <p:sp>
        <p:nvSpPr>
          <p:cNvPr id="202" name="Google Shape;202;p13"/>
          <p:cNvSpPr txBox="1"/>
          <p:nvPr/>
        </p:nvSpPr>
        <p:spPr>
          <a:xfrm>
            <a:off x="8110865" y="4406239"/>
            <a:ext cx="3816623"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3000" b="1" kern="0" dirty="0">
                <a:solidFill>
                  <a:srgbClr val="F25A29"/>
                </a:solidFill>
                <a:latin typeface="Nunito"/>
                <a:ea typeface="Nunito"/>
                <a:cs typeface="Nunito"/>
                <a:sym typeface="Nunito"/>
              </a:rPr>
              <a:t>Top 3 Sectors with Greatest Projected Unemployment</a:t>
            </a:r>
            <a:endParaRPr sz="3000" b="1" kern="0" dirty="0">
              <a:solidFill>
                <a:srgbClr val="1B243B"/>
              </a:solidFill>
              <a:latin typeface="Nunito"/>
              <a:ea typeface="Nunito"/>
              <a:cs typeface="Nunito"/>
              <a:sym typeface="Nunito"/>
            </a:endParaRPr>
          </a:p>
        </p:txBody>
      </p:sp>
    </p:spTree>
    <p:extLst>
      <p:ext uri="{BB962C8B-B14F-4D97-AF65-F5344CB8AC3E}">
        <p14:creationId xmlns:p14="http://schemas.microsoft.com/office/powerpoint/2010/main" val="447413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sz="3200" b="1" dirty="0" smtClean="0"/>
              <a:t>Ch. 932 (2020 Acts of Assembly) Work Group - Agenda </a:t>
            </a:r>
            <a:endParaRPr lang="en-US" altLang="en-US" sz="3200"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5157964"/>
              </p:ext>
            </p:extLst>
          </p:nvPr>
        </p:nvGraphicFramePr>
        <p:xfrm>
          <a:off x="609600" y="1143000"/>
          <a:ext cx="10668000" cy="5205534"/>
        </p:xfrm>
        <a:graphic>
          <a:graphicData uri="http://schemas.openxmlformats.org/drawingml/2006/table">
            <a:tbl>
              <a:tblPr bandRow="1">
                <a:tableStyleId>{68D230F3-CF80-4859-8CE7-A43EE81993B5}</a:tableStyleId>
              </a:tblPr>
              <a:tblGrid>
                <a:gridCol w="5334000">
                  <a:extLst>
                    <a:ext uri="{9D8B030D-6E8A-4147-A177-3AD203B41FA5}">
                      <a16:colId xmlns:a16="http://schemas.microsoft.com/office/drawing/2014/main" val="665998348"/>
                    </a:ext>
                  </a:extLst>
                </a:gridCol>
                <a:gridCol w="5334000">
                  <a:extLst>
                    <a:ext uri="{9D8B030D-6E8A-4147-A177-3AD203B41FA5}">
                      <a16:colId xmlns:a16="http://schemas.microsoft.com/office/drawing/2014/main" val="823977138"/>
                    </a:ext>
                  </a:extLst>
                </a:gridCol>
              </a:tblGrid>
              <a:tr h="0">
                <a:tc gridSpan="2">
                  <a:txBody>
                    <a:bodyPr/>
                    <a:lstStyle/>
                    <a:p>
                      <a:r>
                        <a:rPr lang="en-US" sz="1600" b="0" i="0" u="none" strike="noStrike" kern="1200" dirty="0" smtClean="0">
                          <a:solidFill>
                            <a:schemeClr val="tx1"/>
                          </a:solidFill>
                          <a:effectLst/>
                          <a:latin typeface="+mn-lt"/>
                          <a:ea typeface="+mn-ea"/>
                          <a:cs typeface="+mn-cs"/>
                        </a:rPr>
                        <a:t>Public Comment Period </a:t>
                      </a:r>
                    </a:p>
                    <a:p>
                      <a:endParaRPr lang="en-US" sz="1600" dirty="0"/>
                    </a:p>
                  </a:txBody>
                  <a:tcPr marL="80010" marR="80010" marT="40005" marB="40005"/>
                </a:tc>
                <a:tc hMerge="1">
                  <a:txBody>
                    <a:bodyPr/>
                    <a:lstStyle/>
                    <a:p>
                      <a:endParaRPr lang="en-US" sz="1600" dirty="0"/>
                    </a:p>
                  </a:txBody>
                  <a:tcPr marL="80010" marR="80010" marT="40005" marB="40005"/>
                </a:tc>
                <a:extLst>
                  <a:ext uri="{0D108BD9-81ED-4DB2-BD59-A6C34878D82A}">
                    <a16:rowId xmlns:a16="http://schemas.microsoft.com/office/drawing/2014/main" val="2951003351"/>
                  </a:ext>
                </a:extLst>
              </a:tr>
              <a:tr h="0">
                <a:tc>
                  <a:txBody>
                    <a:bodyPr/>
                    <a:lstStyle/>
                    <a:p>
                      <a:r>
                        <a:rPr lang="en-US" sz="1600" b="0" i="0" u="none" strike="noStrike" kern="1200" baseline="0" dirty="0" smtClean="0">
                          <a:solidFill>
                            <a:schemeClr val="tx1"/>
                          </a:solidFill>
                          <a:effectLst/>
                          <a:latin typeface="+mn-lt"/>
                          <a:ea typeface="+mn-ea"/>
                          <a:cs typeface="+mn-cs"/>
                        </a:rPr>
                        <a:t>Claude Moore Scholars</a:t>
                      </a:r>
                      <a:endParaRPr lang="en-US" sz="1600" b="0" i="0" u="none" strike="noStrike" kern="1200" dirty="0" smtClean="0">
                        <a:solidFill>
                          <a:schemeClr val="tx1"/>
                        </a:solidFill>
                        <a:effectLst/>
                        <a:latin typeface="+mn-lt"/>
                        <a:ea typeface="+mn-ea"/>
                        <a:cs typeface="+mn-cs"/>
                      </a:endParaRPr>
                    </a:p>
                  </a:txBody>
                  <a:tcPr marL="80010" marR="80010" marT="40005" marB="40005"/>
                </a:tc>
                <a:tc>
                  <a:txBody>
                    <a:bodyPr/>
                    <a:lstStyle/>
                    <a:p>
                      <a:r>
                        <a:rPr lang="en-US" sz="1600" b="0" dirty="0" smtClean="0">
                          <a:effectLst/>
                        </a:rPr>
                        <a:t>William A. Hazel Jr. M.D.</a:t>
                      </a:r>
                    </a:p>
                    <a:p>
                      <a:r>
                        <a:rPr lang="en-US" sz="1600" b="0" dirty="0" smtClean="0">
                          <a:effectLst/>
                        </a:rPr>
                        <a:t>Claude Moore Charitable Foundation</a:t>
                      </a:r>
                    </a:p>
                  </a:txBody>
                  <a:tcPr marL="80010" marR="80010" marT="40005" marB="40005"/>
                </a:tc>
                <a:extLst>
                  <a:ext uri="{0D108BD9-81ED-4DB2-BD59-A6C34878D82A}">
                    <a16:rowId xmlns:a16="http://schemas.microsoft.com/office/drawing/2014/main" val="1881043531"/>
                  </a:ext>
                </a:extLst>
              </a:tr>
              <a:tr h="0">
                <a:tc>
                  <a:txBody>
                    <a:bodyPr/>
                    <a:lstStyle/>
                    <a:p>
                      <a:r>
                        <a:rPr lang="en-US" sz="1800" kern="1200" dirty="0" smtClean="0">
                          <a:solidFill>
                            <a:schemeClr val="tx1"/>
                          </a:solidFill>
                          <a:effectLst/>
                          <a:latin typeface="+mn-lt"/>
                          <a:ea typeface="+mn-ea"/>
                          <a:cs typeface="+mn-cs"/>
                        </a:rPr>
                        <a:t>Medicaid Rate Setting and Sources</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of Virginia Medicaid Funding</a:t>
                      </a:r>
                      <a:endParaRPr lang="en-US" sz="1600" dirty="0"/>
                    </a:p>
                  </a:txBody>
                  <a:tcPr marL="80010" marR="80010" marT="40005" marB="40005"/>
                </a:tc>
                <a:tc>
                  <a:txBody>
                    <a:bodyPr/>
                    <a:lstStyle/>
                    <a:p>
                      <a:r>
                        <a:rPr lang="en-US" sz="1600" dirty="0" smtClean="0"/>
                        <a:t>Sonja-Lee Austin</a:t>
                      </a:r>
                    </a:p>
                    <a:p>
                      <a:r>
                        <a:rPr lang="en-US" sz="1600" b="0" dirty="0" smtClean="0">
                          <a:effectLst/>
                        </a:rPr>
                        <a:t>Department</a:t>
                      </a:r>
                      <a:r>
                        <a:rPr lang="en-US" sz="1600" b="0" baseline="0" dirty="0" smtClean="0">
                          <a:effectLst/>
                        </a:rPr>
                        <a:t> of Medical Assistance Services</a:t>
                      </a:r>
                      <a:endParaRPr lang="en-US" sz="1600" b="0" dirty="0" smtClean="0">
                        <a:effectLst/>
                      </a:endParaRPr>
                    </a:p>
                  </a:txBody>
                  <a:tcPr marL="80010" marR="80010" marT="40005" marB="40005"/>
                </a:tc>
                <a:extLst>
                  <a:ext uri="{0D108BD9-81ED-4DB2-BD59-A6C34878D82A}">
                    <a16:rowId xmlns:a16="http://schemas.microsoft.com/office/drawing/2014/main" val="2937913991"/>
                  </a:ext>
                </a:extLst>
              </a:tr>
              <a:tr h="0">
                <a:tc>
                  <a:txBody>
                    <a:bodyPr/>
                    <a:lstStyle/>
                    <a:p>
                      <a:r>
                        <a:rPr lang="en-US" sz="1800" kern="1200" dirty="0" smtClean="0">
                          <a:solidFill>
                            <a:schemeClr val="tx1"/>
                          </a:solidFill>
                          <a:effectLst/>
                          <a:latin typeface="+mn-lt"/>
                          <a:ea typeface="+mn-ea"/>
                          <a:cs typeface="+mn-cs"/>
                        </a:rPr>
                        <a:t>DMAS &amp; Medicaid Incentive Programs</a:t>
                      </a:r>
                      <a:endParaRPr lang="en-US" sz="1600" dirty="0"/>
                    </a:p>
                  </a:txBody>
                  <a:tcPr marL="80010" marR="80010" marT="40005" marB="40005"/>
                </a:tc>
                <a:tc>
                  <a:txBody>
                    <a:bodyPr/>
                    <a:lstStyle/>
                    <a:p>
                      <a:r>
                        <a:rPr lang="en-US" sz="1600" b="0" dirty="0" smtClean="0">
                          <a:effectLst/>
                        </a:rPr>
                        <a:t>Terry</a:t>
                      </a:r>
                      <a:r>
                        <a:rPr lang="en-US" sz="1600" b="0" baseline="0" dirty="0" smtClean="0">
                          <a:effectLst/>
                        </a:rPr>
                        <a:t> Smith, Tim </a:t>
                      </a:r>
                      <a:r>
                        <a:rPr lang="en-US" sz="1600" b="0" baseline="0" dirty="0" err="1" smtClean="0">
                          <a:effectLst/>
                        </a:rPr>
                        <a:t>Catherman</a:t>
                      </a:r>
                      <a:r>
                        <a:rPr lang="en-US" sz="1600" b="0" baseline="0" dirty="0" smtClean="0">
                          <a:effectLst/>
                        </a:rPr>
                        <a:t>, Evelyn Hardwick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Department</a:t>
                      </a:r>
                      <a:r>
                        <a:rPr lang="en-US" sz="1600" b="0" baseline="0" dirty="0" smtClean="0">
                          <a:effectLst/>
                        </a:rPr>
                        <a:t> of Medical Assistance Services</a:t>
                      </a:r>
                      <a:endParaRPr lang="en-US" sz="1600" b="0" dirty="0" smtClean="0">
                        <a:effectLst/>
                      </a:endParaRPr>
                    </a:p>
                  </a:txBody>
                  <a:tcPr marL="80010" marR="80010" marT="40005" marB="40005"/>
                </a:tc>
                <a:extLst>
                  <a:ext uri="{0D108BD9-81ED-4DB2-BD59-A6C34878D82A}">
                    <a16:rowId xmlns:a16="http://schemas.microsoft.com/office/drawing/2014/main" val="1528515239"/>
                  </a:ext>
                </a:extLst>
              </a:tr>
              <a:tr h="0">
                <a:tc>
                  <a:txBody>
                    <a:bodyPr/>
                    <a:lstStyle/>
                    <a:p>
                      <a:r>
                        <a:rPr lang="en-US" sz="1800" kern="1200" dirty="0" smtClean="0">
                          <a:solidFill>
                            <a:schemeClr val="tx1"/>
                          </a:solidFill>
                          <a:effectLst/>
                          <a:latin typeface="+mn-lt"/>
                          <a:ea typeface="+mn-ea"/>
                          <a:cs typeface="+mn-cs"/>
                        </a:rPr>
                        <a:t>Workforce Development Programs</a:t>
                      </a:r>
                      <a:endParaRPr lang="en-US" sz="1600" dirty="0"/>
                    </a:p>
                  </a:txBody>
                  <a:tcPr marL="80010" marR="80010" marT="40005" marB="400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Meaghan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Office of the Chief Workforce Advisor</a:t>
                      </a:r>
                    </a:p>
                  </a:txBody>
                  <a:tcPr marL="80010" marR="80010" marT="40005" marB="40005"/>
                </a:tc>
                <a:extLst>
                  <a:ext uri="{0D108BD9-81ED-4DB2-BD59-A6C34878D82A}">
                    <a16:rowId xmlns:a16="http://schemas.microsoft.com/office/drawing/2014/main" val="2208873645"/>
                  </a:ext>
                </a:extLst>
              </a:tr>
              <a:tr h="0">
                <a:tc>
                  <a:txBody>
                    <a:bodyPr/>
                    <a:lstStyle/>
                    <a:p>
                      <a:r>
                        <a:rPr lang="en-US" sz="1800" kern="1200" dirty="0" smtClean="0">
                          <a:solidFill>
                            <a:schemeClr val="tx1"/>
                          </a:solidFill>
                          <a:effectLst/>
                          <a:latin typeface="+mn-lt"/>
                          <a:ea typeface="+mn-ea"/>
                          <a:cs typeface="+mn-cs"/>
                        </a:rPr>
                        <a:t>Recruitment &amp; Retention: Medicaid	Funding, Recommendations for Workforce, and Pathways for</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Implementation</a:t>
                      </a:r>
                      <a:endParaRPr lang="en-US" sz="1600" dirty="0"/>
                    </a:p>
                  </a:txBody>
                  <a:tcPr marL="80010" marR="80010" marT="40005" marB="400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Keith 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Virginia Health Care Association – Virginia</a:t>
                      </a:r>
                      <a:r>
                        <a:rPr lang="en-US" sz="1600" b="0" baseline="0" dirty="0" smtClean="0">
                          <a:effectLst/>
                        </a:rPr>
                        <a:t> Center for Assisted Living</a:t>
                      </a:r>
                      <a:endParaRPr lang="en-US" sz="1600" b="0" dirty="0" smtClean="0">
                        <a:effectLst/>
                      </a:endParaRPr>
                    </a:p>
                  </a:txBody>
                  <a:tcPr marL="80010" marR="80010" marT="40005" marB="40005"/>
                </a:tc>
                <a:extLst>
                  <a:ext uri="{0D108BD9-81ED-4DB2-BD59-A6C34878D82A}">
                    <a16:rowId xmlns:a16="http://schemas.microsoft.com/office/drawing/2014/main" val="2280425700"/>
                  </a:ext>
                </a:extLst>
              </a:tr>
              <a:tr h="0">
                <a:tc>
                  <a:txBody>
                    <a:bodyPr/>
                    <a:lstStyle/>
                    <a:p>
                      <a:r>
                        <a:rPr lang="en-US" sz="1600" dirty="0" smtClean="0"/>
                        <a:t>Discussions of Next Steps</a:t>
                      </a:r>
                      <a:endParaRPr lang="en-US" sz="1600" dirty="0"/>
                    </a:p>
                  </a:txBody>
                  <a:tcPr marL="80010" marR="80010" marT="40005" marB="40005"/>
                </a:tc>
                <a:tc>
                  <a:txBody>
                    <a:bodyPr/>
                    <a:lstStyle/>
                    <a:p>
                      <a:r>
                        <a:rPr lang="en-US" sz="1600" dirty="0" smtClean="0"/>
                        <a:t>Ms. Allen &amp; Dr. Pratt </a:t>
                      </a:r>
                      <a:endParaRPr lang="en-US" sz="1600" b="0" dirty="0" smtClean="0">
                        <a:effectLst/>
                      </a:endParaRPr>
                    </a:p>
                    <a:p>
                      <a:pPr rtl="0"/>
                      <a:endParaRPr lang="en-US" sz="1600" b="0" dirty="0" smtClean="0">
                        <a:effectLst/>
                      </a:endParaRPr>
                    </a:p>
                  </a:txBody>
                  <a:tcPr marL="80010" marR="80010" marT="40005" marB="40005"/>
                </a:tc>
                <a:extLst>
                  <a:ext uri="{0D108BD9-81ED-4DB2-BD59-A6C34878D82A}">
                    <a16:rowId xmlns:a16="http://schemas.microsoft.com/office/drawing/2014/main" val="504980675"/>
                  </a:ext>
                </a:extLst>
              </a:tr>
              <a:tr h="835464">
                <a:tc>
                  <a:txBody>
                    <a:bodyPr/>
                    <a:lstStyle/>
                    <a:p>
                      <a:r>
                        <a:rPr lang="en-US" sz="1600" dirty="0" smtClean="0"/>
                        <a:t>Other Business</a:t>
                      </a:r>
                      <a:endParaRPr lang="en-US" sz="1600" dirty="0"/>
                    </a:p>
                  </a:txBody>
                  <a:tcPr marL="80010" marR="80010" marT="40005" marB="40005"/>
                </a:tc>
                <a:tc>
                  <a:txBody>
                    <a:bodyPr/>
                    <a:lstStyle/>
                    <a:p>
                      <a:r>
                        <a:rPr lang="en-US" sz="1600" dirty="0" smtClean="0"/>
                        <a:t>Ms. Allen &amp; Dr. Pratt </a:t>
                      </a:r>
                      <a:endParaRPr lang="en-US" sz="1600" b="0" dirty="0" smtClean="0">
                        <a:effectLst/>
                      </a:endParaRPr>
                    </a:p>
                    <a:p>
                      <a:pPr rtl="0"/>
                      <a:endParaRPr lang="en-US" sz="1600" b="0" dirty="0" smtClean="0">
                        <a:effectLst/>
                      </a:endParaRPr>
                    </a:p>
                  </a:txBody>
                  <a:tcPr marL="80010" marR="80010" marT="40005" marB="40005"/>
                </a:tc>
                <a:extLst>
                  <a:ext uri="{0D108BD9-81ED-4DB2-BD59-A6C34878D82A}">
                    <a16:rowId xmlns:a16="http://schemas.microsoft.com/office/drawing/2014/main" val="1398211792"/>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1602220" y="398091"/>
            <a:ext cx="8975915"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3000" b="1" kern="0" dirty="0">
                <a:solidFill>
                  <a:srgbClr val="F25A29"/>
                </a:solidFill>
                <a:latin typeface="Nunito"/>
                <a:ea typeface="Nunito"/>
                <a:cs typeface="Nunito"/>
                <a:sym typeface="Nunito"/>
              </a:rPr>
              <a:t>Top Occupations Within Three Target Industries </a:t>
            </a:r>
            <a:endParaRPr sz="3000" b="1" kern="0" dirty="0">
              <a:solidFill>
                <a:srgbClr val="1B243B"/>
              </a:solidFill>
              <a:latin typeface="Nunito"/>
              <a:ea typeface="Nunito"/>
              <a:cs typeface="Nunito"/>
              <a:sym typeface="Nunito"/>
            </a:endParaRPr>
          </a:p>
        </p:txBody>
      </p:sp>
      <p:pic>
        <p:nvPicPr>
          <p:cNvPr id="2" name="Picture 1" descr="Workforce Recovery - VEDP Analyses (May 6, 2020) (1) (dragged) 2.pdf"/>
          <p:cNvPicPr>
            <a:picLocks noChangeAspect="1"/>
          </p:cNvPicPr>
          <p:nvPr/>
        </p:nvPicPr>
        <p:blipFill rotWithShape="1">
          <a:blip r:embed="rId3">
            <a:extLst>
              <a:ext uri="{28A0092B-C50C-407E-A947-70E740481C1C}">
                <a14:useLocalDpi xmlns:a14="http://schemas.microsoft.com/office/drawing/2010/main" val="0"/>
              </a:ext>
            </a:extLst>
          </a:blip>
          <a:srcRect t="16006" b="28638"/>
          <a:stretch/>
        </p:blipFill>
        <p:spPr>
          <a:xfrm>
            <a:off x="1588" y="1150855"/>
            <a:ext cx="12188825" cy="5060457"/>
          </a:xfrm>
          <a:prstGeom prst="rect">
            <a:avLst/>
          </a:prstGeom>
        </p:spPr>
      </p:pic>
    </p:spTree>
    <p:extLst>
      <p:ext uri="{BB962C8B-B14F-4D97-AF65-F5344CB8AC3E}">
        <p14:creationId xmlns:p14="http://schemas.microsoft.com/office/powerpoint/2010/main" val="2719674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7419750"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Wages</a:t>
            </a:r>
            <a:endParaRPr sz="50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566049" y="524135"/>
            <a:ext cx="1622515" cy="1536088"/>
          </a:xfrm>
          <a:prstGeom prst="rect">
            <a:avLst/>
          </a:prstGeom>
          <a:noFill/>
          <a:ln>
            <a:noFill/>
          </a:ln>
        </p:spPr>
      </p:pic>
      <p:pic>
        <p:nvPicPr>
          <p:cNvPr id="5" name="Picture 4" descr="Workforce Recovery - VEDP Analyses (May 6, 2020) (1) (dragged) 2.pdf"/>
          <p:cNvPicPr>
            <a:picLocks noChangeAspect="1"/>
          </p:cNvPicPr>
          <p:nvPr/>
        </p:nvPicPr>
        <p:blipFill rotWithShape="1">
          <a:blip r:embed="rId4">
            <a:extLst>
              <a:ext uri="{28A0092B-C50C-407E-A947-70E740481C1C}">
                <a14:useLocalDpi xmlns:a14="http://schemas.microsoft.com/office/drawing/2010/main" val="0"/>
              </a:ext>
            </a:extLst>
          </a:blip>
          <a:srcRect l="889" t="24597" r="52769" b="28638"/>
          <a:stretch/>
        </p:blipFill>
        <p:spPr>
          <a:xfrm>
            <a:off x="5789680" y="1941838"/>
            <a:ext cx="5384704" cy="4075269"/>
          </a:xfrm>
          <a:prstGeom prst="rect">
            <a:avLst/>
          </a:prstGeom>
        </p:spPr>
      </p:pic>
      <p:pic>
        <p:nvPicPr>
          <p:cNvPr id="7" name="Picture 6" descr="Workforce Recovery - VEDP Analyses (May 6, 2020) (1) (dragged) 2.pdf"/>
          <p:cNvPicPr>
            <a:picLocks noChangeAspect="1"/>
          </p:cNvPicPr>
          <p:nvPr/>
        </p:nvPicPr>
        <p:blipFill rotWithShape="1">
          <a:blip r:embed="rId4">
            <a:extLst>
              <a:ext uri="{28A0092B-C50C-407E-A947-70E740481C1C}">
                <a14:useLocalDpi xmlns:a14="http://schemas.microsoft.com/office/drawing/2010/main" val="0"/>
              </a:ext>
            </a:extLst>
          </a:blip>
          <a:srcRect l="93520" t="24766" r="1143" b="28638"/>
          <a:stretch/>
        </p:blipFill>
        <p:spPr>
          <a:xfrm>
            <a:off x="11108989" y="1954390"/>
            <a:ext cx="619976" cy="4059847"/>
          </a:xfrm>
          <a:prstGeom prst="rect">
            <a:avLst/>
          </a:prstGeom>
        </p:spPr>
      </p:pic>
      <p:pic>
        <p:nvPicPr>
          <p:cNvPr id="8" name="Picture 7" descr="Screen Shot 2020-08-13 at 5.24.52 PM.png"/>
          <p:cNvPicPr>
            <a:picLocks noChangeAspect="1"/>
          </p:cNvPicPr>
          <p:nvPr/>
        </p:nvPicPr>
        <p:blipFill rotWithShape="1">
          <a:blip r:embed="rId5">
            <a:extLst>
              <a:ext uri="{28A0092B-C50C-407E-A947-70E740481C1C}">
                <a14:useLocalDpi xmlns:a14="http://schemas.microsoft.com/office/drawing/2010/main" val="0"/>
              </a:ext>
            </a:extLst>
          </a:blip>
          <a:srcRect l="1943" r="63597"/>
          <a:stretch/>
        </p:blipFill>
        <p:spPr>
          <a:xfrm>
            <a:off x="991171" y="2572886"/>
            <a:ext cx="3082356" cy="3453981"/>
          </a:xfrm>
          <a:prstGeom prst="rect">
            <a:avLst/>
          </a:prstGeom>
        </p:spPr>
      </p:pic>
      <p:pic>
        <p:nvPicPr>
          <p:cNvPr id="9" name="Picture 8" descr="Screen Shot 2020-08-13 at 5.24.52 PM.png"/>
          <p:cNvPicPr>
            <a:picLocks noChangeAspect="1"/>
          </p:cNvPicPr>
          <p:nvPr/>
        </p:nvPicPr>
        <p:blipFill rotWithShape="1">
          <a:blip r:embed="rId5">
            <a:extLst>
              <a:ext uri="{28A0092B-C50C-407E-A947-70E740481C1C}">
                <a14:useLocalDpi xmlns:a14="http://schemas.microsoft.com/office/drawing/2010/main" val="0"/>
              </a:ext>
            </a:extLst>
          </a:blip>
          <a:srcRect l="85261" r="2443"/>
          <a:stretch/>
        </p:blipFill>
        <p:spPr>
          <a:xfrm>
            <a:off x="4070001" y="2572307"/>
            <a:ext cx="1100049" cy="3454560"/>
          </a:xfrm>
          <a:prstGeom prst="rect">
            <a:avLst/>
          </a:prstGeom>
        </p:spPr>
      </p:pic>
    </p:spTree>
    <p:extLst>
      <p:ext uri="{BB962C8B-B14F-4D97-AF65-F5344CB8AC3E}">
        <p14:creationId xmlns:p14="http://schemas.microsoft.com/office/powerpoint/2010/main" val="4135710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7419750"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Training</a:t>
            </a:r>
            <a:endParaRPr sz="50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566049" y="524135"/>
            <a:ext cx="1622515" cy="1536088"/>
          </a:xfrm>
          <a:prstGeom prst="rect">
            <a:avLst/>
          </a:prstGeom>
          <a:noFill/>
          <a:ln>
            <a:noFill/>
          </a:ln>
        </p:spPr>
      </p:pic>
      <p:pic>
        <p:nvPicPr>
          <p:cNvPr id="10" name="Picture 9" descr="vcw_mobile_retin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91" y="3076223"/>
            <a:ext cx="5262032" cy="1241778"/>
          </a:xfrm>
          <a:prstGeom prst="rect">
            <a:avLst/>
          </a:prstGeom>
        </p:spPr>
      </p:pic>
      <p:pic>
        <p:nvPicPr>
          <p:cNvPr id="11" name="Picture 10"/>
          <p:cNvPicPr>
            <a:picLocks noChangeAspect="1"/>
          </p:cNvPicPr>
          <p:nvPr/>
        </p:nvPicPr>
        <p:blipFill>
          <a:blip r:embed="rId5"/>
          <a:stretch>
            <a:fillRect/>
          </a:stretch>
        </p:blipFill>
        <p:spPr>
          <a:xfrm>
            <a:off x="6669957" y="2293074"/>
            <a:ext cx="4691404" cy="2638915"/>
          </a:xfrm>
          <a:prstGeom prst="rect">
            <a:avLst/>
          </a:prstGeom>
        </p:spPr>
      </p:pic>
    </p:spTree>
    <p:extLst>
      <p:ext uri="{BB962C8B-B14F-4D97-AF65-F5344CB8AC3E}">
        <p14:creationId xmlns:p14="http://schemas.microsoft.com/office/powerpoint/2010/main" val="2254824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7419750"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Training</a:t>
            </a:r>
            <a:endParaRPr sz="50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566049" y="524135"/>
            <a:ext cx="1622515" cy="1536088"/>
          </a:xfrm>
          <a:prstGeom prst="rect">
            <a:avLst/>
          </a:prstGeom>
          <a:noFill/>
          <a:ln>
            <a:noFill/>
          </a:ln>
        </p:spPr>
      </p:pic>
      <p:sp>
        <p:nvSpPr>
          <p:cNvPr id="6" name="Google Shape;220;p15"/>
          <p:cNvSpPr txBox="1"/>
          <p:nvPr/>
        </p:nvSpPr>
        <p:spPr>
          <a:xfrm>
            <a:off x="1022945" y="2779889"/>
            <a:ext cx="4665586" cy="2370667"/>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0000"/>
              </a:lnSpc>
              <a:spcBef>
                <a:spcPts val="0"/>
              </a:spcBef>
              <a:spcAft>
                <a:spcPts val="0"/>
              </a:spcAft>
              <a:buClr>
                <a:srgbClr val="000000"/>
              </a:buClr>
            </a:pPr>
            <a:r>
              <a:rPr lang="en-US" sz="2100" kern="0" dirty="0">
                <a:solidFill>
                  <a:srgbClr val="000000"/>
                </a:solidFill>
                <a:latin typeface="Arial"/>
                <a:cs typeface="Arial"/>
                <a:sym typeface="Arial"/>
              </a:rPr>
              <a:t>The VA Ready Scholars program was created for people who are recently out of work due to the economic impact of Covid-19. </a:t>
            </a:r>
          </a:p>
          <a:p>
            <a:pPr defTabSz="457200" eaLnBrk="1" fontAlgn="auto" hangingPunct="1">
              <a:lnSpc>
                <a:spcPct val="90000"/>
              </a:lnSpc>
              <a:spcBef>
                <a:spcPts val="0"/>
              </a:spcBef>
              <a:spcAft>
                <a:spcPts val="0"/>
              </a:spcAft>
              <a:buClr>
                <a:srgbClr val="000000"/>
              </a:buClr>
            </a:pPr>
            <a:endParaRPr lang="en-US" sz="2100" kern="0" dirty="0">
              <a:solidFill>
                <a:srgbClr val="000000"/>
              </a:solidFill>
              <a:latin typeface="Arial"/>
              <a:cs typeface="Arial"/>
              <a:sym typeface="Arial"/>
            </a:endParaRPr>
          </a:p>
          <a:p>
            <a:pPr defTabSz="457200" eaLnBrk="1" fontAlgn="auto" hangingPunct="1">
              <a:lnSpc>
                <a:spcPct val="90000"/>
              </a:lnSpc>
              <a:spcBef>
                <a:spcPts val="0"/>
              </a:spcBef>
              <a:spcAft>
                <a:spcPts val="0"/>
              </a:spcAft>
              <a:buClr>
                <a:srgbClr val="000000"/>
              </a:buClr>
            </a:pPr>
            <a:r>
              <a:rPr lang="en-US" sz="2100" kern="0" dirty="0">
                <a:solidFill>
                  <a:srgbClr val="000000"/>
                </a:solidFill>
                <a:latin typeface="Arial"/>
                <a:cs typeface="Arial"/>
                <a:sym typeface="Arial"/>
              </a:rPr>
              <a:t>$1000 Credential Achievement Award and opportunities to interview with VA Companies</a:t>
            </a:r>
          </a:p>
          <a:p>
            <a:pPr defTabSz="457200" eaLnBrk="1" fontAlgn="auto" hangingPunct="1">
              <a:lnSpc>
                <a:spcPct val="90000"/>
              </a:lnSpc>
              <a:spcBef>
                <a:spcPts val="0"/>
              </a:spcBef>
              <a:spcAft>
                <a:spcPts val="0"/>
              </a:spcAft>
              <a:buClr>
                <a:srgbClr val="000000"/>
              </a:buClr>
            </a:pPr>
            <a:endParaRPr lang="en-US" sz="2100" kern="0" dirty="0">
              <a:solidFill>
                <a:srgbClr val="000000"/>
              </a:solidFill>
              <a:latin typeface="Arial"/>
              <a:cs typeface="Arial"/>
              <a:sym typeface="Arial"/>
            </a:endParaRPr>
          </a:p>
          <a:p>
            <a:pPr defTabSz="457200" eaLnBrk="1" fontAlgn="auto" hangingPunct="1">
              <a:lnSpc>
                <a:spcPct val="90000"/>
              </a:lnSpc>
              <a:spcBef>
                <a:spcPts val="0"/>
              </a:spcBef>
              <a:spcAft>
                <a:spcPts val="0"/>
              </a:spcAft>
              <a:buClr>
                <a:srgbClr val="000000"/>
              </a:buClr>
            </a:pPr>
            <a:endParaRPr lang="en-US" sz="2100" kern="0" dirty="0">
              <a:solidFill>
                <a:srgbClr val="000000"/>
              </a:solidFill>
              <a:latin typeface="Arial"/>
              <a:cs typeface="Arial"/>
              <a:sym typeface="Arial"/>
            </a:endParaRPr>
          </a:p>
        </p:txBody>
      </p:sp>
      <p:pic>
        <p:nvPicPr>
          <p:cNvPr id="2" name="Picture 1"/>
          <p:cNvPicPr>
            <a:picLocks noChangeAspect="1"/>
          </p:cNvPicPr>
          <p:nvPr/>
        </p:nvPicPr>
        <p:blipFill>
          <a:blip r:embed="rId4"/>
          <a:stretch>
            <a:fillRect/>
          </a:stretch>
        </p:blipFill>
        <p:spPr>
          <a:xfrm>
            <a:off x="6324105" y="3033331"/>
            <a:ext cx="5418267" cy="1986698"/>
          </a:xfrm>
          <a:prstGeom prst="rect">
            <a:avLst/>
          </a:prstGeom>
        </p:spPr>
      </p:pic>
    </p:spTree>
    <p:extLst>
      <p:ext uri="{BB962C8B-B14F-4D97-AF65-F5344CB8AC3E}">
        <p14:creationId xmlns:p14="http://schemas.microsoft.com/office/powerpoint/2010/main" val="7145439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806987" y="680590"/>
            <a:ext cx="10822493" cy="837000"/>
          </a:xfrm>
          <a:prstGeom prst="rect">
            <a:avLst/>
          </a:prstGeom>
          <a:noFill/>
          <a:ln>
            <a:noFill/>
          </a:ln>
        </p:spPr>
        <p:txBody>
          <a:bodyPr spcFirstLastPara="1" wrap="square" lIns="45713" tIns="22850" rIns="45713" bIns="22850" anchor="t" anchorCtr="0">
            <a:noAutofit/>
          </a:bodyPr>
          <a:lstStyle/>
          <a:p>
            <a:pPr algn="ct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COVID-19 Training</a:t>
            </a:r>
            <a:endParaRPr sz="5000" b="1" kern="0" dirty="0">
              <a:solidFill>
                <a:srgbClr val="1B243B"/>
              </a:solidFill>
              <a:latin typeface="Nunito"/>
              <a:ea typeface="Nunito"/>
              <a:cs typeface="Nunito"/>
              <a:sym typeface="Nunito"/>
            </a:endParaRPr>
          </a:p>
        </p:txBody>
      </p:sp>
      <p:sp>
        <p:nvSpPr>
          <p:cNvPr id="6" name="Google Shape;220;p15"/>
          <p:cNvSpPr txBox="1"/>
          <p:nvPr/>
        </p:nvSpPr>
        <p:spPr>
          <a:xfrm>
            <a:off x="1333398" y="1905000"/>
            <a:ext cx="9576394" cy="2370667"/>
          </a:xfrm>
          <a:prstGeom prst="rect">
            <a:avLst/>
          </a:prstGeom>
          <a:noFill/>
          <a:ln>
            <a:noFill/>
          </a:ln>
        </p:spPr>
        <p:txBody>
          <a:bodyPr spcFirstLastPara="1" wrap="square" lIns="45713" tIns="22850" rIns="45713" bIns="22850" anchor="t" anchorCtr="0">
            <a:noAutofit/>
          </a:bodyPr>
          <a:lstStyle/>
          <a:p>
            <a:pPr defTabSz="457200" eaLnBrk="1" fontAlgn="auto" hangingPunct="1">
              <a:spcBef>
                <a:spcPts val="0"/>
              </a:spcBef>
              <a:spcAft>
                <a:spcPts val="0"/>
              </a:spcAft>
              <a:buClr>
                <a:srgbClr val="000000"/>
              </a:buClr>
            </a:pPr>
            <a:r>
              <a:rPr lang="en-US" sz="2100" b="1" kern="0" dirty="0">
                <a:solidFill>
                  <a:srgbClr val="000000"/>
                </a:solidFill>
                <a:latin typeface="Calibri"/>
                <a:ea typeface="Calibri"/>
                <a:cs typeface="Calibri"/>
                <a:sym typeface="Calibri"/>
              </a:rPr>
              <a:t>$3.3 Million - National Dislocated Worker Grant for disaster assistance</a:t>
            </a:r>
            <a:endParaRPr lang="en-US" sz="2100" kern="0" dirty="0">
              <a:solidFill>
                <a:srgbClr val="000000"/>
              </a:solidFill>
              <a:latin typeface="Calibri"/>
              <a:ea typeface="Calibri"/>
              <a:cs typeface="Calibri"/>
              <a:sym typeface="Calibri"/>
            </a:endParaRPr>
          </a:p>
          <a:p>
            <a:pPr defTabSz="457200" eaLnBrk="1" fontAlgn="auto" hangingPunct="1">
              <a:spcBef>
                <a:spcPts val="0"/>
              </a:spcBef>
              <a:spcAft>
                <a:spcPts val="0"/>
              </a:spcAft>
              <a:buClr>
                <a:srgbClr val="000000"/>
              </a:buClr>
            </a:pPr>
            <a:r>
              <a:rPr lang="en-US" sz="2100" kern="0" dirty="0">
                <a:solidFill>
                  <a:srgbClr val="000000"/>
                </a:solidFill>
                <a:latin typeface="Calibri"/>
                <a:ea typeface="Calibri"/>
                <a:cs typeface="Calibri"/>
                <a:sym typeface="Calibri"/>
              </a:rPr>
              <a:t>VCCS is ready to deploy two healthcare aide education programs, with the majority of training online:</a:t>
            </a:r>
          </a:p>
          <a:p>
            <a:pPr defTabSz="457200" eaLnBrk="1" fontAlgn="auto" hangingPunct="1">
              <a:spcBef>
                <a:spcPts val="0"/>
              </a:spcBef>
              <a:spcAft>
                <a:spcPts val="0"/>
              </a:spcAft>
              <a:buClr>
                <a:srgbClr val="000000"/>
              </a:buClr>
            </a:pPr>
            <a:endParaRPr lang="en-US" sz="2100" kern="0" dirty="0">
              <a:solidFill>
                <a:srgbClr val="000000"/>
              </a:solidFill>
              <a:latin typeface="Calibri"/>
              <a:ea typeface="Calibri"/>
              <a:cs typeface="Calibri"/>
              <a:sym typeface="Calibri"/>
            </a:endParaRPr>
          </a:p>
          <a:p>
            <a:pPr marL="228600" indent="-152400" defTabSz="457200" eaLnBrk="1" fontAlgn="auto" hangingPunct="1">
              <a:spcBef>
                <a:spcPts val="0"/>
              </a:spcBef>
              <a:spcAft>
                <a:spcPts val="0"/>
              </a:spcAft>
              <a:buClr>
                <a:srgbClr val="FFFFFF"/>
              </a:buClr>
              <a:buSzPts val="3000"/>
              <a:buFont typeface="Calibri"/>
              <a:buChar char="★"/>
            </a:pPr>
            <a:r>
              <a:rPr lang="en-US" sz="2100" b="1" kern="0" dirty="0">
                <a:solidFill>
                  <a:srgbClr val="000000"/>
                </a:solidFill>
                <a:latin typeface="Calibri"/>
                <a:ea typeface="Calibri"/>
                <a:cs typeface="Calibri"/>
                <a:sym typeface="Calibri"/>
              </a:rPr>
              <a:t>Track 1 </a:t>
            </a:r>
            <a:r>
              <a:rPr lang="en-US" sz="2100" kern="0" dirty="0">
                <a:solidFill>
                  <a:srgbClr val="000000"/>
                </a:solidFill>
                <a:latin typeface="Calibri"/>
                <a:ea typeface="Calibri"/>
                <a:cs typeface="Calibri"/>
                <a:sym typeface="Calibri"/>
              </a:rPr>
              <a:t>- Available to students with some healthcare background and training </a:t>
            </a:r>
          </a:p>
          <a:p>
            <a:pPr marL="228600" defTabSz="457200" eaLnBrk="1" fontAlgn="auto" hangingPunct="1">
              <a:spcBef>
                <a:spcPts val="0"/>
              </a:spcBef>
              <a:spcAft>
                <a:spcPts val="0"/>
              </a:spcAft>
              <a:buClr>
                <a:srgbClr val="000000"/>
              </a:buClr>
            </a:pPr>
            <a:endParaRPr lang="en-US" sz="2100" kern="0" dirty="0">
              <a:solidFill>
                <a:srgbClr val="000000"/>
              </a:solidFill>
              <a:latin typeface="Calibri"/>
              <a:ea typeface="Calibri"/>
              <a:cs typeface="Calibri"/>
              <a:sym typeface="Calibri"/>
            </a:endParaRPr>
          </a:p>
          <a:p>
            <a:pPr marL="228600" indent="-152400" defTabSz="457200" eaLnBrk="1" fontAlgn="auto" hangingPunct="1">
              <a:spcBef>
                <a:spcPts val="0"/>
              </a:spcBef>
              <a:spcAft>
                <a:spcPts val="0"/>
              </a:spcAft>
              <a:buClr>
                <a:srgbClr val="FFFFFF"/>
              </a:buClr>
              <a:buSzPts val="3000"/>
              <a:buFont typeface="Calibri"/>
              <a:buChar char="★"/>
            </a:pPr>
            <a:r>
              <a:rPr lang="en-US" sz="2100" b="1" kern="0" dirty="0">
                <a:solidFill>
                  <a:srgbClr val="000000"/>
                </a:solidFill>
                <a:latin typeface="Calibri"/>
                <a:ea typeface="Calibri"/>
                <a:cs typeface="Calibri"/>
                <a:sym typeface="Calibri"/>
              </a:rPr>
              <a:t>Track 2 </a:t>
            </a:r>
            <a:r>
              <a:rPr lang="en-US" sz="2100" kern="0" dirty="0">
                <a:solidFill>
                  <a:srgbClr val="000000"/>
                </a:solidFill>
                <a:latin typeface="Calibri"/>
                <a:ea typeface="Calibri"/>
                <a:cs typeface="Calibri"/>
                <a:sym typeface="Calibri"/>
              </a:rPr>
              <a:t>- Available to displaced workers and students with no healthcare background or training</a:t>
            </a:r>
          </a:p>
          <a:p>
            <a:pPr marL="228600" indent="-152400" defTabSz="457200" eaLnBrk="1" fontAlgn="auto" hangingPunct="1">
              <a:spcBef>
                <a:spcPts val="0"/>
              </a:spcBef>
              <a:spcAft>
                <a:spcPts val="0"/>
              </a:spcAft>
              <a:buClr>
                <a:srgbClr val="FFFFFF"/>
              </a:buClr>
              <a:buSzPts val="3000"/>
              <a:buFont typeface="Calibri"/>
              <a:buChar char="★"/>
            </a:pPr>
            <a:endParaRPr lang="en-US" sz="2100" kern="0" dirty="0">
              <a:solidFill>
                <a:srgbClr val="000000"/>
              </a:solidFill>
              <a:latin typeface="Calibri"/>
              <a:ea typeface="Calibri"/>
              <a:cs typeface="Calibri"/>
              <a:sym typeface="Calibri"/>
            </a:endParaRPr>
          </a:p>
          <a:p>
            <a:pPr marL="228600" indent="-152400" defTabSz="457200" eaLnBrk="1" fontAlgn="auto" hangingPunct="1">
              <a:spcBef>
                <a:spcPts val="0"/>
              </a:spcBef>
              <a:spcAft>
                <a:spcPts val="0"/>
              </a:spcAft>
              <a:buClr>
                <a:srgbClr val="FFFFFF"/>
              </a:buClr>
              <a:buSzPts val="3000"/>
              <a:buFont typeface="Calibri"/>
              <a:buChar char="★"/>
            </a:pPr>
            <a:endParaRPr lang="en-US" sz="2100" kern="0" dirty="0">
              <a:solidFill>
                <a:srgbClr val="000000"/>
              </a:solidFill>
              <a:latin typeface="Calibri"/>
              <a:ea typeface="Calibri"/>
              <a:cs typeface="Calibri"/>
              <a:sym typeface="Calibri"/>
            </a:endParaRPr>
          </a:p>
          <a:p>
            <a:pPr marL="76200" defTabSz="457200" eaLnBrk="1" fontAlgn="auto" hangingPunct="1">
              <a:spcBef>
                <a:spcPts val="0"/>
              </a:spcBef>
              <a:spcAft>
                <a:spcPts val="0"/>
              </a:spcAft>
              <a:buClr>
                <a:srgbClr val="FFFFFF"/>
              </a:buClr>
              <a:buSzPts val="3000"/>
            </a:pPr>
            <a:r>
              <a:rPr lang="en-US" sz="2100" b="1" kern="0" dirty="0">
                <a:solidFill>
                  <a:srgbClr val="000000"/>
                </a:solidFill>
                <a:latin typeface="Calibri"/>
                <a:ea typeface="Calibri"/>
                <a:cs typeface="Calibri"/>
                <a:sym typeface="Calibri"/>
              </a:rPr>
              <a:t>The goals of the initiative are</a:t>
            </a:r>
            <a:r>
              <a:rPr lang="en-US" sz="2100" kern="0" dirty="0">
                <a:solidFill>
                  <a:srgbClr val="000000"/>
                </a:solidFill>
                <a:latin typeface="Calibri"/>
                <a:ea typeface="Calibri"/>
                <a:cs typeface="Calibri"/>
                <a:sym typeface="Calibri"/>
              </a:rPr>
              <a:t> 1) rapid implementation, 2) online training, 3) to help close the healthcare workforce gap, and 4) result in continued employment post-pandemic. </a:t>
            </a:r>
          </a:p>
          <a:p>
            <a:pPr marL="76200" defTabSz="457200" eaLnBrk="1" fontAlgn="auto" hangingPunct="1">
              <a:spcBef>
                <a:spcPts val="0"/>
              </a:spcBef>
              <a:spcAft>
                <a:spcPts val="0"/>
              </a:spcAft>
              <a:buClr>
                <a:srgbClr val="FFFFFF"/>
              </a:buClr>
              <a:buSzPts val="3000"/>
            </a:pPr>
            <a:endParaRPr lang="en-US" sz="21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9088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7419750"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5000" b="1" kern="0" dirty="0">
                <a:solidFill>
                  <a:srgbClr val="1B243B"/>
                </a:solidFill>
                <a:latin typeface="Nunito"/>
                <a:ea typeface="Nunito"/>
                <a:cs typeface="Nunito"/>
                <a:sym typeface="Nunito"/>
              </a:rPr>
              <a:t>Career Pathways</a:t>
            </a:r>
            <a:endParaRPr sz="50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566049" y="524135"/>
            <a:ext cx="1622515" cy="1536088"/>
          </a:xfrm>
          <a:prstGeom prst="rect">
            <a:avLst/>
          </a:prstGeom>
          <a:noFill/>
          <a:ln>
            <a:noFill/>
          </a:ln>
        </p:spPr>
      </p:pic>
      <p:pic>
        <p:nvPicPr>
          <p:cNvPr id="11" name="Picture 10"/>
          <p:cNvPicPr>
            <a:picLocks noChangeAspect="1"/>
          </p:cNvPicPr>
          <p:nvPr/>
        </p:nvPicPr>
        <p:blipFill>
          <a:blip r:embed="rId4"/>
          <a:stretch>
            <a:fillRect/>
          </a:stretch>
        </p:blipFill>
        <p:spPr>
          <a:xfrm>
            <a:off x="6669957" y="2293074"/>
            <a:ext cx="4691404" cy="2638915"/>
          </a:xfrm>
          <a:prstGeom prst="rect">
            <a:avLst/>
          </a:prstGeom>
        </p:spPr>
      </p:pic>
      <p:sp>
        <p:nvSpPr>
          <p:cNvPr id="6" name="Google Shape;220;p15"/>
          <p:cNvSpPr txBox="1"/>
          <p:nvPr/>
        </p:nvSpPr>
        <p:spPr>
          <a:xfrm>
            <a:off x="1065279" y="2917671"/>
            <a:ext cx="5032486" cy="2359886"/>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0000"/>
              </a:lnSpc>
              <a:spcBef>
                <a:spcPts val="0"/>
              </a:spcBef>
              <a:spcAft>
                <a:spcPts val="0"/>
              </a:spcAft>
              <a:buClr>
                <a:srgbClr val="000000"/>
              </a:buClr>
            </a:pPr>
            <a:r>
              <a:rPr lang="en-US" sz="2100" b="1" kern="0" dirty="0">
                <a:solidFill>
                  <a:srgbClr val="FF0000"/>
                </a:solidFill>
                <a:latin typeface="Lato"/>
                <a:ea typeface="Lato"/>
                <a:cs typeface="Lato"/>
                <a:sym typeface="Lato"/>
              </a:rPr>
              <a:t>G3: Get a Skill, Get a Job, Give Back </a:t>
            </a:r>
          </a:p>
          <a:p>
            <a:pPr defTabSz="457200" eaLnBrk="1" fontAlgn="auto" hangingPunct="1">
              <a:lnSpc>
                <a:spcPct val="90000"/>
              </a:lnSpc>
              <a:spcBef>
                <a:spcPts val="0"/>
              </a:spcBef>
              <a:spcAft>
                <a:spcPts val="0"/>
              </a:spcAft>
              <a:buClr>
                <a:srgbClr val="000000"/>
              </a:buClr>
            </a:pPr>
            <a:r>
              <a:rPr lang="en-US" sz="2100" kern="0" dirty="0">
                <a:solidFill>
                  <a:srgbClr val="000000"/>
                </a:solidFill>
                <a:latin typeface="Arial"/>
                <a:cs typeface="Arial"/>
                <a:sym typeface="Arial"/>
              </a:rPr>
              <a:t>The G3 Grant Program makes community college </a:t>
            </a:r>
            <a:r>
              <a:rPr lang="en-US" sz="2100" b="1" kern="0" dirty="0">
                <a:solidFill>
                  <a:srgbClr val="EDAE59"/>
                </a:solidFill>
                <a:latin typeface="Arial"/>
                <a:cs typeface="Arial"/>
                <a:sym typeface="Arial"/>
              </a:rPr>
              <a:t>more affordable </a:t>
            </a:r>
            <a:r>
              <a:rPr lang="en-US" sz="2100" kern="0" dirty="0">
                <a:solidFill>
                  <a:srgbClr val="000000"/>
                </a:solidFill>
                <a:latin typeface="Arial"/>
                <a:cs typeface="Arial"/>
                <a:sym typeface="Arial"/>
              </a:rPr>
              <a:t>for </a:t>
            </a:r>
            <a:r>
              <a:rPr lang="en-US" sz="2100" b="1" kern="0" dirty="0">
                <a:solidFill>
                  <a:srgbClr val="ECAE59"/>
                </a:solidFill>
                <a:latin typeface="Arial"/>
                <a:cs typeface="Arial"/>
                <a:sym typeface="Arial"/>
              </a:rPr>
              <a:t>low- to middle- income</a:t>
            </a:r>
            <a:r>
              <a:rPr lang="en-US" sz="2100" b="1" kern="0" dirty="0">
                <a:solidFill>
                  <a:srgbClr val="000000"/>
                </a:solidFill>
                <a:latin typeface="Arial"/>
                <a:cs typeface="Arial"/>
                <a:sym typeface="Arial"/>
              </a:rPr>
              <a:t> </a:t>
            </a:r>
            <a:r>
              <a:rPr lang="en-US" sz="2100" kern="0" dirty="0">
                <a:solidFill>
                  <a:srgbClr val="000000"/>
                </a:solidFill>
                <a:latin typeface="Arial"/>
                <a:cs typeface="Arial"/>
                <a:sym typeface="Arial"/>
              </a:rPr>
              <a:t>families seeking employment in </a:t>
            </a:r>
            <a:r>
              <a:rPr lang="en-US" sz="2100" b="1" kern="0" dirty="0">
                <a:solidFill>
                  <a:srgbClr val="EDAE59"/>
                </a:solidFill>
                <a:latin typeface="Arial"/>
                <a:cs typeface="Arial"/>
                <a:sym typeface="Arial"/>
              </a:rPr>
              <a:t>high-demand sectors</a:t>
            </a:r>
            <a:r>
              <a:rPr lang="en-US" sz="2100" b="1" kern="0" dirty="0">
                <a:solidFill>
                  <a:srgbClr val="000000"/>
                </a:solidFill>
                <a:latin typeface="Arial"/>
                <a:cs typeface="Arial"/>
                <a:sym typeface="Arial"/>
              </a:rPr>
              <a:t> </a:t>
            </a:r>
            <a:r>
              <a:rPr lang="en-US" sz="2100" kern="0" dirty="0">
                <a:solidFill>
                  <a:srgbClr val="000000"/>
                </a:solidFill>
                <a:latin typeface="Arial"/>
                <a:cs typeface="Arial"/>
                <a:sym typeface="Arial"/>
              </a:rPr>
              <a:t>such as technology, skilled trades, healthcare, early childhood education, and public safety.</a:t>
            </a:r>
            <a:endParaRPr lang="en-US" kern="0" dirty="0">
              <a:solidFill>
                <a:srgbClr val="000000"/>
              </a:solidFill>
              <a:latin typeface="Arial"/>
              <a:cs typeface="Arial"/>
              <a:sym typeface="Aria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806" y="2418645"/>
            <a:ext cx="5035624" cy="3352800"/>
          </a:xfrm>
          <a:prstGeom prst="rect">
            <a:avLst/>
          </a:prstGeom>
          <a:solidFill>
            <a:schemeClr val="bg1"/>
          </a:solidFill>
        </p:spPr>
      </p:pic>
    </p:spTree>
    <p:extLst>
      <p:ext uri="{BB962C8B-B14F-4D97-AF65-F5344CB8AC3E}">
        <p14:creationId xmlns:p14="http://schemas.microsoft.com/office/powerpoint/2010/main" val="1607715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p:nvPr/>
        </p:nvSpPr>
        <p:spPr>
          <a:xfrm>
            <a:off x="2856842" y="3265351"/>
            <a:ext cx="6478350" cy="623250"/>
          </a:xfrm>
          <a:prstGeom prst="rect">
            <a:avLst/>
          </a:prstGeom>
          <a:noFill/>
          <a:ln>
            <a:noFill/>
          </a:ln>
        </p:spPr>
        <p:txBody>
          <a:bodyPr spcFirstLastPara="1" wrap="square" lIns="45713" tIns="22850" rIns="45713" bIns="22850" anchor="t" anchorCtr="0">
            <a:noAutofit/>
          </a:bodyPr>
          <a:lstStyle/>
          <a:p>
            <a:pPr algn="ctr" defTabSz="457200" eaLnBrk="1" fontAlgn="auto" hangingPunct="1">
              <a:spcBef>
                <a:spcPts val="0"/>
              </a:spcBef>
              <a:spcAft>
                <a:spcPts val="0"/>
              </a:spcAft>
              <a:buClr>
                <a:srgbClr val="000000"/>
              </a:buClr>
            </a:pPr>
            <a:r>
              <a:rPr lang="en-US" sz="3000" b="1" kern="0" dirty="0">
                <a:solidFill>
                  <a:srgbClr val="F25A29"/>
                </a:solidFill>
                <a:latin typeface="Nunito"/>
                <a:ea typeface="Nunito"/>
                <a:cs typeface="Nunito"/>
                <a:sym typeface="Nunito"/>
              </a:rPr>
              <a:t>Lessons Learned from the COVID-19 Crisis</a:t>
            </a:r>
            <a:endParaRPr sz="3000" b="1" kern="0" dirty="0">
              <a:solidFill>
                <a:srgbClr val="F25A29"/>
              </a:solidFill>
              <a:latin typeface="Nunito"/>
              <a:ea typeface="Nunito"/>
              <a:cs typeface="Nunito"/>
              <a:sym typeface="Nunito"/>
            </a:endParaRPr>
          </a:p>
          <a:p>
            <a:pPr algn="ctr" defTabSz="457200" eaLnBrk="1" fontAlgn="auto" hangingPunct="1">
              <a:spcBef>
                <a:spcPts val="0"/>
              </a:spcBef>
              <a:spcAft>
                <a:spcPts val="0"/>
              </a:spcAft>
              <a:buClr>
                <a:srgbClr val="000000"/>
              </a:buClr>
            </a:pPr>
            <a:endParaRPr sz="3000" kern="0" dirty="0">
              <a:solidFill>
                <a:srgbClr val="F25A29"/>
              </a:solidFill>
              <a:latin typeface="Nunito"/>
              <a:ea typeface="Nunito"/>
              <a:cs typeface="Nunito"/>
              <a:sym typeface="Nunito"/>
            </a:endParaRPr>
          </a:p>
          <a:p>
            <a:pPr algn="ctr" defTabSz="457200" eaLnBrk="1" fontAlgn="auto" hangingPunct="1">
              <a:spcBef>
                <a:spcPts val="0"/>
              </a:spcBef>
              <a:spcAft>
                <a:spcPts val="0"/>
              </a:spcAft>
              <a:buClr>
                <a:srgbClr val="000000"/>
              </a:buClr>
            </a:pPr>
            <a:endParaRPr sz="3750" kern="0" dirty="0">
              <a:solidFill>
                <a:srgbClr val="615F6D"/>
              </a:solidFill>
              <a:latin typeface="Nunito"/>
              <a:ea typeface="Nunito"/>
              <a:cs typeface="Nunito"/>
              <a:sym typeface="Nunito"/>
            </a:endParaRPr>
          </a:p>
        </p:txBody>
      </p:sp>
      <p:pic>
        <p:nvPicPr>
          <p:cNvPr id="299" name="Google Shape;299;p24"/>
          <p:cNvPicPr preferRelativeResize="0"/>
          <p:nvPr/>
        </p:nvPicPr>
        <p:blipFill rotWithShape="1">
          <a:blip r:embed="rId3">
            <a:alphaModFix/>
          </a:blip>
          <a:srcRect/>
          <a:stretch/>
        </p:blipFill>
        <p:spPr>
          <a:xfrm>
            <a:off x="4021933" y="1276080"/>
            <a:ext cx="4148134" cy="1587802"/>
          </a:xfrm>
          <a:prstGeom prst="rect">
            <a:avLst/>
          </a:prstGeom>
          <a:noFill/>
          <a:ln>
            <a:noFill/>
          </a:ln>
        </p:spPr>
      </p:pic>
      <p:pic>
        <p:nvPicPr>
          <p:cNvPr id="300" name="Google Shape;300;p24"/>
          <p:cNvPicPr preferRelativeResize="0"/>
          <p:nvPr/>
        </p:nvPicPr>
        <p:blipFill rotWithShape="1">
          <a:blip r:embed="rId4">
            <a:alphaModFix amt="41000"/>
          </a:blip>
          <a:srcRect/>
          <a:stretch/>
        </p:blipFill>
        <p:spPr>
          <a:xfrm>
            <a:off x="1588" y="5355772"/>
            <a:ext cx="11332028" cy="1148746"/>
          </a:xfrm>
          <a:prstGeom prst="rect">
            <a:avLst/>
          </a:prstGeom>
          <a:noFill/>
          <a:ln>
            <a:noFill/>
          </a:ln>
        </p:spPr>
      </p:pic>
    </p:spTree>
    <p:extLst>
      <p:ext uri="{BB962C8B-B14F-4D97-AF65-F5344CB8AC3E}">
        <p14:creationId xmlns:p14="http://schemas.microsoft.com/office/powerpoint/2010/main" val="2314023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p:nvPr/>
        </p:nvSpPr>
        <p:spPr>
          <a:xfrm>
            <a:off x="2232250" y="864034"/>
            <a:ext cx="8641708" cy="837000"/>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3333"/>
              </a:lnSpc>
              <a:spcBef>
                <a:spcPts val="0"/>
              </a:spcBef>
              <a:spcAft>
                <a:spcPts val="0"/>
              </a:spcAft>
              <a:buClr>
                <a:srgbClr val="000000"/>
              </a:buClr>
            </a:pPr>
            <a:r>
              <a:rPr lang="en-US" sz="3600" b="1" kern="0" dirty="0">
                <a:solidFill>
                  <a:srgbClr val="1B243B"/>
                </a:solidFill>
                <a:latin typeface="Nunito"/>
                <a:ea typeface="Nunito"/>
                <a:cs typeface="Nunito"/>
                <a:sym typeface="Nunito"/>
              </a:rPr>
              <a:t>Retention Strategies</a:t>
            </a:r>
            <a:endParaRPr sz="3600" b="1" kern="0" dirty="0">
              <a:solidFill>
                <a:srgbClr val="1B243B"/>
              </a:solidFill>
              <a:latin typeface="Nunito"/>
              <a:ea typeface="Nunito"/>
              <a:cs typeface="Nunito"/>
              <a:sym typeface="Nunito"/>
            </a:endParaRPr>
          </a:p>
        </p:txBody>
      </p:sp>
      <p:pic>
        <p:nvPicPr>
          <p:cNvPr id="203" name="Google Shape;203;p13"/>
          <p:cNvPicPr preferRelativeResize="0"/>
          <p:nvPr/>
        </p:nvPicPr>
        <p:blipFill rotWithShape="1">
          <a:blip r:embed="rId3">
            <a:alphaModFix/>
          </a:blip>
          <a:srcRect/>
          <a:stretch/>
        </p:blipFill>
        <p:spPr>
          <a:xfrm>
            <a:off x="260878" y="397134"/>
            <a:ext cx="2040578" cy="1971405"/>
          </a:xfrm>
          <a:prstGeom prst="rect">
            <a:avLst/>
          </a:prstGeom>
          <a:noFill/>
          <a:ln>
            <a:noFill/>
          </a:ln>
        </p:spPr>
      </p:pic>
      <p:sp>
        <p:nvSpPr>
          <p:cNvPr id="5" name="Google Shape;213;p14"/>
          <p:cNvSpPr txBox="1"/>
          <p:nvPr/>
        </p:nvSpPr>
        <p:spPr>
          <a:xfrm>
            <a:off x="2098872" y="1954162"/>
            <a:ext cx="8466150" cy="4438172"/>
          </a:xfrm>
          <a:prstGeom prst="rect">
            <a:avLst/>
          </a:prstGeom>
          <a:noFill/>
          <a:ln>
            <a:noFill/>
          </a:ln>
        </p:spPr>
        <p:txBody>
          <a:bodyPr spcFirstLastPara="1" wrap="square" lIns="45713" tIns="22850" rIns="45713" bIns="22850" anchor="t" anchorCtr="0">
            <a:noAutofit/>
          </a:bodyPr>
          <a:lstStyle/>
          <a:p>
            <a:pPr defTabSz="457200" eaLnBrk="1" fontAlgn="auto" hangingPunct="1">
              <a:lnSpc>
                <a:spcPct val="90000"/>
              </a:lnSpc>
              <a:spcBef>
                <a:spcPts val="0"/>
              </a:spcBef>
              <a:spcAft>
                <a:spcPts val="0"/>
              </a:spcAft>
              <a:buClr>
                <a:srgbClr val="000000"/>
              </a:buClr>
            </a:pPr>
            <a:endParaRPr kern="0" dirty="0">
              <a:solidFill>
                <a:srgbClr val="3F3F3F"/>
              </a:solidFill>
              <a:latin typeface="Lato Light"/>
              <a:ea typeface="Lato Light"/>
              <a:cs typeface="Lato Light"/>
              <a:sym typeface="Lato Light"/>
            </a:endParaRPr>
          </a:p>
          <a:p>
            <a:pPr defTabSz="457200" eaLnBrk="1" fontAlgn="auto" hangingPunct="1">
              <a:lnSpc>
                <a:spcPct val="90000"/>
              </a:lnSpc>
              <a:spcBef>
                <a:spcPts val="500"/>
              </a:spcBef>
              <a:spcAft>
                <a:spcPts val="0"/>
              </a:spcAft>
              <a:buClr>
                <a:srgbClr val="3F3F3F"/>
              </a:buClr>
              <a:buSzPts val="3600"/>
            </a:pPr>
            <a:r>
              <a:rPr lang="en-US" sz="2400" b="1" kern="0" dirty="0">
                <a:solidFill>
                  <a:srgbClr val="3F3F3F"/>
                </a:solidFill>
                <a:latin typeface="Lato Light"/>
                <a:ea typeface="Lato Light"/>
                <a:cs typeface="Lato Light"/>
                <a:sym typeface="Lato Light"/>
              </a:rPr>
              <a:t>Pay Increases </a:t>
            </a:r>
            <a:r>
              <a:rPr lang="en-US" kern="0" dirty="0">
                <a:solidFill>
                  <a:srgbClr val="3F3F3F"/>
                </a:solidFill>
                <a:latin typeface="Lato Light"/>
                <a:ea typeface="Lato Light"/>
                <a:cs typeface="Lato Light"/>
                <a:sym typeface="Lato Light"/>
              </a:rPr>
              <a:t>| Hourly pay increases proportional to regional living wage standards</a:t>
            </a:r>
          </a:p>
          <a:p>
            <a:pPr defTabSz="457200" eaLnBrk="1" fontAlgn="auto" hangingPunct="1">
              <a:lnSpc>
                <a:spcPct val="90000"/>
              </a:lnSpc>
              <a:spcBef>
                <a:spcPts val="500"/>
              </a:spcBef>
              <a:spcAft>
                <a:spcPts val="0"/>
              </a:spcAft>
              <a:buClr>
                <a:srgbClr val="3F3F3F"/>
              </a:buClr>
              <a:buSzPts val="3600"/>
            </a:pPr>
            <a:endParaRPr lang="en-US" kern="0" dirty="0">
              <a:solidFill>
                <a:srgbClr val="3F3F3F"/>
              </a:solidFill>
              <a:latin typeface="Lato Light"/>
              <a:ea typeface="Lato Light"/>
              <a:cs typeface="Lato Light"/>
              <a:sym typeface="Lato Light"/>
            </a:endParaRPr>
          </a:p>
          <a:p>
            <a:pPr defTabSz="457200" eaLnBrk="1" fontAlgn="auto" hangingPunct="1">
              <a:lnSpc>
                <a:spcPct val="90000"/>
              </a:lnSpc>
              <a:spcBef>
                <a:spcPts val="500"/>
              </a:spcBef>
              <a:spcAft>
                <a:spcPts val="0"/>
              </a:spcAft>
              <a:buClr>
                <a:srgbClr val="3F3F3F"/>
              </a:buClr>
              <a:buSzPts val="3600"/>
            </a:pPr>
            <a:r>
              <a:rPr lang="en-US" sz="2400" b="1" kern="0" dirty="0">
                <a:solidFill>
                  <a:srgbClr val="3F3F3F"/>
                </a:solidFill>
                <a:latin typeface="Lato Light"/>
                <a:ea typeface="Lato Light"/>
                <a:cs typeface="Lato Light"/>
                <a:sym typeface="Lato Light"/>
              </a:rPr>
              <a:t>Transportation, Childcare, etc.</a:t>
            </a:r>
            <a:r>
              <a:rPr lang="en-US" sz="2400" kern="0" dirty="0">
                <a:solidFill>
                  <a:srgbClr val="3F3F3F"/>
                </a:solidFill>
                <a:latin typeface="Lato Light"/>
                <a:ea typeface="Lato Light"/>
                <a:cs typeface="Lato Light"/>
                <a:sym typeface="Lato Light"/>
              </a:rPr>
              <a:t> </a:t>
            </a:r>
            <a:r>
              <a:rPr lang="en-US" kern="0" dirty="0">
                <a:solidFill>
                  <a:srgbClr val="3F3F3F"/>
                </a:solidFill>
                <a:latin typeface="Lato Light"/>
                <a:ea typeface="Lato Light"/>
                <a:cs typeface="Lato Light"/>
                <a:sym typeface="Lato Light"/>
              </a:rPr>
              <a:t>|</a:t>
            </a:r>
            <a:r>
              <a:rPr lang="en-US" b="1" kern="0" dirty="0">
                <a:solidFill>
                  <a:srgbClr val="3F3F3F"/>
                </a:solidFill>
                <a:latin typeface="Lato Light"/>
                <a:ea typeface="Lato Light"/>
                <a:cs typeface="Lato Light"/>
                <a:sym typeface="Lato Light"/>
              </a:rPr>
              <a:t> </a:t>
            </a:r>
            <a:r>
              <a:rPr lang="en-US" kern="0" dirty="0">
                <a:solidFill>
                  <a:srgbClr val="3F3F3F"/>
                </a:solidFill>
                <a:latin typeface="Lato Light"/>
                <a:ea typeface="Lato Light"/>
                <a:cs typeface="Lato Light"/>
                <a:sym typeface="Lato Light"/>
              </a:rPr>
              <a:t>Connections to childcare, weekly childcare or transportation stipends, gas cards, etc. </a:t>
            </a:r>
          </a:p>
          <a:p>
            <a:pPr defTabSz="457200" eaLnBrk="1" fontAlgn="auto" hangingPunct="1">
              <a:lnSpc>
                <a:spcPct val="90000"/>
              </a:lnSpc>
              <a:spcBef>
                <a:spcPts val="500"/>
              </a:spcBef>
              <a:spcAft>
                <a:spcPts val="0"/>
              </a:spcAft>
              <a:buClr>
                <a:srgbClr val="3F3F3F"/>
              </a:buClr>
              <a:buSzPts val="3600"/>
            </a:pPr>
            <a:endParaRPr lang="en-US" kern="0" dirty="0">
              <a:solidFill>
                <a:srgbClr val="3F3F3F"/>
              </a:solidFill>
              <a:latin typeface="Lato Light"/>
              <a:ea typeface="Lato Light"/>
              <a:cs typeface="Lato Light"/>
              <a:sym typeface="Lato Light"/>
            </a:endParaRPr>
          </a:p>
          <a:p>
            <a:pPr defTabSz="457200" eaLnBrk="1" fontAlgn="auto" hangingPunct="1">
              <a:lnSpc>
                <a:spcPct val="90000"/>
              </a:lnSpc>
              <a:spcBef>
                <a:spcPts val="500"/>
              </a:spcBef>
              <a:spcAft>
                <a:spcPts val="0"/>
              </a:spcAft>
              <a:buClr>
                <a:srgbClr val="3F3F3F"/>
              </a:buClr>
              <a:buSzPts val="3600"/>
            </a:pPr>
            <a:r>
              <a:rPr lang="en-US" sz="2400" b="1" kern="0" dirty="0">
                <a:solidFill>
                  <a:srgbClr val="3F3F3F"/>
                </a:solidFill>
                <a:latin typeface="Lato Light"/>
                <a:ea typeface="Lato Light"/>
                <a:cs typeface="Lato Light"/>
                <a:sym typeface="Lato Light"/>
              </a:rPr>
              <a:t>Peer Mentoring </a:t>
            </a:r>
            <a:r>
              <a:rPr lang="en-US" kern="0" dirty="0">
                <a:solidFill>
                  <a:srgbClr val="3F3F3F"/>
                </a:solidFill>
                <a:latin typeface="Lato Light"/>
                <a:ea typeface="Lato Light"/>
                <a:cs typeface="Lato Light"/>
                <a:sym typeface="Lato Light"/>
              </a:rPr>
              <a:t>| Relationships with peers can help workers with feelings of isolation, challenges on the job, and problem solving </a:t>
            </a:r>
          </a:p>
          <a:p>
            <a:pPr defTabSz="457200" eaLnBrk="1" fontAlgn="auto" hangingPunct="1">
              <a:lnSpc>
                <a:spcPct val="90000"/>
              </a:lnSpc>
              <a:spcBef>
                <a:spcPts val="500"/>
              </a:spcBef>
              <a:spcAft>
                <a:spcPts val="0"/>
              </a:spcAft>
              <a:buClr>
                <a:srgbClr val="3F3F3F"/>
              </a:buClr>
              <a:buSzPts val="3600"/>
            </a:pPr>
            <a:r>
              <a:rPr lang="en-US" kern="0" dirty="0">
                <a:solidFill>
                  <a:srgbClr val="3F3F3F"/>
                </a:solidFill>
                <a:latin typeface="Lato Light"/>
                <a:ea typeface="Lato Light"/>
                <a:cs typeface="Lato Light"/>
                <a:sym typeface="Lato Light"/>
              </a:rPr>
              <a:t> </a:t>
            </a:r>
          </a:p>
          <a:p>
            <a:pPr defTabSz="457200" eaLnBrk="1" fontAlgn="auto" hangingPunct="1">
              <a:lnSpc>
                <a:spcPct val="90000"/>
              </a:lnSpc>
              <a:spcBef>
                <a:spcPts val="500"/>
              </a:spcBef>
              <a:spcAft>
                <a:spcPts val="0"/>
              </a:spcAft>
              <a:buClr>
                <a:srgbClr val="3F3F3F"/>
              </a:buClr>
              <a:buSzPts val="3600"/>
            </a:pPr>
            <a:r>
              <a:rPr lang="en-US" sz="2400" b="1" kern="0" dirty="0">
                <a:solidFill>
                  <a:srgbClr val="3F3F3F"/>
                </a:solidFill>
                <a:latin typeface="Lato Light"/>
                <a:ea typeface="Lato Light"/>
                <a:cs typeface="Lato Light"/>
                <a:sym typeface="Lato Light"/>
              </a:rPr>
              <a:t>Education and a Career Path</a:t>
            </a:r>
            <a:r>
              <a:rPr lang="en-US" b="1" kern="0" dirty="0">
                <a:solidFill>
                  <a:srgbClr val="3F3F3F"/>
                </a:solidFill>
                <a:latin typeface="Lato Light"/>
                <a:ea typeface="Lato Light"/>
                <a:cs typeface="Lato Light"/>
                <a:sym typeface="Lato Light"/>
              </a:rPr>
              <a:t> </a:t>
            </a:r>
            <a:r>
              <a:rPr lang="en-US" kern="0" dirty="0">
                <a:solidFill>
                  <a:srgbClr val="3F3F3F"/>
                </a:solidFill>
                <a:latin typeface="Lato Light"/>
                <a:ea typeface="Lato Light"/>
                <a:cs typeface="Lato Light"/>
                <a:sym typeface="Lato Light"/>
              </a:rPr>
              <a:t>| Opportunities for career advancement through education for the majority of workers with less than an associate’s degree</a:t>
            </a:r>
          </a:p>
        </p:txBody>
      </p:sp>
    </p:spTree>
    <p:extLst>
      <p:ext uri="{BB962C8B-B14F-4D97-AF65-F5344CB8AC3E}">
        <p14:creationId xmlns:p14="http://schemas.microsoft.com/office/powerpoint/2010/main" val="2845937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8247643-37AB-47DE-B7BD-7A64FEB13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AEBC3119-F8E7-4266-91B8-7A1E808B48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57D15890-6502-4FAA-AB03-AFAC88EE29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C5138816-AF06-47EE-964C-EC93C016D5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F4DBA2-46CD-4A56-9A84-08583A2B5595}"/>
              </a:ext>
            </a:extLst>
          </p:cNvPr>
          <p:cNvSpPr>
            <a:spLocks noGrp="1"/>
          </p:cNvSpPr>
          <p:nvPr>
            <p:ph type="ctrTitle"/>
          </p:nvPr>
        </p:nvSpPr>
        <p:spPr>
          <a:xfrm>
            <a:off x="4974769" y="2246744"/>
            <a:ext cx="6574972" cy="764364"/>
          </a:xfrm>
        </p:spPr>
        <p:txBody>
          <a:bodyPr vert="horz" lIns="91440" tIns="45720" rIns="91440" bIns="45720" rtlCol="0" anchor="b">
            <a:normAutofit/>
          </a:bodyPr>
          <a:lstStyle/>
          <a:p>
            <a:r>
              <a:rPr lang="en-US" sz="4800" dirty="0">
                <a:solidFill>
                  <a:schemeClr val="tx1"/>
                </a:solidFill>
                <a:latin typeface="Arial Black" panose="020B0A04020102020204" pitchFamily="34" charset="0"/>
              </a:rPr>
              <a:t>Keith Hare</a:t>
            </a:r>
          </a:p>
        </p:txBody>
      </p:sp>
      <p:pic>
        <p:nvPicPr>
          <p:cNvPr id="5" name="Picture 4">
            <a:extLst>
              <a:ext uri="{FF2B5EF4-FFF2-40B4-BE49-F238E27FC236}">
                <a16:creationId xmlns:a16="http://schemas.microsoft.com/office/drawing/2014/main" id="{07B436D7-2112-46C2-8507-700B9C605F9B}"/>
              </a:ext>
            </a:extLst>
          </p:cNvPr>
          <p:cNvPicPr>
            <a:picLocks noChangeAspect="1"/>
          </p:cNvPicPr>
          <p:nvPr/>
        </p:nvPicPr>
        <p:blipFill rotWithShape="1">
          <a:blip r:embed="rId3"/>
          <a:srcRect r="3" b="5039"/>
          <a:stretch/>
        </p:blipFill>
        <p:spPr>
          <a:xfrm>
            <a:off x="633999" y="640081"/>
            <a:ext cx="4001315" cy="5314406"/>
          </a:xfrm>
          <a:prstGeom prst="rect">
            <a:avLst/>
          </a:prstGeom>
        </p:spPr>
      </p:pic>
      <p:cxnSp>
        <p:nvCxnSpPr>
          <p:cNvPr id="51" name="Straight Connector 50">
            <a:extLst>
              <a:ext uri="{FF2B5EF4-FFF2-40B4-BE49-F238E27FC236}">
                <a16:creationId xmlns:a16="http://schemas.microsoft.com/office/drawing/2014/main" id="{87ED8B4E-BB7E-447F-A35F-4D3AF6C0A6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60E5049-7737-436A-AF83-37C70AF77733}"/>
              </a:ext>
            </a:extLst>
          </p:cNvPr>
          <p:cNvSpPr>
            <a:spLocks noGrp="1"/>
          </p:cNvSpPr>
          <p:nvPr>
            <p:ph type="subTitle" idx="1"/>
          </p:nvPr>
        </p:nvSpPr>
        <p:spPr>
          <a:xfrm>
            <a:off x="4974769" y="3171664"/>
            <a:ext cx="6574973" cy="2697429"/>
          </a:xfrm>
        </p:spPr>
        <p:txBody>
          <a:bodyPr vert="horz" lIns="0" tIns="45720" rIns="0" bIns="45720" rtlCol="0">
            <a:normAutofit fontScale="92500" lnSpcReduction="10000"/>
          </a:bodyPr>
          <a:lstStyle/>
          <a:p>
            <a:r>
              <a:rPr lang="en-US" sz="3200" b="1" kern="0" cap="none" spc="0" dirty="0">
                <a:solidFill>
                  <a:schemeClr val="tx1">
                    <a:lumMod val="75000"/>
                    <a:lumOff val="25000"/>
                  </a:schemeClr>
                </a:solidFill>
                <a:latin typeface="Arial" panose="020B0604020202020204" pitchFamily="34" charset="0"/>
                <a:cs typeface="Arial" panose="020B0604020202020204" pitchFamily="34" charset="0"/>
              </a:rPr>
              <a:t>President and CEO</a:t>
            </a:r>
          </a:p>
          <a:p>
            <a:endParaRPr lang="en-US" sz="3200" kern="0" cap="none" spc="0" dirty="0">
              <a:solidFill>
                <a:schemeClr val="tx1">
                  <a:lumMod val="75000"/>
                  <a:lumOff val="25000"/>
                </a:schemeClr>
              </a:solidFill>
              <a:latin typeface="Arial" panose="020B0604020202020204" pitchFamily="34" charset="0"/>
              <a:cs typeface="Arial" panose="020B0604020202020204" pitchFamily="34" charset="0"/>
            </a:endParaRPr>
          </a:p>
          <a:p>
            <a:endParaRPr lang="en-US" sz="3200" kern="0" cap="none" spc="0" dirty="0">
              <a:solidFill>
                <a:schemeClr val="tx1">
                  <a:lumMod val="75000"/>
                  <a:lumOff val="25000"/>
                </a:schemeClr>
              </a:solidFill>
              <a:latin typeface="Arial" panose="020B0604020202020204" pitchFamily="34" charset="0"/>
              <a:cs typeface="Arial" panose="020B0604020202020204" pitchFamily="34" charset="0"/>
            </a:endParaRPr>
          </a:p>
          <a:p>
            <a:r>
              <a:rPr lang="en-US" sz="3200" kern="0" cap="none" spc="0" dirty="0">
                <a:solidFill>
                  <a:schemeClr val="tx1">
                    <a:lumMod val="75000"/>
                    <a:lumOff val="25000"/>
                  </a:schemeClr>
                </a:solidFill>
                <a:latin typeface="Arial" panose="020B0604020202020204" pitchFamily="34" charset="0"/>
                <a:cs typeface="Arial" panose="020B0604020202020204" pitchFamily="34" charset="0"/>
              </a:rPr>
              <a:t>Chapter 932 Work Group Meeting </a:t>
            </a:r>
          </a:p>
          <a:p>
            <a:r>
              <a:rPr lang="en-US" sz="3200" kern="0" cap="none" spc="0" dirty="0">
                <a:solidFill>
                  <a:schemeClr val="tx1">
                    <a:lumMod val="75000"/>
                    <a:lumOff val="25000"/>
                  </a:schemeClr>
                </a:solidFill>
                <a:latin typeface="Arial" panose="020B0604020202020204" pitchFamily="34" charset="0"/>
                <a:cs typeface="Arial" panose="020B0604020202020204" pitchFamily="34" charset="0"/>
              </a:rPr>
              <a:t>August 17, 2020</a:t>
            </a:r>
          </a:p>
          <a:p>
            <a:endParaRPr lang="en-US" cap="none" spc="100" dirty="0">
              <a:solidFill>
                <a:schemeClr val="tx1">
                  <a:lumMod val="75000"/>
                  <a:lumOff val="25000"/>
                </a:schemeClr>
              </a:solidFill>
              <a:latin typeface="+mn-lt"/>
            </a:endParaRPr>
          </a:p>
        </p:txBody>
      </p:sp>
      <p:sp>
        <p:nvSpPr>
          <p:cNvPr id="53" name="Rectangle 52">
            <a:extLst>
              <a:ext uri="{FF2B5EF4-FFF2-40B4-BE49-F238E27FC236}">
                <a16:creationId xmlns:a16="http://schemas.microsoft.com/office/drawing/2014/main" id="{10DC0642-5384-4897-BC9B-E85F63D7BC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26015513-D3C4-4477-AA12-D8FF240AA3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454D2F76-62AA-400D-8A76-8C7914E249B8}"/>
              </a:ext>
            </a:extLst>
          </p:cNvPr>
          <p:cNvPicPr>
            <a:picLocks noChangeAspect="1"/>
          </p:cNvPicPr>
          <p:nvPr/>
        </p:nvPicPr>
        <p:blipFill>
          <a:blip r:embed="rId4"/>
          <a:stretch>
            <a:fillRect/>
          </a:stretch>
        </p:blipFill>
        <p:spPr>
          <a:xfrm>
            <a:off x="4635314" y="970777"/>
            <a:ext cx="5462490" cy="1094327"/>
          </a:xfrm>
          <a:prstGeom prst="rect">
            <a:avLst/>
          </a:prstGeom>
        </p:spPr>
      </p:pic>
    </p:spTree>
    <p:extLst>
      <p:ext uri="{BB962C8B-B14F-4D97-AF65-F5344CB8AC3E}">
        <p14:creationId xmlns:p14="http://schemas.microsoft.com/office/powerpoint/2010/main" val="2601307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154083" y="391554"/>
            <a:ext cx="10058400" cy="1449387"/>
          </a:xfrm>
        </p:spPr>
        <p:txBody>
          <a:bodyPr>
            <a:normAutofit/>
          </a:bodyPr>
          <a:lstStyle/>
          <a:p>
            <a:r>
              <a:rPr lang="en-US" sz="4400" dirty="0">
                <a:solidFill>
                  <a:srgbClr val="3255A5"/>
                </a:solidFill>
                <a:latin typeface="Arial Black" panose="020B0A04020102020204" pitchFamily="34" charset="0"/>
              </a:rPr>
              <a:t>342 Provider Members </a:t>
            </a:r>
          </a:p>
        </p:txBody>
      </p:sp>
      <p:graphicFrame>
        <p:nvGraphicFramePr>
          <p:cNvPr id="7" name="Content Placeholder 4">
            <a:extLst>
              <a:ext uri="{FF2B5EF4-FFF2-40B4-BE49-F238E27FC236}">
                <a16:creationId xmlns:a16="http://schemas.microsoft.com/office/drawing/2014/main" id="{AA5571DE-A918-47A0-B837-023AF75BCA94}"/>
              </a:ext>
            </a:extLst>
          </p:cNvPr>
          <p:cNvGraphicFramePr>
            <a:graphicFrameLocks noGrp="1"/>
          </p:cNvGraphicFramePr>
          <p:nvPr>
            <p:ph idx="4294967295"/>
            <p:extLst/>
          </p:nvPr>
        </p:nvGraphicFramePr>
        <p:xfrm>
          <a:off x="1106977" y="2139000"/>
          <a:ext cx="1035843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drawing&#10;&#10;Description automatically generated">
            <a:extLst>
              <a:ext uri="{FF2B5EF4-FFF2-40B4-BE49-F238E27FC236}">
                <a16:creationId xmlns:a16="http://schemas.microsoft.com/office/drawing/2014/main" id="{F41BEB82-D851-42FA-8AF0-AD2AB5038B8F}"/>
              </a:ext>
            </a:extLst>
          </p:cNvPr>
          <p:cNvPicPr>
            <a:picLocks noChangeAspect="1"/>
          </p:cNvPicPr>
          <p:nvPr/>
        </p:nvPicPr>
        <p:blipFill>
          <a:blip r:embed="rId8"/>
          <a:stretch>
            <a:fillRect/>
          </a:stretch>
        </p:blipFill>
        <p:spPr>
          <a:xfrm>
            <a:off x="1106977" y="353617"/>
            <a:ext cx="3656382" cy="731520"/>
          </a:xfrm>
          <a:prstGeom prst="rect">
            <a:avLst/>
          </a:prstGeom>
        </p:spPr>
      </p:pic>
    </p:spTree>
    <p:extLst>
      <p:ext uri="{BB962C8B-B14F-4D97-AF65-F5344CB8AC3E}">
        <p14:creationId xmlns:p14="http://schemas.microsoft.com/office/powerpoint/2010/main" val="34999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Public Comment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Written comments were emailed to members </a:t>
            </a:r>
            <a:r>
              <a:rPr lang="en-US" smtClean="0"/>
              <a:t>on Monday morning</a:t>
            </a:r>
            <a:endParaRPr lang="en-US" dirty="0" smtClean="0"/>
          </a:p>
          <a:p>
            <a:pPr lvl="1">
              <a:buFont typeface="Arial" panose="020B0604020202020204" pitchFamily="34" charset="0"/>
              <a:buChar char="•"/>
            </a:pPr>
            <a:r>
              <a:rPr lang="en-US" dirty="0"/>
              <a:t>Posted </a:t>
            </a:r>
            <a:r>
              <a:rPr lang="en-US" dirty="0" smtClean="0"/>
              <a:t>on OLC’s website at </a:t>
            </a:r>
            <a:r>
              <a:rPr lang="en-US" dirty="0">
                <a:hlinkClick r:id="rId2"/>
              </a:rPr>
              <a:t>https://www.vdh.virginia.gov/licensure-and-certification/laws-regulations-and-guidelines/current-legislative-work-groups-reports</a:t>
            </a:r>
            <a:r>
              <a:rPr lang="en-US" dirty="0" smtClean="0">
                <a:hlinkClick r:id="rId2"/>
              </a:rPr>
              <a:t>/</a:t>
            </a:r>
            <a:r>
              <a:rPr lang="en-US" dirty="0" smtClean="0"/>
              <a:t> under Ch. 932 (2020 Acts of Assembly) in the “Meetings” section</a:t>
            </a:r>
          </a:p>
          <a:p>
            <a:pPr>
              <a:buFont typeface="Arial" panose="020B0604020202020204" pitchFamily="34" charset="0"/>
              <a:buChar char="•"/>
            </a:pPr>
            <a:r>
              <a:rPr lang="en-US" dirty="0" smtClean="0"/>
              <a:t>As a reminder, a summary of written comments will be included in the work group’s final report</a:t>
            </a:r>
          </a:p>
          <a:p>
            <a:pPr>
              <a:buFont typeface="Arial" panose="020B0604020202020204" pitchFamily="34" charset="0"/>
              <a:buChar char="•"/>
            </a:pPr>
            <a:r>
              <a:rPr lang="en-US" dirty="0" smtClean="0"/>
              <a:t>Written comments should be sent to </a:t>
            </a:r>
            <a:r>
              <a:rPr lang="en-US" dirty="0" smtClean="0">
                <a:hlinkClick r:id="rId3"/>
              </a:rPr>
              <a:t>Rebekah.Allen@vdh.virginia.gov</a:t>
            </a:r>
            <a:r>
              <a:rPr lang="en-US" dirty="0" smtClean="0"/>
              <a:t> and </a:t>
            </a:r>
            <a:r>
              <a:rPr lang="en-US" dirty="0" smtClean="0">
                <a:hlinkClick r:id="rId4"/>
              </a:rPr>
              <a:t>Carole.Pratt@vdh.virginia.gov</a:t>
            </a:r>
            <a:endParaRPr lang="en-US" dirty="0" smtClean="0"/>
          </a:p>
        </p:txBody>
      </p:sp>
    </p:spTree>
    <p:extLst>
      <p:ext uri="{BB962C8B-B14F-4D97-AF65-F5344CB8AC3E}">
        <p14:creationId xmlns:p14="http://schemas.microsoft.com/office/powerpoint/2010/main" val="294301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2E3B51-1B25-4616-9153-36A57F86DBD2}"/>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4000" dirty="0">
                <a:solidFill>
                  <a:srgbClr val="FFFFFF"/>
                </a:solidFill>
                <a:latin typeface="Arial Black" panose="020B0A04020102020204" pitchFamily="34" charset="0"/>
              </a:rPr>
              <a:t>Virginia’s Nursing Facilities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67ACE7-4C44-457C-A99A-645642346EA2}"/>
              </a:ext>
            </a:extLst>
          </p:cNvPr>
          <p:cNvSpPr>
            <a:spLocks noGrp="1"/>
          </p:cNvSpPr>
          <p:nvPr>
            <p:ph idx="4294967295"/>
          </p:nvPr>
        </p:nvSpPr>
        <p:spPr>
          <a:xfrm>
            <a:off x="4566936" y="605896"/>
            <a:ext cx="7382048" cy="5646208"/>
          </a:xfrm>
        </p:spPr>
        <p:txBody>
          <a:bodyPr vert="horz" lIns="0" tIns="45720" rIns="0" bIns="45720" rtlCol="0" anchor="ctr">
            <a:noAutofit/>
          </a:bodyPr>
          <a:lstStyle/>
          <a:p>
            <a:pPr marL="0" indent="0" fontAlgn="base">
              <a:buFont typeface="Calibri" panose="020F0502020204030204" pitchFamily="34" charset="0"/>
              <a:buNone/>
            </a:pPr>
            <a:r>
              <a:rPr lang="en-US" sz="2800" b="1" dirty="0">
                <a:latin typeface="Arial" panose="020B0604020202020204" pitchFamily="34" charset="0"/>
                <a:cs typeface="Arial" panose="020B0604020202020204" pitchFamily="34" charset="0"/>
              </a:rPr>
              <a:t>“Typical” NH has ~120 dually-certified beds</a:t>
            </a:r>
          </a:p>
          <a:p>
            <a:pPr lvl="1" fontAlgn="base">
              <a:buFont typeface="Calibri" panose="020F0502020204030204" pitchFamily="34" charset="0"/>
              <a:buChar char="►"/>
            </a:pPr>
            <a:r>
              <a:rPr lang="en-US" sz="2800" dirty="0">
                <a:latin typeface="Arial" panose="020B0604020202020204" pitchFamily="34" charset="0"/>
                <a:cs typeface="Arial" panose="020B0604020202020204" pitchFamily="34" charset="0"/>
              </a:rPr>
              <a:t> Short-term rehab services (usu. Medicare) </a:t>
            </a:r>
          </a:p>
          <a:p>
            <a:pPr lvl="1" fontAlgn="base">
              <a:buFont typeface="Calibri" panose="020F0502020204030204" pitchFamily="34" charset="0"/>
              <a:buChar char="►"/>
            </a:pPr>
            <a:r>
              <a:rPr lang="en-US" sz="2800" dirty="0">
                <a:latin typeface="Arial" panose="020B0604020202020204" pitchFamily="34" charset="0"/>
                <a:cs typeface="Arial" panose="020B0604020202020204" pitchFamily="34" charset="0"/>
              </a:rPr>
              <a:t> Long-term services and supports (almost exclusively Medicaid)</a:t>
            </a:r>
          </a:p>
          <a:p>
            <a:pPr lvl="1" fontAlgn="base">
              <a:buFont typeface="Calibri" panose="020F0502020204030204" pitchFamily="34" charset="0"/>
              <a:buChar char="►"/>
            </a:pPr>
            <a:r>
              <a:rPr lang="en-US" sz="2800" dirty="0">
                <a:latin typeface="Arial" panose="020B0604020202020204" pitchFamily="34" charset="0"/>
                <a:cs typeface="Arial" panose="020B0604020202020204" pitchFamily="34" charset="0"/>
              </a:rPr>
              <a:t> Before COVID, occupancy averaged 86% (i.e., the average NH was providing care for ~102 patients/residents)</a:t>
            </a:r>
          </a:p>
          <a:p>
            <a:pPr lvl="1" fontAlgn="base">
              <a:buFont typeface="Calibri" panose="020F0502020204030204" pitchFamily="34" charset="0"/>
              <a:buChar char="►"/>
            </a:pPr>
            <a:r>
              <a:rPr lang="en-US" sz="2800" dirty="0">
                <a:latin typeface="Arial" panose="020B0604020202020204" pitchFamily="34" charset="0"/>
                <a:cs typeface="Arial" panose="020B0604020202020204" pitchFamily="34" charset="0"/>
              </a:rPr>
              <a:t>90K patients served each year </a:t>
            </a:r>
          </a:p>
          <a:p>
            <a:pPr lvl="2" fontAlgn="base">
              <a:buFont typeface="Calibri" panose="020F0502020204030204" pitchFamily="34" charset="0"/>
              <a:buChar char="►"/>
            </a:pPr>
            <a:endParaRPr lang="en-US" sz="2800" dirty="0">
              <a:latin typeface="Arial" panose="020B0604020202020204" pitchFamily="34" charset="0"/>
              <a:cs typeface="Arial" panose="020B0604020202020204" pitchFamily="34" charset="0"/>
            </a:endParaRPr>
          </a:p>
          <a:p>
            <a:pPr marL="0" indent="0" fontAlgn="base">
              <a:buFont typeface="Calibri" panose="020F0502020204030204" pitchFamily="34" charset="0"/>
              <a:buNone/>
            </a:pPr>
            <a:r>
              <a:rPr lang="en-US" sz="2800" b="1" dirty="0">
                <a:latin typeface="Arial" panose="020B0604020202020204" pitchFamily="34" charset="0"/>
                <a:cs typeface="Arial" panose="020B0604020202020204" pitchFamily="34" charset="0"/>
              </a:rPr>
              <a:t>Employ nearly 30,000 FTEs</a:t>
            </a:r>
          </a:p>
          <a:p>
            <a:pPr lvl="1" fontAlgn="base">
              <a:buFont typeface="Calibri" panose="020F0502020204030204" pitchFamily="34" charset="0"/>
              <a:buChar char="►"/>
            </a:pPr>
            <a:r>
              <a:rPr lang="en-US" sz="2800" dirty="0">
                <a:latin typeface="Arial" panose="020B0604020202020204" pitchFamily="34" charset="0"/>
                <a:cs typeface="Arial" panose="020B0604020202020204" pitchFamily="34" charset="0"/>
              </a:rPr>
              <a:t>More than half are direct care and therapy providers</a:t>
            </a:r>
          </a:p>
          <a:p>
            <a:pPr lvl="1" fontAlgn="base">
              <a:buFont typeface="Calibri" panose="020F0502020204030204" pitchFamily="34" charset="0"/>
              <a:buChar char="►"/>
            </a:pPr>
            <a:r>
              <a:rPr lang="en-US" sz="2800" dirty="0">
                <a:latin typeface="Arial" panose="020B0604020202020204" pitchFamily="34" charset="0"/>
                <a:cs typeface="Arial" panose="020B0604020202020204" pitchFamily="34" charset="0"/>
              </a:rPr>
              <a:t>Personnel costs = largest expense</a:t>
            </a:r>
          </a:p>
        </p:txBody>
      </p:sp>
      <p:pic>
        <p:nvPicPr>
          <p:cNvPr id="5" name="Picture 4">
            <a:extLst>
              <a:ext uri="{FF2B5EF4-FFF2-40B4-BE49-F238E27FC236}">
                <a16:creationId xmlns:a16="http://schemas.microsoft.com/office/drawing/2014/main" id="{824BEF1A-02CC-4BBE-BFB6-6D857231AB43}"/>
              </a:ext>
            </a:extLst>
          </p:cNvPr>
          <p:cNvPicPr>
            <a:picLocks noChangeAspect="1"/>
          </p:cNvPicPr>
          <p:nvPr/>
        </p:nvPicPr>
        <p:blipFill>
          <a:blip r:embed="rId3"/>
          <a:stretch>
            <a:fillRect/>
          </a:stretch>
        </p:blipFill>
        <p:spPr>
          <a:xfrm>
            <a:off x="10247615" y="6318588"/>
            <a:ext cx="1825754" cy="365760"/>
          </a:xfrm>
          <a:prstGeom prst="rect">
            <a:avLst/>
          </a:prstGeom>
        </p:spPr>
      </p:pic>
    </p:spTree>
    <p:extLst>
      <p:ext uri="{BB962C8B-B14F-4D97-AF65-F5344CB8AC3E}">
        <p14:creationId xmlns:p14="http://schemas.microsoft.com/office/powerpoint/2010/main" val="3431706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38B8727-D318-4B70-B353-C390602FF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B0C8367-28B6-4EF1-B182-01BEC9872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21C769-95BE-4E98-A553-0111E672A4DF}"/>
              </a:ext>
            </a:extLst>
          </p:cNvPr>
          <p:cNvSpPr>
            <a:spLocks noGrp="1"/>
          </p:cNvSpPr>
          <p:nvPr>
            <p:ph type="title"/>
          </p:nvPr>
        </p:nvSpPr>
        <p:spPr>
          <a:xfrm>
            <a:off x="482989" y="1999646"/>
            <a:ext cx="3084844" cy="2103875"/>
          </a:xfrm>
        </p:spPr>
        <p:txBody>
          <a:bodyPr>
            <a:normAutofit/>
          </a:bodyPr>
          <a:lstStyle/>
          <a:p>
            <a:r>
              <a:rPr lang="en-US" sz="3600" dirty="0">
                <a:solidFill>
                  <a:srgbClr val="FFFFFF"/>
                </a:solidFill>
                <a:latin typeface="Arial Black" panose="020B0A04020102020204" pitchFamily="34" charset="0"/>
              </a:rPr>
              <a:t>Residents in Our Care</a:t>
            </a:r>
          </a:p>
        </p:txBody>
      </p:sp>
      <p:sp>
        <p:nvSpPr>
          <p:cNvPr id="3" name="Content Placeholder 2">
            <a:extLst>
              <a:ext uri="{FF2B5EF4-FFF2-40B4-BE49-F238E27FC236}">
                <a16:creationId xmlns:a16="http://schemas.microsoft.com/office/drawing/2014/main" id="{FB89F4AC-A456-4B2D-934F-85A2ED03FAA1}"/>
              </a:ext>
            </a:extLst>
          </p:cNvPr>
          <p:cNvSpPr>
            <a:spLocks noGrp="1"/>
          </p:cNvSpPr>
          <p:nvPr>
            <p:ph idx="1"/>
          </p:nvPr>
        </p:nvSpPr>
        <p:spPr>
          <a:xfrm>
            <a:off x="4668928" y="516835"/>
            <a:ext cx="6952538" cy="1409424"/>
          </a:xfrm>
        </p:spPr>
        <p:txBody>
          <a:bodyPr>
            <a:normAutofit/>
          </a:bodyPr>
          <a:lstStyle/>
          <a:p>
            <a:pPr marL="0" lvl="1" indent="0" algn="ctr" fontAlgn="base">
              <a:spcBef>
                <a:spcPts val="1200"/>
              </a:spcBef>
              <a:spcAft>
                <a:spcPts val="200"/>
              </a:spcAft>
              <a:buClr>
                <a:srgbClr val="99CB38"/>
              </a:buClr>
              <a:buSzPct val="100000"/>
              <a:buNone/>
            </a:pPr>
            <a:r>
              <a:rPr lang="en-US" sz="2800" b="1" kern="0" dirty="0">
                <a:latin typeface="Arial" panose="020B0604020202020204" pitchFamily="34" charset="0"/>
                <a:cs typeface="Arial" panose="020B0604020202020204" pitchFamily="34" charset="0"/>
              </a:rPr>
              <a:t>6 in 10 Virginia Nursing Home Residents Rely on Medicaid for Their Care</a:t>
            </a:r>
            <a:endParaRPr lang="en-US" sz="2800" kern="0" dirty="0"/>
          </a:p>
        </p:txBody>
      </p:sp>
      <p:sp>
        <p:nvSpPr>
          <p:cNvPr id="21" name="Rectangle 20">
            <a:extLst>
              <a:ext uri="{FF2B5EF4-FFF2-40B4-BE49-F238E27FC236}">
                <a16:creationId xmlns:a16="http://schemas.microsoft.com/office/drawing/2014/main" id="{649E3F4C-17F5-49E4-B05F-80C6B348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a:extLst>
              <a:ext uri="{FF2B5EF4-FFF2-40B4-BE49-F238E27FC236}">
                <a16:creationId xmlns:a16="http://schemas.microsoft.com/office/drawing/2014/main" id="{84344AA6-34B2-44C5-9CA7-9931837BC62E}"/>
              </a:ext>
            </a:extLst>
          </p:cNvPr>
          <p:cNvSpPr txBox="1"/>
          <p:nvPr/>
        </p:nvSpPr>
        <p:spPr>
          <a:xfrm>
            <a:off x="4746156" y="5625062"/>
            <a:ext cx="609805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Breakdown of Nursing Facility Utilization Data by Payer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Virginia Health Information, 2016</a:t>
            </a:r>
          </a:p>
        </p:txBody>
      </p:sp>
      <p:pic>
        <p:nvPicPr>
          <p:cNvPr id="14" name="Picture 13">
            <a:extLst>
              <a:ext uri="{FF2B5EF4-FFF2-40B4-BE49-F238E27FC236}">
                <a16:creationId xmlns:a16="http://schemas.microsoft.com/office/drawing/2014/main" id="{D561C565-861F-4748-96BA-30D262CDC743}"/>
              </a:ext>
            </a:extLst>
          </p:cNvPr>
          <p:cNvPicPr>
            <a:picLocks noChangeAspect="1"/>
          </p:cNvPicPr>
          <p:nvPr/>
        </p:nvPicPr>
        <p:blipFill>
          <a:blip r:embed="rId3"/>
          <a:stretch>
            <a:fillRect/>
          </a:stretch>
        </p:blipFill>
        <p:spPr>
          <a:xfrm>
            <a:off x="9931337" y="6241531"/>
            <a:ext cx="1825754" cy="365760"/>
          </a:xfrm>
          <a:prstGeom prst="rect">
            <a:avLst/>
          </a:prstGeom>
        </p:spPr>
      </p:pic>
      <p:graphicFrame>
        <p:nvGraphicFramePr>
          <p:cNvPr id="4" name="Chart 3">
            <a:extLst>
              <a:ext uri="{FF2B5EF4-FFF2-40B4-BE49-F238E27FC236}">
                <a16:creationId xmlns:a16="http://schemas.microsoft.com/office/drawing/2014/main" id="{65259828-3B51-4151-9C26-E970672F9039}"/>
              </a:ext>
            </a:extLst>
          </p:cNvPr>
          <p:cNvGraphicFramePr/>
          <p:nvPr>
            <p:extLst/>
          </p:nvPr>
        </p:nvGraphicFramePr>
        <p:xfrm>
          <a:off x="4668928" y="1606379"/>
          <a:ext cx="6952538" cy="37679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7051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21C769-95BE-4E98-A553-0111E672A4D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Black" panose="020B0A04020102020204" pitchFamily="34" charset="0"/>
              </a:rPr>
              <a:t>Residents in Our Care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B89F4AC-A456-4B2D-934F-85A2ED03FAA1}"/>
              </a:ext>
            </a:extLst>
          </p:cNvPr>
          <p:cNvSpPr>
            <a:spLocks noGrp="1"/>
          </p:cNvSpPr>
          <p:nvPr>
            <p:ph idx="1"/>
          </p:nvPr>
        </p:nvSpPr>
        <p:spPr>
          <a:xfrm>
            <a:off x="4566936" y="605896"/>
            <a:ext cx="7132694" cy="5646208"/>
          </a:xfrm>
        </p:spPr>
        <p:txBody>
          <a:bodyPr anchor="ctr">
            <a:noAutofit/>
          </a:bodyPr>
          <a:lstStyle/>
          <a:p>
            <a:pPr marL="457200" lvl="1" indent="-457200" fontAlgn="base">
              <a:spcBef>
                <a:spcPts val="1200"/>
              </a:spcBef>
              <a:spcAft>
                <a:spcPts val="200"/>
              </a:spcAft>
              <a:buClr>
                <a:srgbClr val="99CB38"/>
              </a:buClr>
              <a:buSzPct val="100000"/>
              <a:buFont typeface="Arial" panose="020B0604020202020204" pitchFamily="34" charset="0"/>
              <a:buChar char="►"/>
            </a:pPr>
            <a:r>
              <a:rPr lang="en-US" sz="2800" kern="0" dirty="0">
                <a:latin typeface="Arial" panose="020B0604020202020204" pitchFamily="34" charset="0"/>
                <a:cs typeface="Arial" panose="020B0604020202020204" pitchFamily="34" charset="0"/>
              </a:rPr>
              <a:t>Average age of a long-stay resident = </a:t>
            </a:r>
            <a:r>
              <a:rPr lang="en-US" sz="2800" b="1" kern="0" dirty="0">
                <a:latin typeface="Arial" panose="020B0604020202020204" pitchFamily="34" charset="0"/>
                <a:cs typeface="Arial" panose="020B0604020202020204" pitchFamily="34" charset="0"/>
              </a:rPr>
              <a:t>79.1 years</a:t>
            </a:r>
          </a:p>
          <a:p>
            <a:pPr marL="91440" lvl="1" indent="-91440" fontAlgn="base">
              <a:spcBef>
                <a:spcPts val="1200"/>
              </a:spcBef>
              <a:spcAft>
                <a:spcPts val="200"/>
              </a:spcAft>
              <a:buClr>
                <a:srgbClr val="99CB38"/>
              </a:buClr>
              <a:buSzPct val="100000"/>
              <a:buFont typeface="Arial" panose="020B0604020202020204" pitchFamily="34" charset="0"/>
              <a:buChar char="►"/>
            </a:pPr>
            <a:r>
              <a:rPr lang="en-US" sz="2800" kern="0" dirty="0">
                <a:latin typeface="Arial" panose="020B0604020202020204" pitchFamily="34" charset="0"/>
                <a:cs typeface="Arial" panose="020B0604020202020204" pitchFamily="34" charset="0"/>
              </a:rPr>
              <a:t> Highly dependent for assistance needing help with </a:t>
            </a:r>
            <a:r>
              <a:rPr lang="en-US" sz="2800" b="1" kern="0" dirty="0">
                <a:latin typeface="Arial" panose="020B0604020202020204" pitchFamily="34" charset="0"/>
                <a:cs typeface="Arial" panose="020B0604020202020204" pitchFamily="34" charset="0"/>
              </a:rPr>
              <a:t>8.1 ADLs*</a:t>
            </a:r>
          </a:p>
          <a:p>
            <a:pPr marL="91440" lvl="1" indent="-91440" fontAlgn="base">
              <a:spcBef>
                <a:spcPts val="1200"/>
              </a:spcBef>
              <a:spcAft>
                <a:spcPts val="200"/>
              </a:spcAft>
              <a:buClr>
                <a:srgbClr val="99CB38"/>
              </a:buClr>
              <a:buSzPct val="100000"/>
              <a:buFont typeface="Arial" panose="020B0604020202020204" pitchFamily="34" charset="0"/>
              <a:buChar char="►"/>
            </a:pPr>
            <a:r>
              <a:rPr lang="en-US" sz="2800" kern="0" dirty="0">
                <a:latin typeface="Arial" panose="020B0604020202020204" pitchFamily="34" charset="0"/>
                <a:cs typeface="Arial" panose="020B0604020202020204" pitchFamily="34" charset="0"/>
              </a:rPr>
              <a:t> </a:t>
            </a:r>
            <a:r>
              <a:rPr lang="en-US" sz="2800" b="1" kern="0" dirty="0">
                <a:latin typeface="Arial" panose="020B0604020202020204" pitchFamily="34" charset="0"/>
                <a:cs typeface="Arial" panose="020B0604020202020204" pitchFamily="34" charset="0"/>
              </a:rPr>
              <a:t>54%</a:t>
            </a:r>
            <a:r>
              <a:rPr lang="en-US" sz="2800" kern="0" dirty="0">
                <a:latin typeface="Arial" panose="020B0604020202020204" pitchFamily="34" charset="0"/>
                <a:cs typeface="Arial" panose="020B0604020202020204" pitchFamily="34" charset="0"/>
              </a:rPr>
              <a:t> of have some form of dementia</a:t>
            </a:r>
          </a:p>
          <a:p>
            <a:pPr marL="0" lvl="1" indent="0" fontAlgn="base">
              <a:spcBef>
                <a:spcPts val="1200"/>
              </a:spcBef>
              <a:spcAft>
                <a:spcPts val="200"/>
              </a:spcAft>
              <a:buClr>
                <a:srgbClr val="99CB38"/>
              </a:buClr>
              <a:buSzPct val="100000"/>
              <a:buNone/>
            </a:pPr>
            <a:endParaRPr lang="en-US" sz="2800" kern="0" dirty="0">
              <a:latin typeface="Arial" panose="020B0604020202020204" pitchFamily="34" charset="0"/>
              <a:cs typeface="Arial" panose="020B0604020202020204" pitchFamily="34" charset="0"/>
            </a:endParaRPr>
          </a:p>
          <a:p>
            <a:pPr marL="0" lvl="1" indent="0" fontAlgn="base">
              <a:spcBef>
                <a:spcPts val="1200"/>
              </a:spcBef>
              <a:spcAft>
                <a:spcPts val="200"/>
              </a:spcAft>
              <a:buClr>
                <a:srgbClr val="99CB38"/>
              </a:buClr>
              <a:buSzPct val="100000"/>
              <a:buNone/>
            </a:pPr>
            <a:r>
              <a:rPr lang="en-US" sz="2800" b="1" kern="0" dirty="0">
                <a:latin typeface="Arial" panose="020B0604020202020204" pitchFamily="34" charset="0"/>
                <a:cs typeface="Arial" panose="020B0604020202020204" pitchFamily="34" charset="0"/>
              </a:rPr>
              <a:t>*Virginia’s metrics for long-term care residents are higher than the national average, meaning their care needs are greater.</a:t>
            </a:r>
            <a:endParaRPr lang="en-US" sz="2800" kern="0" dirty="0"/>
          </a:p>
        </p:txBody>
      </p:sp>
      <p:pic>
        <p:nvPicPr>
          <p:cNvPr id="5" name="Picture 4">
            <a:extLst>
              <a:ext uri="{FF2B5EF4-FFF2-40B4-BE49-F238E27FC236}">
                <a16:creationId xmlns:a16="http://schemas.microsoft.com/office/drawing/2014/main" id="{214BFFDC-FB0E-4A3A-A8EE-F4753C3BCB2E}"/>
              </a:ext>
            </a:extLst>
          </p:cNvPr>
          <p:cNvPicPr>
            <a:picLocks noChangeAspect="1"/>
          </p:cNvPicPr>
          <p:nvPr/>
        </p:nvPicPr>
        <p:blipFill>
          <a:blip r:embed="rId3"/>
          <a:stretch>
            <a:fillRect/>
          </a:stretch>
        </p:blipFill>
        <p:spPr>
          <a:xfrm>
            <a:off x="9958881" y="6189292"/>
            <a:ext cx="1825754" cy="365760"/>
          </a:xfrm>
          <a:prstGeom prst="rect">
            <a:avLst/>
          </a:prstGeom>
        </p:spPr>
      </p:pic>
    </p:spTree>
    <p:extLst>
      <p:ext uri="{BB962C8B-B14F-4D97-AF65-F5344CB8AC3E}">
        <p14:creationId xmlns:p14="http://schemas.microsoft.com/office/powerpoint/2010/main" val="1632529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9429FF-D681-4A0D-AA87-F94E8B92D1ED}"/>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Black" panose="020B0A04020102020204" pitchFamily="34" charset="0"/>
              </a:rPr>
              <a:t>Medicaid &amp; Nursing Home Care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2F73D8F-4951-4B89-BF66-FE3F70922205}"/>
              </a:ext>
            </a:extLst>
          </p:cNvPr>
          <p:cNvSpPr>
            <a:spLocks noGrp="1"/>
          </p:cNvSpPr>
          <p:nvPr>
            <p:ph idx="1"/>
          </p:nvPr>
        </p:nvSpPr>
        <p:spPr>
          <a:xfrm>
            <a:off x="4744536" y="778890"/>
            <a:ext cx="6799195" cy="5646208"/>
          </a:xfrm>
        </p:spPr>
        <p:txBody>
          <a:bodyPr anchor="ctr">
            <a:normAutofit/>
          </a:bodyPr>
          <a:lstStyle/>
          <a:p>
            <a:pPr marL="0" indent="0">
              <a:buNone/>
            </a:pPr>
            <a:r>
              <a:rPr lang="en-US" sz="2800" b="1" dirty="0">
                <a:latin typeface="Arial" panose="020B0604020202020204" pitchFamily="34" charset="0"/>
                <a:cs typeface="Arial" panose="020B0604020202020204" pitchFamily="34" charset="0"/>
              </a:rPr>
              <a:t>Despite the higher acuity, Virginia’s Medicaid rates for NF care are among the lowest in the country</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 10% below the national average</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 Even with the </a:t>
            </a:r>
            <a:r>
              <a:rPr lang="en-US" sz="2800" b="1" dirty="0">
                <a:latin typeface="Arial" panose="020B0604020202020204" pitchFamily="34" charset="0"/>
                <a:cs typeface="Arial" panose="020B0604020202020204" pitchFamily="34" charset="0"/>
              </a:rPr>
              <a:t>temporary</a:t>
            </a:r>
            <a:r>
              <a:rPr lang="en-US" sz="2800" dirty="0">
                <a:latin typeface="Arial" panose="020B0604020202020204" pitchFamily="34" charset="0"/>
                <a:cs typeface="Arial" panose="020B0604020202020204" pitchFamily="34" charset="0"/>
              </a:rPr>
              <a:t> $20 increase due to COVID costs, Virginia’s average rate is still below the national average </a:t>
            </a:r>
          </a:p>
          <a:p>
            <a:pPr lvl="1">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Since 2008, it is estimated that Virginia Medicaid has underfunded</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nursing facility care by over $600 million</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 2021 = a $75 million shortfall (pre-COVID) </a:t>
            </a:r>
          </a:p>
          <a:p>
            <a:endParaRPr lang="en-US" dirty="0"/>
          </a:p>
        </p:txBody>
      </p:sp>
      <p:pic>
        <p:nvPicPr>
          <p:cNvPr id="6" name="Picture 5">
            <a:extLst>
              <a:ext uri="{FF2B5EF4-FFF2-40B4-BE49-F238E27FC236}">
                <a16:creationId xmlns:a16="http://schemas.microsoft.com/office/drawing/2014/main" id="{B7434525-8915-4660-B976-8EDE62F6F330}"/>
              </a:ext>
            </a:extLst>
          </p:cNvPr>
          <p:cNvPicPr>
            <a:picLocks noChangeAspect="1"/>
          </p:cNvPicPr>
          <p:nvPr/>
        </p:nvPicPr>
        <p:blipFill>
          <a:blip r:embed="rId3"/>
          <a:stretch>
            <a:fillRect/>
          </a:stretch>
        </p:blipFill>
        <p:spPr>
          <a:xfrm>
            <a:off x="10042161" y="6242202"/>
            <a:ext cx="1822862" cy="365792"/>
          </a:xfrm>
          <a:prstGeom prst="rect">
            <a:avLst/>
          </a:prstGeom>
        </p:spPr>
      </p:pic>
    </p:spTree>
    <p:extLst>
      <p:ext uri="{BB962C8B-B14F-4D97-AF65-F5344CB8AC3E}">
        <p14:creationId xmlns:p14="http://schemas.microsoft.com/office/powerpoint/2010/main" val="18450156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9429FF-D681-4A0D-AA87-F94E8B92D1ED}"/>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Black" panose="020B0A04020102020204" pitchFamily="34" charset="0"/>
              </a:rPr>
              <a:t>Medicaid &amp; Nursing Home Care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2F73D8F-4951-4B89-BF66-FE3F70922205}"/>
              </a:ext>
            </a:extLst>
          </p:cNvPr>
          <p:cNvSpPr>
            <a:spLocks noGrp="1"/>
          </p:cNvSpPr>
          <p:nvPr>
            <p:ph idx="1"/>
          </p:nvPr>
        </p:nvSpPr>
        <p:spPr>
          <a:xfrm>
            <a:off x="4742016" y="605896"/>
            <a:ext cx="6893606" cy="5646208"/>
          </a:xfrm>
        </p:spPr>
        <p:txBody>
          <a:bodyPr anchor="ctr">
            <a:normAutofit/>
          </a:bodyPr>
          <a:lstStyle/>
          <a:p>
            <a:pPr marL="0" indent="0">
              <a:buNone/>
            </a:pPr>
            <a:r>
              <a:rPr lang="en-US" sz="2800" b="1" dirty="0">
                <a:latin typeface="Arial" panose="020B0604020202020204" pitchFamily="34" charset="0"/>
                <a:cs typeface="Arial" panose="020B0604020202020204" pitchFamily="34" charset="0"/>
              </a:rPr>
              <a:t>Although Medicaid is about 2/3 of NF utilization, it represents less than half of the revenue for the typical NF</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 Medicare / other payers subsidize the low Medicaid rates</a:t>
            </a:r>
          </a:p>
          <a:p>
            <a:pPr marL="201168" lvl="1" indent="0">
              <a:buNone/>
            </a:pPr>
            <a:endParaRPr lang="en-US" sz="2800" dirty="0">
              <a:latin typeface="Arial" panose="020B0604020202020204" pitchFamily="34" charset="0"/>
              <a:cs typeface="Arial" panose="020B0604020202020204" pitchFamily="34" charset="0"/>
            </a:endParaRPr>
          </a:p>
          <a:p>
            <a:pPr marL="0">
              <a:buNone/>
            </a:pPr>
            <a:r>
              <a:rPr lang="en-US" sz="2800" b="1" dirty="0">
                <a:latin typeface="Arial" panose="020B0604020202020204" pitchFamily="34" charset="0"/>
                <a:cs typeface="Arial" panose="020B0604020202020204" pitchFamily="34" charset="0"/>
              </a:rPr>
              <a:t>Average operating margin (patient revenue in excess of operating expenses) = 1.7% for Virginia NF</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  Nearly 4 in 10 nursing facilities had negative margins </a:t>
            </a:r>
          </a:p>
          <a:p>
            <a:r>
              <a:rPr lang="en-US" sz="1600" dirty="0">
                <a:latin typeface="Arial" panose="020B0604020202020204" pitchFamily="34" charset="0"/>
                <a:cs typeface="Arial" panose="020B0604020202020204" pitchFamily="34" charset="0"/>
              </a:rPr>
              <a:t>Source: Virginia Health Information, 2018 data (most recent available)</a:t>
            </a:r>
          </a:p>
        </p:txBody>
      </p:sp>
      <p:pic>
        <p:nvPicPr>
          <p:cNvPr id="5" name="Picture 4">
            <a:extLst>
              <a:ext uri="{FF2B5EF4-FFF2-40B4-BE49-F238E27FC236}">
                <a16:creationId xmlns:a16="http://schemas.microsoft.com/office/drawing/2014/main" id="{A501286B-864E-4B1F-BC08-E570F56C232E}"/>
              </a:ext>
            </a:extLst>
          </p:cNvPr>
          <p:cNvPicPr>
            <a:picLocks noChangeAspect="1"/>
          </p:cNvPicPr>
          <p:nvPr/>
        </p:nvPicPr>
        <p:blipFill>
          <a:blip r:embed="rId3"/>
          <a:stretch>
            <a:fillRect/>
          </a:stretch>
        </p:blipFill>
        <p:spPr>
          <a:xfrm>
            <a:off x="10088107" y="6069208"/>
            <a:ext cx="1822862" cy="365792"/>
          </a:xfrm>
          <a:prstGeom prst="rect">
            <a:avLst/>
          </a:prstGeom>
        </p:spPr>
      </p:pic>
    </p:spTree>
    <p:extLst>
      <p:ext uri="{BB962C8B-B14F-4D97-AF65-F5344CB8AC3E}">
        <p14:creationId xmlns:p14="http://schemas.microsoft.com/office/powerpoint/2010/main" val="4040951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9429FF-D681-4A0D-AA87-F94E8B92D1ED}"/>
              </a:ext>
            </a:extLst>
          </p:cNvPr>
          <p:cNvSpPr>
            <a:spLocks noGrp="1"/>
          </p:cNvSpPr>
          <p:nvPr>
            <p:ph type="title"/>
          </p:nvPr>
        </p:nvSpPr>
        <p:spPr>
          <a:xfrm>
            <a:off x="492370" y="605896"/>
            <a:ext cx="3157778" cy="5646208"/>
          </a:xfrm>
        </p:spPr>
        <p:txBody>
          <a:bodyPr anchor="ctr">
            <a:normAutofit/>
          </a:bodyPr>
          <a:lstStyle/>
          <a:p>
            <a:r>
              <a:rPr lang="en-US" sz="3600" b="1" dirty="0">
                <a:solidFill>
                  <a:srgbClr val="FFFFFF"/>
                </a:solidFill>
                <a:latin typeface="Arial Black" panose="020B0A04020102020204" pitchFamily="34" charset="0"/>
              </a:rPr>
              <a:t>The Impact of COVID-19</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2F73D8F-4951-4B89-BF66-FE3F70922205}"/>
              </a:ext>
            </a:extLst>
          </p:cNvPr>
          <p:cNvSpPr>
            <a:spLocks noGrp="1"/>
          </p:cNvSpPr>
          <p:nvPr>
            <p:ph idx="1"/>
          </p:nvPr>
        </p:nvSpPr>
        <p:spPr>
          <a:xfrm>
            <a:off x="4566936" y="643381"/>
            <a:ext cx="7229456" cy="5646208"/>
          </a:xfrm>
        </p:spPr>
        <p:txBody>
          <a:bodyPr anchor="ctr">
            <a:normAutofit/>
          </a:bodyPr>
          <a:lstStyle/>
          <a:p>
            <a:pPr marL="0">
              <a:buNone/>
            </a:pPr>
            <a:r>
              <a:rPr lang="en-US" sz="3000" b="1" dirty="0">
                <a:latin typeface="Arial" panose="020B0604020202020204" pitchFamily="34" charset="0"/>
                <a:cs typeface="Arial" panose="020B0604020202020204" pitchFamily="34" charset="0"/>
              </a:rPr>
              <a:t>Significant drop in occupancy </a:t>
            </a:r>
          </a:p>
          <a:p>
            <a:pPr marL="36576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Through July, NFS have experienced an 11% drop in daily census – higher in facilities with outbreaks</a:t>
            </a:r>
          </a:p>
          <a:p>
            <a:pPr marL="36576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 reduction in occupied beds does not mean equally reduced costs </a:t>
            </a:r>
          </a:p>
          <a:p>
            <a:pPr marL="365760" indent="-457200">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Resultant loss in revenue</a:t>
            </a:r>
          </a:p>
          <a:p>
            <a:pPr>
              <a:buFont typeface="Arial" panose="020B0604020202020204" pitchFamily="34" charset="0"/>
              <a:buChar char="►"/>
            </a:pPr>
            <a:r>
              <a:rPr lang="en-US" sz="3000" dirty="0">
                <a:latin typeface="Arial" panose="020B0604020202020204" pitchFamily="34" charset="0"/>
                <a:cs typeface="Arial" panose="020B0604020202020204" pitchFamily="34" charset="0"/>
              </a:rPr>
              <a:t>  Estimated at </a:t>
            </a:r>
            <a:r>
              <a:rPr lang="en-US" sz="3000">
                <a:latin typeface="Arial" panose="020B0604020202020204" pitchFamily="34" charset="0"/>
                <a:cs typeface="Arial" panose="020B0604020202020204" pitchFamily="34" charset="0"/>
              </a:rPr>
              <a:t>$141 </a:t>
            </a:r>
            <a:r>
              <a:rPr lang="en-US" sz="3000" dirty="0">
                <a:latin typeface="Arial" panose="020B0604020202020204" pitchFamily="34" charset="0"/>
                <a:cs typeface="Arial" panose="020B0604020202020204" pitchFamily="34" charset="0"/>
              </a:rPr>
              <a:t>million (March-July), which </a:t>
            </a:r>
            <a:r>
              <a:rPr lang="en-US" sz="3000">
                <a:latin typeface="Arial" panose="020B0604020202020204" pitchFamily="34" charset="0"/>
                <a:cs typeface="Arial" panose="020B0604020202020204" pitchFamily="34" charset="0"/>
              </a:rPr>
              <a:t>equals 5.9% </a:t>
            </a:r>
            <a:r>
              <a:rPr lang="en-US" sz="3000" dirty="0">
                <a:latin typeface="Arial" panose="020B0604020202020204" pitchFamily="34" charset="0"/>
                <a:cs typeface="Arial" panose="020B0604020202020204" pitchFamily="34" charset="0"/>
              </a:rPr>
              <a:t>of annual patient revenue</a:t>
            </a:r>
          </a:p>
        </p:txBody>
      </p:sp>
      <p:pic>
        <p:nvPicPr>
          <p:cNvPr id="5" name="Picture 4">
            <a:extLst>
              <a:ext uri="{FF2B5EF4-FFF2-40B4-BE49-F238E27FC236}">
                <a16:creationId xmlns:a16="http://schemas.microsoft.com/office/drawing/2014/main" id="{A3DDC76F-26D0-482B-BBC5-8D772D4D90DF}"/>
              </a:ext>
            </a:extLst>
          </p:cNvPr>
          <p:cNvPicPr>
            <a:picLocks noChangeAspect="1"/>
          </p:cNvPicPr>
          <p:nvPr/>
        </p:nvPicPr>
        <p:blipFill>
          <a:blip r:embed="rId3"/>
          <a:stretch>
            <a:fillRect/>
          </a:stretch>
        </p:blipFill>
        <p:spPr>
          <a:xfrm>
            <a:off x="10168492" y="6106693"/>
            <a:ext cx="1822862" cy="365792"/>
          </a:xfrm>
          <a:prstGeom prst="rect">
            <a:avLst/>
          </a:prstGeom>
        </p:spPr>
      </p:pic>
    </p:spTree>
    <p:extLst>
      <p:ext uri="{BB962C8B-B14F-4D97-AF65-F5344CB8AC3E}">
        <p14:creationId xmlns:p14="http://schemas.microsoft.com/office/powerpoint/2010/main" val="3861638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778" y="1953602"/>
            <a:ext cx="3521676" cy="2286000"/>
          </a:xfrm>
        </p:spPr>
        <p:txBody>
          <a:bodyPr vert="horz" lIns="91440" tIns="45720" rIns="91440" bIns="45720" rtlCol="0" anchor="b">
            <a:normAutofit/>
          </a:bodyPr>
          <a:lstStyle/>
          <a:p>
            <a:r>
              <a:rPr lang="en-US" sz="4000" dirty="0">
                <a:latin typeface="Arial Black" panose="020B0A04020102020204" pitchFamily="34" charset="0"/>
              </a:rPr>
              <a:t>The Impact of COVID-19</a:t>
            </a:r>
          </a:p>
        </p:txBody>
      </p:sp>
      <p:sp>
        <p:nvSpPr>
          <p:cNvPr id="3" name="Content Placeholder 2">
            <a:extLst>
              <a:ext uri="{FF2B5EF4-FFF2-40B4-BE49-F238E27FC236}">
                <a16:creationId xmlns:a16="http://schemas.microsoft.com/office/drawing/2014/main" id="{ABCD7488-21A3-4733-AD0E-BDB143BF1490}"/>
              </a:ext>
            </a:extLst>
          </p:cNvPr>
          <p:cNvSpPr>
            <a:spLocks noGrp="1"/>
          </p:cNvSpPr>
          <p:nvPr>
            <p:ph idx="1"/>
          </p:nvPr>
        </p:nvSpPr>
        <p:spPr>
          <a:xfrm>
            <a:off x="4720243" y="904514"/>
            <a:ext cx="6492240" cy="5257800"/>
          </a:xfrm>
        </p:spPr>
        <p:txBody>
          <a:bodyPr anchor="ctr">
            <a:noAutofit/>
          </a:bodyPr>
          <a:lstStyle/>
          <a:p>
            <a:pPr marL="0" fontAlgn="base">
              <a:buClr>
                <a:srgbClr val="99CB38"/>
              </a:buClr>
              <a:buNone/>
            </a:pPr>
            <a:r>
              <a:rPr lang="en-US" sz="2800" b="1" dirty="0">
                <a:latin typeface="Arial" panose="020B0604020202020204" pitchFamily="34" charset="0"/>
                <a:cs typeface="Arial" panose="020B0604020202020204" pitchFamily="34" charset="0"/>
              </a:rPr>
              <a:t>LTC facilities have been at the center of the fight against COVID-19 </a:t>
            </a:r>
          </a:p>
          <a:p>
            <a:pPr lvl="1" fontAlgn="base">
              <a:buClr>
                <a:srgbClr val="99CB38"/>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0" fontAlgn="base">
              <a:buClr>
                <a:srgbClr val="99CB38"/>
              </a:buClr>
              <a:buNone/>
            </a:pPr>
            <a:r>
              <a:rPr lang="en-US" sz="2800" b="1" dirty="0">
                <a:latin typeface="Arial" panose="020B0604020202020204" pitchFamily="34" charset="0"/>
                <a:cs typeface="Arial" panose="020B0604020202020204" pitchFamily="34" charset="0"/>
              </a:rPr>
              <a:t>Determining factors </a:t>
            </a:r>
            <a:r>
              <a:rPr lang="en-US" sz="2800" dirty="0">
                <a:latin typeface="Arial" panose="020B0604020202020204" pitchFamily="34" charset="0"/>
                <a:cs typeface="Arial" panose="020B0604020202020204" pitchFamily="34" charset="0"/>
              </a:rPr>
              <a:t>in nursing facility outbreaks according to </a:t>
            </a:r>
            <a:r>
              <a:rPr lang="en-US" sz="2800" i="1" dirty="0">
                <a:latin typeface="Arial" panose="020B0604020202020204" pitchFamily="34" charset="0"/>
                <a:cs typeface="Arial" panose="020B0604020202020204" pitchFamily="34" charset="0"/>
                <a:hlinkClick r:id="rId3"/>
              </a:rPr>
              <a:t>independent academic analysis</a:t>
            </a:r>
            <a:r>
              <a:rPr lang="en-US" sz="2800" dirty="0">
                <a:latin typeface="Arial" panose="020B0604020202020204" pitchFamily="34" charset="0"/>
                <a:cs typeface="Arial" panose="020B0604020202020204" pitchFamily="34" charset="0"/>
              </a:rPr>
              <a:t>:</a:t>
            </a:r>
          </a:p>
          <a:p>
            <a:pPr lvl="2" fontAlgn="base">
              <a:buClr>
                <a:srgbClr val="99CB38"/>
              </a:buClr>
              <a:buFont typeface="Arial" panose="020B0604020202020204" pitchFamily="34" charset="0"/>
              <a:buChar char="•"/>
            </a:pPr>
            <a:r>
              <a:rPr lang="en-US" sz="2800" dirty="0">
                <a:latin typeface="Arial" panose="020B0604020202020204" pitchFamily="34" charset="0"/>
                <a:cs typeface="Arial" panose="020B0604020202020204" pitchFamily="34" charset="0"/>
              </a:rPr>
              <a:t> Location of a nursing home</a:t>
            </a:r>
          </a:p>
          <a:p>
            <a:pPr lvl="2" fontAlgn="base">
              <a:buClr>
                <a:srgbClr val="99CB38"/>
              </a:buClr>
              <a:buFont typeface="Arial" panose="020B0604020202020204" pitchFamily="34" charset="0"/>
              <a:buChar char="•"/>
            </a:pPr>
            <a:r>
              <a:rPr lang="en-US" sz="2800" dirty="0">
                <a:latin typeface="Arial" panose="020B0604020202020204" pitchFamily="34" charset="0"/>
                <a:cs typeface="Arial" panose="020B0604020202020204" pitchFamily="34" charset="0"/>
              </a:rPr>
              <a:t> Asymptomatic spread </a:t>
            </a:r>
          </a:p>
          <a:p>
            <a:pPr lvl="2" fontAlgn="base">
              <a:buClr>
                <a:srgbClr val="99CB38"/>
              </a:buClr>
              <a:buFont typeface="Arial" panose="020B0604020202020204" pitchFamily="34" charset="0"/>
              <a:buChar char="•"/>
            </a:pPr>
            <a:r>
              <a:rPr lang="en-US" sz="2800" dirty="0">
                <a:latin typeface="Arial" panose="020B0604020202020204" pitchFamily="34" charset="0"/>
                <a:cs typeface="Arial" panose="020B0604020202020204" pitchFamily="34" charset="0"/>
              </a:rPr>
              <a:t> Availability of testing </a:t>
            </a:r>
          </a:p>
          <a:p>
            <a:pPr lvl="2" fontAlgn="base">
              <a:buClr>
                <a:srgbClr val="99CB38"/>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D85C72C-DFE0-49CB-A8EB-069F4FA13DBD}"/>
              </a:ext>
            </a:extLst>
          </p:cNvPr>
          <p:cNvPicPr>
            <a:picLocks noChangeAspect="1"/>
          </p:cNvPicPr>
          <p:nvPr/>
        </p:nvPicPr>
        <p:blipFill>
          <a:blip r:embed="rId4"/>
          <a:stretch>
            <a:fillRect/>
          </a:stretch>
        </p:blipFill>
        <p:spPr>
          <a:xfrm>
            <a:off x="10102932" y="6162314"/>
            <a:ext cx="1822862" cy="365792"/>
          </a:xfrm>
          <a:prstGeom prst="rect">
            <a:avLst/>
          </a:prstGeom>
        </p:spPr>
      </p:pic>
    </p:spTree>
    <p:extLst>
      <p:ext uri="{BB962C8B-B14F-4D97-AF65-F5344CB8AC3E}">
        <p14:creationId xmlns:p14="http://schemas.microsoft.com/office/powerpoint/2010/main" val="140203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9429FF-D681-4A0D-AA87-F94E8B92D1ED}"/>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Black" panose="020B0A04020102020204" pitchFamily="34" charset="0"/>
              </a:rPr>
              <a:t>COVID Resources and Needs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2F73D8F-4951-4B89-BF66-FE3F70922205}"/>
              </a:ext>
            </a:extLst>
          </p:cNvPr>
          <p:cNvSpPr>
            <a:spLocks noGrp="1"/>
          </p:cNvSpPr>
          <p:nvPr>
            <p:ph idx="1"/>
          </p:nvPr>
        </p:nvSpPr>
        <p:spPr>
          <a:xfrm>
            <a:off x="4566936" y="643381"/>
            <a:ext cx="7229456" cy="5646208"/>
          </a:xfrm>
        </p:spPr>
        <p:txBody>
          <a:bodyPr anchor="ctr">
            <a:normAutofit/>
          </a:bodyPr>
          <a:lstStyle/>
          <a:p>
            <a:pPr marL="0" indent="0">
              <a:buNone/>
            </a:pPr>
            <a:r>
              <a:rPr lang="en-US" sz="2800" b="1" dirty="0">
                <a:latin typeface="Arial" panose="020B0604020202020204" pitchFamily="34" charset="0"/>
                <a:cs typeface="Arial" panose="020B0604020202020204" pitchFamily="34" charset="0"/>
              </a:rPr>
              <a:t>COVID-related costs have been staggering</a:t>
            </a:r>
          </a:p>
          <a:p>
            <a:pPr lvl="1">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 PPE use and costs have seen dramatic increases</a:t>
            </a:r>
          </a:p>
          <a:p>
            <a:pPr lvl="1">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  Personnel costs have increased dramatically though hero pay, overtime, contract staffing, daycare, sick leave, etc.</a:t>
            </a:r>
          </a:p>
          <a:p>
            <a:pPr lvl="1">
              <a:lnSpc>
                <a:spcPct val="1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 Testing costs are significant</a:t>
            </a:r>
          </a:p>
          <a:p>
            <a:pPr marL="201168" lvl="1" indent="0">
              <a:buNone/>
            </a:pP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3DDC76F-26D0-482B-BBC5-8D772D4D90DF}"/>
              </a:ext>
            </a:extLst>
          </p:cNvPr>
          <p:cNvPicPr>
            <a:picLocks noChangeAspect="1"/>
          </p:cNvPicPr>
          <p:nvPr/>
        </p:nvPicPr>
        <p:blipFill>
          <a:blip r:embed="rId3"/>
          <a:stretch>
            <a:fillRect/>
          </a:stretch>
        </p:blipFill>
        <p:spPr>
          <a:xfrm>
            <a:off x="10168492" y="6106693"/>
            <a:ext cx="1822862" cy="365792"/>
          </a:xfrm>
          <a:prstGeom prst="rect">
            <a:avLst/>
          </a:prstGeom>
        </p:spPr>
      </p:pic>
    </p:spTree>
    <p:extLst>
      <p:ext uri="{BB962C8B-B14F-4D97-AF65-F5344CB8AC3E}">
        <p14:creationId xmlns:p14="http://schemas.microsoft.com/office/powerpoint/2010/main" val="3892173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9429FF-D681-4A0D-AA87-F94E8B92D1ED}"/>
              </a:ext>
            </a:extLst>
          </p:cNvPr>
          <p:cNvSpPr>
            <a:spLocks noGrp="1"/>
          </p:cNvSpPr>
          <p:nvPr>
            <p:ph type="title"/>
          </p:nvPr>
        </p:nvSpPr>
        <p:spPr>
          <a:xfrm>
            <a:off x="348213" y="605896"/>
            <a:ext cx="3482382" cy="5646208"/>
          </a:xfrm>
        </p:spPr>
        <p:txBody>
          <a:bodyPr anchor="ctr">
            <a:normAutofit/>
          </a:bodyPr>
          <a:lstStyle/>
          <a:p>
            <a:r>
              <a:rPr lang="en-US" sz="4000" b="1" dirty="0">
                <a:solidFill>
                  <a:srgbClr val="FFFFFF"/>
                </a:solidFill>
                <a:latin typeface="Arial Black" panose="020B0A04020102020204" pitchFamily="34" charset="0"/>
              </a:rPr>
              <a:t>The Impact of COVID-19</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2F73D8F-4951-4B89-BF66-FE3F70922205}"/>
              </a:ext>
            </a:extLst>
          </p:cNvPr>
          <p:cNvSpPr>
            <a:spLocks noGrp="1"/>
          </p:cNvSpPr>
          <p:nvPr>
            <p:ph idx="1"/>
          </p:nvPr>
        </p:nvSpPr>
        <p:spPr>
          <a:xfrm>
            <a:off x="4881091" y="726363"/>
            <a:ext cx="6413663" cy="5646208"/>
          </a:xfrm>
        </p:spPr>
        <p:txBody>
          <a:bodyPr anchor="ctr">
            <a:normAutofit/>
          </a:bodyPr>
          <a:lstStyle/>
          <a:p>
            <a:pPr marL="0" indent="0">
              <a:buNone/>
            </a:pPr>
            <a:r>
              <a:rPr lang="en-US" sz="2800" b="1" dirty="0">
                <a:latin typeface="Arial" panose="020B0604020202020204" pitchFamily="34" charset="0"/>
                <a:cs typeface="Arial" panose="020B0604020202020204" pitchFamily="34" charset="0"/>
              </a:rPr>
              <a:t>Nursing facilities have received funding to help fight the pandemic</a:t>
            </a:r>
          </a:p>
          <a:p>
            <a:pPr marL="292608" lvl="1" indent="0">
              <a:buNone/>
            </a:pPr>
            <a:r>
              <a:rPr lang="en-US" sz="2800" dirty="0">
                <a:latin typeface="Arial" panose="020B0604020202020204" pitchFamily="34" charset="0"/>
                <a:cs typeface="Arial" panose="020B0604020202020204" pitchFamily="34" charset="0"/>
              </a:rPr>
              <a:t>CARES Act – Provider Relief Funds – used for:</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  Testing</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  PPE</a:t>
            </a:r>
          </a:p>
          <a:p>
            <a:pPr lvl="2">
              <a:buFont typeface="Arial" panose="020B0604020202020204" pitchFamily="34" charset="0"/>
              <a:buChar char="►"/>
            </a:pPr>
            <a:r>
              <a:rPr lang="en-US" sz="2800" dirty="0">
                <a:latin typeface="Arial" panose="020B0604020202020204" pitchFamily="34" charset="0"/>
                <a:cs typeface="Arial" panose="020B0604020202020204" pitchFamily="34" charset="0"/>
              </a:rPr>
              <a:t>  Staffing (overtime and hero pay) </a:t>
            </a:r>
          </a:p>
          <a:p>
            <a:pPr lvl="1">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92608" lvl="1">
              <a:buNone/>
            </a:pPr>
            <a:r>
              <a:rPr lang="en-US" sz="2800" b="1" dirty="0">
                <a:latin typeface="Arial" panose="020B0604020202020204" pitchFamily="34" charset="0"/>
                <a:cs typeface="Arial" panose="020B0604020202020204" pitchFamily="34" charset="0"/>
              </a:rPr>
              <a:t>$20/per resident/per day Medicaid add-on </a:t>
            </a:r>
          </a:p>
          <a:p>
            <a:pPr marL="749808"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 Provided by the Governor and General Assembly during the public health emergency</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01168" lvl="1" indent="0">
              <a:buNone/>
            </a:pPr>
            <a:endParaRPr lang="en-US" dirty="0"/>
          </a:p>
        </p:txBody>
      </p:sp>
      <p:pic>
        <p:nvPicPr>
          <p:cNvPr id="5" name="Picture 4">
            <a:extLst>
              <a:ext uri="{FF2B5EF4-FFF2-40B4-BE49-F238E27FC236}">
                <a16:creationId xmlns:a16="http://schemas.microsoft.com/office/drawing/2014/main" id="{7B645DD6-F8A2-49DB-BA79-E241B11A21B2}"/>
              </a:ext>
            </a:extLst>
          </p:cNvPr>
          <p:cNvPicPr>
            <a:picLocks noChangeAspect="1"/>
          </p:cNvPicPr>
          <p:nvPr/>
        </p:nvPicPr>
        <p:blipFill>
          <a:blip r:embed="rId3"/>
          <a:stretch>
            <a:fillRect/>
          </a:stretch>
        </p:blipFill>
        <p:spPr>
          <a:xfrm>
            <a:off x="10144497" y="6189260"/>
            <a:ext cx="1822862" cy="365792"/>
          </a:xfrm>
          <a:prstGeom prst="rect">
            <a:avLst/>
          </a:prstGeom>
        </p:spPr>
      </p:pic>
    </p:spTree>
    <p:extLst>
      <p:ext uri="{BB962C8B-B14F-4D97-AF65-F5344CB8AC3E}">
        <p14:creationId xmlns:p14="http://schemas.microsoft.com/office/powerpoint/2010/main" val="16836629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822783-39A9-47E2-9FBA-550ADB32ECC1}"/>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Arial Black" panose="020B0A04020102020204" pitchFamily="34" charset="0"/>
              </a:rPr>
              <a:t>Workforce Solutions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451B684-870D-4AEF-8186-840773D84426}"/>
              </a:ext>
            </a:extLst>
          </p:cNvPr>
          <p:cNvSpPr>
            <a:spLocks noGrp="1"/>
          </p:cNvSpPr>
          <p:nvPr>
            <p:ph idx="1"/>
          </p:nvPr>
        </p:nvSpPr>
        <p:spPr>
          <a:xfrm>
            <a:off x="4742016" y="605896"/>
            <a:ext cx="6829598" cy="5893758"/>
          </a:xfrm>
        </p:spPr>
        <p:txBody>
          <a:bodyPr anchor="ctr">
            <a:normAutofit lnSpcReduction="10000"/>
          </a:bodyPr>
          <a:lstStyle/>
          <a:p>
            <a:pPr marL="0" indent="0">
              <a:buNone/>
            </a:pPr>
            <a:r>
              <a:rPr lang="en-US" sz="2800" b="1" dirty="0">
                <a:latin typeface="Arial" panose="020B0604020202020204" pitchFamily="34" charset="0"/>
                <a:cs typeface="Arial" panose="020B0604020202020204" pitchFamily="34" charset="0"/>
              </a:rPr>
              <a:t>Temporary Nurse Aide </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COVID-19 response</a:t>
            </a:r>
          </a:p>
          <a:p>
            <a:pPr marL="0" indent="0">
              <a:buNone/>
            </a:pPr>
            <a:r>
              <a:rPr lang="en-US" sz="2800" b="1" dirty="0">
                <a:latin typeface="Arial" panose="020B0604020202020204" pitchFamily="34" charset="0"/>
                <a:cs typeface="Arial" panose="020B0604020202020204" pitchFamily="34" charset="0"/>
              </a:rPr>
              <a:t>Governor’s Healthcare Workforce Advisory Council</a:t>
            </a:r>
          </a:p>
          <a:p>
            <a:pPr marL="0" indent="0">
              <a:buNone/>
            </a:pPr>
            <a:r>
              <a:rPr lang="en-US" sz="2800" b="1" dirty="0">
                <a:latin typeface="Arial" panose="020B0604020202020204" pitchFamily="34" charset="0"/>
                <a:cs typeface="Arial" panose="020B0604020202020204" pitchFamily="34" charset="0"/>
              </a:rPr>
              <a:t>Virginia Community College System</a:t>
            </a:r>
          </a:p>
          <a:p>
            <a:pPr lvl="1">
              <a:buFont typeface="Arial" panose="020B0604020202020204" pitchFamily="34" charset="0"/>
              <a:buChar char="►"/>
            </a:pPr>
            <a:r>
              <a:rPr lang="en-US" sz="2800" dirty="0" err="1">
                <a:latin typeface="Arial" panose="020B0604020202020204" pitchFamily="34" charset="0"/>
                <a:cs typeface="Arial" panose="020B0604020202020204" pitchFamily="34" charset="0"/>
              </a:rPr>
              <a:t>FastForward</a:t>
            </a:r>
            <a:r>
              <a:rPr lang="en-US" sz="2800" dirty="0">
                <a:latin typeface="Arial" panose="020B0604020202020204" pitchFamily="34" charset="0"/>
                <a:cs typeface="Arial" panose="020B0604020202020204" pitchFamily="34" charset="0"/>
              </a:rPr>
              <a:t> Virginia</a:t>
            </a:r>
          </a:p>
          <a:p>
            <a:pPr marL="0" indent="0">
              <a:buNone/>
            </a:pPr>
            <a:r>
              <a:rPr lang="en-US" sz="2800" b="1" dirty="0">
                <a:latin typeface="Arial" panose="020B0604020202020204" pitchFamily="34" charset="0"/>
                <a:cs typeface="Arial" panose="020B0604020202020204" pitchFamily="34" charset="0"/>
              </a:rPr>
              <a:t>Claude Moore Foundation</a:t>
            </a:r>
          </a:p>
          <a:p>
            <a:pPr lvl="1">
              <a:buFont typeface="Arial" panose="020B0604020202020204" pitchFamily="34" charset="0"/>
              <a:buChar char="►"/>
            </a:pPr>
            <a:r>
              <a:rPr lang="en-US" sz="2800" dirty="0">
                <a:latin typeface="Arial" panose="020B0604020202020204" pitchFamily="34" charset="0"/>
                <a:cs typeface="Arial" panose="020B0604020202020204" pitchFamily="34" charset="0"/>
              </a:rPr>
              <a:t>Claude Moore Scholar Program</a:t>
            </a:r>
          </a:p>
          <a:p>
            <a:pPr marL="0" indent="0">
              <a:buNone/>
            </a:pPr>
            <a:r>
              <a:rPr lang="en-US" sz="2800" b="1" dirty="0">
                <a:latin typeface="Arial" panose="020B0604020202020204" pitchFamily="34" charset="0"/>
                <a:cs typeface="Arial" panose="020B0604020202020204" pitchFamily="34" charset="0"/>
              </a:rPr>
              <a:t>VHCA-VCAL Nurse Scholarship </a:t>
            </a:r>
          </a:p>
          <a:p>
            <a:pPr lvl="1">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 490 scholarships awarded since 1998</a:t>
            </a:r>
            <a:r>
              <a:rPr lang="en-US" sz="2800" dirty="0">
                <a:latin typeface="Arial" panose="020B0604020202020204" pitchFamily="34" charset="0"/>
                <a:ea typeface="Calibri" panose="020F0502020204030204" pitchFamily="34" charset="0"/>
                <a:cs typeface="Arial" panose="020B0604020202020204" pitchFamily="34" charset="0"/>
              </a:rPr>
              <a:t> for individuals who commit to working in LTC</a:t>
            </a:r>
          </a:p>
          <a:p>
            <a:pPr lvl="1">
              <a:buFont typeface="Arial" panose="020B0604020202020204" pitchFamily="34" charset="0"/>
              <a:buChar char="►"/>
            </a:pPr>
            <a:r>
              <a:rPr lang="en-US" sz="2800" dirty="0">
                <a:effectLst/>
                <a:latin typeface="Arial" panose="020B0604020202020204" pitchFamily="34" charset="0"/>
                <a:ea typeface="Calibri" panose="020F0502020204030204" pitchFamily="34" charset="0"/>
                <a:cs typeface="Arial" panose="020B0604020202020204" pitchFamily="34" charset="0"/>
              </a:rPr>
              <a:t> Scholarships total $640,475</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6C43FA7-F1C0-48E3-B832-B21F861983D3}"/>
              </a:ext>
            </a:extLst>
          </p:cNvPr>
          <p:cNvPicPr>
            <a:picLocks noChangeAspect="1"/>
          </p:cNvPicPr>
          <p:nvPr/>
        </p:nvPicPr>
        <p:blipFill>
          <a:blip r:embed="rId3"/>
          <a:stretch>
            <a:fillRect/>
          </a:stretch>
        </p:blipFill>
        <p:spPr>
          <a:xfrm>
            <a:off x="10056103" y="6130139"/>
            <a:ext cx="1822862" cy="365792"/>
          </a:xfrm>
          <a:prstGeom prst="rect">
            <a:avLst/>
          </a:prstGeom>
        </p:spPr>
      </p:pic>
    </p:spTree>
    <p:extLst>
      <p:ext uri="{BB962C8B-B14F-4D97-AF65-F5344CB8AC3E}">
        <p14:creationId xmlns:p14="http://schemas.microsoft.com/office/powerpoint/2010/main" val="129858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7"/>
          <p:cNvSpPr>
            <a:spLocks noGrp="1"/>
          </p:cNvSpPr>
          <p:nvPr>
            <p:ph type="title"/>
          </p:nvPr>
        </p:nvSpPr>
        <p:spPr/>
        <p:txBody>
          <a:bodyPr/>
          <a:lstStyle/>
          <a:p>
            <a:pPr algn="ctr"/>
            <a:r>
              <a:rPr lang="en-US" altLang="en-US" b="1" smtClean="0"/>
              <a:t>Public Comment Period</a:t>
            </a:r>
          </a:p>
        </p:txBody>
      </p:sp>
      <p:sp>
        <p:nvSpPr>
          <p:cNvPr id="118787" name="Content Placeholder 9"/>
          <p:cNvSpPr>
            <a:spLocks noGrp="1"/>
          </p:cNvSpPr>
          <p:nvPr>
            <p:ph idx="1"/>
          </p:nvPr>
        </p:nvSpPr>
        <p:spPr/>
        <p:txBody>
          <a:bodyPr/>
          <a:lstStyle/>
          <a:p>
            <a:pPr>
              <a:buFontTx/>
              <a:buChar char="•"/>
            </a:pPr>
            <a:r>
              <a:rPr lang="en-US" altLang="en-US" smtClean="0"/>
              <a:t>There is a two minute time limit for each person to speak.</a:t>
            </a:r>
          </a:p>
          <a:p>
            <a:pPr>
              <a:buFontTx/>
              <a:buChar char="•"/>
            </a:pPr>
            <a:r>
              <a:rPr lang="en-US" altLang="en-US" smtClean="0"/>
              <a:t>We will be calling from the list generated through registration. </a:t>
            </a:r>
          </a:p>
          <a:p>
            <a:pPr>
              <a:buFontTx/>
              <a:buChar char="•"/>
            </a:pPr>
            <a:r>
              <a:rPr lang="en-US" altLang="en-US" smtClean="0"/>
              <a:t>After the 2 minute public comment limit is reached we will let you complete the sentence and will mute you and move on to the next attendee. </a:t>
            </a:r>
          </a:p>
          <a:p>
            <a:pPr>
              <a:buFontTx/>
              <a:buChar char="•"/>
            </a:pPr>
            <a:r>
              <a:rPr lang="en-US" altLang="en-US" smtClean="0"/>
              <a:t>We will call the name of the person on list and also the name of the person  is next on the list.</a:t>
            </a:r>
          </a:p>
          <a:p>
            <a:pPr>
              <a:buFontTx/>
              <a:buChar char="•"/>
            </a:pPr>
            <a:endParaRPr lang="en-US" altLang="en-US" smtClean="0"/>
          </a:p>
          <a:p>
            <a:pPr>
              <a:buFontTx/>
              <a:buChar char="•"/>
            </a:pPr>
            <a:endParaRPr lang="en-US" alt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B3E88-68CD-45B7-8310-A6303799D024}"/>
              </a:ext>
            </a:extLst>
          </p:cNvPr>
          <p:cNvPicPr>
            <a:picLocks noChangeAspect="1"/>
          </p:cNvPicPr>
          <p:nvPr/>
        </p:nvPicPr>
        <p:blipFill>
          <a:blip r:embed="rId3"/>
          <a:stretch>
            <a:fillRect/>
          </a:stretch>
        </p:blipFill>
        <p:spPr>
          <a:xfrm>
            <a:off x="943356" y="2392068"/>
            <a:ext cx="10337292" cy="2067458"/>
          </a:xfrm>
          <a:prstGeom prst="rect">
            <a:avLst/>
          </a:prstGeom>
        </p:spPr>
      </p:pic>
    </p:spTree>
    <p:extLst>
      <p:ext uri="{BB962C8B-B14F-4D97-AF65-F5344CB8AC3E}">
        <p14:creationId xmlns:p14="http://schemas.microsoft.com/office/powerpoint/2010/main" val="2885067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3597533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p>
            <a:pPr>
              <a:defRPr/>
            </a:pPr>
            <a:r>
              <a:rPr lang="en-US" dirty="0" smtClean="0"/>
              <a:t>Other business</a:t>
            </a:r>
            <a:endParaRPr lang="en-US" dirty="0"/>
          </a:p>
        </p:txBody>
      </p:sp>
    </p:spTree>
    <p:extLst>
      <p:ext uri="{BB962C8B-B14F-4D97-AF65-F5344CB8AC3E}">
        <p14:creationId xmlns:p14="http://schemas.microsoft.com/office/powerpoint/2010/main" val="36401972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p>
            <a:pPr>
              <a:defRPr/>
            </a:pPr>
            <a:r>
              <a:rPr lang="en-US" dirty="0" smtClean="0"/>
              <a:t>adjourn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6922189F-DC61-48DF-8282-3327B8D8C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3281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Custom 13">
      <a:dk1>
        <a:sysClr val="windowText" lastClr="000000"/>
      </a:dk1>
      <a:lt1>
        <a:sysClr val="window" lastClr="FFFFFF"/>
      </a:lt1>
      <a:dk2>
        <a:srgbClr val="455F51"/>
      </a:dk2>
      <a:lt2>
        <a:srgbClr val="E2DFCC"/>
      </a:lt2>
      <a:accent1>
        <a:srgbClr val="99CB38"/>
      </a:accent1>
      <a:accent2>
        <a:srgbClr val="3255A5"/>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Powerpoint Template FINAL 2_2017">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4"/>
        </a:solidFill>
      </a:spPr>
      <a:bodyPr vert="horz" lIns="91440" tIns="45720" rIns="91440" bIns="45720" rtlCol="0" anchor="t">
        <a:noAutofit/>
      </a:bodyPr>
      <a:lstStyle>
        <a:defPPr algn="l">
          <a:defRPr sz="2000" dirty="0" smtClean="0">
            <a:solidFill>
              <a:srgbClr val="FFFFFF"/>
            </a:solidFill>
          </a:defRPr>
        </a:defPPr>
      </a:lstStyle>
    </a:txDef>
  </a:objectDefaults>
  <a:extraClrSchemeLst/>
  <a:extLst>
    <a:ext uri="{05A4C25C-085E-4340-85A3-A5531E510DB2}">
      <thm15:themeFamily xmlns:thm15="http://schemas.microsoft.com/office/thememl/2012/main" name="Presentation1" id="{BBD0D728-1C67-4993-ACFC-39FBC8ABBC9A}" vid="{96CFFC58-AFD6-4F1B-AE66-FD8910656209}"/>
    </a:ext>
  </a:extLst>
</a:theme>
</file>

<file path=ppt/theme/theme4.xml><?xml version="1.0" encoding="utf-8"?>
<a:theme xmlns:a="http://schemas.openxmlformats.org/drawingml/2006/main" name="Final Powerpoint Template">
  <a:themeElements>
    <a:clrScheme name="dsrip FINAL">
      <a:dk1>
        <a:srgbClr val="000000"/>
      </a:dk1>
      <a:lt1>
        <a:srgbClr val="FFFFFF"/>
      </a:lt1>
      <a:dk2>
        <a:srgbClr val="811B53"/>
      </a:dk2>
      <a:lt2>
        <a:srgbClr val="ACB6C6"/>
      </a:lt2>
      <a:accent1>
        <a:srgbClr val="00B0F0"/>
      </a:accent1>
      <a:accent2>
        <a:srgbClr val="81C341"/>
      </a:accent2>
      <a:accent3>
        <a:srgbClr val="F99F1B"/>
      </a:accent3>
      <a:accent4>
        <a:srgbClr val="811B53"/>
      </a:accent4>
      <a:accent5>
        <a:srgbClr val="FFCD33"/>
      </a:accent5>
      <a:accent6>
        <a:srgbClr val="152E54"/>
      </a:accent6>
      <a:hlink>
        <a:srgbClr val="996633"/>
      </a:hlink>
      <a:folHlink>
        <a:srgbClr val="993300"/>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Theme">
  <a:themeElements>
    <a:clrScheme name="Custom 5">
      <a:dk1>
        <a:srgbClr val="1B243B"/>
      </a:dk1>
      <a:lt1>
        <a:srgbClr val="FFFFFF"/>
      </a:lt1>
      <a:dk2>
        <a:srgbClr val="1B243B"/>
      </a:dk2>
      <a:lt2>
        <a:srgbClr val="FFFFFF"/>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11544</TotalTime>
  <Words>7972</Words>
  <Application>Microsoft Office PowerPoint</Application>
  <PresentationFormat>Widescreen</PresentationFormat>
  <Paragraphs>1090</Paragraphs>
  <Slides>83</Slides>
  <Notes>55</Notes>
  <HiddenSlides>0</HiddenSlides>
  <MMClips>0</MMClips>
  <ScaleCrop>false</ScaleCrop>
  <HeadingPairs>
    <vt:vector size="8" baseType="variant">
      <vt:variant>
        <vt:lpstr>Fonts Used</vt:lpstr>
      </vt:variant>
      <vt:variant>
        <vt:i4>21</vt:i4>
      </vt:variant>
      <vt:variant>
        <vt:lpstr>Theme</vt:lpstr>
      </vt:variant>
      <vt:variant>
        <vt:i4>7</vt:i4>
      </vt:variant>
      <vt:variant>
        <vt:lpstr>Embedded OLE Servers</vt:lpstr>
      </vt:variant>
      <vt:variant>
        <vt:i4>1</vt:i4>
      </vt:variant>
      <vt:variant>
        <vt:lpstr>Slide Titles</vt:lpstr>
      </vt:variant>
      <vt:variant>
        <vt:i4>83</vt:i4>
      </vt:variant>
    </vt:vector>
  </HeadingPairs>
  <TitlesOfParts>
    <vt:vector size="112" baseType="lpstr">
      <vt:lpstr>Agency FB</vt:lpstr>
      <vt:lpstr>Arial</vt:lpstr>
      <vt:lpstr>Arial Black</vt:lpstr>
      <vt:lpstr>Calibri</vt:lpstr>
      <vt:lpstr>Calibri Light</vt:lpstr>
      <vt:lpstr>Cambria</vt:lpstr>
      <vt:lpstr>Corbel</vt:lpstr>
      <vt:lpstr>Courier New</vt:lpstr>
      <vt:lpstr>Dotum</vt:lpstr>
      <vt:lpstr>FontAwesome</vt:lpstr>
      <vt:lpstr>Lato</vt:lpstr>
      <vt:lpstr>Lato Light</vt:lpstr>
      <vt:lpstr>Nunito</vt:lpstr>
      <vt:lpstr>Nunito Light</vt:lpstr>
      <vt:lpstr>Open Sans</vt:lpstr>
      <vt:lpstr>Times New Roman</vt:lpstr>
      <vt:lpstr>Trebuchet MS</vt:lpstr>
      <vt:lpstr>Tw Cen MT</vt:lpstr>
      <vt:lpstr>Verdana</vt:lpstr>
      <vt:lpstr>Wingdings</vt:lpstr>
      <vt:lpstr>Wingdings 2</vt:lpstr>
      <vt:lpstr>Default Design</vt:lpstr>
      <vt:lpstr>Retrospect</vt:lpstr>
      <vt:lpstr>Powerpoint Template FINAL 2_2017</vt:lpstr>
      <vt:lpstr>Final Powerpoint Template</vt:lpstr>
      <vt:lpstr>Default Theme</vt:lpstr>
      <vt:lpstr>Office Theme</vt:lpstr>
      <vt:lpstr>Deloitte 16_9 onscreen</vt:lpstr>
      <vt:lpstr>think-cell Slide</vt:lpstr>
      <vt:lpstr>Welcome to the Ch. 932 (2020 Acts of Assembly) Work Group Meeting August 17, 2020 1:00 p.m.</vt:lpstr>
      <vt:lpstr>Call to Order and Welcome</vt:lpstr>
      <vt:lpstr>Roll Call</vt:lpstr>
      <vt:lpstr>Roll Call</vt:lpstr>
      <vt:lpstr>Roll Call</vt:lpstr>
      <vt:lpstr>Ch. 932 (2020 Acts of Assembly) Work Group - Agenda </vt:lpstr>
      <vt:lpstr>Written Public Comment</vt:lpstr>
      <vt:lpstr>Public Comment Period</vt:lpstr>
      <vt:lpstr>PowerPoint Presentation</vt:lpstr>
      <vt:lpstr>PowerPoint Presentation</vt:lpstr>
      <vt:lpstr>PowerPoint Presentation</vt:lpstr>
      <vt:lpstr>Flow of Funds</vt:lpstr>
      <vt:lpstr>Current Claude Moore Ecosystem</vt:lpstr>
      <vt:lpstr>Going Forward</vt:lpstr>
      <vt:lpstr>National workforce outlook: 2018-2028 (from GMU analysis)</vt:lpstr>
      <vt:lpstr>Overview: Amazon Tech Talent Pipeline</vt:lpstr>
      <vt:lpstr>Program Design: Amazon Tech Talent Pipeline </vt:lpstr>
      <vt:lpstr>What Do We Mean By “Healthcare Workforce Pipeline”?</vt:lpstr>
      <vt:lpstr>Healthcare Education Career Pathways</vt:lpstr>
      <vt:lpstr>External Research: Themes and Trends</vt:lpstr>
      <vt:lpstr>PowerPoint Presentation</vt:lpstr>
      <vt:lpstr>PowerPoint Presentation</vt:lpstr>
      <vt:lpstr>PowerPoint Presentation</vt:lpstr>
      <vt:lpstr>NURSING FACILITY  Rate Setting</vt:lpstr>
      <vt:lpstr> Nursing Facility Medicaid Reimbursement</vt:lpstr>
      <vt:lpstr>Nursing Facility Price-Based Methodology  12VAC30-90-44</vt:lpstr>
      <vt:lpstr>Peer Groups</vt:lpstr>
      <vt:lpstr>Data Sources</vt:lpstr>
      <vt:lpstr>Cost Categories and Reimbursement Equation</vt:lpstr>
      <vt:lpstr>Resource Utilization Groups (RUG)  </vt:lpstr>
      <vt:lpstr> DMAS Nursing Facility Web Resources</vt:lpstr>
      <vt:lpstr>Virginia Civil Monetary Penalty (CMP)  Projects in Nursing Facilities </vt:lpstr>
      <vt:lpstr>Agenda</vt:lpstr>
      <vt:lpstr>CMP Funds Overview</vt:lpstr>
      <vt:lpstr>CMP Funds Overview </vt:lpstr>
      <vt:lpstr>Allowable Projects</vt:lpstr>
      <vt:lpstr>Nursing Facility Closures or Disasters (Extreme Cases)</vt:lpstr>
      <vt:lpstr>Prohibited Uses</vt:lpstr>
      <vt:lpstr>Prohibited Uses Cont. </vt:lpstr>
      <vt:lpstr>DMAS Application Process-Original </vt:lpstr>
      <vt:lpstr>DMAS Application Process-Adjusted for COVID-19 </vt:lpstr>
      <vt:lpstr>Postponing 2020 Cycle</vt:lpstr>
      <vt:lpstr>SFY 2019 Projects</vt:lpstr>
      <vt:lpstr>Person Centered Trauma-Informed Care Training</vt:lpstr>
      <vt:lpstr>Advanced Nurse Aide Revitalization Project for Rockingham County</vt:lpstr>
      <vt:lpstr>Restorative Sleep Program</vt:lpstr>
      <vt:lpstr>Reducing Preventable Rehospitalizations</vt:lpstr>
      <vt:lpstr>Holistic Wellness </vt:lpstr>
      <vt:lpstr>Music and Memory Initiative</vt:lpstr>
      <vt:lpstr>SFY 2020 Projects</vt:lpstr>
      <vt:lpstr>Virginia Wound Care Excellence Program for Certified Nursing Facilities </vt:lpstr>
      <vt:lpstr>Peer Mentoring Program at Westminster Canterbury Lynchburg </vt:lpstr>
      <vt:lpstr>COVID-19 Communicative Technology</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Keith Hare</vt:lpstr>
      <vt:lpstr>342 Provider Members </vt:lpstr>
      <vt:lpstr>Virginia’s Nursing Facilities</vt:lpstr>
      <vt:lpstr>Residents in Our Care</vt:lpstr>
      <vt:lpstr>Residents in Our Care</vt:lpstr>
      <vt:lpstr>Medicaid &amp; Nursing Home Care</vt:lpstr>
      <vt:lpstr>Medicaid &amp; Nursing Home Care</vt:lpstr>
      <vt:lpstr>The Impact of COVID-19</vt:lpstr>
      <vt:lpstr>The Impact of COVID-19</vt:lpstr>
      <vt:lpstr>COVID Resources and Needs</vt:lpstr>
      <vt:lpstr>The Impact of COVID-19</vt:lpstr>
      <vt:lpstr>Workforce Solutions</vt:lpstr>
      <vt:lpstr>PowerPoint Presentation</vt:lpstr>
      <vt:lpstr>Next Steps</vt:lpstr>
      <vt:lpstr>Other business</vt:lpstr>
      <vt:lpstr>adjourn</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rstepanek</dc:creator>
  <cp:lastModifiedBy>Rebekah E. Allen</cp:lastModifiedBy>
  <cp:revision>129</cp:revision>
  <cp:lastPrinted>2017-09-25T17:37:12Z</cp:lastPrinted>
  <dcterms:created xsi:type="dcterms:W3CDTF">2008-08-05T14:53:59Z</dcterms:created>
  <dcterms:modified xsi:type="dcterms:W3CDTF">2020-08-17T16:38:36Z</dcterms:modified>
</cp:coreProperties>
</file>