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9" r:id="rId2"/>
    <p:sldId id="315" r:id="rId3"/>
    <p:sldId id="262" r:id="rId4"/>
    <p:sldId id="318" r:id="rId5"/>
    <p:sldId id="319" r:id="rId6"/>
    <p:sldId id="263" r:id="rId7"/>
    <p:sldId id="327" r:id="rId8"/>
    <p:sldId id="268" r:id="rId9"/>
    <p:sldId id="275" r:id="rId10"/>
    <p:sldId id="333" r:id="rId11"/>
    <p:sldId id="350" r:id="rId12"/>
    <p:sldId id="351" r:id="rId13"/>
    <p:sldId id="349" r:id="rId14"/>
    <p:sldId id="352" r:id="rId15"/>
    <p:sldId id="353" r:id="rId16"/>
    <p:sldId id="354" r:id="rId17"/>
    <p:sldId id="355" r:id="rId18"/>
    <p:sldId id="356" r:id="rId19"/>
    <p:sldId id="357" r:id="rId20"/>
    <p:sldId id="358" r:id="rId21"/>
    <p:sldId id="359" r:id="rId22"/>
    <p:sldId id="361" r:id="rId23"/>
    <p:sldId id="362" r:id="rId24"/>
    <p:sldId id="360" r:id="rId25"/>
    <p:sldId id="332" r:id="rId26"/>
    <p:sldId id="346" r:id="rId27"/>
    <p:sldId id="336" r:id="rId28"/>
    <p:sldId id="339" r:id="rId29"/>
    <p:sldId id="340" r:id="rId30"/>
    <p:sldId id="343" r:id="rId31"/>
    <p:sldId id="344" r:id="rId32"/>
    <p:sldId id="342" r:id="rId33"/>
    <p:sldId id="341" r:id="rId34"/>
    <p:sldId id="345" r:id="rId35"/>
    <p:sldId id="366" r:id="rId36"/>
    <p:sldId id="365" r:id="rId37"/>
    <p:sldId id="347" r:id="rId38"/>
    <p:sldId id="363" r:id="rId39"/>
    <p:sldId id="337" r:id="rId40"/>
    <p:sldId id="321" r:id="rId41"/>
    <p:sldId id="276" r:id="rId4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CDDA"/>
    <a:srgbClr val="333399"/>
    <a:srgbClr val="E5F9FF"/>
    <a:srgbClr val="CCCCFF"/>
    <a:srgbClr val="777777"/>
    <a:srgbClr val="5F5F5F"/>
    <a:srgbClr val="4D4D4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74" autoAdjust="0"/>
    <p:restoredTop sz="84307" autoAdjust="0"/>
  </p:normalViewPr>
  <p:slideViewPr>
    <p:cSldViewPr>
      <p:cViewPr>
        <p:scale>
          <a:sx n="50" d="100"/>
          <a:sy n="50" d="100"/>
        </p:scale>
        <p:origin x="870" y="22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4240A05-A3B5-4289-A5A3-1379E1C01543}" type="datetimeFigureOut">
              <a:rPr lang="en-US"/>
              <a:pPr>
                <a:defRPr/>
              </a:pPr>
              <a:t>8/3/2020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BA7C46E-031F-49CC-A1B4-4280F58C70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start the meeting; will tell attendees what to do. </a:t>
            </a:r>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952C0-4C21-4B66-8573-0AB93E7AC2EC}" type="slidenum">
              <a:rPr lang="en-US" altLang="en-US" smtClean="0"/>
              <a:pPr/>
              <a:t>1</a:t>
            </a:fld>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FROM VHI: The personnel expense per adjusted patient day. Patient days are adjusted by case mix and by outpatient and ancillary service revenues. The desired direction is toward a lower value.</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33</a:t>
            </a:fld>
            <a:endParaRPr lang="en-US"/>
          </a:p>
        </p:txBody>
      </p:sp>
    </p:spTree>
    <p:extLst>
      <p:ext uri="{BB962C8B-B14F-4D97-AF65-F5344CB8AC3E}">
        <p14:creationId xmlns:p14="http://schemas.microsoft.com/office/powerpoint/2010/main" val="943929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FROM</a:t>
            </a:r>
            <a:r>
              <a:rPr lang="en-US" sz="1200" b="0" i="0" kern="1200" baseline="0" dirty="0" smtClean="0">
                <a:solidFill>
                  <a:schemeClr val="tx1"/>
                </a:solidFill>
                <a:effectLst/>
                <a:latin typeface="+mn-lt"/>
                <a:ea typeface="+mn-ea"/>
                <a:cs typeface="+mn-cs"/>
              </a:rPr>
              <a:t> VHI: </a:t>
            </a:r>
            <a:r>
              <a:rPr lang="en-US" sz="1200" b="0" i="0" kern="1200" dirty="0" smtClean="0">
                <a:solidFill>
                  <a:schemeClr val="tx1"/>
                </a:solidFill>
                <a:effectLst/>
                <a:latin typeface="+mn-lt"/>
                <a:ea typeface="+mn-ea"/>
                <a:cs typeface="+mn-cs"/>
              </a:rPr>
              <a:t>The net amount of change in the net assets of the facility. The sum of Operating income and Non-operating income. Note: In proprietary facilities this is called Net Income. This is the value that should be used in the calculation of Total margin.</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34</a:t>
            </a:fld>
            <a:endParaRPr lang="en-US"/>
          </a:p>
        </p:txBody>
      </p:sp>
    </p:spTree>
    <p:extLst>
      <p:ext uri="{BB962C8B-B14F-4D97-AF65-F5344CB8AC3E}">
        <p14:creationId xmlns:p14="http://schemas.microsoft.com/office/powerpoint/2010/main" val="3864530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RUG - A resident classification system that classifies residents by the intensity of each resident’s needs. DMAS currently uses a RUGs III grouper and is transitioning to RUGS IV. The number of classifications can vary based on the population and purpose. </a:t>
            </a:r>
          </a:p>
          <a:p>
            <a:r>
              <a:rPr lang="en-US" dirty="0" smtClean="0"/>
              <a:t>The formula to calculate nursing facility price-based rate</a:t>
            </a:r>
            <a:r>
              <a:rPr lang="en-US" baseline="0" dirty="0" smtClean="0"/>
              <a:t> </a:t>
            </a:r>
            <a:r>
              <a:rPr lang="en-US" baseline="0" smtClean="0"/>
              <a:t>per diem</a:t>
            </a:r>
            <a:r>
              <a:rPr lang="en-US" smtClean="0"/>
              <a:t> is = ((Direct rate X RUG weight) + Indirect rate + NATCEP + Criminal Records + Plant Rate).</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35</a:t>
            </a:fld>
            <a:endParaRPr lang="en-US"/>
          </a:p>
        </p:txBody>
      </p:sp>
    </p:spTree>
    <p:extLst>
      <p:ext uri="{BB962C8B-B14F-4D97-AF65-F5344CB8AC3E}">
        <p14:creationId xmlns:p14="http://schemas.microsoft.com/office/powerpoint/2010/main" val="25959806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950" dirty="0" smtClean="0"/>
              <a:t>Target Groups:</a:t>
            </a:r>
          </a:p>
          <a:p>
            <a:pPr lvl="1">
              <a:buFont typeface="Arial" panose="020B0604020202020204" pitchFamily="34" charset="0"/>
              <a:buChar char="•"/>
            </a:pPr>
            <a:r>
              <a:rPr lang="en-US" sz="1950" dirty="0" smtClean="0"/>
              <a:t>Veteran</a:t>
            </a:r>
          </a:p>
          <a:p>
            <a:pPr lvl="1">
              <a:buFont typeface="Arial" panose="020B0604020202020204" pitchFamily="34" charset="0"/>
              <a:buChar char="•"/>
            </a:pPr>
            <a:r>
              <a:rPr lang="en-US" sz="1950" dirty="0" smtClean="0"/>
              <a:t>Long-term Temporary Assistance for Needy Families (TANF) recipient</a:t>
            </a:r>
          </a:p>
          <a:p>
            <a:pPr lvl="1">
              <a:buFont typeface="Arial" panose="020B0604020202020204" pitchFamily="34" charset="0"/>
              <a:buChar char="•"/>
            </a:pPr>
            <a:r>
              <a:rPr lang="en-US" sz="1950" dirty="0" smtClean="0"/>
              <a:t>Short-term TANF recipient</a:t>
            </a:r>
          </a:p>
          <a:p>
            <a:pPr lvl="1">
              <a:buFont typeface="Arial" panose="020B0604020202020204" pitchFamily="34" charset="0"/>
              <a:buChar char="•"/>
            </a:pPr>
            <a:r>
              <a:rPr lang="en-US" sz="1950" dirty="0" smtClean="0"/>
              <a:t>SNAP (food stamps) recipient</a:t>
            </a:r>
          </a:p>
          <a:p>
            <a:pPr lvl="1">
              <a:buFont typeface="Arial" panose="020B0604020202020204" pitchFamily="34" charset="0"/>
              <a:buChar char="•"/>
            </a:pPr>
            <a:r>
              <a:rPr lang="en-US" sz="1950" dirty="0" smtClean="0"/>
              <a:t>Designated community resident</a:t>
            </a:r>
          </a:p>
          <a:p>
            <a:pPr lvl="1">
              <a:buFont typeface="Arial" panose="020B0604020202020204" pitchFamily="34" charset="0"/>
              <a:buChar char="•"/>
            </a:pPr>
            <a:r>
              <a:rPr lang="en-US" sz="1950" dirty="0" smtClean="0"/>
              <a:t>Vocational rehabilitation referral</a:t>
            </a:r>
          </a:p>
          <a:p>
            <a:pPr lvl="1">
              <a:buFont typeface="Arial" panose="020B0604020202020204" pitchFamily="34" charset="0"/>
              <a:buChar char="•"/>
            </a:pPr>
            <a:r>
              <a:rPr lang="en-US" sz="1950" dirty="0" smtClean="0"/>
              <a:t>Ex-felon</a:t>
            </a:r>
          </a:p>
          <a:p>
            <a:pPr lvl="1">
              <a:buFont typeface="Arial" panose="020B0604020202020204" pitchFamily="34" charset="0"/>
              <a:buChar char="•"/>
            </a:pPr>
            <a:r>
              <a:rPr lang="en-US" sz="1950" dirty="0" smtClean="0"/>
              <a:t>Supplemental Security Income (SSI) recipient</a:t>
            </a:r>
          </a:p>
          <a:p>
            <a:pPr lvl="1">
              <a:buFont typeface="Arial" panose="020B0604020202020204" pitchFamily="34" charset="0"/>
              <a:buChar char="•"/>
            </a:pPr>
            <a:r>
              <a:rPr lang="en-US" sz="1950" dirty="0" smtClean="0"/>
              <a:t>Summer youth employee</a:t>
            </a:r>
          </a:p>
          <a:p>
            <a:pPr lvl="1">
              <a:buFont typeface="Arial" panose="020B0604020202020204" pitchFamily="34" charset="0"/>
              <a:buChar char="•"/>
            </a:pPr>
            <a:r>
              <a:rPr lang="en-US" sz="1950" dirty="0" smtClean="0"/>
              <a:t>Qualified long-term unemployment recipient</a:t>
            </a:r>
          </a:p>
          <a:p>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37</a:t>
            </a:fld>
            <a:endParaRPr lang="en-US"/>
          </a:p>
        </p:txBody>
      </p:sp>
    </p:spTree>
    <p:extLst>
      <p:ext uri="{BB962C8B-B14F-4D97-AF65-F5344CB8AC3E}">
        <p14:creationId xmlns:p14="http://schemas.microsoft.com/office/powerpoint/2010/main" val="3626934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Please introduce yourself in the order you appear.</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Please introduce yourself in the order you appear.</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4</a:t>
            </a:fld>
            <a:endParaRPr lang="en-US" altLang="en-US" smtClean="0"/>
          </a:p>
        </p:txBody>
      </p:sp>
    </p:spTree>
    <p:extLst>
      <p:ext uri="{BB962C8B-B14F-4D97-AF65-F5344CB8AC3E}">
        <p14:creationId xmlns:p14="http://schemas.microsoft.com/office/powerpoint/2010/main" val="3892231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Alex: Please introduce yourself in the order you appear.</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5</a:t>
            </a:fld>
            <a:endParaRPr lang="en-US" altLang="en-US" smtClean="0"/>
          </a:p>
        </p:txBody>
      </p:sp>
    </p:spTree>
    <p:extLst>
      <p:ext uri="{BB962C8B-B14F-4D97-AF65-F5344CB8AC3E}">
        <p14:creationId xmlns:p14="http://schemas.microsoft.com/office/powerpoint/2010/main" val="365555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Joe will read the names</a:t>
            </a:r>
          </a:p>
          <a:p>
            <a:pPr eaLnBrk="1" hangingPunct="1">
              <a:spcBef>
                <a:spcPct val="0"/>
              </a:spcBef>
            </a:pPr>
            <a:r>
              <a:rPr lang="en-US" altLang="en-US" smtClean="0"/>
              <a:t>Mylam will do the timer</a:t>
            </a:r>
          </a:p>
          <a:p>
            <a:pPr eaLnBrk="1" hangingPunct="1">
              <a:spcBef>
                <a:spcPct val="0"/>
              </a:spcBef>
            </a:pPr>
            <a:r>
              <a:rPr lang="en-US" altLang="en-US" smtClean="0"/>
              <a:t>Alex will announce start and end.</a:t>
            </a:r>
          </a:p>
          <a:p>
            <a:pPr eaLnBrk="1" hangingPunct="1">
              <a:spcBef>
                <a:spcPct val="0"/>
              </a:spcBef>
            </a:pPr>
            <a:r>
              <a:rPr lang="en-US" altLang="en-US" smtClean="0"/>
              <a:t>Joe will announce next participant.</a:t>
            </a:r>
          </a:p>
          <a:p>
            <a:pPr eaLnBrk="1" hangingPunct="1">
              <a:spcBef>
                <a:spcPct val="0"/>
              </a:spcBef>
            </a:pPr>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4ED4D5-F8C5-4B85-BE2B-97F7E73E7B93}" type="slidenum">
              <a:rPr lang="en-US" altLang="en-US" smtClean="0"/>
              <a:pPr/>
              <a:t>8</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CNAs, LPNs,</a:t>
            </a:r>
            <a:r>
              <a:rPr lang="en-US" baseline="0" dirty="0" smtClean="0"/>
              <a:t> NPs, RNs</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29</a:t>
            </a:fld>
            <a:endParaRPr lang="en-US"/>
          </a:p>
        </p:txBody>
      </p:sp>
    </p:spTree>
    <p:extLst>
      <p:ext uri="{BB962C8B-B14F-4D97-AF65-F5344CB8AC3E}">
        <p14:creationId xmlns:p14="http://schemas.microsoft.com/office/powerpoint/2010/main" val="3080714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FROM VHI: Expressed as a percentage, it is the amount of patient days for patients enrolled in the Medicaid program in relation to total patient days. The number of patient days has been adjusted to account for outpatient service revenue. The desired direction is toward a higher value.</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30</a:t>
            </a:fld>
            <a:endParaRPr lang="en-US"/>
          </a:p>
        </p:txBody>
      </p:sp>
    </p:spTree>
    <p:extLst>
      <p:ext uri="{BB962C8B-B14F-4D97-AF65-F5344CB8AC3E}">
        <p14:creationId xmlns:p14="http://schemas.microsoft.com/office/powerpoint/2010/main" val="2454834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net Medicaid dollar amount expected to be collected per adjusted patient day for patients enrolled in the Medicaid program. Patient days are adjusted by case mix and by outpatient and ancillary service revenues. The desired direction is toward a lower value.</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31</a:t>
            </a:fld>
            <a:endParaRPr lang="en-US"/>
          </a:p>
        </p:txBody>
      </p:sp>
    </p:spTree>
    <p:extLst>
      <p:ext uri="{BB962C8B-B14F-4D97-AF65-F5344CB8AC3E}">
        <p14:creationId xmlns:p14="http://schemas.microsoft.com/office/powerpoint/2010/main" val="991034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FROM VHI: The dollar amount expected to be collected per adjusted patient day. Patient days are adjusted by case mix and by outpatient and ancillary service revenues. The desired direction is toward a lower value.</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32</a:t>
            </a:fld>
            <a:endParaRPr lang="en-US"/>
          </a:p>
        </p:txBody>
      </p:sp>
    </p:spTree>
    <p:extLst>
      <p:ext uri="{BB962C8B-B14F-4D97-AF65-F5344CB8AC3E}">
        <p14:creationId xmlns:p14="http://schemas.microsoft.com/office/powerpoint/2010/main" val="2178105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88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10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62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307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5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133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9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861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39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043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352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hf sldNum="0"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dmas.virginia.gov/files/links/5365/SFY%202021%20PRICE%20BASED%20RATES%20UPDATED%20MASTER%20UPDATED%207_7_2020.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dmas.virginia.gov/files/links/5364/SFY%2021%20RUG%20ADJUSTED%20RATES%20UPDATED%20MASTER%20UPDATED%207_7_2020.pdf"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Rebekah.Allen@vdh.virginia.gov" TargetMode="External"/><Relationship Id="rId2" Type="http://schemas.openxmlformats.org/officeDocument/2006/relationships/hyperlink" Target="https://www.vdh.virginia.gov/licensure-and-certification/laws-regulations-and-guidelines/current-legislative-work-groups-reports/" TargetMode="External"/><Relationship Id="rId1" Type="http://schemas.openxmlformats.org/officeDocument/2006/relationships/slideLayout" Target="../slideLayouts/slideLayout2.xml"/><Relationship Id="rId4" Type="http://schemas.openxmlformats.org/officeDocument/2006/relationships/hyperlink" Target="mailto:Carole.Pratt@vdh.virginia.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914400" y="381000"/>
            <a:ext cx="10363200" cy="1470025"/>
          </a:xfrm>
        </p:spPr>
        <p:txBody>
          <a:bodyPr/>
          <a:lstStyle/>
          <a:p>
            <a:pPr algn="ctr"/>
            <a:r>
              <a:rPr lang="en-US" altLang="en-US" sz="3200" b="1" dirty="0" smtClean="0"/>
              <a:t>Welcome to the Ch. 932 (2020 Acts of Assembly) Work Group Meeting</a:t>
            </a:r>
            <a:br>
              <a:rPr lang="en-US" altLang="en-US" sz="3200" b="1" dirty="0" smtClean="0"/>
            </a:br>
            <a:r>
              <a:rPr lang="en-US" altLang="en-US" sz="3200" b="1" dirty="0" smtClean="0"/>
              <a:t>August 4, </a:t>
            </a:r>
            <a:r>
              <a:rPr lang="en-US" altLang="en-US" sz="3200" b="1" dirty="0" smtClean="0"/>
              <a:t>2020 1:00 p.m.</a:t>
            </a:r>
          </a:p>
        </p:txBody>
      </p:sp>
      <p:pic>
        <p:nvPicPr>
          <p:cNvPr id="276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851025"/>
            <a:ext cx="623888"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572125"/>
            <a:ext cx="6005513"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4"/>
          <p:cNvSpPr txBox="1">
            <a:spLocks noChangeArrowheads="1"/>
          </p:cNvSpPr>
          <p:nvPr/>
        </p:nvSpPr>
        <p:spPr bwMode="auto">
          <a:xfrm>
            <a:off x="1600200" y="2087563"/>
            <a:ext cx="9677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spcBef>
                <a:spcPct val="0"/>
              </a:spcBef>
            </a:pPr>
            <a:r>
              <a:rPr lang="en-US" altLang="en-US" sz="1800" dirty="0">
                <a:solidFill>
                  <a:schemeClr val="tx1"/>
                </a:solidFill>
                <a:latin typeface="Arial" panose="020B0604020202020204" pitchFamily="34" charset="0"/>
              </a:rPr>
              <a:t>To ensure an orderly meeting all attendees have been muted. We will allow 5 minutes at the start of the meeting for everyone to log on and begin at </a:t>
            </a:r>
            <a:r>
              <a:rPr lang="en-US" altLang="en-US" sz="1800" dirty="0" smtClean="0">
                <a:solidFill>
                  <a:schemeClr val="tx1"/>
                </a:solidFill>
                <a:latin typeface="Arial" panose="020B0604020202020204" pitchFamily="34" charset="0"/>
              </a:rPr>
              <a:t>1:05p .m</a:t>
            </a:r>
            <a:r>
              <a:rPr lang="en-US" altLang="en-US" sz="1800" dirty="0">
                <a:solidFill>
                  <a:schemeClr val="tx1"/>
                </a:solidFill>
                <a:latin typeface="Arial" panose="020B0604020202020204" pitchFamily="34" charset="0"/>
              </a:rPr>
              <a:t>.</a:t>
            </a:r>
          </a:p>
          <a:p>
            <a:pPr>
              <a:spcBef>
                <a:spcPct val="0"/>
              </a:spcBef>
              <a:buFontTx/>
              <a:buChar char="•"/>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If you are a member of the media, please contact </a:t>
            </a:r>
            <a:r>
              <a:rPr lang="en-US" altLang="en-US" sz="1800" b="1" dirty="0" smtClean="0">
                <a:solidFill>
                  <a:schemeClr val="tx1"/>
                </a:solidFill>
                <a:latin typeface="Arial" panose="020B0604020202020204" pitchFamily="34" charset="0"/>
              </a:rPr>
              <a:t>Rebekah Allen </a:t>
            </a:r>
            <a:r>
              <a:rPr lang="en-US" altLang="en-US" sz="1800" dirty="0" smtClean="0">
                <a:solidFill>
                  <a:schemeClr val="tx1"/>
                </a:solidFill>
                <a:latin typeface="Arial" panose="020B0604020202020204" pitchFamily="34" charset="0"/>
              </a:rPr>
              <a:t>in </a:t>
            </a:r>
            <a:r>
              <a:rPr lang="en-US" altLang="en-US" sz="1800" dirty="0">
                <a:solidFill>
                  <a:schemeClr val="tx1"/>
                </a:solidFill>
                <a:latin typeface="Arial" panose="020B0604020202020204" pitchFamily="34" charset="0"/>
              </a:rPr>
              <a:t>the chat panel. </a:t>
            </a:r>
          </a:p>
          <a:p>
            <a:pPr>
              <a:spcBef>
                <a:spcPct val="0"/>
              </a:spcBef>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This meeting will be recorded.</a:t>
            </a:r>
          </a:p>
        </p:txBody>
      </p:sp>
      <p:sp>
        <p:nvSpPr>
          <p:cNvPr id="3080" name="TextBox 11"/>
          <p:cNvSpPr txBox="1">
            <a:spLocks noChangeArrowheads="1"/>
          </p:cNvSpPr>
          <p:nvPr/>
        </p:nvSpPr>
        <p:spPr bwMode="auto">
          <a:xfrm>
            <a:off x="687388" y="4103688"/>
            <a:ext cx="3835400" cy="1077912"/>
          </a:xfrm>
          <a:prstGeom prst="rect">
            <a:avLst/>
          </a:prstGeom>
          <a:solidFill>
            <a:schemeClr val="bg1">
              <a:lumMod val="95000"/>
            </a:schemeClr>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1600" dirty="0" smtClean="0"/>
              <a:t>If you have called in on your phone and using a computer please mute your mic and turn off the sound on your computer.</a:t>
            </a:r>
          </a:p>
        </p:txBody>
      </p:sp>
      <p:cxnSp>
        <p:nvCxnSpPr>
          <p:cNvPr id="22" name="Straight Arrow Connector 21"/>
          <p:cNvCxnSpPr/>
          <p:nvPr/>
        </p:nvCxnSpPr>
        <p:spPr>
          <a:xfrm flipH="1">
            <a:off x="2097088" y="4965700"/>
            <a:ext cx="471487" cy="9159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workforce personnel who are </a:t>
            </a:r>
            <a:r>
              <a:rPr lang="en-US" dirty="0" smtClean="0"/>
              <a:t>Deaf or Hard of Hearing (DHH)</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Training </a:t>
            </a:r>
            <a:r>
              <a:rPr lang="en-US" dirty="0"/>
              <a:t>programs must be receptive to working with trainees with disabilities, and provide them with what they need in order to receive an education that is equitable to the education that their peers who do not have disabilities receive.</a:t>
            </a:r>
          </a:p>
          <a:p>
            <a:pPr>
              <a:buFont typeface="Arial" panose="020B0604020202020204" pitchFamily="34" charset="0"/>
              <a:buChar char="•"/>
            </a:pPr>
            <a:r>
              <a:rPr lang="en-US" dirty="0"/>
              <a:t>Trainees who are DHH may need accommodations in order to access the curriculum. The trainee must be the one to decide the appropriate accommodations. These may include:</a:t>
            </a:r>
          </a:p>
          <a:p>
            <a:pPr lvl="1">
              <a:buFont typeface="Arial" panose="020B0604020202020204" pitchFamily="34" charset="0"/>
              <a:buChar char="•"/>
            </a:pPr>
            <a:r>
              <a:rPr lang="en-US" dirty="0" smtClean="0"/>
              <a:t>Amplified </a:t>
            </a:r>
            <a:r>
              <a:rPr lang="en-US" dirty="0"/>
              <a:t>equipment</a:t>
            </a:r>
          </a:p>
          <a:p>
            <a:pPr lvl="1">
              <a:buFont typeface="Arial" panose="020B0604020202020204" pitchFamily="34" charset="0"/>
              <a:buChar char="•"/>
            </a:pPr>
            <a:r>
              <a:rPr lang="en-US" dirty="0" smtClean="0"/>
              <a:t>Facilitating </a:t>
            </a:r>
            <a:r>
              <a:rPr lang="en-US" dirty="0"/>
              <a:t>lip-reading</a:t>
            </a:r>
          </a:p>
          <a:p>
            <a:pPr lvl="1">
              <a:buFont typeface="Arial" panose="020B0604020202020204" pitchFamily="34" charset="0"/>
              <a:buChar char="•"/>
            </a:pPr>
            <a:r>
              <a:rPr lang="en-US" dirty="0" smtClean="0"/>
              <a:t>Providing </a:t>
            </a:r>
            <a:r>
              <a:rPr lang="en-US" dirty="0"/>
              <a:t>and working alongside an interpreter</a:t>
            </a:r>
          </a:p>
          <a:p>
            <a:pPr lvl="1">
              <a:buFont typeface="Arial" panose="020B0604020202020204" pitchFamily="34" charset="0"/>
              <a:buChar char="•"/>
            </a:pPr>
            <a:r>
              <a:rPr lang="en-US" dirty="0" smtClean="0"/>
              <a:t>Apps </a:t>
            </a:r>
            <a:r>
              <a:rPr lang="en-US" dirty="0"/>
              <a:t>&amp; writing tools</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132560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Suggestions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Include </a:t>
            </a:r>
            <a:r>
              <a:rPr lang="en-US" dirty="0"/>
              <a:t>learning objectives </a:t>
            </a:r>
            <a:r>
              <a:rPr lang="en-US" dirty="0" smtClean="0"/>
              <a:t>regarding:</a:t>
            </a:r>
            <a:endParaRPr lang="en-US" sz="2000" dirty="0"/>
          </a:p>
          <a:p>
            <a:pPr lvl="1"/>
            <a:r>
              <a:rPr lang="en-US" dirty="0"/>
              <a:t>How to work with consumers (nursing home residents) who are </a:t>
            </a:r>
            <a:r>
              <a:rPr lang="en-US" dirty="0" smtClean="0"/>
              <a:t>DHH, </a:t>
            </a:r>
            <a:r>
              <a:rPr lang="en-US" dirty="0" err="1" smtClean="0"/>
              <a:t>suc</a:t>
            </a:r>
            <a:r>
              <a:rPr lang="en-US" dirty="0" smtClean="0"/>
              <a:t> as:</a:t>
            </a:r>
          </a:p>
          <a:p>
            <a:pPr lvl="2"/>
            <a:r>
              <a:rPr lang="en-US" dirty="0" smtClean="0"/>
              <a:t>Communication accommodations – people who </a:t>
            </a:r>
            <a:r>
              <a:rPr lang="en-US" dirty="0"/>
              <a:t>are deaf may need different accommodations than people who are hard of </a:t>
            </a:r>
            <a:r>
              <a:rPr lang="en-US" dirty="0" smtClean="0"/>
              <a:t>hearing</a:t>
            </a:r>
          </a:p>
          <a:p>
            <a:pPr lvl="2"/>
            <a:r>
              <a:rPr lang="en-US" dirty="0" smtClean="0"/>
              <a:t>How </a:t>
            </a:r>
            <a:r>
              <a:rPr lang="en-US" dirty="0"/>
              <a:t>to work with an </a:t>
            </a:r>
            <a:r>
              <a:rPr lang="en-US" dirty="0" smtClean="0"/>
              <a:t>interpreter</a:t>
            </a:r>
            <a:endParaRPr lang="en-US" sz="2000" dirty="0"/>
          </a:p>
          <a:p>
            <a:pPr lvl="1"/>
            <a:r>
              <a:rPr lang="en-US" dirty="0"/>
              <a:t>How to recognize a decline in hearing</a:t>
            </a:r>
            <a:endParaRPr lang="en-US" sz="2000" dirty="0"/>
          </a:p>
          <a:p>
            <a:pPr lvl="1"/>
            <a:r>
              <a:rPr lang="en-US" dirty="0"/>
              <a:t>The impact of hearing loss on a person’s health and well-being</a:t>
            </a:r>
            <a:endParaRPr lang="en-US" sz="2000"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3368650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Pathways for Workforce Personnel who are DHH</a:t>
            </a:r>
            <a:endParaRPr lang="en-US" dirty="0"/>
          </a:p>
        </p:txBody>
      </p:sp>
      <p:sp>
        <p:nvSpPr>
          <p:cNvPr id="3" name="Content Placeholder 2"/>
          <p:cNvSpPr>
            <a:spLocks noGrp="1"/>
          </p:cNvSpPr>
          <p:nvPr>
            <p:ph idx="1"/>
          </p:nvPr>
        </p:nvSpPr>
        <p:spPr/>
        <p:txBody>
          <a:bodyPr/>
          <a:lstStyle/>
          <a:p>
            <a:pPr lvl="0">
              <a:buFont typeface="Arial" panose="020B0604020202020204" pitchFamily="34" charset="0"/>
              <a:buChar char="•"/>
            </a:pPr>
            <a:r>
              <a:rPr lang="en-US" dirty="0"/>
              <a:t>Personnel who are DHH may serve in virtually any capacity if provided with accessible conditions</a:t>
            </a:r>
          </a:p>
          <a:p>
            <a:pPr lvl="0">
              <a:buFont typeface="Arial" panose="020B0604020202020204" pitchFamily="34" charset="0"/>
              <a:buChar char="•"/>
            </a:pPr>
            <a:r>
              <a:rPr lang="en-US" dirty="0"/>
              <a:t>Employers must be receptive to employing people with disabilities, prevent discrimination</a:t>
            </a:r>
          </a:p>
          <a:p>
            <a:pPr lvl="0">
              <a:buFont typeface="Arial" panose="020B0604020202020204" pitchFamily="34" charset="0"/>
              <a:buChar char="•"/>
            </a:pPr>
            <a:r>
              <a:rPr lang="en-US" dirty="0"/>
              <a:t>Employers should understand the accommodations necessary for access to communication and employment. </a:t>
            </a:r>
          </a:p>
          <a:p>
            <a:pPr lvl="0">
              <a:buFont typeface="Arial" panose="020B0604020202020204" pitchFamily="34" charset="0"/>
              <a:buChar char="•"/>
            </a:pPr>
            <a:r>
              <a:rPr lang="en-US" dirty="0"/>
              <a:t>Employers should understand that accommodations are the responsibility of the employer, not the employee (obligations under the ADA and Section 504 of the Rehab Act)</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360901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Transitions </a:t>
            </a:r>
            <a:r>
              <a:rPr lang="en-US" dirty="0"/>
              <a:t>to Civilian Careers </a:t>
            </a:r>
            <a:r>
              <a:rPr lang="en-US" dirty="0" smtClean="0"/>
              <a:t>In </a:t>
            </a:r>
            <a:r>
              <a:rPr lang="en-US" dirty="0"/>
              <a:t>Health Care and Nursing Homes </a:t>
            </a:r>
            <a:endParaRPr lang="en-US" dirty="0"/>
          </a:p>
        </p:txBody>
      </p:sp>
    </p:spTree>
    <p:extLst>
      <p:ext uri="{BB962C8B-B14F-4D97-AF65-F5344CB8AC3E}">
        <p14:creationId xmlns:p14="http://schemas.microsoft.com/office/powerpoint/2010/main" val="724811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Military Medics and Corpsmen Program (MMAC</a:t>
            </a:r>
            <a:r>
              <a:rPr lang="en-US" dirty="0" smtClean="0"/>
              <a:t>)</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dirty="0"/>
              <a:t>The MMAC team recruits, reviews and refers candidates to healthcare employers statewide. </a:t>
            </a:r>
            <a:endParaRPr lang="en-US" dirty="0" smtClean="0"/>
          </a:p>
          <a:p>
            <a:pPr>
              <a:buFont typeface="Arial" panose="020B0604020202020204" pitchFamily="34" charset="0"/>
              <a:buChar char="•"/>
            </a:pPr>
            <a:r>
              <a:rPr lang="en-US" dirty="0" smtClean="0"/>
              <a:t>The </a:t>
            </a:r>
            <a:r>
              <a:rPr lang="en-US" dirty="0"/>
              <a:t>hiring decisions and scope of practice are up to the employers. While </a:t>
            </a:r>
            <a:endParaRPr lang="en-US" dirty="0" smtClean="0"/>
          </a:p>
          <a:p>
            <a:pPr>
              <a:buFont typeface="Arial" panose="020B0604020202020204" pitchFamily="34" charset="0"/>
              <a:buChar char="•"/>
            </a:pPr>
            <a:r>
              <a:rPr lang="en-US" dirty="0" smtClean="0"/>
              <a:t>MMAC </a:t>
            </a:r>
            <a:r>
              <a:rPr lang="en-US" dirty="0"/>
              <a:t>does not provide licensure and certification or direct financial assistance – MMAC </a:t>
            </a:r>
            <a:r>
              <a:rPr lang="en-US" i="1" u="sng" dirty="0"/>
              <a:t>does</a:t>
            </a:r>
            <a:r>
              <a:rPr lang="en-US" dirty="0"/>
              <a:t> clear the path for </a:t>
            </a:r>
            <a:r>
              <a:rPr lang="en-US" dirty="0" smtClean="0"/>
              <a:t>veterans’ </a:t>
            </a:r>
            <a:r>
              <a:rPr lang="en-US" dirty="0"/>
              <a:t>next mission: being part of Virginia’s civilian healthcare team. </a:t>
            </a:r>
            <a:endParaRPr lang="en-US" dirty="0" smtClean="0"/>
          </a:p>
          <a:p>
            <a:pPr>
              <a:buFont typeface="Arial" panose="020B0604020202020204" pitchFamily="34" charset="0"/>
              <a:buChar char="•"/>
            </a:pPr>
            <a:r>
              <a:rPr lang="en-US" dirty="0" smtClean="0"/>
              <a:t>Veterans provide </a:t>
            </a:r>
            <a:r>
              <a:rPr lang="en-US" dirty="0"/>
              <a:t>the MMAC team </a:t>
            </a:r>
            <a:r>
              <a:rPr lang="en-US" dirty="0" smtClean="0"/>
              <a:t>their </a:t>
            </a:r>
            <a:r>
              <a:rPr lang="en-US" dirty="0"/>
              <a:t>employment and education goals and </a:t>
            </a:r>
            <a:r>
              <a:rPr lang="en-US" dirty="0" smtClean="0"/>
              <a:t>the MMAC teams </a:t>
            </a:r>
            <a:r>
              <a:rPr lang="en-US" dirty="0"/>
              <a:t>will help put </a:t>
            </a:r>
            <a:r>
              <a:rPr lang="en-US" dirty="0" smtClean="0"/>
              <a:t>veterans </a:t>
            </a:r>
            <a:r>
              <a:rPr lang="en-US" dirty="0"/>
              <a:t>on the path to reach them.</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3921613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MMAC Three-Step Process</a:t>
            </a:r>
            <a:endParaRPr lang="en-US" dirty="0"/>
          </a:p>
        </p:txBody>
      </p:sp>
      <p:sp>
        <p:nvSpPr>
          <p:cNvPr id="5" name="Content Placeholder 4"/>
          <p:cNvSpPr>
            <a:spLocks noGrp="1"/>
          </p:cNvSpPr>
          <p:nvPr>
            <p:ph idx="1"/>
          </p:nvPr>
        </p:nvSpPr>
        <p:spPr/>
        <p:txBody>
          <a:bodyPr/>
          <a:lstStyle/>
          <a:p>
            <a:pPr>
              <a:spcBef>
                <a:spcPts val="0"/>
              </a:spcBef>
              <a:buFont typeface="Arial" panose="020B0604020202020204" pitchFamily="34" charset="0"/>
              <a:buChar char="•"/>
            </a:pPr>
            <a:r>
              <a:rPr lang="en-US" sz="2200" i="1" dirty="0" smtClean="0"/>
              <a:t>Step </a:t>
            </a:r>
            <a:r>
              <a:rPr lang="en-US" sz="2200" i="1" dirty="0"/>
              <a:t>One: Recruit</a:t>
            </a:r>
            <a:endParaRPr lang="en-US" sz="2200" dirty="0"/>
          </a:p>
          <a:p>
            <a:pPr lvl="1">
              <a:spcBef>
                <a:spcPts val="0"/>
              </a:spcBef>
              <a:buFont typeface="Arial" panose="020B0604020202020204" pitchFamily="34" charset="0"/>
              <a:buChar char="•"/>
            </a:pPr>
            <a:r>
              <a:rPr lang="en-US" sz="2200" dirty="0"/>
              <a:t>World Wide Pool: Veterans or Transitioning Service Members with direct healthcare   experience or wishing to apply their military experience and education in healthcare</a:t>
            </a:r>
          </a:p>
          <a:p>
            <a:pPr lvl="1">
              <a:spcBef>
                <a:spcPts val="0"/>
              </a:spcBef>
              <a:buFont typeface="Arial" panose="020B0604020202020204" pitchFamily="34" charset="0"/>
              <a:buChar char="•"/>
            </a:pPr>
            <a:r>
              <a:rPr lang="en-US" sz="2200" dirty="0"/>
              <a:t>MMAC-Qualified: Medics, Corpsmen, Medical Techs 6-12 Months Pre/Post Discharge </a:t>
            </a:r>
          </a:p>
          <a:p>
            <a:pPr>
              <a:spcBef>
                <a:spcPts val="0"/>
              </a:spcBef>
              <a:buFont typeface="Arial" panose="020B0604020202020204" pitchFamily="34" charset="0"/>
              <a:buChar char="•"/>
            </a:pPr>
            <a:r>
              <a:rPr lang="en-US" sz="2200" i="1" dirty="0" smtClean="0"/>
              <a:t>Step </a:t>
            </a:r>
            <a:r>
              <a:rPr lang="en-US" sz="2200" i="1" dirty="0"/>
              <a:t>Two: Review</a:t>
            </a:r>
            <a:endParaRPr lang="en-US" sz="2200" dirty="0"/>
          </a:p>
          <a:p>
            <a:pPr lvl="1">
              <a:spcBef>
                <a:spcPts val="0"/>
              </a:spcBef>
              <a:buFont typeface="Arial" panose="020B0604020202020204" pitchFamily="34" charset="0"/>
              <a:buChar char="•"/>
            </a:pPr>
            <a:r>
              <a:rPr lang="en-US" sz="2200" dirty="0"/>
              <a:t>Honorable/General Discharge and DD214 Required</a:t>
            </a:r>
          </a:p>
          <a:p>
            <a:pPr lvl="1">
              <a:spcBef>
                <a:spcPts val="0"/>
              </a:spcBef>
              <a:buFont typeface="Arial" panose="020B0604020202020204" pitchFamily="34" charset="0"/>
              <a:buChar char="•"/>
            </a:pPr>
            <a:r>
              <a:rPr lang="en-US" sz="2200" dirty="0"/>
              <a:t>General Scope of Practice (GSOP) Reviewed to Determine if MMAC-Qualified</a:t>
            </a:r>
          </a:p>
          <a:p>
            <a:pPr lvl="1">
              <a:spcBef>
                <a:spcPts val="0"/>
              </a:spcBef>
              <a:buFont typeface="Arial" panose="020B0604020202020204" pitchFamily="34" charset="0"/>
              <a:buChar char="•"/>
            </a:pPr>
            <a:r>
              <a:rPr lang="en-US" sz="2200" dirty="0"/>
              <a:t>Civilian-Style Resume Reviewed and Improved/Created if Needed </a:t>
            </a:r>
          </a:p>
          <a:p>
            <a:pPr>
              <a:spcBef>
                <a:spcPts val="0"/>
              </a:spcBef>
              <a:buFont typeface="Arial" panose="020B0604020202020204" pitchFamily="34" charset="0"/>
              <a:buChar char="•"/>
            </a:pPr>
            <a:r>
              <a:rPr lang="en-US" sz="2200" i="1" dirty="0" smtClean="0"/>
              <a:t>Step </a:t>
            </a:r>
            <a:r>
              <a:rPr lang="en-US" sz="2200" i="1" dirty="0"/>
              <a:t>Three: Refer </a:t>
            </a:r>
            <a:endParaRPr lang="en-US" sz="2200" dirty="0"/>
          </a:p>
          <a:p>
            <a:pPr lvl="1">
              <a:spcBef>
                <a:spcPts val="0"/>
              </a:spcBef>
              <a:buFont typeface="Arial" panose="020B0604020202020204" pitchFamily="34" charset="0"/>
              <a:buChar char="•"/>
            </a:pPr>
            <a:r>
              <a:rPr lang="en-US" sz="2200" dirty="0"/>
              <a:t>Applicant Matched to Partner Healthcare Employer (PHE) and Region Requested</a:t>
            </a:r>
          </a:p>
          <a:p>
            <a:pPr lvl="1">
              <a:spcBef>
                <a:spcPts val="0"/>
              </a:spcBef>
              <a:buFont typeface="Arial" panose="020B0604020202020204" pitchFamily="34" charset="0"/>
              <a:buChar char="•"/>
            </a:pPr>
            <a:r>
              <a:rPr lang="en-US" sz="2200" dirty="0"/>
              <a:t>Team MMAC advocates and shares applicant background with PHE Point of </a:t>
            </a:r>
            <a:r>
              <a:rPr lang="en-US" sz="2200" dirty="0" smtClean="0"/>
              <a:t>Contact</a:t>
            </a:r>
            <a:endParaRPr lang="en-US" sz="2200" dirty="0"/>
          </a:p>
        </p:txBody>
      </p:sp>
    </p:spTree>
    <p:extLst>
      <p:ext uri="{BB962C8B-B14F-4D97-AF65-F5344CB8AC3E}">
        <p14:creationId xmlns:p14="http://schemas.microsoft.com/office/powerpoint/2010/main" val="1212225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MMAC Hiring Pathways</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2200" dirty="0"/>
              <a:t>MMAC Qualified: </a:t>
            </a:r>
          </a:p>
          <a:p>
            <a:pPr lvl="1">
              <a:buFont typeface="Arial" panose="020B0604020202020204" pitchFamily="34" charset="0"/>
              <a:buChar char="•"/>
            </a:pPr>
            <a:r>
              <a:rPr lang="en-US" sz="2200" dirty="0" smtClean="0"/>
              <a:t>Honorably/Generally </a:t>
            </a:r>
            <a:r>
              <a:rPr lang="en-US" sz="2200" dirty="0"/>
              <a:t>Discharged Medic, Corpsmen, Medical Technician</a:t>
            </a:r>
          </a:p>
          <a:p>
            <a:pPr lvl="1">
              <a:buFont typeface="Arial" panose="020B0604020202020204" pitchFamily="34" charset="0"/>
              <a:buChar char="•"/>
            </a:pPr>
            <a:r>
              <a:rPr lang="en-US" sz="2200" dirty="0" smtClean="0"/>
              <a:t>Majority </a:t>
            </a:r>
            <a:r>
              <a:rPr lang="en-US" sz="2200" dirty="0"/>
              <a:t>of GSOP Skills Performed Within 12-Months of Application Date</a:t>
            </a:r>
          </a:p>
          <a:p>
            <a:pPr>
              <a:buFont typeface="Arial" panose="020B0604020202020204" pitchFamily="34" charset="0"/>
              <a:buChar char="•"/>
            </a:pPr>
            <a:r>
              <a:rPr lang="en-US" sz="2200" dirty="0" smtClean="0"/>
              <a:t>No </a:t>
            </a:r>
            <a:r>
              <a:rPr lang="en-US" sz="2200" dirty="0"/>
              <a:t>Veteran Left Behind: </a:t>
            </a:r>
          </a:p>
          <a:p>
            <a:pPr lvl="1">
              <a:buFont typeface="Arial" panose="020B0604020202020204" pitchFamily="34" charset="0"/>
              <a:buChar char="•"/>
            </a:pPr>
            <a:r>
              <a:rPr lang="en-US" sz="2200" dirty="0" smtClean="0"/>
              <a:t>Honorably/Generally </a:t>
            </a:r>
            <a:r>
              <a:rPr lang="en-US" sz="2200" dirty="0"/>
              <a:t>Discharged Service Member with Clinical Experience</a:t>
            </a:r>
          </a:p>
          <a:p>
            <a:pPr lvl="1">
              <a:buFont typeface="Arial" panose="020B0604020202020204" pitchFamily="34" charset="0"/>
              <a:buChar char="•"/>
            </a:pPr>
            <a:r>
              <a:rPr lang="en-US" sz="2200" dirty="0" smtClean="0"/>
              <a:t>Majority </a:t>
            </a:r>
            <a:r>
              <a:rPr lang="en-US" sz="2200" dirty="0"/>
              <a:t>of GSOP Skills Not Performed Within 12-Months of Application</a:t>
            </a:r>
          </a:p>
          <a:p>
            <a:pPr lvl="1">
              <a:buFont typeface="Arial" panose="020B0604020202020204" pitchFamily="34" charset="0"/>
              <a:buChar char="•"/>
            </a:pPr>
            <a:r>
              <a:rPr lang="en-US" sz="2200" dirty="0" smtClean="0"/>
              <a:t>Non-Clinical </a:t>
            </a:r>
            <a:r>
              <a:rPr lang="en-US" sz="2200" dirty="0"/>
              <a:t>Experience in HVAC, IT, HR, Supply Chain, Safety/Security, etc.</a:t>
            </a:r>
          </a:p>
          <a:p>
            <a:pPr>
              <a:buFont typeface="Arial" panose="020B0604020202020204" pitchFamily="34" charset="0"/>
              <a:buChar char="•"/>
            </a:pPr>
            <a:r>
              <a:rPr lang="en-US" sz="2200" dirty="0" smtClean="0"/>
              <a:t>Healthcare </a:t>
            </a:r>
            <a:r>
              <a:rPr lang="en-US" sz="2200" dirty="0"/>
              <a:t>Leadership:  </a:t>
            </a:r>
          </a:p>
          <a:p>
            <a:pPr lvl="1">
              <a:buFont typeface="Arial" panose="020B0604020202020204" pitchFamily="34" charset="0"/>
              <a:buChar char="•"/>
            </a:pPr>
            <a:r>
              <a:rPr lang="en-US" sz="2200" dirty="0" smtClean="0"/>
              <a:t>Honorably/Generally </a:t>
            </a:r>
            <a:r>
              <a:rPr lang="en-US" sz="2200" dirty="0"/>
              <a:t>Discharged Service Member in former leadership role</a:t>
            </a:r>
          </a:p>
          <a:p>
            <a:pPr lvl="1">
              <a:buFont typeface="Arial" panose="020B0604020202020204" pitchFamily="34" charset="0"/>
              <a:buChar char="•"/>
            </a:pPr>
            <a:r>
              <a:rPr lang="en-US" sz="2200" dirty="0" smtClean="0"/>
              <a:t>Clinical </a:t>
            </a:r>
            <a:r>
              <a:rPr lang="en-US" sz="2200" dirty="0"/>
              <a:t>Operations or Management Experience in IT, HR, Supply Chain, etc.</a:t>
            </a:r>
          </a:p>
          <a:p>
            <a:pPr>
              <a:buFont typeface="Arial" panose="020B0604020202020204" pitchFamily="34" charset="0"/>
              <a:buChar char="•"/>
            </a:pPr>
            <a:endParaRPr lang="en-US" sz="2200" dirty="0"/>
          </a:p>
        </p:txBody>
      </p:sp>
    </p:spTree>
    <p:extLst>
      <p:ext uri="{BB962C8B-B14F-4D97-AF65-F5344CB8AC3E}">
        <p14:creationId xmlns:p14="http://schemas.microsoft.com/office/powerpoint/2010/main" val="3467539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MMAC</a:t>
            </a:r>
            <a:endParaRPr lang="en-US" dirty="0"/>
          </a:p>
        </p:txBody>
      </p:sp>
      <p:sp>
        <p:nvSpPr>
          <p:cNvPr id="3" name="Content Placeholder 2"/>
          <p:cNvSpPr>
            <a:spLocks noGrp="1"/>
          </p:cNvSpPr>
          <p:nvPr>
            <p:ph idx="1"/>
          </p:nvPr>
        </p:nvSpPr>
        <p:spPr/>
        <p:txBody>
          <a:bodyPr/>
          <a:lstStyle/>
          <a:p>
            <a:pPr lvl="0">
              <a:buFont typeface="Arial" panose="020B0604020202020204" pitchFamily="34" charset="0"/>
              <a:buChar char="•"/>
            </a:pPr>
            <a:r>
              <a:rPr lang="en-US" sz="2800" dirty="0" smtClean="0"/>
              <a:t>Employment </a:t>
            </a:r>
            <a:r>
              <a:rPr lang="en-US" sz="2800" dirty="0"/>
              <a:t>opportunities for veterans, transitioning service members and military spouses in the high-demand healthcare </a:t>
            </a:r>
            <a:r>
              <a:rPr lang="en-US" sz="2800" dirty="0" smtClean="0"/>
              <a:t>field.</a:t>
            </a:r>
          </a:p>
          <a:p>
            <a:pPr lvl="0">
              <a:buFont typeface="Arial" panose="020B0604020202020204" pitchFamily="34" charset="0"/>
              <a:buChar char="•"/>
            </a:pPr>
            <a:r>
              <a:rPr lang="en-US" sz="2800" dirty="0" smtClean="0"/>
              <a:t>Staffing </a:t>
            </a:r>
            <a:r>
              <a:rPr lang="en-US" sz="2800" dirty="0"/>
              <a:t>support for LTC and healthcare systems</a:t>
            </a:r>
            <a:r>
              <a:rPr lang="en-US" sz="2800" dirty="0" smtClean="0"/>
              <a:t>.</a:t>
            </a:r>
          </a:p>
          <a:p>
            <a:pPr lvl="0">
              <a:buFont typeface="Arial" panose="020B0604020202020204" pitchFamily="34" charset="0"/>
              <a:buChar char="•"/>
            </a:pPr>
            <a:r>
              <a:rPr lang="en-US" sz="2800" dirty="0" smtClean="0"/>
              <a:t>“Soft </a:t>
            </a:r>
            <a:r>
              <a:rPr lang="en-US" sz="2800" dirty="0"/>
              <a:t>Skills” gained during military service applied in the civilian healthcare setting.</a:t>
            </a:r>
            <a:endParaRPr lang="en-US" sz="2800" dirty="0"/>
          </a:p>
        </p:txBody>
      </p:sp>
    </p:spTree>
    <p:extLst>
      <p:ext uri="{BB962C8B-B14F-4D97-AF65-F5344CB8AC3E}">
        <p14:creationId xmlns:p14="http://schemas.microsoft.com/office/powerpoint/2010/main" val="836520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MMAC Potential </a:t>
            </a:r>
            <a:r>
              <a:rPr lang="en-US" dirty="0"/>
              <a:t>B</a:t>
            </a:r>
            <a:r>
              <a:rPr lang="en-US" dirty="0" smtClean="0"/>
              <a:t>arriers</a:t>
            </a:r>
            <a:endParaRPr lang="en-US" dirty="0"/>
          </a:p>
        </p:txBody>
      </p:sp>
      <p:sp>
        <p:nvSpPr>
          <p:cNvPr id="3" name="Content Placeholder 2"/>
          <p:cNvSpPr>
            <a:spLocks noGrp="1"/>
          </p:cNvSpPr>
          <p:nvPr>
            <p:ph idx="1"/>
          </p:nvPr>
        </p:nvSpPr>
        <p:spPr/>
        <p:txBody>
          <a:bodyPr/>
          <a:lstStyle/>
          <a:p>
            <a:pPr>
              <a:spcBef>
                <a:spcPts val="0"/>
              </a:spcBef>
              <a:buFont typeface="Arial" panose="020B0604020202020204" pitchFamily="34" charset="0"/>
              <a:buChar char="•"/>
            </a:pPr>
            <a:r>
              <a:rPr lang="en-US" dirty="0" smtClean="0"/>
              <a:t>LTC </a:t>
            </a:r>
            <a:r>
              <a:rPr lang="en-US" dirty="0"/>
              <a:t>regulations may prohibit care by non-credentialed </a:t>
            </a:r>
            <a:r>
              <a:rPr lang="en-US" dirty="0" smtClean="0"/>
              <a:t>individuals</a:t>
            </a:r>
          </a:p>
          <a:p>
            <a:pPr lvl="1">
              <a:spcBef>
                <a:spcPts val="0"/>
              </a:spcBef>
              <a:buFont typeface="Arial" panose="020B0604020202020204" pitchFamily="34" charset="0"/>
              <a:buChar char="•"/>
            </a:pPr>
            <a:r>
              <a:rPr lang="en-US" dirty="0" smtClean="0"/>
              <a:t>This </a:t>
            </a:r>
            <a:r>
              <a:rPr lang="en-US" dirty="0"/>
              <a:t>would be best followed up with the long-term care facility </a:t>
            </a:r>
            <a:r>
              <a:rPr lang="en-US" dirty="0" smtClean="0"/>
              <a:t>itself</a:t>
            </a:r>
          </a:p>
          <a:p>
            <a:pPr lvl="1">
              <a:spcBef>
                <a:spcPts val="0"/>
              </a:spcBef>
              <a:buFont typeface="Arial" panose="020B0604020202020204" pitchFamily="34" charset="0"/>
              <a:buChar char="•"/>
            </a:pPr>
            <a:r>
              <a:rPr lang="en-US" dirty="0" smtClean="0"/>
              <a:t>MMAC </a:t>
            </a:r>
            <a:r>
              <a:rPr lang="en-US" dirty="0"/>
              <a:t>legislation allows specifically Medics and Corpsmen reviewed and referred by our program to provide care without specific </a:t>
            </a:r>
            <a:r>
              <a:rPr lang="en-US" dirty="0" smtClean="0"/>
              <a:t>credentials</a:t>
            </a:r>
          </a:p>
          <a:p>
            <a:pPr lvl="1">
              <a:spcBef>
                <a:spcPts val="0"/>
              </a:spcBef>
              <a:buFont typeface="Arial" panose="020B0604020202020204" pitchFamily="34" charset="0"/>
              <a:buChar char="•"/>
            </a:pPr>
            <a:r>
              <a:rPr lang="en-US" dirty="0" smtClean="0"/>
              <a:t>Care </a:t>
            </a:r>
            <a:r>
              <a:rPr lang="en-US" dirty="0"/>
              <a:t>provided is within a defined scope of practice as outlined in an MOA with the healthcare facility.   </a:t>
            </a:r>
          </a:p>
          <a:p>
            <a:pPr>
              <a:spcBef>
                <a:spcPts val="0"/>
              </a:spcBef>
              <a:buFont typeface="Arial" panose="020B0604020202020204" pitchFamily="34" charset="0"/>
              <a:buChar char="•"/>
            </a:pPr>
            <a:r>
              <a:rPr lang="en-US" dirty="0" smtClean="0"/>
              <a:t>Civilian </a:t>
            </a:r>
            <a:r>
              <a:rPr lang="en-US" dirty="0"/>
              <a:t>credentialing/licensing reciprocity: There is no recognition by state/CMS regulatory bodies of civilian equivalency of certain military allied health specialties that could apply to LTC settings. These roles could be Physical Therapy, lab tech, CNA, LPN, and respiratory tech</a:t>
            </a:r>
            <a:r>
              <a:rPr lang="en-US" dirty="0" smtClean="0"/>
              <a:t>.</a:t>
            </a:r>
            <a:endParaRPr lang="en-US" dirty="0"/>
          </a:p>
        </p:txBody>
      </p:sp>
    </p:spTree>
    <p:extLst>
      <p:ext uri="{BB962C8B-B14F-4D97-AF65-F5344CB8AC3E}">
        <p14:creationId xmlns:p14="http://schemas.microsoft.com/office/powerpoint/2010/main" val="28540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MMAC Potential </a:t>
            </a:r>
            <a:r>
              <a:rPr lang="en-US" dirty="0"/>
              <a:t>B</a:t>
            </a:r>
            <a:r>
              <a:rPr lang="en-US" dirty="0" smtClean="0"/>
              <a:t>arriers (cont.)</a:t>
            </a:r>
            <a:endParaRPr lang="en-US" dirty="0"/>
          </a:p>
        </p:txBody>
      </p:sp>
      <p:sp>
        <p:nvSpPr>
          <p:cNvPr id="3" name="Content Placeholder 2"/>
          <p:cNvSpPr>
            <a:spLocks noGrp="1"/>
          </p:cNvSpPr>
          <p:nvPr>
            <p:ph idx="1"/>
          </p:nvPr>
        </p:nvSpPr>
        <p:spPr/>
        <p:txBody>
          <a:bodyPr/>
          <a:lstStyle/>
          <a:p>
            <a:pPr>
              <a:spcBef>
                <a:spcPts val="0"/>
              </a:spcBef>
              <a:buFont typeface="Arial" panose="020B0604020202020204" pitchFamily="34" charset="0"/>
              <a:buChar char="•"/>
            </a:pPr>
            <a:r>
              <a:rPr lang="en-US" dirty="0" smtClean="0"/>
              <a:t>Civilian </a:t>
            </a:r>
            <a:r>
              <a:rPr lang="en-US" dirty="0"/>
              <a:t>educational </a:t>
            </a:r>
            <a:r>
              <a:rPr lang="en-US" dirty="0" smtClean="0"/>
              <a:t>credits:</a:t>
            </a:r>
          </a:p>
          <a:p>
            <a:pPr lvl="1">
              <a:spcBef>
                <a:spcPts val="0"/>
              </a:spcBef>
              <a:buFont typeface="Arial" panose="020B0604020202020204" pitchFamily="34" charset="0"/>
              <a:buChar char="•"/>
            </a:pPr>
            <a:r>
              <a:rPr lang="en-US" dirty="0" smtClean="0"/>
              <a:t>There </a:t>
            </a:r>
            <a:r>
              <a:rPr lang="en-US" dirty="0"/>
              <a:t>is no standard recognition of military medical education and awarding of equivalent credit </a:t>
            </a:r>
            <a:r>
              <a:rPr lang="en-US" dirty="0" smtClean="0"/>
              <a:t>hours</a:t>
            </a:r>
          </a:p>
          <a:p>
            <a:pPr lvl="1">
              <a:spcBef>
                <a:spcPts val="0"/>
              </a:spcBef>
              <a:buFont typeface="Arial" panose="020B0604020202020204" pitchFamily="34" charset="0"/>
              <a:buChar char="•"/>
            </a:pPr>
            <a:r>
              <a:rPr lang="en-US" dirty="0" smtClean="0"/>
              <a:t>Several </a:t>
            </a:r>
            <a:r>
              <a:rPr lang="en-US" dirty="0"/>
              <a:t>groups are taking on this issue on a state and national basis, but nothing substantial has come </a:t>
            </a:r>
            <a:r>
              <a:rPr lang="en-US" dirty="0" smtClean="0"/>
              <a:t>about.</a:t>
            </a:r>
          </a:p>
          <a:p>
            <a:pPr lvl="1">
              <a:spcBef>
                <a:spcPts val="0"/>
              </a:spcBef>
              <a:buFont typeface="Arial" panose="020B0604020202020204" pitchFamily="34" charset="0"/>
              <a:buChar char="•"/>
            </a:pPr>
            <a:r>
              <a:rPr lang="en-US" dirty="0" smtClean="0"/>
              <a:t>One </a:t>
            </a:r>
            <a:r>
              <a:rPr lang="en-US" dirty="0"/>
              <a:t>bright spot is that the Virginia Community College System has their Credits to Careers Program that is very functional and user friendly.</a:t>
            </a:r>
          </a:p>
          <a:p>
            <a:pPr>
              <a:spcBef>
                <a:spcPts val="0"/>
              </a:spcBef>
              <a:buFont typeface="Arial" panose="020B0604020202020204" pitchFamily="34" charset="0"/>
              <a:buChar char="•"/>
            </a:pPr>
            <a:r>
              <a:rPr lang="en-US" dirty="0"/>
              <a:t> </a:t>
            </a:r>
            <a:r>
              <a:rPr lang="en-US" dirty="0" smtClean="0"/>
              <a:t>General </a:t>
            </a:r>
            <a:r>
              <a:rPr lang="en-US" dirty="0"/>
              <a:t>Awareness: A challenge is raising the awareness of the MMAC Program (and employment programs in general) and the healthcare employment opportunities provided by the program. </a:t>
            </a:r>
          </a:p>
        </p:txBody>
      </p:sp>
    </p:spTree>
    <p:extLst>
      <p:ext uri="{BB962C8B-B14F-4D97-AF65-F5344CB8AC3E}">
        <p14:creationId xmlns:p14="http://schemas.microsoft.com/office/powerpoint/2010/main" val="430115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Call to Order and Welcome</a:t>
            </a:r>
            <a:endParaRPr lang="en-US" dirty="0"/>
          </a:p>
        </p:txBody>
      </p:sp>
    </p:spTree>
    <p:extLst>
      <p:ext uri="{BB962C8B-B14F-4D97-AF65-F5344CB8AC3E}">
        <p14:creationId xmlns:p14="http://schemas.microsoft.com/office/powerpoint/2010/main" val="2893026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Virginia </a:t>
            </a:r>
            <a:r>
              <a:rPr lang="en-US" dirty="0"/>
              <a:t>Transition Assistance Program (VTAP)</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Offers </a:t>
            </a:r>
            <a:r>
              <a:rPr lang="en-US" dirty="0"/>
              <a:t>transitioning service members and their spouses </a:t>
            </a:r>
            <a:r>
              <a:rPr lang="en-US" dirty="0" smtClean="0"/>
              <a:t>by </a:t>
            </a:r>
            <a:r>
              <a:rPr lang="en-US" dirty="0"/>
              <a:t>providing peer-to-peer support </a:t>
            </a:r>
            <a:r>
              <a:rPr lang="en-US" dirty="0" smtClean="0"/>
              <a:t>and makes </a:t>
            </a:r>
            <a:r>
              <a:rPr lang="en-US" dirty="0"/>
              <a:t>referrals that address specific </a:t>
            </a:r>
            <a:r>
              <a:rPr lang="en-US" dirty="0" smtClean="0"/>
              <a:t>needs.</a:t>
            </a:r>
          </a:p>
          <a:p>
            <a:pPr>
              <a:buFont typeface="Arial" panose="020B0604020202020204" pitchFamily="34" charset="0"/>
              <a:buChar char="•"/>
            </a:pPr>
            <a:r>
              <a:rPr lang="en-US" dirty="0" smtClean="0"/>
              <a:t>Referral </a:t>
            </a:r>
            <a:r>
              <a:rPr lang="en-US" dirty="0"/>
              <a:t>services could include, but is not limited </a:t>
            </a:r>
            <a:r>
              <a:rPr lang="en-US" dirty="0" smtClean="0"/>
              <a:t>to:</a:t>
            </a:r>
          </a:p>
          <a:p>
            <a:pPr lvl="1">
              <a:buFont typeface="Arial" panose="020B0604020202020204" pitchFamily="34" charset="0"/>
              <a:buChar char="•"/>
            </a:pPr>
            <a:r>
              <a:rPr lang="en-US" dirty="0" smtClean="0"/>
              <a:t>Resume review</a:t>
            </a:r>
          </a:p>
          <a:p>
            <a:pPr lvl="1">
              <a:buFont typeface="Arial" panose="020B0604020202020204" pitchFamily="34" charset="0"/>
              <a:buChar char="•"/>
            </a:pPr>
            <a:r>
              <a:rPr lang="en-US" dirty="0"/>
              <a:t>I</a:t>
            </a:r>
            <a:r>
              <a:rPr lang="en-US" dirty="0" smtClean="0"/>
              <a:t>ntroduction </a:t>
            </a:r>
            <a:r>
              <a:rPr lang="en-US" dirty="0"/>
              <a:t>to the Virginia Labor Market </a:t>
            </a:r>
            <a:r>
              <a:rPr lang="en-US" dirty="0" smtClean="0"/>
              <a:t>index</a:t>
            </a:r>
          </a:p>
          <a:p>
            <a:pPr lvl="1">
              <a:buFont typeface="Arial" panose="020B0604020202020204" pitchFamily="34" charset="0"/>
              <a:buChar char="•"/>
            </a:pPr>
            <a:r>
              <a:rPr lang="en-US" dirty="0"/>
              <a:t>C</a:t>
            </a:r>
            <a:r>
              <a:rPr lang="en-US" dirty="0" smtClean="0"/>
              <a:t>onnection </a:t>
            </a:r>
            <a:r>
              <a:rPr lang="en-US" dirty="0"/>
              <a:t>with the Virginia Values Veterans (V3) certified companies for employment, and other DVS programs as applicable. </a:t>
            </a:r>
            <a:endParaRPr lang="en-US" dirty="0" smtClean="0"/>
          </a:p>
          <a:p>
            <a:pPr>
              <a:buFont typeface="Arial" panose="020B0604020202020204" pitchFamily="34" charset="0"/>
              <a:buChar char="•"/>
            </a:pPr>
            <a:r>
              <a:rPr lang="en-US" dirty="0" smtClean="0"/>
              <a:t>The </a:t>
            </a:r>
            <a:r>
              <a:rPr lang="en-US" dirty="0"/>
              <a:t>VTAP core areas of focus are those </a:t>
            </a:r>
            <a:r>
              <a:rPr lang="en-US" dirty="0" smtClean="0"/>
              <a:t>seeking:</a:t>
            </a:r>
          </a:p>
          <a:p>
            <a:pPr lvl="1">
              <a:buFont typeface="Arial" panose="020B0604020202020204" pitchFamily="34" charset="0"/>
              <a:buChar char="•"/>
            </a:pPr>
            <a:r>
              <a:rPr lang="en-US" dirty="0" smtClean="0"/>
              <a:t>Employment</a:t>
            </a:r>
          </a:p>
          <a:p>
            <a:pPr lvl="1">
              <a:buFont typeface="Arial" panose="020B0604020202020204" pitchFamily="34" charset="0"/>
              <a:buChar char="•"/>
            </a:pPr>
            <a:r>
              <a:rPr lang="en-US" dirty="0" smtClean="0"/>
              <a:t>Education</a:t>
            </a:r>
          </a:p>
          <a:p>
            <a:pPr lvl="1">
              <a:buFont typeface="Arial" panose="020B0604020202020204" pitchFamily="34" charset="0"/>
              <a:buChar char="•"/>
            </a:pPr>
            <a:r>
              <a:rPr lang="en-US" dirty="0" smtClean="0"/>
              <a:t>Entrepreneurship</a:t>
            </a:r>
          </a:p>
        </p:txBody>
      </p:sp>
    </p:spTree>
    <p:extLst>
      <p:ext uri="{BB962C8B-B14F-4D97-AF65-F5344CB8AC3E}">
        <p14:creationId xmlns:p14="http://schemas.microsoft.com/office/powerpoint/2010/main" val="1643335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VTAP (cont.)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VTAP has </a:t>
            </a:r>
            <a:r>
              <a:rPr lang="en-US" dirty="0" smtClean="0"/>
              <a:t>a network </a:t>
            </a:r>
            <a:r>
              <a:rPr lang="en-US" dirty="0"/>
              <a:t>of employers and other resources that have made a commitment to </a:t>
            </a:r>
            <a:r>
              <a:rPr lang="en-US" dirty="0" smtClean="0"/>
              <a:t>transitioning </a:t>
            </a:r>
            <a:r>
              <a:rPr lang="en-US" dirty="0"/>
              <a:t>service members and their </a:t>
            </a:r>
            <a:r>
              <a:rPr lang="en-US" dirty="0" smtClean="0"/>
              <a:t>spouses.</a:t>
            </a:r>
          </a:p>
          <a:p>
            <a:pPr lvl="1">
              <a:buFont typeface="Arial" panose="020B0604020202020204" pitchFamily="34" charset="0"/>
              <a:buChar char="•"/>
            </a:pPr>
            <a:r>
              <a:rPr lang="en-US" dirty="0" smtClean="0"/>
              <a:t>VTAP </a:t>
            </a:r>
            <a:r>
              <a:rPr lang="en-US" dirty="0"/>
              <a:t>partners to offer multiple connection points with those seeking employment through networking events, job fairs, hiring events, and electronic communications promoting jobs and events.</a:t>
            </a:r>
          </a:p>
          <a:p>
            <a:r>
              <a:rPr lang="en-US" dirty="0"/>
              <a:t> </a:t>
            </a:r>
            <a:r>
              <a:rPr lang="en-US" dirty="0" smtClean="0"/>
              <a:t>VTAP Goals:</a:t>
            </a:r>
          </a:p>
          <a:p>
            <a:pPr lvl="1">
              <a:buFont typeface="Arial" panose="020B0604020202020204" pitchFamily="34" charset="0"/>
              <a:buChar char="•"/>
            </a:pPr>
            <a:r>
              <a:rPr lang="en-US" dirty="0" smtClean="0"/>
              <a:t>Peer </a:t>
            </a:r>
            <a:r>
              <a:rPr lang="en-US" dirty="0"/>
              <a:t>to </a:t>
            </a:r>
            <a:r>
              <a:rPr lang="en-US" dirty="0" smtClean="0"/>
              <a:t>peer </a:t>
            </a:r>
            <a:r>
              <a:rPr lang="en-US" dirty="0"/>
              <a:t>support to transitioning service members and their </a:t>
            </a:r>
            <a:r>
              <a:rPr lang="en-US" dirty="0" smtClean="0"/>
              <a:t>spouses.</a:t>
            </a:r>
          </a:p>
          <a:p>
            <a:pPr lvl="1">
              <a:buFont typeface="Arial" panose="020B0604020202020204" pitchFamily="34" charset="0"/>
              <a:buChar char="•"/>
            </a:pPr>
            <a:r>
              <a:rPr lang="en-US" dirty="0" smtClean="0"/>
              <a:t>Outreach </a:t>
            </a:r>
            <a:r>
              <a:rPr lang="en-US" dirty="0"/>
              <a:t>for the Commonwealth of Virginia, answering the question “Why Virginia</a:t>
            </a:r>
            <a:r>
              <a:rPr lang="en-US" dirty="0" smtClean="0"/>
              <a:t>?”</a:t>
            </a:r>
          </a:p>
          <a:p>
            <a:pPr lvl="1">
              <a:buFont typeface="Arial" panose="020B0604020202020204" pitchFamily="34" charset="0"/>
              <a:buChar char="•"/>
            </a:pPr>
            <a:r>
              <a:rPr lang="en-US" dirty="0" smtClean="0"/>
              <a:t>Partner </a:t>
            </a:r>
            <a:r>
              <a:rPr lang="en-US" dirty="0"/>
              <a:t>with federal, state, local, nonprofit, and employers to provide the best possible resources to </a:t>
            </a:r>
            <a:r>
              <a:rPr lang="en-US" dirty="0" smtClean="0"/>
              <a:t>service </a:t>
            </a:r>
            <a:r>
              <a:rPr lang="en-US" dirty="0"/>
              <a:t>members and spouses</a:t>
            </a:r>
          </a:p>
          <a:p>
            <a:endParaRPr lang="en-US" dirty="0"/>
          </a:p>
          <a:p>
            <a:endParaRPr lang="en-US" dirty="0"/>
          </a:p>
        </p:txBody>
      </p:sp>
    </p:spTree>
    <p:extLst>
      <p:ext uri="{BB962C8B-B14F-4D97-AF65-F5344CB8AC3E}">
        <p14:creationId xmlns:p14="http://schemas.microsoft.com/office/powerpoint/2010/main" val="2476743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Virginia Values Veterans (V3</a:t>
            </a:r>
            <a:r>
              <a:rPr lang="en-US" dirty="0" smtClean="0"/>
              <a:t>) Program</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200" dirty="0"/>
              <a:t>Department of Veterans Services partners with federal and state agencies, as well as members of the private sector, to develop the </a:t>
            </a:r>
            <a:r>
              <a:rPr lang="en-US" sz="2200" dirty="0" smtClean="0"/>
              <a:t>V3 </a:t>
            </a:r>
            <a:r>
              <a:rPr lang="en-US" sz="2200" dirty="0"/>
              <a:t>Program. </a:t>
            </a:r>
          </a:p>
          <a:p>
            <a:pPr>
              <a:buFont typeface="Arial" panose="020B0604020202020204" pitchFamily="34" charset="0"/>
              <a:buChar char="•"/>
            </a:pPr>
            <a:r>
              <a:rPr lang="en-US" sz="2200" dirty="0" smtClean="0"/>
              <a:t>Increases </a:t>
            </a:r>
            <a:r>
              <a:rPr lang="en-US" sz="2200" dirty="0"/>
              <a:t>employment opportunities and promotes economic development by training and certifying organizations in Veterans workforce best </a:t>
            </a:r>
            <a:r>
              <a:rPr lang="en-US" sz="2200" dirty="0" smtClean="0"/>
              <a:t>practices.</a:t>
            </a:r>
          </a:p>
          <a:p>
            <a:pPr>
              <a:buFont typeface="Arial" panose="020B0604020202020204" pitchFamily="34" charset="0"/>
              <a:buChar char="•"/>
            </a:pPr>
            <a:r>
              <a:rPr lang="en-US" sz="2200" dirty="0" smtClean="0"/>
              <a:t>Focuses </a:t>
            </a:r>
            <a:r>
              <a:rPr lang="en-US" sz="2200" dirty="0"/>
              <a:t>on training employers rather than the Veterans </a:t>
            </a:r>
            <a:r>
              <a:rPr lang="en-US" sz="2200" dirty="0" smtClean="0"/>
              <a:t>themselves.</a:t>
            </a:r>
          </a:p>
          <a:p>
            <a:pPr>
              <a:buFont typeface="Arial" panose="020B0604020202020204" pitchFamily="34" charset="0"/>
              <a:buChar char="•"/>
            </a:pPr>
            <a:r>
              <a:rPr lang="en-US" sz="2200" dirty="0" smtClean="0"/>
              <a:t>Veterans </a:t>
            </a:r>
            <a:r>
              <a:rPr lang="en-US" sz="2200" dirty="0"/>
              <a:t>are seasoned workers with </a:t>
            </a:r>
            <a:r>
              <a:rPr lang="en-US" sz="2200" dirty="0" smtClean="0"/>
              <a:t>desirable </a:t>
            </a:r>
            <a:r>
              <a:rPr lang="en-US" sz="2200" dirty="0"/>
              <a:t>character traits, such as:</a:t>
            </a:r>
          </a:p>
          <a:p>
            <a:pPr lvl="1">
              <a:buFont typeface="Arial" panose="020B0604020202020204" pitchFamily="34" charset="0"/>
              <a:buChar char="•"/>
            </a:pPr>
            <a:r>
              <a:rPr lang="en-US" sz="2200" dirty="0"/>
              <a:t>Honest and Dependable</a:t>
            </a:r>
          </a:p>
          <a:p>
            <a:pPr lvl="1">
              <a:buFont typeface="Arial" panose="020B0604020202020204" pitchFamily="34" charset="0"/>
              <a:buChar char="•"/>
            </a:pPr>
            <a:r>
              <a:rPr lang="en-US" sz="2200" dirty="0"/>
              <a:t>Quick Learners</a:t>
            </a:r>
          </a:p>
          <a:p>
            <a:pPr lvl="1">
              <a:buFont typeface="Arial" panose="020B0604020202020204" pitchFamily="34" charset="0"/>
              <a:buChar char="•"/>
            </a:pPr>
            <a:r>
              <a:rPr lang="en-US" sz="2200" dirty="0"/>
              <a:t>Safety-Conscious</a:t>
            </a:r>
          </a:p>
          <a:p>
            <a:pPr lvl="1">
              <a:buFont typeface="Arial" panose="020B0604020202020204" pitchFamily="34" charset="0"/>
              <a:buChar char="•"/>
            </a:pPr>
            <a:r>
              <a:rPr lang="en-US" sz="2200" dirty="0"/>
              <a:t>Skilled in Advanced Technology</a:t>
            </a:r>
          </a:p>
          <a:p>
            <a:pPr lvl="1">
              <a:buFont typeface="Arial" panose="020B0604020202020204" pitchFamily="34" charset="0"/>
              <a:buChar char="•"/>
            </a:pPr>
            <a:r>
              <a:rPr lang="en-US" sz="2200" dirty="0"/>
              <a:t>Creative Problem Solvers with Good Judgement</a:t>
            </a:r>
          </a:p>
          <a:p>
            <a:pPr lvl="1">
              <a:buFont typeface="Arial" panose="020B0604020202020204" pitchFamily="34" charset="0"/>
              <a:buChar char="•"/>
            </a:pPr>
            <a:r>
              <a:rPr lang="en-US" sz="2200" dirty="0"/>
              <a:t>Able to Work with a Wide Variety of People</a:t>
            </a:r>
            <a:endParaRPr lang="en-US" sz="2200" dirty="0" smtClean="0"/>
          </a:p>
          <a:p>
            <a:r>
              <a:rPr lang="en-US" sz="2200" dirty="0"/>
              <a:t>	</a:t>
            </a:r>
          </a:p>
          <a:p>
            <a:r>
              <a:rPr lang="en-US" sz="2200" dirty="0"/>
              <a:t>	</a:t>
            </a:r>
          </a:p>
          <a:p>
            <a:endParaRPr lang="en-US" sz="2200" dirty="0"/>
          </a:p>
        </p:txBody>
      </p:sp>
    </p:spTree>
    <p:extLst>
      <p:ext uri="{BB962C8B-B14F-4D97-AF65-F5344CB8AC3E}">
        <p14:creationId xmlns:p14="http://schemas.microsoft.com/office/powerpoint/2010/main" val="25456056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V3 Program (cont.)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Through general </a:t>
            </a:r>
            <a:r>
              <a:rPr lang="en-US" dirty="0" smtClean="0"/>
              <a:t>training, </a:t>
            </a:r>
            <a:r>
              <a:rPr lang="en-US" dirty="0"/>
              <a:t>participants of the V3 Program will understand more about: </a:t>
            </a:r>
          </a:p>
          <a:p>
            <a:pPr lvl="1">
              <a:buFont typeface="Arial" panose="020B0604020202020204" pitchFamily="34" charset="0"/>
              <a:buChar char="•"/>
            </a:pPr>
            <a:r>
              <a:rPr lang="en-US" dirty="0" smtClean="0"/>
              <a:t>U.S</a:t>
            </a:r>
            <a:r>
              <a:rPr lang="en-US" dirty="0"/>
              <a:t>. military culture; the extensive training and skills sets of Veterans; and how hiring former military may be a solution to your business challenges. </a:t>
            </a:r>
          </a:p>
          <a:p>
            <a:pPr lvl="1">
              <a:buFont typeface="Arial" panose="020B0604020202020204" pitchFamily="34" charset="0"/>
              <a:buChar char="•"/>
            </a:pPr>
            <a:r>
              <a:rPr lang="en-US" dirty="0" smtClean="0"/>
              <a:t>Veteran </a:t>
            </a:r>
            <a:r>
              <a:rPr lang="en-US" dirty="0"/>
              <a:t>unemployment rates and common obstacles to hiring Veterans. </a:t>
            </a:r>
          </a:p>
          <a:p>
            <a:pPr lvl="1">
              <a:buFont typeface="Arial" panose="020B0604020202020204" pitchFamily="34" charset="0"/>
              <a:buChar char="•"/>
            </a:pPr>
            <a:r>
              <a:rPr lang="en-US" dirty="0" smtClean="0"/>
              <a:t>How </a:t>
            </a:r>
            <a:r>
              <a:rPr lang="en-US" dirty="0"/>
              <a:t>to develop a business case for hiring Veterans. </a:t>
            </a:r>
          </a:p>
          <a:p>
            <a:pPr lvl="1">
              <a:buFont typeface="Arial" panose="020B0604020202020204" pitchFamily="34" charset="0"/>
              <a:buChar char="•"/>
            </a:pPr>
            <a:r>
              <a:rPr lang="en-US" dirty="0" smtClean="0"/>
              <a:t>Best </a:t>
            </a:r>
            <a:r>
              <a:rPr lang="en-US" dirty="0"/>
              <a:t>practices in recruiting, hiring and retaining Veterans. </a:t>
            </a:r>
          </a:p>
          <a:p>
            <a:pPr lvl="1">
              <a:buFont typeface="Arial" panose="020B0604020202020204" pitchFamily="34" charset="0"/>
              <a:buChar char="•"/>
            </a:pPr>
            <a:r>
              <a:rPr lang="en-US" dirty="0" smtClean="0"/>
              <a:t>Where </a:t>
            </a:r>
            <a:r>
              <a:rPr lang="en-US" dirty="0"/>
              <a:t>to find helpful resources and tools. </a:t>
            </a:r>
          </a:p>
          <a:p>
            <a:pPr lvl="1">
              <a:buFont typeface="Arial" panose="020B0604020202020204" pitchFamily="34" charset="0"/>
              <a:buChar char="•"/>
            </a:pPr>
            <a:r>
              <a:rPr lang="en-US" dirty="0" smtClean="0"/>
              <a:t>How </a:t>
            </a:r>
            <a:r>
              <a:rPr lang="en-US" dirty="0"/>
              <a:t>to apply lessons learned to various scenarios. </a:t>
            </a:r>
          </a:p>
          <a:p>
            <a:pPr lvl="1">
              <a:buFont typeface="Arial" panose="020B0604020202020204" pitchFamily="34" charset="0"/>
              <a:buChar char="•"/>
            </a:pPr>
            <a:r>
              <a:rPr lang="en-US" dirty="0" smtClean="0"/>
              <a:t>The </a:t>
            </a:r>
            <a:r>
              <a:rPr lang="en-US" dirty="0"/>
              <a:t>V3 certification process.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936030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Managers for DVS Programs</a:t>
            </a:r>
            <a:endParaRPr lang="en-US" dirty="0"/>
          </a:p>
        </p:txBody>
      </p:sp>
      <p:sp>
        <p:nvSpPr>
          <p:cNvPr id="3" name="Content Placeholder 2"/>
          <p:cNvSpPr>
            <a:spLocks noGrp="1"/>
          </p:cNvSpPr>
          <p:nvPr>
            <p:ph idx="1"/>
          </p:nvPr>
        </p:nvSpPr>
        <p:spPr/>
        <p:txBody>
          <a:bodyPr numCol="3"/>
          <a:lstStyle/>
          <a:p>
            <a:pPr marL="0" indent="0"/>
            <a:endParaRPr lang="en-US" b="1" dirty="0" smtClean="0"/>
          </a:p>
          <a:p>
            <a:pPr marL="0" indent="0"/>
            <a:endParaRPr lang="en-US" b="1" dirty="0" smtClean="0"/>
          </a:p>
          <a:p>
            <a:pPr marL="0" indent="0"/>
            <a:r>
              <a:rPr lang="en-US" b="1" dirty="0" smtClean="0"/>
              <a:t>Military </a:t>
            </a:r>
            <a:r>
              <a:rPr lang="en-US" b="1" dirty="0"/>
              <a:t>Medics and Corpsmen (MMAC) </a:t>
            </a:r>
            <a:endParaRPr lang="en-US" b="1" dirty="0" smtClean="0"/>
          </a:p>
          <a:p>
            <a:pPr marL="457200" lvl="1" indent="0">
              <a:buNone/>
            </a:pPr>
            <a:r>
              <a:rPr lang="en-US" dirty="0" smtClean="0"/>
              <a:t>Mark Whiting</a:t>
            </a:r>
          </a:p>
          <a:p>
            <a:pPr marL="457200" lvl="1" indent="0">
              <a:buNone/>
            </a:pPr>
            <a:r>
              <a:rPr lang="en-US" dirty="0" smtClean="0"/>
              <a:t>Program </a:t>
            </a:r>
            <a:r>
              <a:rPr lang="en-US" dirty="0"/>
              <a:t>Manager</a:t>
            </a:r>
          </a:p>
          <a:p>
            <a:pPr marL="457200" lvl="1" indent="0">
              <a:buNone/>
            </a:pPr>
            <a:r>
              <a:rPr lang="en-US" dirty="0" smtClean="0"/>
              <a:t>(804) 482-8508</a:t>
            </a:r>
          </a:p>
          <a:p>
            <a:endParaRPr lang="en-US" dirty="0" smtClean="0"/>
          </a:p>
          <a:p>
            <a:endParaRPr lang="en-US" dirty="0"/>
          </a:p>
          <a:p>
            <a:endParaRPr lang="en-US" dirty="0" smtClean="0"/>
          </a:p>
          <a:p>
            <a:endParaRPr lang="en-US" dirty="0"/>
          </a:p>
          <a:p>
            <a:endParaRPr lang="en-US" dirty="0" smtClean="0"/>
          </a:p>
          <a:p>
            <a:pPr marL="0" indent="0"/>
            <a:r>
              <a:rPr lang="en-US" b="1" dirty="0" smtClean="0"/>
              <a:t>Virginia Transition Assistance Program (VTAP)</a:t>
            </a:r>
          </a:p>
          <a:p>
            <a:pPr marL="457200" lvl="1" indent="0">
              <a:buNone/>
            </a:pPr>
            <a:r>
              <a:rPr lang="en-US" dirty="0" err="1" smtClean="0"/>
              <a:t>Kete</a:t>
            </a:r>
            <a:r>
              <a:rPr lang="en-US" dirty="0" smtClean="0"/>
              <a:t> Fetters</a:t>
            </a:r>
          </a:p>
          <a:p>
            <a:pPr marL="457200" lvl="1" indent="0">
              <a:buNone/>
            </a:pPr>
            <a:r>
              <a:rPr lang="en-US" dirty="0" smtClean="0"/>
              <a:t>Program Manager </a:t>
            </a:r>
            <a:endParaRPr lang="en-US" dirty="0"/>
          </a:p>
          <a:p>
            <a:pPr marL="457200" lvl="1" indent="0">
              <a:buNone/>
            </a:pPr>
            <a:r>
              <a:rPr lang="en-US" dirty="0" smtClean="0"/>
              <a:t>(</a:t>
            </a:r>
            <a:r>
              <a:rPr lang="en-US" dirty="0"/>
              <a:t>804) </a:t>
            </a:r>
            <a:r>
              <a:rPr lang="en-US" dirty="0" smtClean="0"/>
              <a:t>482-8533</a:t>
            </a:r>
          </a:p>
          <a:p>
            <a:endParaRPr lang="en-US" dirty="0" smtClean="0"/>
          </a:p>
          <a:p>
            <a:endParaRPr lang="en-US" dirty="0"/>
          </a:p>
          <a:p>
            <a:endParaRPr lang="en-US" dirty="0" smtClean="0"/>
          </a:p>
          <a:p>
            <a:endParaRPr lang="en-US" dirty="0"/>
          </a:p>
          <a:p>
            <a:endParaRPr lang="en-US" dirty="0" smtClean="0"/>
          </a:p>
          <a:p>
            <a:pPr marL="0" indent="0"/>
            <a:endParaRPr lang="en-US" b="1" dirty="0" smtClean="0"/>
          </a:p>
          <a:p>
            <a:pPr marL="0" indent="0"/>
            <a:r>
              <a:rPr lang="en-US" b="1" dirty="0" smtClean="0"/>
              <a:t>Virginia Values Veterans (V3) Program</a:t>
            </a:r>
          </a:p>
          <a:p>
            <a:pPr marL="457200" lvl="1" indent="0">
              <a:buNone/>
            </a:pPr>
            <a:r>
              <a:rPr lang="en-US" dirty="0" smtClean="0"/>
              <a:t>Ross M. Koenig</a:t>
            </a:r>
          </a:p>
          <a:p>
            <a:pPr marL="457200" lvl="1" indent="0">
              <a:buNone/>
            </a:pPr>
            <a:r>
              <a:rPr lang="en-US" dirty="0" smtClean="0"/>
              <a:t>Program Manager</a:t>
            </a:r>
          </a:p>
          <a:p>
            <a:pPr marL="457200" lvl="1" indent="0">
              <a:buNone/>
            </a:pPr>
            <a:r>
              <a:rPr lang="en-US" dirty="0" smtClean="0"/>
              <a:t>(804) 482-8537</a:t>
            </a:r>
            <a:r>
              <a:rPr lang="en-US" dirty="0"/>
              <a:t/>
            </a:r>
            <a:br>
              <a:rPr lang="en-US" dirty="0"/>
            </a:br>
            <a:endParaRPr lang="en-US" dirty="0"/>
          </a:p>
          <a:p>
            <a:endParaRPr lang="en-US" dirty="0"/>
          </a:p>
        </p:txBody>
      </p:sp>
    </p:spTree>
    <p:extLst>
      <p:ext uri="{BB962C8B-B14F-4D97-AF65-F5344CB8AC3E}">
        <p14:creationId xmlns:p14="http://schemas.microsoft.com/office/powerpoint/2010/main" val="2403026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Care Financing</a:t>
            </a:r>
            <a:endParaRPr lang="en-US" dirty="0"/>
          </a:p>
        </p:txBody>
      </p:sp>
    </p:spTree>
    <p:extLst>
      <p:ext uri="{BB962C8B-B14F-4D97-AF65-F5344CB8AC3E}">
        <p14:creationId xmlns:p14="http://schemas.microsoft.com/office/powerpoint/2010/main" val="39220470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en-US" dirty="0" smtClean="0"/>
              <a:t>Payer Mix for Virginia Certified Nursing Facilities</a:t>
            </a:r>
            <a:endParaRPr lang="en-US" dirty="0"/>
          </a:p>
        </p:txBody>
      </p:sp>
      <p:pic>
        <p:nvPicPr>
          <p:cNvPr id="19" name="Content Placeholder 1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27231" y="1600200"/>
            <a:ext cx="10337539" cy="6492240"/>
          </a:xfrm>
        </p:spPr>
      </p:pic>
    </p:spTree>
    <p:extLst>
      <p:ext uri="{BB962C8B-B14F-4D97-AF65-F5344CB8AC3E}">
        <p14:creationId xmlns:p14="http://schemas.microsoft.com/office/powerpoint/2010/main" val="31717317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Virginia Data on Nursing Homes</a:t>
            </a:r>
            <a:endParaRPr lang="en-US" dirty="0"/>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09600" y="1626313"/>
            <a:ext cx="5384800" cy="3605373"/>
          </a:xfrm>
        </p:spPr>
      </p:pic>
      <p:sp>
        <p:nvSpPr>
          <p:cNvPr id="6" name="Content Placeholder 5"/>
          <p:cNvSpPr>
            <a:spLocks noGrp="1"/>
          </p:cNvSpPr>
          <p:nvPr>
            <p:ph sz="half" idx="2"/>
          </p:nvPr>
        </p:nvSpPr>
        <p:spPr/>
        <p:txBody>
          <a:bodyPr/>
          <a:lstStyle/>
          <a:p>
            <a:pPr marL="457200" indent="-457200">
              <a:buFont typeface="Arial" panose="020B0604020202020204" pitchFamily="34" charset="0"/>
              <a:buChar char="•"/>
            </a:pPr>
            <a:r>
              <a:rPr lang="en-US" sz="2400" dirty="0" smtClean="0"/>
              <a:t>Data obtained from Virginia Health Information (VHI) for the most recently available year (2018)</a:t>
            </a:r>
          </a:p>
          <a:p>
            <a:pPr marL="457200" indent="-457200">
              <a:buFont typeface="Arial" panose="020B0604020202020204" pitchFamily="34" charset="0"/>
              <a:buChar char="•"/>
            </a:pPr>
            <a:r>
              <a:rPr lang="en-US" sz="2400" dirty="0" smtClean="0"/>
              <a:t>Data broken down by HPR, then by organization type</a:t>
            </a:r>
          </a:p>
          <a:p>
            <a:pPr marL="457200" indent="-457200">
              <a:buFont typeface="Arial" panose="020B0604020202020204" pitchFamily="34" charset="0"/>
              <a:buChar char="•"/>
            </a:pPr>
            <a:r>
              <a:rPr lang="en-US" sz="2400" dirty="0" smtClean="0"/>
              <a:t>Mean and median values calculated</a:t>
            </a:r>
          </a:p>
          <a:p>
            <a:pPr marL="457200" indent="-457200">
              <a:buFont typeface="Arial" panose="020B0604020202020204" pitchFamily="34" charset="0"/>
              <a:buChar char="•"/>
            </a:pPr>
            <a:r>
              <a:rPr lang="en-US" sz="2400" dirty="0" smtClean="0"/>
              <a:t>Yellow indicates high/low values</a:t>
            </a:r>
          </a:p>
          <a:p>
            <a:pPr marL="457200" indent="-457200">
              <a:buFont typeface="Arial" panose="020B0604020202020204" pitchFamily="34" charset="0"/>
              <a:buChar char="•"/>
            </a:pPr>
            <a:r>
              <a:rPr lang="en-US" sz="2400" dirty="0" smtClean="0"/>
              <a:t>Green stripe indicates widest gap between mean and median</a:t>
            </a:r>
            <a:endParaRPr lang="en-US" sz="2400" dirty="0"/>
          </a:p>
        </p:txBody>
      </p:sp>
    </p:spTree>
    <p:extLst>
      <p:ext uri="{BB962C8B-B14F-4D97-AF65-F5344CB8AC3E}">
        <p14:creationId xmlns:p14="http://schemas.microsoft.com/office/powerpoint/2010/main" val="12373913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FTEs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60197730"/>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nchor="ct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ctr"/>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ctr"/>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101.96 </a:t>
                      </a:r>
                    </a:p>
                  </a:txBody>
                  <a:tcPr marL="9525" marR="9525" marT="9525" marB="0" anchor="b">
                    <a:pattFill prst="wdUpDiag">
                      <a:fgClr>
                        <a:schemeClr val="accent6">
                          <a:tint val="40000"/>
                        </a:schemeClr>
                      </a:fgClr>
                      <a:bgClr>
                        <a:srgbClr val="92D050"/>
                      </a:bgClr>
                    </a:pattFill>
                  </a:tcPr>
                </a:tc>
                <a:tc>
                  <a:txBody>
                    <a:bodyPr/>
                    <a:lstStyle/>
                    <a:p>
                      <a:pPr algn="r" fontAlgn="b"/>
                      <a:r>
                        <a:rPr lang="en-US" sz="2000" b="0" i="0" u="none" strike="noStrike" dirty="0">
                          <a:solidFill>
                            <a:srgbClr val="000000"/>
                          </a:solidFill>
                          <a:effectLst/>
                          <a:latin typeface="+mj-lt"/>
                        </a:rPr>
                        <a:t>67</a:t>
                      </a:r>
                    </a:p>
                  </a:txBody>
                  <a:tcPr marL="9525" marR="9525" marT="9525" marB="0" anchor="b">
                    <a:pattFill prst="wdUpDiag">
                      <a:fgClr>
                        <a:schemeClr val="accent6">
                          <a:tint val="40000"/>
                        </a:schemeClr>
                      </a:fgClr>
                      <a:bgClr>
                        <a:srgbClr val="92D050"/>
                      </a:bgClr>
                    </a:patt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103.52 </a:t>
                      </a:r>
                    </a:p>
                  </a:txBody>
                  <a:tcPr marL="9525" marR="9525" marT="9525" marB="0" anchor="b"/>
                </a:tc>
                <a:tc>
                  <a:txBody>
                    <a:bodyPr/>
                    <a:lstStyle/>
                    <a:p>
                      <a:pPr algn="r" fontAlgn="b"/>
                      <a:r>
                        <a:rPr lang="en-US" sz="2000" b="0" i="0" u="none" strike="noStrike" dirty="0">
                          <a:solidFill>
                            <a:srgbClr val="000000"/>
                          </a:solidFill>
                          <a:effectLst/>
                          <a:latin typeface="+mj-lt"/>
                        </a:rPr>
                        <a:t>102</a:t>
                      </a: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96.04 </a:t>
                      </a:r>
                    </a:p>
                  </a:txBody>
                  <a:tcPr marL="9525" marR="9525" marT="9525" marB="0" anchor="b"/>
                </a:tc>
                <a:tc>
                  <a:txBody>
                    <a:bodyPr/>
                    <a:lstStyle/>
                    <a:p>
                      <a:pPr algn="r" fontAlgn="b"/>
                      <a:r>
                        <a:rPr lang="en-US" sz="2000" b="0" i="0" u="none" strike="noStrike" dirty="0">
                          <a:solidFill>
                            <a:srgbClr val="000000"/>
                          </a:solidFill>
                          <a:effectLst/>
                          <a:latin typeface="+mj-lt"/>
                        </a:rPr>
                        <a:t>59</a:t>
                      </a:r>
                    </a:p>
                  </a:txBody>
                  <a:tcPr marL="9525" marR="9525" marT="9525" marB="0" anchor="b">
                    <a:solidFill>
                      <a:srgbClr val="FFFF00"/>
                    </a:solid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155.24 </a:t>
                      </a:r>
                    </a:p>
                  </a:txBody>
                  <a:tcPr marL="9525" marR="9525" marT="9525" marB="0" anchor="b"/>
                </a:tc>
                <a:tc>
                  <a:txBody>
                    <a:bodyPr/>
                    <a:lstStyle/>
                    <a:p>
                      <a:pPr algn="r" fontAlgn="b"/>
                      <a:r>
                        <a:rPr lang="en-US" sz="2000" b="0" i="0" u="none" strike="noStrike" dirty="0">
                          <a:solidFill>
                            <a:srgbClr val="000000"/>
                          </a:solidFill>
                          <a:effectLst/>
                          <a:latin typeface="+mj-lt"/>
                        </a:rPr>
                        <a:t>156</a:t>
                      </a:r>
                    </a:p>
                  </a:txBody>
                  <a:tcPr marL="9525" marR="9525" marT="9525" marB="0" anchor="b"/>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135.20 </a:t>
                      </a:r>
                    </a:p>
                  </a:txBody>
                  <a:tcPr marL="9525" marR="9525" marT="9525" marB="0" anchor="b"/>
                </a:tc>
                <a:tc>
                  <a:txBody>
                    <a:bodyPr/>
                    <a:lstStyle/>
                    <a:p>
                      <a:pPr algn="r" fontAlgn="b"/>
                      <a:r>
                        <a:rPr lang="en-US" sz="2000" b="0" i="0" u="none" strike="noStrike" dirty="0">
                          <a:solidFill>
                            <a:srgbClr val="000000"/>
                          </a:solidFill>
                          <a:effectLst/>
                          <a:latin typeface="+mj-lt"/>
                        </a:rPr>
                        <a:t>115</a:t>
                      </a: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110.74 </a:t>
                      </a:r>
                    </a:p>
                  </a:txBody>
                  <a:tcPr marL="9525" marR="9525" marT="9525" marB="0" anchor="b"/>
                </a:tc>
                <a:tc>
                  <a:txBody>
                    <a:bodyPr/>
                    <a:lstStyle/>
                    <a:p>
                      <a:pPr algn="r" fontAlgn="b"/>
                      <a:r>
                        <a:rPr lang="en-US" sz="2000" b="0" i="0" u="none" strike="noStrike" dirty="0">
                          <a:solidFill>
                            <a:srgbClr val="000000"/>
                          </a:solidFill>
                          <a:effectLst/>
                          <a:latin typeface="+mj-lt"/>
                        </a:rPr>
                        <a:t>105</a:t>
                      </a:r>
                    </a:p>
                  </a:txBody>
                  <a:tcPr marL="9525" marR="9525" marT="9525" marB="0" anchor="b"/>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159.32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132</a:t>
                      </a:r>
                    </a:p>
                  </a:txBody>
                  <a:tcPr marL="9525" marR="9525" marT="9525" marB="0" anchor="b">
                    <a:solidFill>
                      <a:srgbClr val="FFFF00"/>
                    </a:solid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113.46 </a:t>
                      </a:r>
                    </a:p>
                  </a:txBody>
                  <a:tcPr marL="9525" marR="9525" marT="9525" marB="0" anchor="b"/>
                </a:tc>
                <a:tc>
                  <a:txBody>
                    <a:bodyPr/>
                    <a:lstStyle/>
                    <a:p>
                      <a:pPr algn="r" fontAlgn="b"/>
                      <a:r>
                        <a:rPr lang="en-US" sz="2000" b="0" i="0" u="none" strike="noStrike" dirty="0">
                          <a:solidFill>
                            <a:srgbClr val="000000"/>
                          </a:solidFill>
                          <a:effectLst/>
                          <a:latin typeface="+mj-lt"/>
                        </a:rPr>
                        <a:t>113</a:t>
                      </a: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108.49 </a:t>
                      </a:r>
                    </a:p>
                  </a:txBody>
                  <a:tcPr marL="9525" marR="9525" marT="9525" marB="0" anchor="b"/>
                </a:tc>
                <a:tc>
                  <a:txBody>
                    <a:bodyPr/>
                    <a:lstStyle/>
                    <a:p>
                      <a:pPr algn="r" fontAlgn="b"/>
                      <a:r>
                        <a:rPr lang="en-US" sz="2000" b="0" i="0" u="none" strike="noStrike" dirty="0">
                          <a:solidFill>
                            <a:srgbClr val="000000"/>
                          </a:solidFill>
                          <a:effectLst/>
                          <a:latin typeface="+mj-lt"/>
                        </a:rPr>
                        <a:t>103.90</a:t>
                      </a:r>
                    </a:p>
                  </a:txBody>
                  <a:tcPr marL="9525" marR="9525" marT="9525" marB="0" anchor="b"/>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95.84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90.35</a:t>
                      </a:r>
                    </a:p>
                  </a:txBody>
                  <a:tcPr marL="9525" marR="9525" marT="9525" marB="0" anchor="b">
                    <a:solidFill>
                      <a:schemeClr val="bg2">
                        <a:lumMod val="20000"/>
                        <a:lumOff val="80000"/>
                      </a:schemeClr>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2283792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Nursing FTEs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57064520"/>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b"/>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b"/>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59.54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38.6</a:t>
                      </a:r>
                    </a:p>
                  </a:txBody>
                  <a:tcPr marL="9525" marR="9525" marT="9525" marB="0" anchor="b">
                    <a:solidFill>
                      <a:srgbClr val="FFFF00"/>
                    </a:solid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62.63 </a:t>
                      </a:r>
                    </a:p>
                  </a:txBody>
                  <a:tcPr marL="9525" marR="9525" marT="9525" marB="0" anchor="b"/>
                </a:tc>
                <a:tc>
                  <a:txBody>
                    <a:bodyPr/>
                    <a:lstStyle/>
                    <a:p>
                      <a:pPr algn="r" fontAlgn="b"/>
                      <a:r>
                        <a:rPr lang="en-US" sz="2000" b="0" i="0" u="none" strike="noStrike">
                          <a:solidFill>
                            <a:srgbClr val="000000"/>
                          </a:solidFill>
                          <a:effectLst/>
                          <a:latin typeface="+mj-lt"/>
                        </a:rPr>
                        <a:t>60.3</a:t>
                      </a: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57.52 </a:t>
                      </a:r>
                    </a:p>
                  </a:txBody>
                  <a:tcPr marL="9525" marR="9525" marT="9525" marB="0" anchor="b">
                    <a:pattFill prst="wdUpDiag">
                      <a:fgClr>
                        <a:schemeClr val="accent6">
                          <a:tint val="40000"/>
                        </a:schemeClr>
                      </a:fgClr>
                      <a:bgClr>
                        <a:srgbClr val="92D050"/>
                      </a:bgClr>
                    </a:pattFill>
                  </a:tcPr>
                </a:tc>
                <a:tc>
                  <a:txBody>
                    <a:bodyPr/>
                    <a:lstStyle/>
                    <a:p>
                      <a:pPr algn="r" fontAlgn="b"/>
                      <a:r>
                        <a:rPr lang="en-US" sz="2000" b="0" i="0" u="none" strike="noStrike" dirty="0">
                          <a:solidFill>
                            <a:srgbClr val="000000"/>
                          </a:solidFill>
                          <a:effectLst/>
                          <a:latin typeface="+mj-lt"/>
                        </a:rPr>
                        <a:t>33.7</a:t>
                      </a:r>
                    </a:p>
                  </a:txBody>
                  <a:tcPr marL="9525" marR="9525" marT="9525" marB="0" anchor="b">
                    <a:pattFill prst="wdUpDiag">
                      <a:fgClr>
                        <a:schemeClr val="accent6">
                          <a:tint val="40000"/>
                        </a:schemeClr>
                      </a:fgClr>
                      <a:bgClr>
                        <a:srgbClr val="92D050"/>
                      </a:bgClr>
                    </a:patt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93.91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92.7</a:t>
                      </a:r>
                    </a:p>
                  </a:txBody>
                  <a:tcPr marL="9525" marR="9525" marT="9525" marB="0" anchor="b">
                    <a:solidFill>
                      <a:srgbClr val="FFFF00"/>
                    </a:solidFill>
                  </a:tcPr>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80.54 </a:t>
                      </a:r>
                    </a:p>
                  </a:txBody>
                  <a:tcPr marL="9525" marR="9525" marT="9525" marB="0" anchor="b"/>
                </a:tc>
                <a:tc>
                  <a:txBody>
                    <a:bodyPr/>
                    <a:lstStyle/>
                    <a:p>
                      <a:pPr algn="r" fontAlgn="b"/>
                      <a:r>
                        <a:rPr lang="en-US" sz="2000" b="0" i="0" u="none" strike="noStrike">
                          <a:solidFill>
                            <a:srgbClr val="000000"/>
                          </a:solidFill>
                          <a:effectLst/>
                          <a:latin typeface="+mj-lt"/>
                        </a:rPr>
                        <a:t>71.95</a:t>
                      </a: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                         65.42 </a:t>
                      </a:r>
                    </a:p>
                  </a:txBody>
                  <a:tcPr marL="9525" marR="9525" marT="9525" marB="0" anchor="b"/>
                </a:tc>
                <a:tc>
                  <a:txBody>
                    <a:bodyPr/>
                    <a:lstStyle/>
                    <a:p>
                      <a:pPr algn="r" fontAlgn="b"/>
                      <a:r>
                        <a:rPr lang="en-US" sz="2000" b="0" i="0" u="none" strike="noStrike">
                          <a:solidFill>
                            <a:srgbClr val="000000"/>
                          </a:solidFill>
                          <a:effectLst/>
                          <a:latin typeface="+mj-lt"/>
                        </a:rPr>
                        <a:t>63.5</a:t>
                      </a:r>
                    </a:p>
                  </a:txBody>
                  <a:tcPr marL="9525" marR="9525" marT="9525" marB="0" anchor="b"/>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78.32 </a:t>
                      </a: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69.75</a:t>
                      </a:r>
                    </a:p>
                  </a:txBody>
                  <a:tcPr marL="9525" marR="9525" marT="9525" marB="0" anchor="b">
                    <a:solidFill>
                      <a:srgbClr val="CDCDDA"/>
                    </a:solid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67.51 </a:t>
                      </a:r>
                    </a:p>
                  </a:txBody>
                  <a:tcPr marL="9525" marR="9525" marT="9525" marB="0" anchor="b"/>
                </a:tc>
                <a:tc>
                  <a:txBody>
                    <a:bodyPr/>
                    <a:lstStyle/>
                    <a:p>
                      <a:pPr algn="r" fontAlgn="b"/>
                      <a:r>
                        <a:rPr lang="en-US" sz="2000" b="0" i="0" u="none" strike="noStrike">
                          <a:solidFill>
                            <a:srgbClr val="000000"/>
                          </a:solidFill>
                          <a:effectLst/>
                          <a:latin typeface="+mj-lt"/>
                        </a:rPr>
                        <a:t>68.3</a:t>
                      </a: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62.94 </a:t>
                      </a:r>
                    </a:p>
                  </a:txBody>
                  <a:tcPr marL="9525" marR="9525" marT="9525" marB="0" anchor="b"/>
                </a:tc>
                <a:tc>
                  <a:txBody>
                    <a:bodyPr/>
                    <a:lstStyle/>
                    <a:p>
                      <a:pPr algn="r" fontAlgn="b"/>
                      <a:r>
                        <a:rPr lang="en-US" sz="2000" b="0" i="0" u="none" strike="noStrike">
                          <a:solidFill>
                            <a:srgbClr val="000000"/>
                          </a:solidFill>
                          <a:effectLst/>
                          <a:latin typeface="+mj-lt"/>
                        </a:rPr>
                        <a:t>52.25</a:t>
                      </a:r>
                    </a:p>
                  </a:txBody>
                  <a:tcPr marL="9525" marR="9525" marT="9525" marB="0" anchor="b"/>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                         59.78 </a:t>
                      </a:r>
                    </a:p>
                  </a:txBody>
                  <a:tcPr marL="9525" marR="9525" marT="9525" marB="0" anchor="b">
                    <a:solidFill>
                      <a:schemeClr val="bg2">
                        <a:lumMod val="20000"/>
                        <a:lumOff val="80000"/>
                      </a:schemeClr>
                    </a:solidFill>
                  </a:tcPr>
                </a:tc>
                <a:tc>
                  <a:txBody>
                    <a:bodyPr/>
                    <a:lstStyle/>
                    <a:p>
                      <a:pPr algn="r" fontAlgn="b"/>
                      <a:r>
                        <a:rPr lang="en-US" sz="2000" b="0" i="0" u="none" strike="noStrike" dirty="0">
                          <a:solidFill>
                            <a:srgbClr val="000000"/>
                          </a:solidFill>
                          <a:effectLst/>
                          <a:latin typeface="+mj-lt"/>
                        </a:rPr>
                        <a:t>54</a:t>
                      </a:r>
                    </a:p>
                  </a:txBody>
                  <a:tcPr marL="9525" marR="9525" marT="9525" marB="0" anchor="b">
                    <a:solidFill>
                      <a:schemeClr val="bg2">
                        <a:lumMod val="20000"/>
                        <a:lumOff val="80000"/>
                      </a:schemeClr>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3763985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smtClean="0"/>
              <a:t>Introductions &amp; Roll Call</a:t>
            </a:r>
          </a:p>
        </p:txBody>
      </p:sp>
      <p:graphicFrame>
        <p:nvGraphicFramePr>
          <p:cNvPr id="6" name="Table 5"/>
          <p:cNvGraphicFramePr>
            <a:graphicFrameLocks noGrp="1"/>
          </p:cNvGraphicFramePr>
          <p:nvPr>
            <p:extLst>
              <p:ext uri="{D42A27DB-BD31-4B8C-83A1-F6EECF244321}">
                <p14:modId xmlns:p14="http://schemas.microsoft.com/office/powerpoint/2010/main" val="1630190699"/>
              </p:ext>
            </p:extLst>
          </p:nvPr>
        </p:nvGraphicFramePr>
        <p:xfrm>
          <a:off x="2133600" y="1219200"/>
          <a:ext cx="8077200" cy="5187098"/>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err="1">
                          <a:solidFill>
                            <a:srgbClr val="000000"/>
                          </a:solidFill>
                          <a:effectLst/>
                          <a:latin typeface="Calibri" panose="020F0502020204030204" pitchFamily="34" charset="0"/>
                        </a:rPr>
                        <a:t>Alaysia</a:t>
                      </a:r>
                      <a:r>
                        <a:rPr lang="en-US" sz="1400" b="0" i="0" u="none" strike="noStrike" dirty="0">
                          <a:solidFill>
                            <a:srgbClr val="000000"/>
                          </a:solidFill>
                          <a:effectLst/>
                          <a:latin typeface="Calibri" panose="020F0502020204030204" pitchFamily="34" charset="0"/>
                        </a:rPr>
                        <a:t> Black Hackett</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Chief Diversity Officer</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400" b="0" i="0" u="none" strike="noStrike" dirty="0">
                          <a:solidFill>
                            <a:srgbClr val="000000"/>
                          </a:solidFill>
                          <a:effectLst/>
                          <a:latin typeface="Calibri" panose="020F0502020204030204" pitchFamily="34" charset="0"/>
                        </a:rPr>
                        <a:t>Megan Healy</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Chief Workforce Development Advisor</a:t>
                      </a: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400" b="0" i="0" u="none" strike="noStrike" dirty="0">
                          <a:solidFill>
                            <a:srgbClr val="000000"/>
                          </a:solidFill>
                          <a:effectLst/>
                          <a:latin typeface="Calibri" panose="020F0502020204030204" pitchFamily="34" charset="0"/>
                        </a:rPr>
                        <a:t>Judy Jackson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for the Blind and Vision Impaired</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a:solidFill>
                            <a:srgbClr val="000000"/>
                          </a:solidFill>
                          <a:effectLst/>
                          <a:latin typeface="Calibri" panose="020F0502020204030204" pitchFamily="34" charset="0"/>
                        </a:rPr>
                        <a:t>Karen </a:t>
                      </a:r>
                      <a:r>
                        <a:rPr lang="en-US" sz="1400" b="0" i="0" u="none" strike="noStrike" dirty="0" err="1">
                          <a:solidFill>
                            <a:srgbClr val="000000"/>
                          </a:solidFill>
                          <a:effectLst/>
                          <a:latin typeface="Calibri" panose="020F0502020204030204" pitchFamily="34" charset="0"/>
                        </a:rPr>
                        <a:t>Brimm</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for the Deaf and Hard of Hearing</a:t>
                      </a: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400" b="0" i="0" u="none" strike="noStrike" dirty="0" err="1">
                          <a:solidFill>
                            <a:srgbClr val="000000"/>
                          </a:solidFill>
                          <a:effectLst/>
                          <a:latin typeface="Calibri" panose="020F0502020204030204" pitchFamily="34" charset="0"/>
                        </a:rPr>
                        <a:t>Joani</a:t>
                      </a:r>
                      <a:r>
                        <a:rPr lang="en-US" sz="1400" b="0" i="0" u="none" strike="noStrike" dirty="0">
                          <a:solidFill>
                            <a:srgbClr val="000000"/>
                          </a:solidFill>
                          <a:effectLst/>
                          <a:latin typeface="Calibri" panose="020F0502020204030204" pitchFamily="34" charset="0"/>
                        </a:rPr>
                        <a:t> Latimer</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Aging and Rehabilitative Services</a:t>
                      </a:r>
                    </a:p>
                  </a:txBody>
                  <a:tcPr marL="9525" marR="9525" marT="9525" marB="0" anchor="b"/>
                </a:tc>
                <a:extLst>
                  <a:ext uri="{0D108BD9-81ED-4DB2-BD59-A6C34878D82A}">
                    <a16:rowId xmlns:a16="http://schemas.microsoft.com/office/drawing/2014/main" val="3589790087"/>
                  </a:ext>
                </a:extLst>
              </a:tr>
              <a:tr h="319314">
                <a:tc>
                  <a:txBody>
                    <a:bodyPr/>
                    <a:lstStyle/>
                    <a:p>
                      <a:pPr algn="l" fontAlgn="b"/>
                      <a:r>
                        <a:rPr lang="en-US" sz="1400" b="0" i="0" u="none" strike="noStrike" dirty="0">
                          <a:solidFill>
                            <a:srgbClr val="000000"/>
                          </a:solidFill>
                          <a:effectLst/>
                          <a:latin typeface="Calibri" panose="020F0502020204030204" pitchFamily="34" charset="0"/>
                        </a:rPr>
                        <a:t>Gail Thompson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Aging and Rehabilitative Services</a:t>
                      </a:r>
                    </a:p>
                  </a:txBody>
                  <a:tcPr marL="9525" marR="9525" marT="9525" marB="0" anchor="b"/>
                </a:tc>
                <a:extLst>
                  <a:ext uri="{0D108BD9-81ED-4DB2-BD59-A6C34878D82A}">
                    <a16:rowId xmlns:a16="http://schemas.microsoft.com/office/drawing/2014/main" val="3277369534"/>
                  </a:ext>
                </a:extLst>
              </a:tr>
              <a:tr h="319314">
                <a:tc>
                  <a:txBody>
                    <a:bodyPr/>
                    <a:lstStyle/>
                    <a:p>
                      <a:pPr algn="l" fontAlgn="b"/>
                      <a:r>
                        <a:rPr lang="en-US" sz="1400" b="0" i="0" u="none" strike="noStrike" dirty="0">
                          <a:solidFill>
                            <a:srgbClr val="000000"/>
                          </a:solidFill>
                          <a:effectLst/>
                          <a:latin typeface="Calibri" panose="020F0502020204030204" pitchFamily="34" charset="0"/>
                        </a:rPr>
                        <a:t>Jewel </a:t>
                      </a:r>
                      <a:r>
                        <a:rPr lang="en-US" sz="1400" b="0" i="0" u="none" strike="noStrike" dirty="0" err="1">
                          <a:solidFill>
                            <a:srgbClr val="000000"/>
                          </a:solidFill>
                          <a:effectLst/>
                          <a:latin typeface="Calibri" panose="020F0502020204030204" pitchFamily="34" charset="0"/>
                        </a:rPr>
                        <a:t>Bronaugh</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Agriculture and Consumer Service</a:t>
                      </a:r>
                    </a:p>
                  </a:txBody>
                  <a:tcPr marL="9525" marR="9525" marT="9525" marB="0" anchor="b"/>
                </a:tc>
                <a:extLst>
                  <a:ext uri="{0D108BD9-81ED-4DB2-BD59-A6C34878D82A}">
                    <a16:rowId xmlns:a16="http://schemas.microsoft.com/office/drawing/2014/main" val="1026491661"/>
                  </a:ext>
                </a:extLst>
              </a:tr>
              <a:tr h="319314">
                <a:tc>
                  <a:txBody>
                    <a:bodyPr/>
                    <a:lstStyle/>
                    <a:p>
                      <a:pPr algn="l" fontAlgn="b"/>
                      <a:r>
                        <a:rPr lang="en-US" sz="1400" b="0" i="0" u="none" strike="noStrike" dirty="0">
                          <a:solidFill>
                            <a:srgbClr val="000000"/>
                          </a:solidFill>
                          <a:effectLst/>
                          <a:latin typeface="Calibri" panose="020F0502020204030204" pitchFamily="34" charset="0"/>
                        </a:rPr>
                        <a:t>Kathryn Paxton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Agriculture and Consumer Service</a:t>
                      </a:r>
                    </a:p>
                  </a:txBody>
                  <a:tcPr marL="9525" marR="9525" marT="9525" marB="0" anchor="b"/>
                </a:tc>
                <a:extLst>
                  <a:ext uri="{0D108BD9-81ED-4DB2-BD59-A6C34878D82A}">
                    <a16:rowId xmlns:a16="http://schemas.microsoft.com/office/drawing/2014/main" val="1223618141"/>
                  </a:ext>
                </a:extLst>
              </a:tr>
              <a:tr h="319314">
                <a:tc>
                  <a:txBody>
                    <a:bodyPr/>
                    <a:lstStyle/>
                    <a:p>
                      <a:pPr algn="l" fontAlgn="b"/>
                      <a:r>
                        <a:rPr lang="en-US" sz="1400" b="0" i="0" u="none" strike="noStrike" dirty="0" err="1">
                          <a:solidFill>
                            <a:srgbClr val="000000"/>
                          </a:solidFill>
                          <a:effectLst/>
                          <a:latin typeface="Calibri" panose="020F0502020204030204" pitchFamily="34" charset="0"/>
                        </a:rPr>
                        <a:t>Charlette</a:t>
                      </a:r>
                      <a:r>
                        <a:rPr lang="en-US" sz="1400" b="0" i="0" u="none" strike="noStrike" dirty="0">
                          <a:solidFill>
                            <a:srgbClr val="000000"/>
                          </a:solidFill>
                          <a:effectLst/>
                          <a:latin typeface="Calibri" panose="020F0502020204030204" pitchFamily="34" charset="0"/>
                        </a:rPr>
                        <a:t> </a:t>
                      </a:r>
                      <a:r>
                        <a:rPr lang="en-US" sz="1400" b="0" i="0" u="none" strike="noStrike" dirty="0" err="1">
                          <a:solidFill>
                            <a:srgbClr val="000000"/>
                          </a:solidFill>
                          <a:effectLst/>
                          <a:latin typeface="Calibri" panose="020F0502020204030204" pitchFamily="34" charset="0"/>
                        </a:rPr>
                        <a:t>Ridout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Board of Nursing, 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95495745"/>
                  </a:ext>
                </a:extLst>
              </a:tr>
              <a:tr h="319314">
                <a:tc>
                  <a:txBody>
                    <a:bodyPr/>
                    <a:lstStyle/>
                    <a:p>
                      <a:pPr algn="l" fontAlgn="b"/>
                      <a:r>
                        <a:rPr lang="en-US" sz="1400" b="0" i="0" u="none" strike="noStrike" dirty="0">
                          <a:solidFill>
                            <a:srgbClr val="000000"/>
                          </a:solidFill>
                          <a:effectLst/>
                          <a:latin typeface="Calibri" panose="020F0502020204030204" pitchFamily="34" charset="0"/>
                        </a:rPr>
                        <a:t>Elizabeth Carter</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Healthcare Workforce Data Center, 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3330838"/>
                  </a:ext>
                </a:extLst>
              </a:tr>
              <a:tr h="319314">
                <a:tc>
                  <a:txBody>
                    <a:bodyPr/>
                    <a:lstStyle/>
                    <a:p>
                      <a:pPr algn="l" fontAlgn="b"/>
                      <a:r>
                        <a:rPr lang="en-US" sz="1400" b="0" i="0" u="none" strike="noStrike">
                          <a:solidFill>
                            <a:srgbClr val="000000"/>
                          </a:solidFill>
                          <a:effectLst/>
                          <a:latin typeface="Calibri" panose="020F0502020204030204" pitchFamily="34" charset="0"/>
                        </a:rPr>
                        <a:t>Corie Tillman Wolf</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Board of Long-Term</a:t>
                      </a:r>
                      <a:r>
                        <a:rPr lang="en-US" sz="1400" b="0" i="0" u="none" strike="noStrike" baseline="0" dirty="0" smtClean="0">
                          <a:solidFill>
                            <a:srgbClr val="000000"/>
                          </a:solidFill>
                          <a:effectLst/>
                          <a:latin typeface="Calibri" panose="020F0502020204030204" pitchFamily="34" charset="0"/>
                        </a:rPr>
                        <a:t> Care Administrators, </a:t>
                      </a:r>
                      <a:r>
                        <a:rPr lang="en-US" sz="1400" b="0" i="0" u="none" strike="noStrike" dirty="0" smtClean="0">
                          <a:solidFill>
                            <a:srgbClr val="000000"/>
                          </a:solidFill>
                          <a:effectLst/>
                          <a:latin typeface="Calibri" panose="020F0502020204030204" pitchFamily="34" charset="0"/>
                        </a:rPr>
                        <a:t>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7599457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Kurt </a:t>
                      </a:r>
                      <a:r>
                        <a:rPr lang="en-US" sz="1400" b="0" i="0" u="none" strike="noStrike" dirty="0" err="1" smtClean="0">
                          <a:solidFill>
                            <a:srgbClr val="000000"/>
                          </a:solidFill>
                          <a:effectLst/>
                          <a:latin typeface="Calibri" panose="020F0502020204030204" pitchFamily="34" charset="0"/>
                        </a:rPr>
                        <a:t>Elward</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Medical Assistance Services</a:t>
                      </a:r>
                    </a:p>
                  </a:txBody>
                  <a:tcPr marL="9525" marR="9525" marT="9525" marB="0" anchor="b"/>
                </a:tc>
                <a:extLst>
                  <a:ext uri="{0D108BD9-81ED-4DB2-BD59-A6C34878D82A}">
                    <a16:rowId xmlns:a16="http://schemas.microsoft.com/office/drawing/2014/main" val="58477779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Barbara Seymour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Medical Assistance Services</a:t>
                      </a:r>
                    </a:p>
                  </a:txBody>
                  <a:tcPr marL="9525" marR="9525" marT="9525" marB="0" anchor="b"/>
                </a:tc>
                <a:extLst>
                  <a:ext uri="{0D108BD9-81ED-4DB2-BD59-A6C34878D82A}">
                    <a16:rowId xmlns:a16="http://schemas.microsoft.com/office/drawing/2014/main" val="386433851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Randall Stamper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Virginia</a:t>
                      </a:r>
                      <a:r>
                        <a:rPr lang="en-US" sz="1400" b="0" i="0" u="none" strike="noStrike" baseline="0" dirty="0" smtClean="0">
                          <a:solidFill>
                            <a:srgbClr val="000000"/>
                          </a:solidFill>
                          <a:effectLst/>
                          <a:latin typeface="Calibri" panose="020F0502020204030204" pitchFamily="34" charset="0"/>
                        </a:rPr>
                        <a:t> Community College System</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9160617"/>
                  </a:ext>
                </a:extLst>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Medicaid Participation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01149305"/>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ctr"/>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ctr"/>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37.2%</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29.2%</a:t>
                      </a:r>
                    </a:p>
                  </a:txBody>
                  <a:tcPr marL="9525" marR="9525" marT="9525" marB="0" anchor="b">
                    <a:solidFill>
                      <a:srgbClr val="FFFF00"/>
                    </a:solid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66.7%</a:t>
                      </a:r>
                    </a:p>
                  </a:txBody>
                  <a:tcPr marL="9525" marR="9525" marT="9525" marB="0" anchor="b"/>
                </a:tc>
                <a:tc>
                  <a:txBody>
                    <a:bodyPr/>
                    <a:lstStyle/>
                    <a:p>
                      <a:pPr algn="r" fontAlgn="b"/>
                      <a:r>
                        <a:rPr lang="en-US" sz="2000" b="0" i="0" u="none" strike="noStrike">
                          <a:solidFill>
                            <a:srgbClr val="000000"/>
                          </a:solidFill>
                          <a:effectLst/>
                          <a:latin typeface="+mj-lt"/>
                        </a:rPr>
                        <a:t>69.1%</a:t>
                      </a: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65.4%</a:t>
                      </a:r>
                    </a:p>
                  </a:txBody>
                  <a:tcPr marL="9525" marR="9525" marT="9525" marB="0" anchor="b">
                    <a:solidFill>
                      <a:srgbClr val="CDCDDA"/>
                    </a:solidFill>
                  </a:tcPr>
                </a:tc>
                <a:tc>
                  <a:txBody>
                    <a:bodyPr/>
                    <a:lstStyle/>
                    <a:p>
                      <a:pPr algn="r" fontAlgn="b"/>
                      <a:r>
                        <a:rPr lang="en-US" sz="2000" b="0" i="0" u="none" strike="noStrike">
                          <a:solidFill>
                            <a:srgbClr val="000000"/>
                          </a:solidFill>
                          <a:effectLst/>
                          <a:latin typeface="+mj-lt"/>
                        </a:rPr>
                        <a:t>63.3%</a:t>
                      </a:r>
                    </a:p>
                  </a:txBody>
                  <a:tcPr marL="9525" marR="9525" marT="9525" marB="0" anchor="b">
                    <a:solidFill>
                      <a:srgbClr val="CDCDDA"/>
                    </a:solid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51.1%</a:t>
                      </a:r>
                    </a:p>
                  </a:txBody>
                  <a:tcPr marL="9525" marR="9525" marT="9525" marB="0" anchor="b">
                    <a:solidFill>
                      <a:schemeClr val="bg2">
                        <a:lumMod val="20000"/>
                        <a:lumOff val="80000"/>
                      </a:schemeClr>
                    </a:solidFill>
                  </a:tcPr>
                </a:tc>
                <a:tc>
                  <a:txBody>
                    <a:bodyPr/>
                    <a:lstStyle/>
                    <a:p>
                      <a:pPr algn="r" fontAlgn="b"/>
                      <a:r>
                        <a:rPr lang="en-US" sz="2000" b="0" i="0" u="none" strike="noStrike">
                          <a:solidFill>
                            <a:srgbClr val="000000"/>
                          </a:solidFill>
                          <a:effectLst/>
                          <a:latin typeface="+mj-lt"/>
                        </a:rPr>
                        <a:t>57.6%</a:t>
                      </a:r>
                    </a:p>
                  </a:txBody>
                  <a:tcPr marL="9525" marR="9525" marT="9525" marB="0" anchor="b">
                    <a:solidFill>
                      <a:schemeClr val="bg2">
                        <a:lumMod val="20000"/>
                        <a:lumOff val="80000"/>
                      </a:schemeClr>
                    </a:solidFill>
                  </a:tcPr>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51.6%</a:t>
                      </a:r>
                    </a:p>
                  </a:txBody>
                  <a:tcPr marL="9525" marR="9525" marT="9525" marB="0" anchor="b"/>
                </a:tc>
                <a:tc>
                  <a:txBody>
                    <a:bodyPr/>
                    <a:lstStyle/>
                    <a:p>
                      <a:pPr algn="r" fontAlgn="b"/>
                      <a:r>
                        <a:rPr lang="en-US" sz="2000" b="0" i="0" u="none" strike="noStrike">
                          <a:solidFill>
                            <a:srgbClr val="000000"/>
                          </a:solidFill>
                          <a:effectLst/>
                          <a:latin typeface="+mj-lt"/>
                        </a:rPr>
                        <a:t>53.7%</a:t>
                      </a: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64.2%</a:t>
                      </a:r>
                    </a:p>
                  </a:txBody>
                  <a:tcPr marL="9525" marR="9525" marT="9525" marB="0" anchor="b"/>
                </a:tc>
                <a:tc>
                  <a:txBody>
                    <a:bodyPr/>
                    <a:lstStyle/>
                    <a:p>
                      <a:pPr algn="r" fontAlgn="b"/>
                      <a:r>
                        <a:rPr lang="en-US" sz="2000" b="0" i="0" u="none" strike="noStrike">
                          <a:solidFill>
                            <a:srgbClr val="000000"/>
                          </a:solidFill>
                          <a:effectLst/>
                          <a:latin typeface="+mj-lt"/>
                        </a:rPr>
                        <a:t>69.7%</a:t>
                      </a:r>
                    </a:p>
                  </a:txBody>
                  <a:tcPr marL="9525" marR="9525" marT="9525" marB="0" anchor="b"/>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60.6%</a:t>
                      </a:r>
                    </a:p>
                  </a:txBody>
                  <a:tcPr marL="9525" marR="9525" marT="9525" marB="0" anchor="b">
                    <a:solidFill>
                      <a:srgbClr val="CDCDDA"/>
                    </a:solidFill>
                  </a:tcPr>
                </a:tc>
                <a:tc>
                  <a:txBody>
                    <a:bodyPr/>
                    <a:lstStyle/>
                    <a:p>
                      <a:pPr algn="r" fontAlgn="b"/>
                      <a:r>
                        <a:rPr lang="en-US" sz="2000" b="0" i="0" u="none" strike="noStrike">
                          <a:solidFill>
                            <a:srgbClr val="000000"/>
                          </a:solidFill>
                          <a:effectLst/>
                          <a:latin typeface="+mj-lt"/>
                        </a:rPr>
                        <a:t>64.1%</a:t>
                      </a:r>
                    </a:p>
                  </a:txBody>
                  <a:tcPr marL="9525" marR="9525" marT="9525" marB="0" anchor="b">
                    <a:solidFill>
                      <a:srgbClr val="CDCDDA"/>
                    </a:solid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62.6%</a:t>
                      </a:r>
                    </a:p>
                  </a:txBody>
                  <a:tcPr marL="9525" marR="9525" marT="9525" marB="0" anchor="b"/>
                </a:tc>
                <a:tc>
                  <a:txBody>
                    <a:bodyPr/>
                    <a:lstStyle/>
                    <a:p>
                      <a:pPr algn="r" fontAlgn="b"/>
                      <a:r>
                        <a:rPr lang="en-US" sz="2000" b="0" i="0" u="none" strike="noStrike">
                          <a:solidFill>
                            <a:srgbClr val="000000"/>
                          </a:solidFill>
                          <a:effectLst/>
                          <a:latin typeface="+mj-lt"/>
                        </a:rPr>
                        <a:t>66.4%</a:t>
                      </a: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49.5%</a:t>
                      </a:r>
                    </a:p>
                  </a:txBody>
                  <a:tcPr marL="9525" marR="9525" marT="9525" marB="0" anchor="b"/>
                </a:tc>
                <a:tc>
                  <a:txBody>
                    <a:bodyPr/>
                    <a:lstStyle/>
                    <a:p>
                      <a:pPr algn="r" fontAlgn="b"/>
                      <a:r>
                        <a:rPr lang="en-US" sz="2000" b="0" i="0" u="none" strike="noStrike">
                          <a:solidFill>
                            <a:srgbClr val="000000"/>
                          </a:solidFill>
                          <a:effectLst/>
                          <a:latin typeface="+mj-lt"/>
                        </a:rPr>
                        <a:t>53.1%</a:t>
                      </a:r>
                    </a:p>
                  </a:txBody>
                  <a:tcPr marL="9525" marR="9525" marT="9525" marB="0" anchor="b"/>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67.0%</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71.8%</a:t>
                      </a:r>
                    </a:p>
                  </a:txBody>
                  <a:tcPr marL="9525" marR="9525" marT="9525" marB="0" anchor="b">
                    <a:solidFill>
                      <a:srgbClr val="FFFF00"/>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594597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 </a:t>
            </a:r>
            <a:r>
              <a:rPr lang="en-US" dirty="0" smtClean="0"/>
              <a:t>Medicaid </a:t>
            </a:r>
            <a:r>
              <a:rPr lang="en-US" dirty="0"/>
              <a:t>Revenue Per Adjusted Patient Day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52010425"/>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ctr"/>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ctr"/>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$177.82 </a:t>
                      </a: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$200.05 </a:t>
                      </a:r>
                      <a:endParaRPr lang="en-US" sz="2000" b="0" i="0" u="none" strike="noStrike" dirty="0">
                        <a:solidFill>
                          <a:srgbClr val="000000"/>
                        </a:solidFill>
                        <a:effectLst/>
                        <a:latin typeface="+mj-lt"/>
                      </a:endParaRPr>
                    </a:p>
                  </a:txBody>
                  <a:tcPr marL="9525" marR="9525" marT="9525" marB="0" anchor="b">
                    <a:solidFill>
                      <a:srgbClr val="CDCDDA"/>
                    </a:solid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$193.20 </a:t>
                      </a:r>
                    </a:p>
                  </a:txBody>
                  <a:tcPr marL="9525" marR="9525" marT="9525" marB="0" anchor="b"/>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$191.32 </a:t>
                      </a:r>
                      <a:endParaRPr lang="en-US" sz="20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$238.26 </a:t>
                      </a: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$222.79 </a:t>
                      </a:r>
                      <a:endParaRPr lang="en-US" sz="2000" b="0" i="0" u="none" strike="noStrike" dirty="0">
                        <a:solidFill>
                          <a:srgbClr val="000000"/>
                        </a:solidFill>
                        <a:effectLst/>
                        <a:latin typeface="+mj-lt"/>
                      </a:endParaRPr>
                    </a:p>
                  </a:txBody>
                  <a:tcPr marL="9525" marR="9525" marT="9525" marB="0" anchor="b">
                    <a:solidFill>
                      <a:srgbClr val="CDCDDA"/>
                    </a:solid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$244.05 </a:t>
                      </a:r>
                    </a:p>
                  </a:txBody>
                  <a:tcPr marL="9525" marR="9525" marT="9525" marB="0" anchor="b">
                    <a:solidFill>
                      <a:schemeClr val="bg2">
                        <a:lumMod val="20000"/>
                        <a:lumOff val="80000"/>
                      </a:schemeClr>
                    </a:solidFill>
                  </a:tcPr>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$229.06 </a:t>
                      </a:r>
                      <a:endParaRPr lang="en-US" sz="2000" b="0" i="0" u="none" strike="noStrike" dirty="0">
                        <a:solidFill>
                          <a:srgbClr val="000000"/>
                        </a:solidFill>
                        <a:effectLst/>
                        <a:latin typeface="+mj-lt"/>
                      </a:endParaRPr>
                    </a:p>
                  </a:txBody>
                  <a:tcPr marL="9525" marR="9525" marT="9525" marB="0" anchor="b">
                    <a:solidFill>
                      <a:srgbClr val="FFFF00"/>
                    </a:solidFill>
                  </a:tcPr>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$240.71 </a:t>
                      </a:r>
                    </a:p>
                  </a:txBody>
                  <a:tcPr marL="9525" marR="9525" marT="9525" marB="0" anchor="b"/>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$203.62 </a:t>
                      </a:r>
                      <a:endParaRPr lang="en-US" sz="20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$177.37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$176.73 </a:t>
                      </a:r>
                      <a:endParaRPr lang="en-US" sz="2000" b="0" i="0" u="none" strike="noStrike" dirty="0">
                        <a:solidFill>
                          <a:srgbClr val="000000"/>
                        </a:solidFill>
                        <a:effectLst/>
                        <a:latin typeface="+mj-lt"/>
                      </a:endParaRPr>
                    </a:p>
                  </a:txBody>
                  <a:tcPr marL="9525" marR="9525" marT="9525" marB="0" anchor="b">
                    <a:solidFill>
                      <a:srgbClr val="FFFF00"/>
                    </a:solidFill>
                  </a:tcPr>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$338.80 </a:t>
                      </a:r>
                    </a:p>
                  </a:txBody>
                  <a:tcPr marL="9525" marR="9525" marT="9525" marB="0" anchor="b">
                    <a:pattFill prst="wdUpDiag">
                      <a:fgClr>
                        <a:srgbClr val="FFFF00"/>
                      </a:fgClr>
                      <a:bgClr>
                        <a:srgbClr val="92D050"/>
                      </a:bgClr>
                    </a:pattFill>
                  </a:tcPr>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$194.38 </a:t>
                      </a:r>
                      <a:endParaRPr lang="en-US" sz="2000" b="0" i="0" u="none" strike="noStrike" dirty="0">
                        <a:solidFill>
                          <a:srgbClr val="000000"/>
                        </a:solidFill>
                        <a:effectLst/>
                        <a:latin typeface="+mj-lt"/>
                      </a:endParaRPr>
                    </a:p>
                  </a:txBody>
                  <a:tcPr marL="9525" marR="9525" marT="9525" marB="0" anchor="b">
                    <a:pattFill prst="wdUpDiag">
                      <a:fgClr>
                        <a:srgbClr val="CDCDDA"/>
                      </a:fgClr>
                      <a:bgClr>
                        <a:srgbClr val="92D050"/>
                      </a:bgClr>
                    </a:patt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$186.62 </a:t>
                      </a:r>
                    </a:p>
                  </a:txBody>
                  <a:tcPr marL="9525" marR="9525" marT="9525" marB="0" anchor="b"/>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$185.18 </a:t>
                      </a:r>
                      <a:endParaRPr lang="en-US" sz="20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$230.72 </a:t>
                      </a:r>
                    </a:p>
                  </a:txBody>
                  <a:tcPr marL="9525" marR="9525" marT="9525" marB="0" anchor="b"/>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$192.08 </a:t>
                      </a:r>
                      <a:endParaRPr lang="en-US" sz="20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$180.72 </a:t>
                      </a:r>
                    </a:p>
                  </a:txBody>
                  <a:tcPr marL="9525" marR="9525" marT="9525" marB="0" anchor="b">
                    <a:solidFill>
                      <a:schemeClr val="bg2">
                        <a:lumMod val="20000"/>
                        <a:lumOff val="80000"/>
                      </a:schemeClr>
                    </a:solidFill>
                  </a:tcPr>
                </a:tc>
                <a:tc>
                  <a:txBody>
                    <a:bodyPr/>
                    <a:lstStyle/>
                    <a:p>
                      <a:pPr algn="r" fontAlgn="b"/>
                      <a:r>
                        <a:rPr lang="en-US" sz="2000" b="0" i="0" u="none" strike="noStrike" dirty="0">
                          <a:solidFill>
                            <a:srgbClr val="000000"/>
                          </a:solidFill>
                          <a:effectLst/>
                          <a:latin typeface="+mj-lt"/>
                        </a:rPr>
                        <a:t> </a:t>
                      </a:r>
                      <a:r>
                        <a:rPr lang="en-US" sz="2000" b="0" i="0" u="none" strike="noStrike" dirty="0" smtClean="0">
                          <a:solidFill>
                            <a:srgbClr val="000000"/>
                          </a:solidFill>
                          <a:effectLst/>
                          <a:latin typeface="+mj-lt"/>
                        </a:rPr>
                        <a:t>$180.31 </a:t>
                      </a:r>
                      <a:endParaRPr lang="en-US" sz="2000" b="0" i="0" u="none" strike="noStrike" dirty="0">
                        <a:solidFill>
                          <a:srgbClr val="000000"/>
                        </a:solidFill>
                        <a:effectLst/>
                        <a:latin typeface="+mj-lt"/>
                      </a:endParaRPr>
                    </a:p>
                  </a:txBody>
                  <a:tcPr marL="9525" marR="9525" marT="9525" marB="0" anchor="b">
                    <a:solidFill>
                      <a:schemeClr val="bg2">
                        <a:lumMod val="20000"/>
                        <a:lumOff val="80000"/>
                      </a:schemeClr>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28939195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Patient Revenue Per Adjusted Patient Day</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26805821"/>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ctr"/>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ctr"/>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$279.11 </a:t>
                      </a: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$264.57 </a:t>
                      </a:r>
                    </a:p>
                  </a:txBody>
                  <a:tcPr marL="9525" marR="9525" marT="9525" marB="0" anchor="b">
                    <a:solidFill>
                      <a:srgbClr val="CDCDDA"/>
                    </a:solid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$264.56 </a:t>
                      </a:r>
                    </a:p>
                  </a:txBody>
                  <a:tcPr marL="9525" marR="9525" marT="9525" marB="0" anchor="b"/>
                </a:tc>
                <a:tc>
                  <a:txBody>
                    <a:bodyPr/>
                    <a:lstStyle/>
                    <a:p>
                      <a:pPr algn="r" fontAlgn="b"/>
                      <a:r>
                        <a:rPr lang="en-US" sz="2000" b="0" i="0" u="none" strike="noStrike">
                          <a:solidFill>
                            <a:srgbClr val="000000"/>
                          </a:solidFill>
                          <a:effectLst/>
                          <a:latin typeface="+mj-lt"/>
                        </a:rPr>
                        <a:t>$254.82 </a:t>
                      </a: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$312.55 </a:t>
                      </a:r>
                    </a:p>
                  </a:txBody>
                  <a:tcPr marL="9525" marR="9525" marT="9525" marB="0" anchor="b">
                    <a:solidFill>
                      <a:srgbClr val="CDCDDA"/>
                    </a:solidFill>
                  </a:tcPr>
                </a:tc>
                <a:tc>
                  <a:txBody>
                    <a:bodyPr/>
                    <a:lstStyle/>
                    <a:p>
                      <a:pPr algn="r" fontAlgn="b"/>
                      <a:r>
                        <a:rPr lang="en-US" sz="2000" b="0" i="0" u="none" strike="noStrike">
                          <a:solidFill>
                            <a:srgbClr val="000000"/>
                          </a:solidFill>
                          <a:effectLst/>
                          <a:latin typeface="+mj-lt"/>
                        </a:rPr>
                        <a:t>$312.35 </a:t>
                      </a:r>
                    </a:p>
                  </a:txBody>
                  <a:tcPr marL="9525" marR="9525" marT="9525" marB="0" anchor="b">
                    <a:solidFill>
                      <a:srgbClr val="CDCDDA"/>
                    </a:solid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$343.49 </a:t>
                      </a:r>
                    </a:p>
                  </a:txBody>
                  <a:tcPr marL="9525" marR="9525" marT="9525" marB="0" anchor="b">
                    <a:solidFill>
                      <a:schemeClr val="bg2">
                        <a:lumMod val="20000"/>
                        <a:lumOff val="80000"/>
                      </a:schemeClr>
                    </a:solidFill>
                  </a:tcPr>
                </a:tc>
                <a:tc>
                  <a:txBody>
                    <a:bodyPr/>
                    <a:lstStyle/>
                    <a:p>
                      <a:pPr algn="r" fontAlgn="b"/>
                      <a:r>
                        <a:rPr lang="en-US" sz="2000" b="0" i="0" u="none" strike="noStrike" dirty="0">
                          <a:solidFill>
                            <a:srgbClr val="000000"/>
                          </a:solidFill>
                          <a:effectLst/>
                          <a:latin typeface="+mj-lt"/>
                        </a:rPr>
                        <a:t>$345.70 </a:t>
                      </a:r>
                    </a:p>
                  </a:txBody>
                  <a:tcPr marL="9525" marR="9525" marT="9525" marB="0" anchor="b">
                    <a:solidFill>
                      <a:srgbClr val="FFFF00"/>
                    </a:solidFill>
                  </a:tcPr>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$293.58 </a:t>
                      </a:r>
                    </a:p>
                  </a:txBody>
                  <a:tcPr marL="9525" marR="9525" marT="9525" marB="0" anchor="b"/>
                </a:tc>
                <a:tc>
                  <a:txBody>
                    <a:bodyPr/>
                    <a:lstStyle/>
                    <a:p>
                      <a:pPr algn="r" fontAlgn="b"/>
                      <a:r>
                        <a:rPr lang="en-US" sz="2000" b="0" i="0" u="none" strike="noStrike">
                          <a:solidFill>
                            <a:srgbClr val="000000"/>
                          </a:solidFill>
                          <a:effectLst/>
                          <a:latin typeface="+mj-lt"/>
                        </a:rPr>
                        <a:t>$267.93 </a:t>
                      </a: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$248.25 </a:t>
                      </a:r>
                    </a:p>
                  </a:txBody>
                  <a:tcPr marL="9525" marR="9525" marT="9525" marB="0" anchor="b"/>
                </a:tc>
                <a:tc>
                  <a:txBody>
                    <a:bodyPr/>
                    <a:lstStyle/>
                    <a:p>
                      <a:pPr algn="r" fontAlgn="b"/>
                      <a:r>
                        <a:rPr lang="en-US" sz="2000" b="0" i="0" u="none" strike="noStrike">
                          <a:solidFill>
                            <a:srgbClr val="000000"/>
                          </a:solidFill>
                          <a:effectLst/>
                          <a:latin typeface="+mj-lt"/>
                        </a:rPr>
                        <a:t>$237.60 </a:t>
                      </a:r>
                    </a:p>
                  </a:txBody>
                  <a:tcPr marL="9525" marR="9525" marT="9525" marB="0" anchor="b"/>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$451.98 </a:t>
                      </a:r>
                    </a:p>
                  </a:txBody>
                  <a:tcPr marL="9525" marR="9525" marT="9525" marB="0" anchor="b">
                    <a:pattFill prst="wdUpDiag">
                      <a:fgClr>
                        <a:srgbClr val="FFFF00"/>
                      </a:fgClr>
                      <a:bgClr>
                        <a:srgbClr val="92D050"/>
                      </a:bgClr>
                    </a:pattFill>
                  </a:tcPr>
                </a:tc>
                <a:tc>
                  <a:txBody>
                    <a:bodyPr/>
                    <a:lstStyle/>
                    <a:p>
                      <a:pPr algn="r" fontAlgn="b"/>
                      <a:r>
                        <a:rPr lang="en-US" sz="2000" b="0" i="0" u="none" strike="noStrike" dirty="0">
                          <a:solidFill>
                            <a:srgbClr val="000000"/>
                          </a:solidFill>
                          <a:effectLst/>
                          <a:latin typeface="+mj-lt"/>
                        </a:rPr>
                        <a:t>$263.76 </a:t>
                      </a:r>
                    </a:p>
                  </a:txBody>
                  <a:tcPr marL="9525" marR="9525" marT="9525" marB="0" anchor="b">
                    <a:pattFill prst="wdUpDiag">
                      <a:fgClr>
                        <a:srgbClr val="CDCDDA"/>
                      </a:fgClr>
                      <a:bgClr>
                        <a:srgbClr val="92D050"/>
                      </a:bgClr>
                    </a:patt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$257.32 </a:t>
                      </a:r>
                    </a:p>
                  </a:txBody>
                  <a:tcPr marL="9525" marR="9525" marT="9525" marB="0" anchor="b"/>
                </a:tc>
                <a:tc>
                  <a:txBody>
                    <a:bodyPr/>
                    <a:lstStyle/>
                    <a:p>
                      <a:pPr algn="r" fontAlgn="b"/>
                      <a:r>
                        <a:rPr lang="en-US" sz="2000" b="0" i="0" u="none" strike="noStrike" dirty="0">
                          <a:solidFill>
                            <a:srgbClr val="000000"/>
                          </a:solidFill>
                          <a:effectLst/>
                          <a:latin typeface="+mj-lt"/>
                        </a:rPr>
                        <a:t>$243.89 </a:t>
                      </a: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$270.84 </a:t>
                      </a:r>
                    </a:p>
                  </a:txBody>
                  <a:tcPr marL="9525" marR="9525" marT="9525" marB="0" anchor="b"/>
                </a:tc>
                <a:tc>
                  <a:txBody>
                    <a:bodyPr/>
                    <a:lstStyle/>
                    <a:p>
                      <a:pPr algn="r" fontAlgn="b"/>
                      <a:r>
                        <a:rPr lang="en-US" sz="2000" b="0" i="0" u="none" strike="noStrike">
                          <a:solidFill>
                            <a:srgbClr val="000000"/>
                          </a:solidFill>
                          <a:effectLst/>
                          <a:latin typeface="+mj-lt"/>
                        </a:rPr>
                        <a:t>$263.18 </a:t>
                      </a:r>
                    </a:p>
                  </a:txBody>
                  <a:tcPr marL="9525" marR="9525" marT="9525" marB="0" anchor="b"/>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$239.81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$232.66 </a:t>
                      </a:r>
                    </a:p>
                  </a:txBody>
                  <a:tcPr marL="9525" marR="9525" marT="9525" marB="0" anchor="b">
                    <a:solidFill>
                      <a:srgbClr val="FFFF00"/>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41868910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Labor Cost Per Adjusted Patient Day</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75922601"/>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nchor="ct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ctr"/>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ctr"/>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u="none" strike="noStrike" dirty="0">
                          <a:effectLst/>
                        </a:rPr>
                        <a:t>$217.73 </a:t>
                      </a:r>
                      <a:endParaRPr lang="en-US" sz="2000" b="0" i="0" u="none" strike="noStrike" dirty="0">
                        <a:solidFill>
                          <a:srgbClr val="000000"/>
                        </a:solidFill>
                        <a:effectLst/>
                        <a:latin typeface="+mj-lt"/>
                      </a:endParaRP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$187.63 </a:t>
                      </a:r>
                    </a:p>
                  </a:txBody>
                  <a:tcPr marL="9525" marR="9525" marT="9525" marB="0" anchor="b">
                    <a:solidFill>
                      <a:srgbClr val="CDCDDA"/>
                    </a:solid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u="none" strike="noStrike" dirty="0">
                          <a:effectLst/>
                        </a:rPr>
                        <a:t>$155.40 </a:t>
                      </a:r>
                      <a:endParaRPr lang="en-US" sz="2000" b="0" i="0" u="none" strike="noStrike" dirty="0">
                        <a:solidFill>
                          <a:srgbClr val="000000"/>
                        </a:solidFill>
                        <a:effectLst/>
                        <a:latin typeface="+mj-lt"/>
                      </a:endParaRPr>
                    </a:p>
                  </a:txBody>
                  <a:tcPr marL="9525" marR="9525" marT="9525" marB="0" anchor="b"/>
                </a:tc>
                <a:tc>
                  <a:txBody>
                    <a:bodyPr/>
                    <a:lstStyle/>
                    <a:p>
                      <a:pPr algn="r" fontAlgn="b"/>
                      <a:r>
                        <a:rPr lang="en-US" sz="2000" b="0" i="0" u="none" strike="noStrike">
                          <a:solidFill>
                            <a:srgbClr val="000000"/>
                          </a:solidFill>
                          <a:effectLst/>
                          <a:latin typeface="+mj-lt"/>
                        </a:rPr>
                        <a:t>$154.55 </a:t>
                      </a: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u="none" strike="noStrike" dirty="0">
                          <a:effectLst/>
                        </a:rPr>
                        <a:t>$211.83 </a:t>
                      </a:r>
                      <a:endParaRPr lang="en-US" sz="2000" b="0" i="0" u="none" strike="noStrike" dirty="0">
                        <a:solidFill>
                          <a:srgbClr val="000000"/>
                        </a:solidFill>
                        <a:effectLst/>
                        <a:latin typeface="+mj-lt"/>
                      </a:endParaRP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$225.29 </a:t>
                      </a:r>
                    </a:p>
                  </a:txBody>
                  <a:tcPr marL="9525" marR="9525" marT="9525" marB="0" anchor="b">
                    <a:solidFill>
                      <a:srgbClr val="FFFF00"/>
                    </a:solid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u="none" strike="noStrike" dirty="0">
                          <a:effectLst/>
                        </a:rPr>
                        <a:t>$207.91 </a:t>
                      </a:r>
                      <a:endParaRPr lang="en-US" sz="2000" b="0" i="0" u="none" strike="noStrike" dirty="0">
                        <a:solidFill>
                          <a:srgbClr val="000000"/>
                        </a:solidFill>
                        <a:effectLst/>
                        <a:latin typeface="+mj-lt"/>
                      </a:endParaRPr>
                    </a:p>
                  </a:txBody>
                  <a:tcPr marL="9525" marR="9525" marT="9525" marB="0" anchor="b">
                    <a:solidFill>
                      <a:schemeClr val="bg2">
                        <a:lumMod val="20000"/>
                        <a:lumOff val="80000"/>
                      </a:schemeClr>
                    </a:solidFill>
                  </a:tcPr>
                </a:tc>
                <a:tc>
                  <a:txBody>
                    <a:bodyPr/>
                    <a:lstStyle/>
                    <a:p>
                      <a:pPr algn="r" fontAlgn="b"/>
                      <a:r>
                        <a:rPr lang="en-US" sz="2000" b="0" i="0" u="none" strike="noStrike">
                          <a:solidFill>
                            <a:srgbClr val="000000"/>
                          </a:solidFill>
                          <a:effectLst/>
                          <a:latin typeface="+mj-lt"/>
                        </a:rPr>
                        <a:t>$195.99 </a:t>
                      </a:r>
                    </a:p>
                  </a:txBody>
                  <a:tcPr marL="9525" marR="9525" marT="9525" marB="0" anchor="b">
                    <a:solidFill>
                      <a:schemeClr val="bg2">
                        <a:lumMod val="20000"/>
                        <a:lumOff val="80000"/>
                      </a:schemeClr>
                    </a:solidFill>
                  </a:tcPr>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u="none" strike="noStrike" dirty="0">
                          <a:effectLst/>
                        </a:rPr>
                        <a:t>$186.69 </a:t>
                      </a:r>
                      <a:endParaRPr lang="en-US" sz="2000" b="0" i="0" u="none" strike="noStrike" dirty="0">
                        <a:solidFill>
                          <a:srgbClr val="000000"/>
                        </a:solidFill>
                        <a:effectLst/>
                        <a:latin typeface="+mj-lt"/>
                      </a:endParaRPr>
                    </a:p>
                  </a:txBody>
                  <a:tcPr marL="9525" marR="9525" marT="9525" marB="0" anchor="b"/>
                </a:tc>
                <a:tc>
                  <a:txBody>
                    <a:bodyPr/>
                    <a:lstStyle/>
                    <a:p>
                      <a:pPr algn="r" fontAlgn="b"/>
                      <a:r>
                        <a:rPr lang="en-US" sz="2000" b="0" i="0" u="none" strike="noStrike">
                          <a:solidFill>
                            <a:srgbClr val="000000"/>
                          </a:solidFill>
                          <a:effectLst/>
                          <a:latin typeface="+mj-lt"/>
                        </a:rPr>
                        <a:t>$170.28 </a:t>
                      </a: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u="none" strike="noStrike" dirty="0">
                          <a:effectLst/>
                        </a:rPr>
                        <a:t>$154.88 </a:t>
                      </a:r>
                      <a:endParaRPr lang="en-US" sz="2000" b="0" i="0" u="none" strike="noStrike" dirty="0">
                        <a:solidFill>
                          <a:srgbClr val="000000"/>
                        </a:solidFill>
                        <a:effectLst/>
                        <a:latin typeface="+mj-lt"/>
                      </a:endParaRPr>
                    </a:p>
                  </a:txBody>
                  <a:tcPr marL="9525" marR="9525" marT="9525" marB="0" anchor="b"/>
                </a:tc>
                <a:tc>
                  <a:txBody>
                    <a:bodyPr/>
                    <a:lstStyle/>
                    <a:p>
                      <a:pPr algn="r" fontAlgn="b"/>
                      <a:r>
                        <a:rPr lang="en-US" sz="2000" b="0" i="0" u="none" strike="noStrike" dirty="0">
                          <a:solidFill>
                            <a:srgbClr val="000000"/>
                          </a:solidFill>
                          <a:effectLst/>
                          <a:latin typeface="+mj-lt"/>
                        </a:rPr>
                        <a:t>$140.68 </a:t>
                      </a:r>
                    </a:p>
                  </a:txBody>
                  <a:tcPr marL="9525" marR="9525" marT="9525" marB="0" anchor="b"/>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u="none" strike="noStrike" dirty="0">
                          <a:effectLst/>
                        </a:rPr>
                        <a:t>$370.42 </a:t>
                      </a:r>
                      <a:endParaRPr lang="en-US" sz="2000" b="0" i="0" u="none" strike="noStrike" dirty="0">
                        <a:solidFill>
                          <a:srgbClr val="000000"/>
                        </a:solidFill>
                        <a:effectLst/>
                        <a:latin typeface="+mj-lt"/>
                      </a:endParaRPr>
                    </a:p>
                  </a:txBody>
                  <a:tcPr marL="9525" marR="9525" marT="9525" marB="0" anchor="b">
                    <a:pattFill prst="wdUpDiag">
                      <a:fgClr>
                        <a:srgbClr val="FFFF00"/>
                      </a:fgClr>
                      <a:bgClr>
                        <a:srgbClr val="92D050"/>
                      </a:bgClr>
                    </a:pattFill>
                  </a:tcPr>
                </a:tc>
                <a:tc>
                  <a:txBody>
                    <a:bodyPr/>
                    <a:lstStyle/>
                    <a:p>
                      <a:pPr algn="r" fontAlgn="b"/>
                      <a:r>
                        <a:rPr lang="en-US" sz="2000" b="0" i="0" u="none" strike="noStrike" dirty="0">
                          <a:solidFill>
                            <a:srgbClr val="000000"/>
                          </a:solidFill>
                          <a:effectLst/>
                          <a:latin typeface="+mj-lt"/>
                        </a:rPr>
                        <a:t>$224.84 </a:t>
                      </a:r>
                    </a:p>
                  </a:txBody>
                  <a:tcPr marL="9525" marR="9525" marT="9525" marB="0" anchor="b">
                    <a:pattFill prst="wdUpDiag">
                      <a:fgClr>
                        <a:srgbClr val="CDCDDA"/>
                      </a:fgClr>
                      <a:bgClr>
                        <a:srgbClr val="92D050"/>
                      </a:bgClr>
                    </a:patt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u="none" strike="noStrike" dirty="0">
                          <a:effectLst/>
                        </a:rPr>
                        <a:t>$153.54 </a:t>
                      </a:r>
                      <a:endParaRPr lang="en-US" sz="2000" b="0" i="0" u="none" strike="noStrike" dirty="0">
                        <a:solidFill>
                          <a:srgbClr val="000000"/>
                        </a:solidFill>
                        <a:effectLst/>
                        <a:latin typeface="+mj-lt"/>
                      </a:endParaRPr>
                    </a:p>
                  </a:txBody>
                  <a:tcPr marL="9525" marR="9525" marT="9525" marB="0" anchor="b"/>
                </a:tc>
                <a:tc>
                  <a:txBody>
                    <a:bodyPr/>
                    <a:lstStyle/>
                    <a:p>
                      <a:pPr algn="r" fontAlgn="b"/>
                      <a:r>
                        <a:rPr lang="en-US" sz="2000" b="0" i="0" u="none" strike="noStrike">
                          <a:solidFill>
                            <a:srgbClr val="000000"/>
                          </a:solidFill>
                          <a:effectLst/>
                          <a:latin typeface="+mj-lt"/>
                        </a:rPr>
                        <a:t>$155.52 </a:t>
                      </a: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u="none" strike="noStrike" dirty="0">
                          <a:effectLst/>
                        </a:rPr>
                        <a:t>$199.79 </a:t>
                      </a:r>
                      <a:endParaRPr lang="en-US" sz="2000" b="0" i="0" u="none" strike="noStrike" dirty="0">
                        <a:solidFill>
                          <a:srgbClr val="000000"/>
                        </a:solidFill>
                        <a:effectLst/>
                        <a:latin typeface="+mj-lt"/>
                      </a:endParaRPr>
                    </a:p>
                  </a:txBody>
                  <a:tcPr marL="9525" marR="9525" marT="9525" marB="0" anchor="b"/>
                </a:tc>
                <a:tc>
                  <a:txBody>
                    <a:bodyPr/>
                    <a:lstStyle/>
                    <a:p>
                      <a:pPr algn="r" fontAlgn="b"/>
                      <a:r>
                        <a:rPr lang="en-US" sz="2000" b="0" i="0" u="none" strike="noStrike">
                          <a:solidFill>
                            <a:srgbClr val="000000"/>
                          </a:solidFill>
                          <a:effectLst/>
                          <a:latin typeface="+mj-lt"/>
                        </a:rPr>
                        <a:t>$199.02 </a:t>
                      </a:r>
                    </a:p>
                  </a:txBody>
                  <a:tcPr marL="9525" marR="9525" marT="9525" marB="0" anchor="b"/>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u="none" strike="noStrike" dirty="0">
                          <a:effectLst/>
                        </a:rPr>
                        <a:t>$134.40 </a:t>
                      </a:r>
                      <a:endParaRPr lang="en-US" sz="2000" b="0" i="0" u="none" strike="noStrike" dirty="0">
                        <a:solidFill>
                          <a:srgbClr val="000000"/>
                        </a:solidFill>
                        <a:effectLst/>
                        <a:latin typeface="+mj-lt"/>
                      </a:endParaRP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$128.16 </a:t>
                      </a:r>
                    </a:p>
                  </a:txBody>
                  <a:tcPr marL="9525" marR="9525" marT="9525" marB="0" anchor="b">
                    <a:solidFill>
                      <a:srgbClr val="FFFF00"/>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27457819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Revenue and Gains in Excess of Expenses and Losses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36335773"/>
              </p:ext>
            </p:extLst>
          </p:nvPr>
        </p:nvGraphicFramePr>
        <p:xfrm>
          <a:off x="1219200" y="1295400"/>
          <a:ext cx="9753598" cy="4358640"/>
        </p:xfrm>
        <a:graphic>
          <a:graphicData uri="http://schemas.openxmlformats.org/drawingml/2006/table">
            <a:tbl>
              <a:tblPr firstRow="1" firstCol="1" bandRow="1">
                <a:tableStyleId>{93296810-A885-4BE3-A3E7-6D5BEEA58F35}</a:tableStyleId>
              </a:tblPr>
              <a:tblGrid>
                <a:gridCol w="1508038">
                  <a:extLst>
                    <a:ext uri="{9D8B030D-6E8A-4147-A177-3AD203B41FA5}">
                      <a16:colId xmlns:a16="http://schemas.microsoft.com/office/drawing/2014/main" val="565206248"/>
                    </a:ext>
                  </a:extLst>
                </a:gridCol>
                <a:gridCol w="2748520">
                  <a:extLst>
                    <a:ext uri="{9D8B030D-6E8A-4147-A177-3AD203B41FA5}">
                      <a16:colId xmlns:a16="http://schemas.microsoft.com/office/drawing/2014/main" val="3248630620"/>
                    </a:ext>
                  </a:extLst>
                </a:gridCol>
                <a:gridCol w="2748520">
                  <a:extLst>
                    <a:ext uri="{9D8B030D-6E8A-4147-A177-3AD203B41FA5}">
                      <a16:colId xmlns:a16="http://schemas.microsoft.com/office/drawing/2014/main" val="1487945923"/>
                    </a:ext>
                  </a:extLst>
                </a:gridCol>
                <a:gridCol w="2748520">
                  <a:extLst>
                    <a:ext uri="{9D8B030D-6E8A-4147-A177-3AD203B41FA5}">
                      <a16:colId xmlns:a16="http://schemas.microsoft.com/office/drawing/2014/main" val="1499133147"/>
                    </a:ext>
                  </a:extLst>
                </a:gridCol>
              </a:tblGrid>
              <a:tr h="370840">
                <a:tc>
                  <a:txBody>
                    <a:bodyPr/>
                    <a:lstStyle/>
                    <a:p>
                      <a:pPr algn="ctr"/>
                      <a:r>
                        <a:rPr lang="en-US" sz="2000" dirty="0" smtClean="0">
                          <a:latin typeface="+mj-lt"/>
                        </a:rPr>
                        <a:t>Region</a:t>
                      </a:r>
                    </a:p>
                  </a:txBody>
                  <a:tcPr anchor="ctr"/>
                </a:tc>
                <a:tc>
                  <a:txBody>
                    <a:bodyPr/>
                    <a:lstStyle/>
                    <a:p>
                      <a:r>
                        <a:rPr lang="en-US" sz="2000" dirty="0" smtClean="0">
                          <a:latin typeface="+mj-lt"/>
                        </a:rPr>
                        <a:t>Ownership</a:t>
                      </a:r>
                      <a:endParaRPr lang="en-US" sz="2000" dirty="0">
                        <a:latin typeface="+mj-lt"/>
                      </a:endParaRPr>
                    </a:p>
                  </a:txBody>
                  <a:tcPr/>
                </a:tc>
                <a:tc>
                  <a:txBody>
                    <a:bodyPr/>
                    <a:lstStyle/>
                    <a:p>
                      <a:pPr algn="r" fontAlgn="b"/>
                      <a:r>
                        <a:rPr lang="en-US" sz="2000" b="1" i="0" u="none" strike="noStrike" dirty="0" smtClean="0">
                          <a:solidFill>
                            <a:schemeClr val="bg1"/>
                          </a:solidFill>
                          <a:effectLst/>
                          <a:latin typeface="+mj-lt"/>
                        </a:rPr>
                        <a:t>Mean</a:t>
                      </a:r>
                      <a:endParaRPr lang="en-US" sz="2000" b="1" i="0" u="none" strike="noStrike" dirty="0">
                        <a:solidFill>
                          <a:schemeClr val="bg1"/>
                        </a:solidFill>
                        <a:effectLst/>
                        <a:latin typeface="+mj-lt"/>
                      </a:endParaRPr>
                    </a:p>
                  </a:txBody>
                  <a:tcPr marL="9525" marR="9525" marT="9525" marB="0" anchor="ctr"/>
                </a:tc>
                <a:tc>
                  <a:txBody>
                    <a:bodyPr/>
                    <a:lstStyle/>
                    <a:p>
                      <a:pPr algn="r" fontAlgn="b"/>
                      <a:r>
                        <a:rPr lang="en-US" sz="2000" b="1" i="0" u="none" strike="noStrike" dirty="0" smtClean="0">
                          <a:solidFill>
                            <a:schemeClr val="bg1"/>
                          </a:solidFill>
                          <a:effectLst/>
                          <a:latin typeface="+mj-lt"/>
                        </a:rPr>
                        <a:t>Median</a:t>
                      </a:r>
                      <a:endParaRPr lang="en-US" sz="2000" b="1" i="0" u="none" strike="noStrike" dirty="0">
                        <a:solidFill>
                          <a:schemeClr val="bg1"/>
                        </a:solidFill>
                        <a:effectLst/>
                        <a:latin typeface="+mj-lt"/>
                      </a:endParaRPr>
                    </a:p>
                  </a:txBody>
                  <a:tcPr marL="9525" marR="9525" marT="9525" marB="0" anchor="ctr"/>
                </a:tc>
                <a:extLst>
                  <a:ext uri="{0D108BD9-81ED-4DB2-BD59-A6C34878D82A}">
                    <a16:rowId xmlns:a16="http://schemas.microsoft.com/office/drawing/2014/main" val="3718228073"/>
                  </a:ext>
                </a:extLst>
              </a:tr>
              <a:tr h="370840">
                <a:tc rowSpan="2">
                  <a:txBody>
                    <a:bodyPr/>
                    <a:lstStyle/>
                    <a:p>
                      <a:pPr algn="ctr"/>
                      <a:r>
                        <a:rPr lang="en-US" sz="2000" dirty="0" smtClean="0">
                          <a:latin typeface="+mj-lt"/>
                        </a:rPr>
                        <a:t>HPR I</a:t>
                      </a: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$485,624.11 </a:t>
                      </a:r>
                    </a:p>
                  </a:txBody>
                  <a:tcPr marL="9525" marR="9525" marT="9525" marB="0" anchor="b">
                    <a:pattFill prst="wdUpDiag">
                      <a:fgClr>
                        <a:srgbClr val="CDCDDA"/>
                      </a:fgClr>
                      <a:bgClr>
                        <a:srgbClr val="92D050"/>
                      </a:bgClr>
                    </a:pattFill>
                  </a:tcPr>
                </a:tc>
                <a:tc>
                  <a:txBody>
                    <a:bodyPr/>
                    <a:lstStyle/>
                    <a:p>
                      <a:pPr algn="r" fontAlgn="b"/>
                      <a:r>
                        <a:rPr lang="en-US" sz="2000" b="0" i="0" u="none" strike="noStrike" dirty="0">
                          <a:solidFill>
                            <a:srgbClr val="000000"/>
                          </a:solidFill>
                          <a:effectLst/>
                          <a:latin typeface="+mj-lt"/>
                        </a:rPr>
                        <a:t>$125,878.00 </a:t>
                      </a:r>
                    </a:p>
                  </a:txBody>
                  <a:tcPr marL="9525" marR="9525" marT="9525" marB="0" anchor="b">
                    <a:pattFill prst="wdUpDiag">
                      <a:fgClr>
                        <a:srgbClr val="CDCDDA"/>
                      </a:fgClr>
                      <a:bgClr>
                        <a:srgbClr val="92D050"/>
                      </a:bgClr>
                    </a:pattFill>
                  </a:tcPr>
                </a:tc>
                <a:extLst>
                  <a:ext uri="{0D108BD9-81ED-4DB2-BD59-A6C34878D82A}">
                    <a16:rowId xmlns:a16="http://schemas.microsoft.com/office/drawing/2014/main" val="2836840803"/>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$247,396.82 </a:t>
                      </a:r>
                    </a:p>
                  </a:txBody>
                  <a:tcPr marL="9525" marR="9525" marT="9525" marB="0" anchor="b"/>
                </a:tc>
                <a:tc>
                  <a:txBody>
                    <a:bodyPr/>
                    <a:lstStyle/>
                    <a:p>
                      <a:pPr algn="r" fontAlgn="b"/>
                      <a:r>
                        <a:rPr lang="en-US" sz="2000" b="0" i="0" u="none" strike="noStrike">
                          <a:solidFill>
                            <a:srgbClr val="000000"/>
                          </a:solidFill>
                          <a:effectLst/>
                          <a:latin typeface="+mj-lt"/>
                        </a:rPr>
                        <a:t>$227,792.00 </a:t>
                      </a:r>
                    </a:p>
                  </a:txBody>
                  <a:tcPr marL="9525" marR="9525" marT="9525" marB="0" anchor="b"/>
                </a:tc>
                <a:extLst>
                  <a:ext uri="{0D108BD9-81ED-4DB2-BD59-A6C34878D82A}">
                    <a16:rowId xmlns:a16="http://schemas.microsoft.com/office/drawing/2014/main" val="2845761456"/>
                  </a:ext>
                </a:extLst>
              </a:tr>
              <a:tr h="370840">
                <a:tc rowSpan="2">
                  <a:txBody>
                    <a:bodyPr/>
                    <a:lstStyle/>
                    <a:p>
                      <a:pPr algn="ctr"/>
                      <a:r>
                        <a:rPr lang="en-US" sz="2000" dirty="0" smtClean="0">
                          <a:latin typeface="+mj-lt"/>
                        </a:rPr>
                        <a:t>HPR 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$322,691.20 </a:t>
                      </a:r>
                    </a:p>
                  </a:txBody>
                  <a:tcPr marL="9525" marR="9525" marT="9525" marB="0" anchor="b">
                    <a:solidFill>
                      <a:srgbClr val="CDCDDA"/>
                    </a:solidFill>
                  </a:tcPr>
                </a:tc>
                <a:tc>
                  <a:txBody>
                    <a:bodyPr/>
                    <a:lstStyle/>
                    <a:p>
                      <a:pPr algn="r" fontAlgn="b"/>
                      <a:r>
                        <a:rPr lang="en-US" sz="2000" b="0" i="0" u="none" strike="noStrike" dirty="0">
                          <a:solidFill>
                            <a:srgbClr val="000000"/>
                          </a:solidFill>
                          <a:effectLst/>
                          <a:latin typeface="+mj-lt"/>
                        </a:rPr>
                        <a:t>$102,745.00 </a:t>
                      </a:r>
                    </a:p>
                  </a:txBody>
                  <a:tcPr marL="9525" marR="9525" marT="9525" marB="0" anchor="b">
                    <a:solidFill>
                      <a:srgbClr val="CDCDDA"/>
                    </a:solidFill>
                  </a:tcPr>
                </a:tc>
                <a:extLst>
                  <a:ext uri="{0D108BD9-81ED-4DB2-BD59-A6C34878D82A}">
                    <a16:rowId xmlns:a16="http://schemas.microsoft.com/office/drawing/2014/main" val="31808190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$833,935.53 </a:t>
                      </a:r>
                    </a:p>
                  </a:txBody>
                  <a:tcPr marL="9525" marR="9525" marT="9525" marB="0" anchor="b">
                    <a:solidFill>
                      <a:srgbClr val="FFFF00"/>
                    </a:solidFill>
                  </a:tcPr>
                </a:tc>
                <a:tc>
                  <a:txBody>
                    <a:bodyPr/>
                    <a:lstStyle/>
                    <a:p>
                      <a:pPr algn="r" fontAlgn="b"/>
                      <a:r>
                        <a:rPr lang="en-US" sz="2000" b="0" i="0" u="none" strike="noStrike" dirty="0">
                          <a:solidFill>
                            <a:srgbClr val="000000"/>
                          </a:solidFill>
                          <a:effectLst/>
                          <a:latin typeface="+mj-lt"/>
                        </a:rPr>
                        <a:t>$813,676.00 </a:t>
                      </a:r>
                    </a:p>
                  </a:txBody>
                  <a:tcPr marL="9525" marR="9525" marT="9525" marB="0" anchor="b">
                    <a:solidFill>
                      <a:srgbClr val="FFFF00"/>
                    </a:solidFill>
                  </a:tcPr>
                </a:tc>
                <a:extLst>
                  <a:ext uri="{0D108BD9-81ED-4DB2-BD59-A6C34878D82A}">
                    <a16:rowId xmlns:a16="http://schemas.microsoft.com/office/drawing/2014/main" val="2360978297"/>
                  </a:ext>
                </a:extLst>
              </a:tr>
              <a:tr h="370840">
                <a:tc rowSpan="2">
                  <a:txBody>
                    <a:bodyPr/>
                    <a:lstStyle/>
                    <a:p>
                      <a:pPr algn="ctr"/>
                      <a:r>
                        <a:rPr lang="en-US" sz="2000" dirty="0" smtClean="0">
                          <a:latin typeface="+mj-lt"/>
                        </a:rPr>
                        <a:t>HPR III</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$87,200.00 </a:t>
                      </a:r>
                    </a:p>
                  </a:txBody>
                  <a:tcPr marL="9525" marR="9525" marT="9525" marB="0" anchor="b"/>
                </a:tc>
                <a:tc>
                  <a:txBody>
                    <a:bodyPr/>
                    <a:lstStyle/>
                    <a:p>
                      <a:pPr algn="r" fontAlgn="b"/>
                      <a:r>
                        <a:rPr lang="en-US" sz="2000" b="0" i="0" u="none" strike="noStrike">
                          <a:solidFill>
                            <a:srgbClr val="000000"/>
                          </a:solidFill>
                          <a:effectLst/>
                          <a:latin typeface="+mj-lt"/>
                        </a:rPr>
                        <a:t>$177,550.50 </a:t>
                      </a:r>
                    </a:p>
                  </a:txBody>
                  <a:tcPr marL="9525" marR="9525" marT="9525" marB="0" anchor="b"/>
                </a:tc>
                <a:extLst>
                  <a:ext uri="{0D108BD9-81ED-4DB2-BD59-A6C34878D82A}">
                    <a16:rowId xmlns:a16="http://schemas.microsoft.com/office/drawing/2014/main" val="632050392"/>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$411,674.15 </a:t>
                      </a:r>
                    </a:p>
                  </a:txBody>
                  <a:tcPr marL="9525" marR="9525" marT="9525" marB="0" anchor="b"/>
                </a:tc>
                <a:tc>
                  <a:txBody>
                    <a:bodyPr/>
                    <a:lstStyle/>
                    <a:p>
                      <a:pPr algn="r" fontAlgn="b"/>
                      <a:r>
                        <a:rPr lang="en-US" sz="2000" b="0" i="0" u="none" strike="noStrike">
                          <a:solidFill>
                            <a:srgbClr val="000000"/>
                          </a:solidFill>
                          <a:effectLst/>
                          <a:latin typeface="+mj-lt"/>
                        </a:rPr>
                        <a:t>$412,283.00 </a:t>
                      </a:r>
                    </a:p>
                  </a:txBody>
                  <a:tcPr marL="9525" marR="9525" marT="9525" marB="0" anchor="b"/>
                </a:tc>
                <a:extLst>
                  <a:ext uri="{0D108BD9-81ED-4DB2-BD59-A6C34878D82A}">
                    <a16:rowId xmlns:a16="http://schemas.microsoft.com/office/drawing/2014/main" val="153128418"/>
                  </a:ext>
                </a:extLst>
              </a:tr>
              <a:tr h="370840">
                <a:tc rowSpan="2">
                  <a:txBody>
                    <a:bodyPr/>
                    <a:lstStyle/>
                    <a:p>
                      <a:pPr algn="ctr"/>
                      <a:r>
                        <a:rPr lang="en-US" sz="2000" dirty="0" smtClean="0">
                          <a:latin typeface="+mj-lt"/>
                        </a:rPr>
                        <a:t>HPR IV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FF0000"/>
                          </a:solidFill>
                          <a:effectLst/>
                          <a:latin typeface="+mj-lt"/>
                        </a:rPr>
                        <a:t>($849,504.75)</a:t>
                      </a:r>
                    </a:p>
                  </a:txBody>
                  <a:tcPr marL="9525" marR="9525" marT="9525" marB="0" anchor="b">
                    <a:solidFill>
                      <a:srgbClr val="FFFF00"/>
                    </a:solidFill>
                  </a:tcPr>
                </a:tc>
                <a:tc>
                  <a:txBody>
                    <a:bodyPr/>
                    <a:lstStyle/>
                    <a:p>
                      <a:pPr algn="r" fontAlgn="b"/>
                      <a:r>
                        <a:rPr lang="en-US" sz="2000" b="0" i="0" u="none" strike="noStrike" dirty="0">
                          <a:solidFill>
                            <a:srgbClr val="FF0000"/>
                          </a:solidFill>
                          <a:effectLst/>
                          <a:latin typeface="+mj-lt"/>
                        </a:rPr>
                        <a:t>($658,458.00)</a:t>
                      </a:r>
                    </a:p>
                  </a:txBody>
                  <a:tcPr marL="9525" marR="9525" marT="9525" marB="0" anchor="b">
                    <a:solidFill>
                      <a:srgbClr val="CDCDDA"/>
                    </a:solidFill>
                  </a:tcPr>
                </a:tc>
                <a:extLst>
                  <a:ext uri="{0D108BD9-81ED-4DB2-BD59-A6C34878D82A}">
                    <a16:rowId xmlns:a16="http://schemas.microsoft.com/office/drawing/2014/main" val="363544098"/>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a:solidFill>
                            <a:srgbClr val="000000"/>
                          </a:solidFill>
                          <a:effectLst/>
                          <a:latin typeface="+mj-lt"/>
                        </a:rPr>
                        <a:t>$358,071.97 </a:t>
                      </a:r>
                    </a:p>
                  </a:txBody>
                  <a:tcPr marL="9525" marR="9525" marT="9525" marB="0" anchor="b"/>
                </a:tc>
                <a:tc>
                  <a:txBody>
                    <a:bodyPr/>
                    <a:lstStyle/>
                    <a:p>
                      <a:pPr algn="r" fontAlgn="b"/>
                      <a:r>
                        <a:rPr lang="en-US" sz="2000" b="0" i="0" u="none" strike="noStrike">
                          <a:solidFill>
                            <a:srgbClr val="000000"/>
                          </a:solidFill>
                          <a:effectLst/>
                          <a:latin typeface="+mj-lt"/>
                        </a:rPr>
                        <a:t>$277,291.50 </a:t>
                      </a:r>
                    </a:p>
                  </a:txBody>
                  <a:tcPr marL="9525" marR="9525" marT="9525" marB="0" anchor="b"/>
                </a:tc>
                <a:extLst>
                  <a:ext uri="{0D108BD9-81ED-4DB2-BD59-A6C34878D82A}">
                    <a16:rowId xmlns:a16="http://schemas.microsoft.com/office/drawing/2014/main" val="2490203516"/>
                  </a:ext>
                </a:extLst>
              </a:tr>
              <a:tr h="370840">
                <a:tc rowSpan="2">
                  <a:txBody>
                    <a:bodyPr/>
                    <a:lstStyle/>
                    <a:p>
                      <a:pPr algn="ctr"/>
                      <a:r>
                        <a:rPr lang="en-US" sz="2000" dirty="0" smtClean="0">
                          <a:latin typeface="+mj-lt"/>
                        </a:rPr>
                        <a:t>HPR V</a:t>
                      </a:r>
                      <a:endParaRPr lang="en-US" sz="2000" dirty="0">
                        <a:latin typeface="+mj-lt"/>
                      </a:endParaRPr>
                    </a:p>
                  </a:txBody>
                  <a:tcPr anchor="ctr"/>
                </a:tc>
                <a:tc>
                  <a:txBody>
                    <a:bodyPr/>
                    <a:lstStyle/>
                    <a:p>
                      <a:r>
                        <a:rPr lang="en-US" sz="2000" dirty="0" smtClean="0">
                          <a:latin typeface="+mj-lt"/>
                        </a:rPr>
                        <a:t>Not-for-profit</a:t>
                      </a:r>
                      <a:endParaRPr lang="en-US" sz="2000" dirty="0">
                        <a:latin typeface="+mj-lt"/>
                      </a:endParaRPr>
                    </a:p>
                  </a:txBody>
                  <a:tcPr/>
                </a:tc>
                <a:tc>
                  <a:txBody>
                    <a:bodyPr/>
                    <a:lstStyle/>
                    <a:p>
                      <a:pPr algn="r" fontAlgn="b"/>
                      <a:r>
                        <a:rPr lang="en-US" sz="2000" b="0" i="0" u="none" strike="noStrike" dirty="0">
                          <a:solidFill>
                            <a:srgbClr val="FF0000"/>
                          </a:solidFill>
                          <a:effectLst/>
                          <a:latin typeface="+mj-lt"/>
                        </a:rPr>
                        <a:t>($846,160.65)</a:t>
                      </a:r>
                    </a:p>
                  </a:txBody>
                  <a:tcPr marL="9525" marR="9525" marT="9525" marB="0" anchor="b"/>
                </a:tc>
                <a:tc>
                  <a:txBody>
                    <a:bodyPr/>
                    <a:lstStyle/>
                    <a:p>
                      <a:pPr algn="r" fontAlgn="b"/>
                      <a:r>
                        <a:rPr lang="en-US" sz="2000" b="0" i="0" u="none" strike="noStrike" dirty="0">
                          <a:solidFill>
                            <a:srgbClr val="FF0000"/>
                          </a:solidFill>
                          <a:effectLst/>
                          <a:latin typeface="+mj-lt"/>
                        </a:rPr>
                        <a:t>($813,605.00)</a:t>
                      </a:r>
                    </a:p>
                  </a:txBody>
                  <a:tcPr marL="9525" marR="9525" marT="9525" marB="0" anchor="b">
                    <a:solidFill>
                      <a:srgbClr val="FFFF00"/>
                    </a:solidFill>
                  </a:tcPr>
                </a:tc>
                <a:extLst>
                  <a:ext uri="{0D108BD9-81ED-4DB2-BD59-A6C34878D82A}">
                    <a16:rowId xmlns:a16="http://schemas.microsoft.com/office/drawing/2014/main" val="1371417765"/>
                  </a:ext>
                </a:extLst>
              </a:tr>
              <a:tr h="370840">
                <a:tc vMerge="1">
                  <a:txBody>
                    <a:bodyPr/>
                    <a:lstStyle/>
                    <a:p>
                      <a:endParaRPr lang="en-US" dirty="0"/>
                    </a:p>
                  </a:txBody>
                  <a:tcPr/>
                </a:tc>
                <a:tc>
                  <a:txBody>
                    <a:bodyPr/>
                    <a:lstStyle/>
                    <a:p>
                      <a:r>
                        <a:rPr lang="en-US" sz="2000" dirty="0" smtClean="0">
                          <a:latin typeface="+mj-lt"/>
                        </a:rPr>
                        <a:t>For profit</a:t>
                      </a:r>
                      <a:endParaRPr lang="en-US" sz="2000" dirty="0">
                        <a:latin typeface="+mj-lt"/>
                      </a:endParaRPr>
                    </a:p>
                  </a:txBody>
                  <a:tcPr/>
                </a:tc>
                <a:tc>
                  <a:txBody>
                    <a:bodyPr/>
                    <a:lstStyle/>
                    <a:p>
                      <a:pPr algn="r" fontAlgn="b"/>
                      <a:r>
                        <a:rPr lang="en-US" sz="2000" b="0" i="0" u="none" strike="noStrike" dirty="0">
                          <a:solidFill>
                            <a:srgbClr val="000000"/>
                          </a:solidFill>
                          <a:effectLst/>
                          <a:latin typeface="+mj-lt"/>
                        </a:rPr>
                        <a:t>$423,375.45 </a:t>
                      </a:r>
                    </a:p>
                  </a:txBody>
                  <a:tcPr marL="9525" marR="9525" marT="9525" marB="0" anchor="b">
                    <a:solidFill>
                      <a:schemeClr val="bg2">
                        <a:lumMod val="20000"/>
                        <a:lumOff val="80000"/>
                      </a:schemeClr>
                    </a:solidFill>
                  </a:tcPr>
                </a:tc>
                <a:tc>
                  <a:txBody>
                    <a:bodyPr/>
                    <a:lstStyle/>
                    <a:p>
                      <a:pPr algn="r" fontAlgn="b"/>
                      <a:r>
                        <a:rPr lang="en-US" sz="2000" b="0" i="0" u="none" strike="noStrike" dirty="0">
                          <a:solidFill>
                            <a:srgbClr val="000000"/>
                          </a:solidFill>
                          <a:effectLst/>
                          <a:latin typeface="+mj-lt"/>
                        </a:rPr>
                        <a:t>$358,955.00 </a:t>
                      </a:r>
                    </a:p>
                  </a:txBody>
                  <a:tcPr marL="9525" marR="9525" marT="9525" marB="0" anchor="b">
                    <a:solidFill>
                      <a:schemeClr val="bg2">
                        <a:lumMod val="20000"/>
                        <a:lumOff val="80000"/>
                      </a:schemeClr>
                    </a:solidFill>
                  </a:tcPr>
                </a:tc>
                <a:extLst>
                  <a:ext uri="{0D108BD9-81ED-4DB2-BD59-A6C34878D82A}">
                    <a16:rowId xmlns:a16="http://schemas.microsoft.com/office/drawing/2014/main" val="2318059142"/>
                  </a:ext>
                </a:extLst>
              </a:tr>
            </a:tbl>
          </a:graphicData>
        </a:graphic>
      </p:graphicFrame>
    </p:spTree>
    <p:extLst>
      <p:ext uri="{BB962C8B-B14F-4D97-AF65-F5344CB8AC3E}">
        <p14:creationId xmlns:p14="http://schemas.microsoft.com/office/powerpoint/2010/main" val="27071963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Rates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Nursing </a:t>
            </a:r>
            <a:r>
              <a:rPr lang="en-US" dirty="0" smtClean="0"/>
              <a:t>home </a:t>
            </a:r>
            <a:r>
              <a:rPr lang="en-US" dirty="0"/>
              <a:t>rates are rebased every three years and updated on an annual </a:t>
            </a:r>
            <a:r>
              <a:rPr lang="en-US" dirty="0" smtClean="0"/>
              <a:t>basis</a:t>
            </a:r>
          </a:p>
          <a:p>
            <a:pPr>
              <a:buFont typeface="Arial" panose="020B0604020202020204" pitchFamily="34" charset="0"/>
              <a:buChar char="•"/>
            </a:pPr>
            <a:r>
              <a:rPr lang="en-US" dirty="0" smtClean="0"/>
              <a:t>Each nursing home has its own reimbursement rate</a:t>
            </a:r>
          </a:p>
          <a:p>
            <a:pPr lvl="1">
              <a:buFont typeface="Arial" panose="020B0604020202020204" pitchFamily="34" charset="0"/>
              <a:buChar char="•"/>
            </a:pPr>
            <a:r>
              <a:rPr lang="en-US" dirty="0" smtClean="0"/>
              <a:t>Price-based reimbursement rates (effective July 1, 2020): </a:t>
            </a:r>
            <a:r>
              <a:rPr lang="en-US" dirty="0">
                <a:hlinkClick r:id="rId3"/>
              </a:rPr>
              <a:t>https://</a:t>
            </a:r>
            <a:r>
              <a:rPr lang="en-US" dirty="0" smtClean="0">
                <a:hlinkClick r:id="rId3"/>
              </a:rPr>
              <a:t>www.dmas.virginia.gov/files/links/5365/SFY%202021%20PRICE%20BASED%20RATES%20UPDATED%20MASTER%20UPDATED%207_7_2020.pdf</a:t>
            </a:r>
            <a:endParaRPr lang="en-US" dirty="0" smtClean="0"/>
          </a:p>
          <a:p>
            <a:pPr lvl="1">
              <a:buFont typeface="Arial" panose="020B0604020202020204" pitchFamily="34" charset="0"/>
              <a:buChar char="•"/>
            </a:pPr>
            <a:r>
              <a:rPr lang="en-US" dirty="0" smtClean="0"/>
              <a:t>RUG-adjusted price-based reimbursement rates (effective July 1, 2020): </a:t>
            </a:r>
            <a:r>
              <a:rPr lang="en-US" dirty="0">
                <a:hlinkClick r:id="rId4"/>
              </a:rPr>
              <a:t>https://</a:t>
            </a:r>
            <a:r>
              <a:rPr lang="en-US" dirty="0" smtClean="0">
                <a:hlinkClick r:id="rId4"/>
              </a:rPr>
              <a:t>www.dmas.virginia.gov/files/links/5364/SFY%2021%20RUG%20ADJUSTED%20RATES%20UPDATED%20MASTER%20UPDATED%207_7_2020.pdf</a:t>
            </a:r>
            <a:endParaRPr lang="en-US" dirty="0" smtClean="0"/>
          </a:p>
          <a:p>
            <a:pPr>
              <a:buFont typeface="Arial" panose="020B0604020202020204" pitchFamily="34" charset="0"/>
              <a:buChar char="•"/>
            </a:pPr>
            <a:r>
              <a:rPr lang="en-US" dirty="0" smtClean="0"/>
              <a:t>Price-based rates are </a:t>
            </a:r>
            <a:r>
              <a:rPr lang="en-US" dirty="0"/>
              <a:t>a provider’s base rate. The </a:t>
            </a:r>
            <a:r>
              <a:rPr lang="en-US" dirty="0" smtClean="0"/>
              <a:t>RUG-adjusted rates are what </a:t>
            </a:r>
            <a:r>
              <a:rPr lang="en-US" dirty="0"/>
              <a:t>a claim will be paid according to the RUG(s) submitted on the </a:t>
            </a:r>
            <a:r>
              <a:rPr lang="en-US" dirty="0" smtClean="0"/>
              <a:t>claim</a:t>
            </a:r>
            <a:endParaRPr lang="en-US" dirty="0"/>
          </a:p>
        </p:txBody>
      </p:sp>
    </p:spTree>
    <p:extLst>
      <p:ext uri="{BB962C8B-B14F-4D97-AF65-F5344CB8AC3E}">
        <p14:creationId xmlns:p14="http://schemas.microsoft.com/office/powerpoint/2010/main" val="35263983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Rates (cont.)</a:t>
            </a:r>
            <a:endParaRPr lang="en-US" dirty="0"/>
          </a:p>
        </p:txBody>
      </p:sp>
      <p:sp>
        <p:nvSpPr>
          <p:cNvPr id="3" name="Content Placeholder 2"/>
          <p:cNvSpPr>
            <a:spLocks noGrp="1"/>
          </p:cNvSpPr>
          <p:nvPr>
            <p:ph idx="1"/>
          </p:nvPr>
        </p:nvSpPr>
        <p:spPr/>
        <p:txBody>
          <a:bodyPr/>
          <a:lstStyle/>
          <a:p>
            <a:r>
              <a:rPr lang="en-US" dirty="0"/>
              <a:t>DMAS also caps management fees ($5.92 per day), medical director fees ($14,602 per day), and nursing home administrator/owner </a:t>
            </a:r>
            <a:r>
              <a:rPr lang="en-US" dirty="0" smtClean="0"/>
              <a:t>compensation:</a:t>
            </a:r>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6651" y="2590800"/>
            <a:ext cx="9478698" cy="3229426"/>
          </a:xfrm>
          <a:prstGeom prst="rect">
            <a:avLst/>
          </a:prstGeom>
        </p:spPr>
      </p:pic>
    </p:spTree>
    <p:extLst>
      <p:ext uri="{BB962C8B-B14F-4D97-AF65-F5344CB8AC3E}">
        <p14:creationId xmlns:p14="http://schemas.microsoft.com/office/powerpoint/2010/main" val="2745352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Tax Incentive Programs</a:t>
            </a:r>
            <a:endParaRPr lang="en-US" dirty="0"/>
          </a:p>
        </p:txBody>
      </p:sp>
      <p:sp>
        <p:nvSpPr>
          <p:cNvPr id="5" name="Content Placeholder 4"/>
          <p:cNvSpPr>
            <a:spLocks noGrp="1"/>
          </p:cNvSpPr>
          <p:nvPr>
            <p:ph idx="1"/>
          </p:nvPr>
        </p:nvSpPr>
        <p:spPr/>
        <p:txBody>
          <a:bodyPr numCol="1"/>
          <a:lstStyle/>
          <a:p>
            <a:pPr>
              <a:buFont typeface="Arial" panose="020B0604020202020204" pitchFamily="34" charset="0"/>
              <a:buChar char="•"/>
            </a:pPr>
            <a:r>
              <a:rPr lang="en-US" dirty="0" smtClean="0"/>
              <a:t>Work </a:t>
            </a:r>
            <a:r>
              <a:rPr lang="en-US" dirty="0"/>
              <a:t>Opportunity Tax Credit (WOTC) </a:t>
            </a:r>
            <a:r>
              <a:rPr lang="en-US" dirty="0" smtClean="0"/>
              <a:t>- </a:t>
            </a:r>
            <a:r>
              <a:rPr lang="en-US" dirty="0"/>
              <a:t>federal tax credit incentive </a:t>
            </a:r>
            <a:r>
              <a:rPr lang="en-US" dirty="0" smtClean="0"/>
              <a:t>for private-sector </a:t>
            </a:r>
            <a:r>
              <a:rPr lang="en-US" dirty="0"/>
              <a:t>businesses for hiring individuals from any of ten target groups who have consistently faced significant barriers to </a:t>
            </a:r>
            <a:r>
              <a:rPr lang="en-US" dirty="0" smtClean="0"/>
              <a:t>employment.</a:t>
            </a:r>
          </a:p>
          <a:p>
            <a:pPr>
              <a:buFont typeface="Arial" panose="020B0604020202020204" pitchFamily="34" charset="0"/>
              <a:buChar char="•"/>
            </a:pPr>
            <a:r>
              <a:rPr lang="en-US" dirty="0" smtClean="0"/>
              <a:t>Disabled </a:t>
            </a:r>
            <a:r>
              <a:rPr lang="en-US" dirty="0"/>
              <a:t>Access Credit – federal tax credit incentive for small businesses that incur expenditures for the purpose of providing access to persons with </a:t>
            </a:r>
            <a:r>
              <a:rPr lang="en-US" dirty="0" smtClean="0"/>
              <a:t>disabilities.</a:t>
            </a:r>
            <a:r>
              <a:rPr lang="en-US" dirty="0"/>
              <a:t> </a:t>
            </a:r>
            <a:r>
              <a:rPr lang="en-US" dirty="0" smtClean="0"/>
              <a:t>They </a:t>
            </a:r>
            <a:r>
              <a:rPr lang="en-US" dirty="0"/>
              <a:t>may take the credit each and every year they incur access </a:t>
            </a:r>
            <a:r>
              <a:rPr lang="en-US" dirty="0" smtClean="0"/>
              <a:t>expenditures.</a:t>
            </a:r>
          </a:p>
          <a:p>
            <a:pPr lvl="1">
              <a:buFont typeface="Arial" panose="020B0604020202020204" pitchFamily="34" charset="0"/>
              <a:buChar char="•"/>
            </a:pPr>
            <a:r>
              <a:rPr lang="en-US" dirty="0"/>
              <a:t>E</a:t>
            </a:r>
            <a:r>
              <a:rPr lang="en-US" dirty="0" smtClean="0"/>
              <a:t>ligible </a:t>
            </a:r>
            <a:r>
              <a:rPr lang="en-US" dirty="0"/>
              <a:t>small business is one that earned $1 million or less or had no more than 30 full time employees in the previous </a:t>
            </a:r>
            <a:r>
              <a:rPr lang="en-US" dirty="0" smtClean="0"/>
              <a:t>year</a:t>
            </a:r>
          </a:p>
          <a:p>
            <a:pPr lvl="1">
              <a:buFont typeface="Arial" panose="020B0604020202020204" pitchFamily="34" charset="0"/>
              <a:buChar char="•"/>
            </a:pPr>
            <a:r>
              <a:rPr lang="en-US" dirty="0" smtClean="0"/>
              <a:t>No nursing home</a:t>
            </a:r>
            <a:endParaRPr lang="en-US" dirty="0"/>
          </a:p>
        </p:txBody>
      </p:sp>
    </p:spTree>
    <p:extLst>
      <p:ext uri="{BB962C8B-B14F-4D97-AF65-F5344CB8AC3E}">
        <p14:creationId xmlns:p14="http://schemas.microsoft.com/office/powerpoint/2010/main" val="8195861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Potential State Tax </a:t>
            </a:r>
            <a:r>
              <a:rPr lang="en-US" dirty="0"/>
              <a:t>Incentive </a:t>
            </a:r>
            <a:r>
              <a:rPr lang="en-US" dirty="0" smtClean="0"/>
              <a:t>Programs</a:t>
            </a:r>
            <a:endParaRPr lang="en-US" dirty="0"/>
          </a:p>
        </p:txBody>
      </p:sp>
      <p:sp>
        <p:nvSpPr>
          <p:cNvPr id="6" name="Content Placeholder 5"/>
          <p:cNvSpPr>
            <a:spLocks noGrp="1"/>
          </p:cNvSpPr>
          <p:nvPr>
            <p:ph idx="1"/>
          </p:nvPr>
        </p:nvSpPr>
        <p:spPr/>
        <p:txBody>
          <a:bodyPr/>
          <a:lstStyle/>
          <a:p>
            <a:pPr>
              <a:buFont typeface="Arial" panose="020B0604020202020204" pitchFamily="34" charset="0"/>
              <a:buChar char="•"/>
            </a:pPr>
            <a:r>
              <a:rPr lang="en-US" dirty="0" smtClean="0"/>
              <a:t>State individual income tax credit for CNAs, LPNs, and/or RNs who work in Virginia nursing homes</a:t>
            </a:r>
          </a:p>
          <a:p>
            <a:pPr>
              <a:buFont typeface="Arial" panose="020B0604020202020204" pitchFamily="34" charset="0"/>
              <a:buChar char="•"/>
            </a:pPr>
            <a:r>
              <a:rPr lang="en-US" dirty="0" smtClean="0"/>
              <a:t>Create a state version of the Disabled Access Credit and modify the eligibility guidelines so that for-profit nursing homes could qualify</a:t>
            </a:r>
          </a:p>
          <a:p>
            <a:pPr lvl="1">
              <a:buFont typeface="Arial" panose="020B0604020202020204" pitchFamily="34" charset="0"/>
              <a:buChar char="•"/>
            </a:pPr>
            <a:r>
              <a:rPr lang="en-US" dirty="0" smtClean="0"/>
              <a:t>Not-for-profits are exempt from income tax</a:t>
            </a:r>
          </a:p>
          <a:p>
            <a:pPr>
              <a:buFont typeface="Arial" panose="020B0604020202020204" pitchFamily="34" charset="0"/>
              <a:buChar char="•"/>
            </a:pPr>
            <a:r>
              <a:rPr lang="en-US" dirty="0" smtClean="0"/>
              <a:t>Create an alternative tax relief program for not-for-profit nursing homes that would allow them to offset part of their payroll tax for expenditures aimed at providing </a:t>
            </a:r>
            <a:r>
              <a:rPr lang="en-US" dirty="0"/>
              <a:t>access to </a:t>
            </a:r>
            <a:r>
              <a:rPr lang="en-US" dirty="0" smtClean="0"/>
              <a:t>employees </a:t>
            </a:r>
            <a:r>
              <a:rPr lang="en-US" dirty="0"/>
              <a:t>with disabilities</a:t>
            </a:r>
          </a:p>
        </p:txBody>
      </p:sp>
    </p:spTree>
    <p:extLst>
      <p:ext uri="{BB962C8B-B14F-4D97-AF65-F5344CB8AC3E}">
        <p14:creationId xmlns:p14="http://schemas.microsoft.com/office/powerpoint/2010/main" val="960179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Tree>
    <p:extLst>
      <p:ext uri="{BB962C8B-B14F-4D97-AF65-F5344CB8AC3E}">
        <p14:creationId xmlns:p14="http://schemas.microsoft.com/office/powerpoint/2010/main" val="359753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smtClean="0"/>
              <a:t>Introductions &amp; Roll Call</a:t>
            </a:r>
          </a:p>
        </p:txBody>
      </p:sp>
      <p:graphicFrame>
        <p:nvGraphicFramePr>
          <p:cNvPr id="6" name="Table 5"/>
          <p:cNvGraphicFramePr>
            <a:graphicFrameLocks noGrp="1"/>
          </p:cNvGraphicFramePr>
          <p:nvPr>
            <p:extLst>
              <p:ext uri="{D42A27DB-BD31-4B8C-83A1-F6EECF244321}">
                <p14:modId xmlns:p14="http://schemas.microsoft.com/office/powerpoint/2010/main" val="3369398222"/>
              </p:ext>
            </p:extLst>
          </p:nvPr>
        </p:nvGraphicFramePr>
        <p:xfrm>
          <a:off x="2133600" y="1219200"/>
          <a:ext cx="8077200" cy="4984715"/>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a:solidFill>
                            <a:srgbClr val="000000"/>
                          </a:solidFill>
                          <a:effectLst/>
                          <a:latin typeface="Calibri" panose="020F0502020204030204" pitchFamily="34" charset="0"/>
                        </a:rPr>
                        <a:t>Todd Barnes</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Department </a:t>
                      </a:r>
                      <a:r>
                        <a:rPr lang="en-US" sz="1400" b="0" i="0" u="none" strike="noStrike" dirty="0">
                          <a:solidFill>
                            <a:srgbClr val="000000"/>
                          </a:solidFill>
                          <a:effectLst/>
                          <a:latin typeface="Calibri" panose="020F0502020204030204" pitchFamily="34" charset="0"/>
                        </a:rPr>
                        <a:t>of Veterans Services</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400" b="0" i="0" u="none" strike="noStrike">
                          <a:solidFill>
                            <a:srgbClr val="000000"/>
                          </a:solidFill>
                          <a:effectLst/>
                          <a:latin typeface="Calibri" panose="020F0502020204030204" pitchFamily="34" charset="0"/>
                        </a:rPr>
                        <a:t>Heather Legere</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Veterans Services</a:t>
                      </a: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400" b="0" i="0" u="none" strike="noStrike">
                          <a:solidFill>
                            <a:srgbClr val="000000"/>
                          </a:solidFill>
                          <a:effectLst/>
                          <a:latin typeface="Calibri" panose="020F0502020204030204" pitchFamily="34" charset="0"/>
                        </a:rPr>
                        <a:t>Sam Kukich</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a:solidFill>
                            <a:srgbClr val="000000"/>
                          </a:solidFill>
                          <a:effectLst/>
                          <a:latin typeface="Calibri" panose="020F0502020204030204" pitchFamily="34" charset="0"/>
                        </a:rPr>
                        <a:t>Bob Kukick</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400" b="0" i="0" u="none" strike="noStrike" dirty="0">
                          <a:solidFill>
                            <a:srgbClr val="000000"/>
                          </a:solidFill>
                          <a:effectLst/>
                          <a:latin typeface="Calibri" panose="020F0502020204030204" pitchFamily="34" charset="0"/>
                        </a:rPr>
                        <a:t>Erin Hines</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014763123"/>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Susan Hines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Dignity for the Aged</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5503521"/>
                  </a:ext>
                </a:extLst>
              </a:tr>
              <a:tr h="319314">
                <a:tc>
                  <a:txBody>
                    <a:bodyPr/>
                    <a:lstStyle/>
                    <a:p>
                      <a:pPr algn="l" fontAlgn="b"/>
                      <a:r>
                        <a:rPr lang="en-US" sz="1400" b="0" i="0" u="none" strike="noStrike" dirty="0">
                          <a:solidFill>
                            <a:srgbClr val="000000"/>
                          </a:solidFill>
                          <a:effectLst/>
                          <a:latin typeface="Calibri" panose="020F0502020204030204" pitchFamily="34" charset="0"/>
                        </a:rPr>
                        <a:t>Jen A. </a:t>
                      </a:r>
                      <a:r>
                        <a:rPr lang="en-US" sz="1400" b="0" i="0" u="none" strike="noStrike" dirty="0" err="1" smtClean="0">
                          <a:solidFill>
                            <a:srgbClr val="000000"/>
                          </a:solidFill>
                          <a:effectLst/>
                          <a:latin typeface="Calibri" panose="020F0502020204030204" pitchFamily="34" charset="0"/>
                        </a:rPr>
                        <a:t>Kiggans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Senate, General </a:t>
                      </a:r>
                      <a:r>
                        <a:rPr lang="en-US" sz="1400" b="0" i="0" u="none" strike="noStrike" dirty="0">
                          <a:solidFill>
                            <a:srgbClr val="000000"/>
                          </a:solidFill>
                          <a:effectLst/>
                          <a:latin typeface="Calibri" panose="020F0502020204030204" pitchFamily="34" charset="0"/>
                        </a:rPr>
                        <a:t>Assembly</a:t>
                      </a:r>
                    </a:p>
                  </a:txBody>
                  <a:tcPr marL="9525" marR="9525" marT="9525" marB="0" anchor="b"/>
                </a:tc>
                <a:extLst>
                  <a:ext uri="{0D108BD9-81ED-4DB2-BD59-A6C34878D82A}">
                    <a16:rowId xmlns:a16="http://schemas.microsoft.com/office/drawing/2014/main" val="3120416051"/>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Christina</a:t>
                      </a:r>
                      <a:r>
                        <a:rPr lang="en-US" sz="1400" b="0" i="0" u="none" strike="noStrike" baseline="0" dirty="0" smtClean="0">
                          <a:solidFill>
                            <a:srgbClr val="000000"/>
                          </a:solidFill>
                          <a:effectLst/>
                          <a:latin typeface="Calibri" panose="020F0502020204030204" pitchFamily="34" charset="0"/>
                        </a:rPr>
                        <a:t> Holloway</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Beach</a:t>
                      </a:r>
                      <a:r>
                        <a:rPr lang="en-US" sz="1400" b="0" i="0" u="none" strike="noStrike" baseline="0" dirty="0" smtClean="0">
                          <a:solidFill>
                            <a:srgbClr val="000000"/>
                          </a:solidFill>
                          <a:effectLst/>
                          <a:latin typeface="Calibri" panose="020F0502020204030204" pitchFamily="34" charset="0"/>
                        </a:rPr>
                        <a:t> Health and Wellness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48155892"/>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Dana Parsons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err="1">
                          <a:solidFill>
                            <a:srgbClr val="000000"/>
                          </a:solidFill>
                          <a:effectLst/>
                          <a:latin typeface="Calibri" panose="020F0502020204030204" pitchFamily="34" charset="0"/>
                        </a:rPr>
                        <a:t>LeadingAge</a:t>
                      </a:r>
                      <a:r>
                        <a:rPr lang="en-US" sz="1400" b="0" i="0" u="none" strike="noStrike" dirty="0">
                          <a:solidFill>
                            <a:srgbClr val="000000"/>
                          </a:solidFill>
                          <a:effectLst/>
                          <a:latin typeface="Calibri" panose="020F0502020204030204" pitchFamily="34" charset="0"/>
                        </a:rPr>
                        <a:t> Virginia</a:t>
                      </a:r>
                    </a:p>
                  </a:txBody>
                  <a:tcPr marL="9525" marR="9525" marT="9525" marB="0" anchor="b"/>
                </a:tc>
                <a:extLst>
                  <a:ext uri="{0D108BD9-81ED-4DB2-BD59-A6C34878D82A}">
                    <a16:rowId xmlns:a16="http://schemas.microsoft.com/office/drawing/2014/main" val="7088083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Alicia </a:t>
                      </a:r>
                      <a:r>
                        <a:rPr lang="en-US" sz="1400" b="0" i="0" u="none" strike="noStrike" dirty="0" err="1" smtClean="0">
                          <a:solidFill>
                            <a:srgbClr val="000000"/>
                          </a:solidFill>
                          <a:effectLst/>
                          <a:latin typeface="Calibri" panose="020F0502020204030204" pitchFamily="34" charset="0"/>
                        </a:rPr>
                        <a:t>Cundiff</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err="1" smtClean="0">
                          <a:solidFill>
                            <a:srgbClr val="000000"/>
                          </a:solidFill>
                          <a:effectLst/>
                          <a:latin typeface="Calibri" panose="020F0502020204030204" pitchFamily="34" charset="0"/>
                        </a:rPr>
                        <a:t>LeadingAge</a:t>
                      </a:r>
                      <a:r>
                        <a:rPr lang="en-US" sz="1400" b="0" i="0" u="none" strike="noStrike" baseline="0" dirty="0" smtClean="0">
                          <a:solidFill>
                            <a:srgbClr val="000000"/>
                          </a:solidFill>
                          <a:effectLst/>
                          <a:latin typeface="Calibri" panose="020F0502020204030204" pitchFamily="34" charset="0"/>
                        </a:rPr>
                        <a:t> Virginia</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313779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April Payne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Calibri" panose="020F0502020204030204" pitchFamily="34" charset="0"/>
                        </a:rPr>
                        <a:t>Virginia Health Care Association | Virginia Center for Assisted Living</a:t>
                      </a:r>
                    </a:p>
                  </a:txBody>
                  <a:tcPr marL="9525" marR="9525" marT="9525" marB="0" anchor="b"/>
                </a:tc>
                <a:extLst>
                  <a:ext uri="{0D108BD9-81ED-4DB2-BD59-A6C34878D82A}">
                    <a16:rowId xmlns:a16="http://schemas.microsoft.com/office/drawing/2014/main" val="2418583349"/>
                  </a:ext>
                </a:extLst>
              </a:tr>
              <a:tr h="319314">
                <a:tc>
                  <a:txBody>
                    <a:bodyPr/>
                    <a:lstStyle/>
                    <a:p>
                      <a:pPr algn="l" fontAlgn="b"/>
                      <a:r>
                        <a:rPr lang="en-US" sz="1400" b="0" i="0" u="none" strike="noStrike" dirty="0">
                          <a:solidFill>
                            <a:srgbClr val="000000"/>
                          </a:solidFill>
                          <a:effectLst/>
                          <a:latin typeface="Calibri" panose="020F0502020204030204" pitchFamily="34" charset="0"/>
                        </a:rPr>
                        <a:t>W. Scott Johnson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Virginia Health Care Association | Virginia Center for Assisted Living</a:t>
                      </a:r>
                    </a:p>
                  </a:txBody>
                  <a:tcPr marL="9525" marR="9525" marT="9525" marB="0" anchor="b"/>
                </a:tc>
                <a:extLst>
                  <a:ext uri="{0D108BD9-81ED-4DB2-BD59-A6C34878D82A}">
                    <a16:rowId xmlns:a16="http://schemas.microsoft.com/office/drawing/2014/main" val="165217021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Vivienne McDaniel</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Virginia </a:t>
                      </a:r>
                      <a:r>
                        <a:rPr lang="en-US" sz="1400" b="0" i="0" u="none" strike="noStrike" dirty="0">
                          <a:solidFill>
                            <a:srgbClr val="000000"/>
                          </a:solidFill>
                          <a:effectLst/>
                          <a:latin typeface="Calibri" panose="020F0502020204030204" pitchFamily="34" charset="0"/>
                        </a:rPr>
                        <a:t>Nurses Association</a:t>
                      </a:r>
                    </a:p>
                  </a:txBody>
                  <a:tcPr marL="9525" marR="9525" marT="9525" marB="0" anchor="b"/>
                </a:tc>
                <a:extLst>
                  <a:ext uri="{0D108BD9-81ED-4DB2-BD59-A6C34878D82A}">
                    <a16:rowId xmlns:a16="http://schemas.microsoft.com/office/drawing/2014/main" val="1616859846"/>
                  </a:ext>
                </a:extLst>
              </a:tr>
            </a:tbl>
          </a:graphicData>
        </a:graphic>
      </p:graphicFrame>
    </p:spTree>
    <p:extLst>
      <p:ext uri="{BB962C8B-B14F-4D97-AF65-F5344CB8AC3E}">
        <p14:creationId xmlns:p14="http://schemas.microsoft.com/office/powerpoint/2010/main" val="18802301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Other business</a:t>
            </a:r>
            <a:endParaRPr lang="en-US" dirty="0"/>
          </a:p>
        </p:txBody>
      </p:sp>
    </p:spTree>
    <p:extLst>
      <p:ext uri="{BB962C8B-B14F-4D97-AF65-F5344CB8AC3E}">
        <p14:creationId xmlns:p14="http://schemas.microsoft.com/office/powerpoint/2010/main" val="36401972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adjourn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smtClean="0"/>
              <a:t>Introductions &amp; Roll Call</a:t>
            </a:r>
          </a:p>
        </p:txBody>
      </p:sp>
      <p:graphicFrame>
        <p:nvGraphicFramePr>
          <p:cNvPr id="6" name="Table 5"/>
          <p:cNvGraphicFramePr>
            <a:graphicFrameLocks noGrp="1"/>
          </p:cNvGraphicFramePr>
          <p:nvPr>
            <p:extLst>
              <p:ext uri="{D42A27DB-BD31-4B8C-83A1-F6EECF244321}">
                <p14:modId xmlns:p14="http://schemas.microsoft.com/office/powerpoint/2010/main" val="3980732713"/>
              </p:ext>
            </p:extLst>
          </p:nvPr>
        </p:nvGraphicFramePr>
        <p:xfrm>
          <a:off x="2133600" y="1219200"/>
          <a:ext cx="8077200" cy="2227820"/>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Joseph Hilbert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Office of Governmental and Regulatory Affairs, Department </a:t>
                      </a:r>
                      <a:r>
                        <a:rPr lang="en-US" sz="1400" b="0" i="0" u="none" strike="noStrike" dirty="0">
                          <a:solidFill>
                            <a:srgbClr val="000000"/>
                          </a:solidFill>
                          <a:effectLst/>
                          <a:latin typeface="Calibri" panose="020F0502020204030204" pitchFamily="34" charset="0"/>
                        </a:rPr>
                        <a:t>of Health</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Heather Anderson</a:t>
                      </a: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Office of Health Equity, Department of Health</a:t>
                      </a:r>
                    </a:p>
                  </a:txBody>
                  <a:tcPr marL="9525" marR="9525" marT="9525" marB="0" anchor="b"/>
                </a:tc>
                <a:extLst>
                  <a:ext uri="{0D108BD9-81ED-4DB2-BD59-A6C34878D82A}">
                    <a16:rowId xmlns:a16="http://schemas.microsoft.com/office/drawing/2014/main" val="4014763123"/>
                  </a:ext>
                </a:extLst>
              </a:tr>
              <a:tr h="287102">
                <a:tc>
                  <a:txBody>
                    <a:bodyPr/>
                    <a:lstStyle/>
                    <a:p>
                      <a:pPr algn="l" fontAlgn="b"/>
                      <a:r>
                        <a:rPr lang="en-US" sz="1400" b="0" i="0" u="none" strike="noStrike" dirty="0" smtClean="0">
                          <a:solidFill>
                            <a:srgbClr val="000000"/>
                          </a:solidFill>
                          <a:effectLst/>
                          <a:latin typeface="Calibri" panose="020F0502020204030204" pitchFamily="34" charset="0"/>
                        </a:rPr>
                        <a:t>A. Carole Pratt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Office of Governmental and Regulatory Affairs, Department of Health</a:t>
                      </a:r>
                    </a:p>
                  </a:txBody>
                  <a:tcPr marL="9525" marR="9525" marT="9525" marB="0" anchor="b"/>
                </a:tc>
                <a:extLst>
                  <a:ext uri="{0D108BD9-81ED-4DB2-BD59-A6C34878D82A}">
                    <a16:rowId xmlns:a16="http://schemas.microsoft.com/office/drawing/2014/main" val="119260132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Rebekah E. Allen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Office of Licensure and Certification, Department of Health</a:t>
                      </a:r>
                    </a:p>
                  </a:txBody>
                  <a:tcPr marL="9525" marR="9525" marT="9525" marB="0" anchor="b"/>
                </a:tc>
                <a:extLst>
                  <a:ext uri="{0D108BD9-81ED-4DB2-BD59-A6C34878D82A}">
                    <a16:rowId xmlns:a16="http://schemas.microsoft.com/office/drawing/2014/main" val="2847999597"/>
                  </a:ext>
                </a:extLst>
              </a:tr>
            </a:tbl>
          </a:graphicData>
        </a:graphic>
      </p:graphicFrame>
    </p:spTree>
    <p:extLst>
      <p:ext uri="{BB962C8B-B14F-4D97-AF65-F5344CB8AC3E}">
        <p14:creationId xmlns:p14="http://schemas.microsoft.com/office/powerpoint/2010/main" val="3237267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200" b="1" dirty="0" smtClean="0"/>
              <a:t>Ch. 932 (2020 Acts of Assembly) Work Group - Agenda </a:t>
            </a:r>
            <a:endParaRPr lang="en-US" altLang="en-US" sz="32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26807822"/>
              </p:ext>
            </p:extLst>
          </p:nvPr>
        </p:nvGraphicFramePr>
        <p:xfrm>
          <a:off x="609600" y="1143000"/>
          <a:ext cx="10668000" cy="4726212"/>
        </p:xfrm>
        <a:graphic>
          <a:graphicData uri="http://schemas.openxmlformats.org/drawingml/2006/table">
            <a:tbl>
              <a:tblPr bandRow="1">
                <a:tableStyleId>{68D230F3-CF80-4859-8CE7-A43EE81993B5}</a:tableStyleId>
              </a:tblPr>
              <a:tblGrid>
                <a:gridCol w="5334000">
                  <a:extLst>
                    <a:ext uri="{9D8B030D-6E8A-4147-A177-3AD203B41FA5}">
                      <a16:colId xmlns:a16="http://schemas.microsoft.com/office/drawing/2014/main" val="665998348"/>
                    </a:ext>
                  </a:extLst>
                </a:gridCol>
                <a:gridCol w="5334000">
                  <a:extLst>
                    <a:ext uri="{9D8B030D-6E8A-4147-A177-3AD203B41FA5}">
                      <a16:colId xmlns:a16="http://schemas.microsoft.com/office/drawing/2014/main" val="823977138"/>
                    </a:ext>
                  </a:extLst>
                </a:gridCol>
              </a:tblGrid>
              <a:tr h="484038">
                <a:tc gridSpan="2">
                  <a:txBody>
                    <a:bodyPr/>
                    <a:lstStyle/>
                    <a:p>
                      <a:r>
                        <a:rPr lang="en-US" sz="1600" b="0" i="0" u="none" strike="noStrike" kern="1200" dirty="0" smtClean="0">
                          <a:solidFill>
                            <a:schemeClr val="tx1"/>
                          </a:solidFill>
                          <a:effectLst/>
                          <a:latin typeface="+mn-lt"/>
                          <a:ea typeface="+mn-ea"/>
                          <a:cs typeface="+mn-cs"/>
                        </a:rPr>
                        <a:t>Public Comment Period </a:t>
                      </a:r>
                    </a:p>
                    <a:p>
                      <a:endParaRPr lang="en-US" sz="1600" b="0" i="0" u="none" strike="noStrike" kern="1200" dirty="0" smtClean="0">
                        <a:solidFill>
                          <a:schemeClr val="tx1"/>
                        </a:solidFill>
                        <a:effectLst/>
                        <a:latin typeface="+mn-lt"/>
                        <a:ea typeface="+mn-ea"/>
                        <a:cs typeface="+mn-cs"/>
                      </a:endParaRPr>
                    </a:p>
                    <a:p>
                      <a:endParaRPr lang="en-US" sz="1600" dirty="0"/>
                    </a:p>
                  </a:txBody>
                  <a:tcPr marL="80010" marR="80010" marT="40005" marB="40005"/>
                </a:tc>
                <a:tc hMerge="1">
                  <a:txBody>
                    <a:bodyPr/>
                    <a:lstStyle/>
                    <a:p>
                      <a:endParaRPr lang="en-US" sz="1600" dirty="0"/>
                    </a:p>
                  </a:txBody>
                  <a:tcPr marL="80010" marR="80010" marT="40005" marB="40005"/>
                </a:tc>
                <a:extLst>
                  <a:ext uri="{0D108BD9-81ED-4DB2-BD59-A6C34878D82A}">
                    <a16:rowId xmlns:a16="http://schemas.microsoft.com/office/drawing/2014/main" val="2951003351"/>
                  </a:ext>
                </a:extLst>
              </a:tr>
              <a:tr h="835464">
                <a:tc>
                  <a:txBody>
                    <a:bodyPr/>
                    <a:lstStyle/>
                    <a:p>
                      <a:r>
                        <a:rPr lang="en-US" sz="1600" b="0" i="0" u="none" strike="noStrike" kern="1200" dirty="0" smtClean="0">
                          <a:solidFill>
                            <a:schemeClr val="tx1"/>
                          </a:solidFill>
                          <a:effectLst/>
                          <a:latin typeface="+mn-lt"/>
                          <a:ea typeface="+mn-ea"/>
                          <a:cs typeface="+mn-cs"/>
                        </a:rPr>
                        <a:t>Suggestions for Health Care Curriculum and Career Pathways for Special Needs Populations</a:t>
                      </a:r>
                      <a:endParaRPr lang="en-US" sz="1600" b="0" i="0" u="none" strike="noStrike" kern="1200" dirty="0" smtClean="0">
                        <a:solidFill>
                          <a:schemeClr val="tx1"/>
                        </a:solidFill>
                        <a:effectLst/>
                        <a:latin typeface="+mn-lt"/>
                        <a:ea typeface="+mn-ea"/>
                        <a:cs typeface="+mn-cs"/>
                      </a:endParaRPr>
                    </a:p>
                  </a:txBody>
                  <a:tcPr marL="80010" marR="80010" marT="40005" marB="40005"/>
                </a:tc>
                <a:tc>
                  <a:txBody>
                    <a:bodyPr/>
                    <a:lstStyle/>
                    <a:p>
                      <a:r>
                        <a:rPr lang="en-US" sz="1600" b="0" i="0" u="none" strike="noStrike" kern="1200" dirty="0" smtClean="0">
                          <a:solidFill>
                            <a:schemeClr val="tx1"/>
                          </a:solidFill>
                          <a:effectLst/>
                          <a:latin typeface="+mn-lt"/>
                          <a:ea typeface="+mn-ea"/>
                          <a:cs typeface="+mn-cs"/>
                        </a:rPr>
                        <a:t>Department for the Deaf and Hard of Hearing</a:t>
                      </a:r>
                    </a:p>
                    <a:p>
                      <a:r>
                        <a:rPr lang="en-US" sz="1600" b="0" i="0" u="none" strike="noStrike" kern="1200" dirty="0" smtClean="0">
                          <a:solidFill>
                            <a:schemeClr val="tx1"/>
                          </a:solidFill>
                          <a:effectLst/>
                          <a:latin typeface="+mn-lt"/>
                          <a:ea typeface="+mn-ea"/>
                          <a:cs typeface="+mn-cs"/>
                        </a:rPr>
                        <a:t>Department for the Blind and Vision Impaired</a:t>
                      </a:r>
                      <a:endParaRPr lang="en-US" sz="1600" b="0" dirty="0" smtClean="0">
                        <a:effectLst/>
                      </a:endParaRPr>
                    </a:p>
                  </a:txBody>
                  <a:tcPr marL="80010" marR="80010" marT="40005" marB="40005"/>
                </a:tc>
                <a:extLst>
                  <a:ext uri="{0D108BD9-81ED-4DB2-BD59-A6C34878D82A}">
                    <a16:rowId xmlns:a16="http://schemas.microsoft.com/office/drawing/2014/main" val="1881043531"/>
                  </a:ext>
                </a:extLst>
              </a:tr>
              <a:tr h="596760">
                <a:tc>
                  <a:txBody>
                    <a:bodyPr/>
                    <a:lstStyle/>
                    <a:p>
                      <a:r>
                        <a:rPr lang="en-US" sz="1600" dirty="0" smtClean="0"/>
                        <a:t>Suggestions for Transitions to Civilian Careers In Health Care and Nursing Homes</a:t>
                      </a:r>
                      <a:endParaRPr lang="en-US" sz="1600" b="0" i="0" u="none" strike="noStrike" kern="1200" dirty="0" smtClean="0">
                        <a:solidFill>
                          <a:schemeClr val="tx1"/>
                        </a:solidFill>
                        <a:effectLst/>
                        <a:latin typeface="+mn-lt"/>
                        <a:ea typeface="+mn-ea"/>
                        <a:cs typeface="+mn-cs"/>
                      </a:endParaRPr>
                    </a:p>
                    <a:p>
                      <a:endParaRPr lang="en-US" sz="1600" dirty="0"/>
                    </a:p>
                  </a:txBody>
                  <a:tcPr marL="80010" marR="80010" marT="40005" marB="40005"/>
                </a:tc>
                <a:tc>
                  <a:txBody>
                    <a:bodyPr/>
                    <a:lstStyle/>
                    <a:p>
                      <a:r>
                        <a:rPr lang="en-US" sz="1600" dirty="0" smtClean="0"/>
                        <a:t>Department of Veterans Services </a:t>
                      </a:r>
                      <a:endParaRPr lang="en-US" sz="1600" b="0" dirty="0" smtClean="0">
                        <a:effectLst/>
                      </a:endParaRPr>
                    </a:p>
                  </a:txBody>
                  <a:tcPr marL="80010" marR="80010" marT="40005" marB="40005"/>
                </a:tc>
                <a:extLst>
                  <a:ext uri="{0D108BD9-81ED-4DB2-BD59-A6C34878D82A}">
                    <a16:rowId xmlns:a16="http://schemas.microsoft.com/office/drawing/2014/main" val="2937913991"/>
                  </a:ext>
                </a:extLst>
              </a:tr>
              <a:tr h="596760">
                <a:tc>
                  <a:txBody>
                    <a:bodyPr/>
                    <a:lstStyle/>
                    <a:p>
                      <a:r>
                        <a:rPr lang="en-US" sz="1600" dirty="0" smtClean="0"/>
                        <a:t>Initial Discussions on Heath Care Financing – Payer Mix Reimbursement Rates Financial Incentive Programs </a:t>
                      </a:r>
                      <a:endParaRPr lang="en-US" sz="1600" dirty="0"/>
                    </a:p>
                  </a:txBody>
                  <a:tcPr marL="80010" marR="80010" marT="40005" marB="40005"/>
                </a:tc>
                <a:tc>
                  <a:txBody>
                    <a:bodyPr/>
                    <a:lstStyle/>
                    <a:p>
                      <a:r>
                        <a:rPr lang="en-US" sz="1600" dirty="0" smtClean="0"/>
                        <a:t>Ms. Allen &amp; Dr. Pratt </a:t>
                      </a:r>
                      <a:endParaRPr lang="en-US" sz="1600" b="0" dirty="0" smtClean="0">
                        <a:effectLst/>
                      </a:endParaRPr>
                    </a:p>
                  </a:txBody>
                  <a:tcPr marL="80010" marR="80010" marT="40005" marB="40005"/>
                </a:tc>
                <a:extLst>
                  <a:ext uri="{0D108BD9-81ED-4DB2-BD59-A6C34878D82A}">
                    <a16:rowId xmlns:a16="http://schemas.microsoft.com/office/drawing/2014/main" val="1528515239"/>
                  </a:ext>
                </a:extLst>
              </a:tr>
              <a:tr h="835464">
                <a:tc>
                  <a:txBody>
                    <a:bodyPr/>
                    <a:lstStyle/>
                    <a:p>
                      <a:r>
                        <a:rPr lang="en-US" sz="1600" dirty="0" smtClean="0"/>
                        <a:t>Discussions of Next Steps</a:t>
                      </a:r>
                      <a:endParaRPr lang="en-US" sz="1600" dirty="0"/>
                    </a:p>
                  </a:txBody>
                  <a:tcPr marL="80010" marR="80010" marT="40005" marB="40005"/>
                </a:tc>
                <a:tc>
                  <a:txBody>
                    <a:bodyPr/>
                    <a:lstStyle/>
                    <a:p>
                      <a:r>
                        <a:rPr lang="en-US" sz="1600" dirty="0" smtClean="0"/>
                        <a:t>Ms. Allen &amp; Dr. Pratt </a:t>
                      </a:r>
                      <a:endParaRPr lang="en-US" sz="1600" b="0" dirty="0" smtClean="0">
                        <a:effectLst/>
                      </a:endParaRPr>
                    </a:p>
                    <a:p>
                      <a:pPr rtl="0"/>
                      <a:endParaRPr lang="en-US" sz="1600" b="0" dirty="0" smtClean="0">
                        <a:effectLst/>
                      </a:endParaRPr>
                    </a:p>
                  </a:txBody>
                  <a:tcPr marL="80010" marR="80010" marT="40005" marB="40005"/>
                </a:tc>
                <a:extLst>
                  <a:ext uri="{0D108BD9-81ED-4DB2-BD59-A6C34878D82A}">
                    <a16:rowId xmlns:a16="http://schemas.microsoft.com/office/drawing/2014/main" val="504980675"/>
                  </a:ext>
                </a:extLst>
              </a:tr>
              <a:tr h="835464">
                <a:tc>
                  <a:txBody>
                    <a:bodyPr/>
                    <a:lstStyle/>
                    <a:p>
                      <a:r>
                        <a:rPr lang="en-US" sz="1600" dirty="0" smtClean="0"/>
                        <a:t>Other Business</a:t>
                      </a:r>
                      <a:endParaRPr lang="en-US" sz="1600" dirty="0"/>
                    </a:p>
                  </a:txBody>
                  <a:tcPr marL="80010" marR="80010" marT="40005" marB="40005"/>
                </a:tc>
                <a:tc>
                  <a:txBody>
                    <a:bodyPr/>
                    <a:lstStyle/>
                    <a:p>
                      <a:r>
                        <a:rPr lang="en-US" sz="1600" dirty="0" smtClean="0"/>
                        <a:t>Ms. Allen &amp; Dr. Pratt </a:t>
                      </a:r>
                      <a:endParaRPr lang="en-US" sz="1600" b="0" dirty="0" smtClean="0">
                        <a:effectLst/>
                      </a:endParaRPr>
                    </a:p>
                    <a:p>
                      <a:pPr rtl="0"/>
                      <a:endParaRPr lang="en-US" sz="1600" b="0" dirty="0" smtClean="0">
                        <a:effectLst/>
                      </a:endParaRPr>
                    </a:p>
                  </a:txBody>
                  <a:tcPr marL="80010" marR="80010" marT="40005" marB="40005"/>
                </a:tc>
                <a:extLst>
                  <a:ext uri="{0D108BD9-81ED-4DB2-BD59-A6C34878D82A}">
                    <a16:rowId xmlns:a16="http://schemas.microsoft.com/office/drawing/2014/main" val="1398211792"/>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Public Comment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Written comments were emailed to members on Friday &amp; Sunday</a:t>
            </a:r>
          </a:p>
          <a:p>
            <a:pPr lvl="1">
              <a:buFont typeface="Arial" panose="020B0604020202020204" pitchFamily="34" charset="0"/>
              <a:buChar char="•"/>
            </a:pPr>
            <a:r>
              <a:rPr lang="en-US" dirty="0"/>
              <a:t>Posted </a:t>
            </a:r>
            <a:r>
              <a:rPr lang="en-US" dirty="0" smtClean="0"/>
              <a:t>on OLC’s website at </a:t>
            </a:r>
            <a:r>
              <a:rPr lang="en-US" dirty="0">
                <a:hlinkClick r:id="rId2"/>
              </a:rPr>
              <a:t>https://www.vdh.virginia.gov/licensure-and-certification/laws-regulations-and-guidelines/current-legislative-work-groups-reports</a:t>
            </a:r>
            <a:r>
              <a:rPr lang="en-US" dirty="0" smtClean="0">
                <a:hlinkClick r:id="rId2"/>
              </a:rPr>
              <a:t>/</a:t>
            </a:r>
            <a:r>
              <a:rPr lang="en-US" dirty="0" smtClean="0"/>
              <a:t> under Ch. 932 (2020 Acts of Assembly) in the “Meetings” section</a:t>
            </a:r>
          </a:p>
          <a:p>
            <a:pPr>
              <a:buFont typeface="Arial" panose="020B0604020202020204" pitchFamily="34" charset="0"/>
              <a:buChar char="•"/>
            </a:pPr>
            <a:r>
              <a:rPr lang="en-US" dirty="0" smtClean="0"/>
              <a:t>As a reminder, a summary of written comments will be included in the work group’s final report</a:t>
            </a:r>
          </a:p>
          <a:p>
            <a:pPr>
              <a:buFont typeface="Arial" panose="020B0604020202020204" pitchFamily="34" charset="0"/>
              <a:buChar char="•"/>
            </a:pPr>
            <a:r>
              <a:rPr lang="en-US" dirty="0" smtClean="0"/>
              <a:t>Written comments should be sent to </a:t>
            </a:r>
            <a:r>
              <a:rPr lang="en-US" dirty="0" smtClean="0">
                <a:hlinkClick r:id="rId3"/>
              </a:rPr>
              <a:t>Rebekah.Allen@vdh.virginia.gov</a:t>
            </a:r>
            <a:r>
              <a:rPr lang="en-US" dirty="0" smtClean="0"/>
              <a:t> and </a:t>
            </a:r>
            <a:r>
              <a:rPr lang="en-US" dirty="0" smtClean="0">
                <a:hlinkClick r:id="rId4"/>
              </a:rPr>
              <a:t>Carole.Pratt@vdh.virginia.gov</a:t>
            </a:r>
            <a:endParaRPr lang="en-US" dirty="0" smtClean="0"/>
          </a:p>
        </p:txBody>
      </p:sp>
    </p:spTree>
    <p:extLst>
      <p:ext uri="{BB962C8B-B14F-4D97-AF65-F5344CB8AC3E}">
        <p14:creationId xmlns:p14="http://schemas.microsoft.com/office/powerpoint/2010/main" val="29430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7"/>
          <p:cNvSpPr>
            <a:spLocks noGrp="1"/>
          </p:cNvSpPr>
          <p:nvPr>
            <p:ph type="title"/>
          </p:nvPr>
        </p:nvSpPr>
        <p:spPr/>
        <p:txBody>
          <a:bodyPr/>
          <a:lstStyle/>
          <a:p>
            <a:pPr algn="ctr"/>
            <a:r>
              <a:rPr lang="en-US" altLang="en-US" b="1" smtClean="0"/>
              <a:t>Public Comment Period</a:t>
            </a:r>
          </a:p>
        </p:txBody>
      </p:sp>
      <p:sp>
        <p:nvSpPr>
          <p:cNvPr id="118787" name="Content Placeholder 9"/>
          <p:cNvSpPr>
            <a:spLocks noGrp="1"/>
          </p:cNvSpPr>
          <p:nvPr>
            <p:ph idx="1"/>
          </p:nvPr>
        </p:nvSpPr>
        <p:spPr/>
        <p:txBody>
          <a:bodyPr/>
          <a:lstStyle/>
          <a:p>
            <a:pPr>
              <a:buFontTx/>
              <a:buChar char="•"/>
            </a:pPr>
            <a:r>
              <a:rPr lang="en-US" altLang="en-US" smtClean="0"/>
              <a:t>There is a two minute time limit for each person to speak.</a:t>
            </a:r>
          </a:p>
          <a:p>
            <a:pPr>
              <a:buFontTx/>
              <a:buChar char="•"/>
            </a:pPr>
            <a:r>
              <a:rPr lang="en-US" altLang="en-US" smtClean="0"/>
              <a:t>We will be calling from the list generated through registration. </a:t>
            </a:r>
          </a:p>
          <a:p>
            <a:pPr>
              <a:buFontTx/>
              <a:buChar char="•"/>
            </a:pPr>
            <a:r>
              <a:rPr lang="en-US" altLang="en-US" smtClean="0"/>
              <a:t>After the 2 minute public comment limit is reached we will let you complete the sentence and will mute you and move on to the next attendee. </a:t>
            </a:r>
          </a:p>
          <a:p>
            <a:pPr>
              <a:buFontTx/>
              <a:buChar char="•"/>
            </a:pPr>
            <a:r>
              <a:rPr lang="en-US" altLang="en-US" smtClean="0"/>
              <a:t>We will call the name of the person on list and also the name of the person  is next on the list.</a:t>
            </a:r>
          </a:p>
          <a:p>
            <a:pPr>
              <a:buFontTx/>
              <a:buChar char="•"/>
            </a:pPr>
            <a:endParaRPr lang="en-US" altLang="en-US" smtClean="0"/>
          </a:p>
          <a:p>
            <a:pPr>
              <a:buFontTx/>
              <a:buChar char="•"/>
            </a:pPr>
            <a:endParaRPr lang="en-US"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sz="3600" dirty="0"/>
              <a:t>Health Care Curriculum </a:t>
            </a:r>
            <a:r>
              <a:rPr lang="en-US" sz="3600" dirty="0" smtClean="0"/>
              <a:t>and Career Pathways</a:t>
            </a:r>
            <a:endParaRPr lang="en-US" sz="3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7247</TotalTime>
  <Words>3173</Words>
  <Application>Microsoft Office PowerPoint</Application>
  <PresentationFormat>Widescreen</PresentationFormat>
  <Paragraphs>585</Paragraphs>
  <Slides>41</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Trebuchet MS</vt:lpstr>
      <vt:lpstr>Default Design</vt:lpstr>
      <vt:lpstr>Welcome to the Ch. 932 (2020 Acts of Assembly) Work Group Meeting August 4, 2020 1:00 p.m.</vt:lpstr>
      <vt:lpstr>Call to Order and Welcome</vt:lpstr>
      <vt:lpstr>Introductions &amp; Roll Call</vt:lpstr>
      <vt:lpstr>Introductions &amp; Roll Call</vt:lpstr>
      <vt:lpstr>Introductions &amp; Roll Call</vt:lpstr>
      <vt:lpstr>Ch. 932 (2020 Acts of Assembly) Work Group - Agenda </vt:lpstr>
      <vt:lpstr>Written Public Comment</vt:lpstr>
      <vt:lpstr>Public Comment Period</vt:lpstr>
      <vt:lpstr>Health Care Curriculum and Career Pathways</vt:lpstr>
      <vt:lpstr>Training workforce personnel who are Deaf or Hard of Hearing (DHH)</vt:lpstr>
      <vt:lpstr>Curriculum Suggestions</vt:lpstr>
      <vt:lpstr>Career Pathways for Workforce Personnel who are DHH</vt:lpstr>
      <vt:lpstr>Transitions to Civilian Careers In Health Care and Nursing Homes </vt:lpstr>
      <vt:lpstr>Military Medics and Corpsmen Program (MMAC)</vt:lpstr>
      <vt:lpstr>MMAC Three-Step Process</vt:lpstr>
      <vt:lpstr>MMAC Hiring Pathways</vt:lpstr>
      <vt:lpstr>Benefits of MMAC</vt:lpstr>
      <vt:lpstr>MMAC Potential Barriers</vt:lpstr>
      <vt:lpstr>MMAC Potential Barriers (cont.)</vt:lpstr>
      <vt:lpstr>Virginia Transition Assistance Program (VTAP)</vt:lpstr>
      <vt:lpstr>VTAP (cont.)</vt:lpstr>
      <vt:lpstr>Virginia Values Veterans (V3) Program</vt:lpstr>
      <vt:lpstr>V3 Program (cont.)</vt:lpstr>
      <vt:lpstr>Program Managers for DVS Programs</vt:lpstr>
      <vt:lpstr>Health Care Financing</vt:lpstr>
      <vt:lpstr>Payer Mix for Virginia Certified Nursing Facilities</vt:lpstr>
      <vt:lpstr>Virginia Data on Nursing Homes</vt:lpstr>
      <vt:lpstr>Total FTEs</vt:lpstr>
      <vt:lpstr>Total Nursing FTEs</vt:lpstr>
      <vt:lpstr>Medicaid Participation</vt:lpstr>
      <vt:lpstr>Net Medicaid Revenue Per Adjusted Patient Day</vt:lpstr>
      <vt:lpstr>Net Patient Revenue Per Adjusted Patient Day</vt:lpstr>
      <vt:lpstr>Total Labor Cost Per Adjusted Patient Day</vt:lpstr>
      <vt:lpstr>Revenue and Gains in Excess of Expenses and Losses</vt:lpstr>
      <vt:lpstr>Reimbursement Rates</vt:lpstr>
      <vt:lpstr>Reimbursement Rates (cont.)</vt:lpstr>
      <vt:lpstr>Tax Incentive Programs</vt:lpstr>
      <vt:lpstr>Potential State Tax Incentive Programs</vt:lpstr>
      <vt:lpstr>Next Steps</vt:lpstr>
      <vt:lpstr>Other business</vt:lpstr>
      <vt:lpstr>adjourn</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rstepanek</dc:creator>
  <cp:lastModifiedBy>Rebekah E. Allen</cp:lastModifiedBy>
  <cp:revision>116</cp:revision>
  <cp:lastPrinted>2017-09-25T17:37:12Z</cp:lastPrinted>
  <dcterms:created xsi:type="dcterms:W3CDTF">2008-08-05T14:53:59Z</dcterms:created>
  <dcterms:modified xsi:type="dcterms:W3CDTF">2020-08-04T12:16:21Z</dcterms:modified>
</cp:coreProperties>
</file>