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69" r:id="rId2"/>
    <p:sldMasterId id="2147483871" r:id="rId3"/>
    <p:sldMasterId id="2147483873" r:id="rId4"/>
  </p:sldMasterIdLst>
  <p:notesMasterIdLst>
    <p:notesMasterId r:id="rId34"/>
  </p:notesMasterIdLst>
  <p:sldIdLst>
    <p:sldId id="259" r:id="rId5"/>
    <p:sldId id="315" r:id="rId6"/>
    <p:sldId id="262" r:id="rId7"/>
    <p:sldId id="318" r:id="rId8"/>
    <p:sldId id="319" r:id="rId9"/>
    <p:sldId id="263" r:id="rId10"/>
    <p:sldId id="327" r:id="rId11"/>
    <p:sldId id="268" r:id="rId12"/>
    <p:sldId id="338" r:id="rId13"/>
    <p:sldId id="339" r:id="rId14"/>
    <p:sldId id="340" r:id="rId15"/>
    <p:sldId id="341" r:id="rId16"/>
    <p:sldId id="342" r:id="rId17"/>
    <p:sldId id="343" r:id="rId18"/>
    <p:sldId id="344" r:id="rId19"/>
    <p:sldId id="345" r:id="rId20"/>
    <p:sldId id="346" r:id="rId21"/>
    <p:sldId id="347" r:id="rId22"/>
    <p:sldId id="348" r:id="rId23"/>
    <p:sldId id="350" r:id="rId24"/>
    <p:sldId id="354" r:id="rId25"/>
    <p:sldId id="353" r:id="rId26"/>
    <p:sldId id="352" r:id="rId27"/>
    <p:sldId id="358" r:id="rId28"/>
    <p:sldId id="357" r:id="rId29"/>
    <p:sldId id="359" r:id="rId30"/>
    <p:sldId id="337" r:id="rId31"/>
    <p:sldId id="321" r:id="rId32"/>
    <p:sldId id="276" r:id="rId3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CDDA"/>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74" autoAdjust="0"/>
    <p:restoredTop sz="84307" autoAdjust="0"/>
  </p:normalViewPr>
  <p:slideViewPr>
    <p:cSldViewPr>
      <p:cViewPr varScale="1">
        <p:scale>
          <a:sx n="33" d="100"/>
          <a:sy n="33" d="100"/>
        </p:scale>
        <p:origin x="78" y="52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8/31/2020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start the meeting; will tell attendees what to do.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7" name="Google Shape;5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3052454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4" name="Google Shape;6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372031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72" name="Google Shape;72;p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3" name="Google Shape;73;p7:notes"/>
          <p:cNvSpPr txBox="1">
            <a:spLocks noGrp="1"/>
          </p:cNvSpPr>
          <p:nvPr>
            <p:ph type="sldNum" idx="12"/>
          </p:nvPr>
        </p:nvSpPr>
        <p:spPr>
          <a:xfrm>
            <a:off x="3884612" y="8685212"/>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042255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82" name="Google Shape;82;p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8:notes"/>
          <p:cNvSpPr txBox="1">
            <a:spLocks noGrp="1"/>
          </p:cNvSpPr>
          <p:nvPr>
            <p:ph type="sldNum" idx="12"/>
          </p:nvPr>
        </p:nvSpPr>
        <p:spPr>
          <a:xfrm>
            <a:off x="3884612" y="8685212"/>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200"/>
                <a:buFont typeface="Arial"/>
                <a:buNone/>
                <a:tabLst/>
                <a:defRPr/>
              </a:pPr>
              <a:t>16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7497464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90" name="Google Shape;90;p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1" name="Google Shape;91;p9:notes"/>
          <p:cNvSpPr txBox="1">
            <a:spLocks noGrp="1"/>
          </p:cNvSpPr>
          <p:nvPr>
            <p:ph type="sldNum" idx="12"/>
          </p:nvPr>
        </p:nvSpPr>
        <p:spPr>
          <a:xfrm>
            <a:off x="3884612" y="8685212"/>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175445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21051676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5" name="Google Shape;13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2967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Arial" panose="020B0604020202020204" pitchFamily="34" charset="0"/>
              <a:buChar char="•"/>
            </a:pPr>
            <a:r>
              <a:rPr lang="en-US" dirty="0" smtClean="0"/>
              <a:t>Grade 6: 5 hours</a:t>
            </a:r>
          </a:p>
          <a:p>
            <a:pPr lvl="1">
              <a:buFont typeface="Arial" panose="020B0604020202020204" pitchFamily="34" charset="0"/>
              <a:buChar char="•"/>
            </a:pPr>
            <a:r>
              <a:rPr lang="en-US" dirty="0" smtClean="0"/>
              <a:t>Grade 8: 15 hours</a:t>
            </a:r>
          </a:p>
          <a:p>
            <a:pPr lvl="1">
              <a:buFont typeface="Arial" panose="020B0604020202020204" pitchFamily="34" charset="0"/>
              <a:buChar char="•"/>
            </a:pPr>
            <a:r>
              <a:rPr lang="en-US" dirty="0" smtClean="0"/>
              <a:t>Grades 9–12: Students should complete 10 service hours per year for a total of 40 hours. Students may choose to complete 50+ hours to qualify for the Virginia Board of Education diploma seal for excellence in civics education</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23</a:t>
            </a:fld>
            <a:endParaRPr lang="en-US"/>
          </a:p>
        </p:txBody>
      </p:sp>
    </p:spTree>
    <p:extLst>
      <p:ext uri="{BB962C8B-B14F-4D97-AF65-F5344CB8AC3E}">
        <p14:creationId xmlns:p14="http://schemas.microsoft.com/office/powerpoint/2010/main" val="3048004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4</a:t>
            </a:fld>
            <a:endParaRPr lang="en-US" altLang="en-US" smtClean="0"/>
          </a:p>
        </p:txBody>
      </p:sp>
    </p:spTree>
    <p:extLst>
      <p:ext uri="{BB962C8B-B14F-4D97-AF65-F5344CB8AC3E}">
        <p14:creationId xmlns:p14="http://schemas.microsoft.com/office/powerpoint/2010/main" val="3892231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5</a:t>
            </a:fld>
            <a:endParaRPr lang="en-US" altLang="en-US" smtClean="0"/>
          </a:p>
        </p:txBody>
      </p:sp>
    </p:spTree>
    <p:extLst>
      <p:ext uri="{BB962C8B-B14F-4D97-AF65-F5344CB8AC3E}">
        <p14:creationId xmlns:p14="http://schemas.microsoft.com/office/powerpoint/2010/main" val="365555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8</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 name="Google Shape;29;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3380991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 name="Google Shape;3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3215259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 name="Google Shape;4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3317958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49" name="Google Shape;49;p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 name="Google Shape;50;p4:notes"/>
          <p:cNvSpPr txBox="1">
            <a:spLocks noGrp="1"/>
          </p:cNvSpPr>
          <p:nvPr>
            <p:ph type="sldNum" idx="12"/>
          </p:nvPr>
        </p:nvSpPr>
        <p:spPr>
          <a:xfrm>
            <a:off x="3884612" y="8685212"/>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15259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12"/>
        <p:cNvGrpSpPr/>
        <p:nvPr/>
      </p:nvGrpSpPr>
      <p:grpSpPr>
        <a:xfrm>
          <a:off x="0" y="0"/>
          <a:ext cx="0" cy="0"/>
          <a:chOff x="0" y="0"/>
          <a:chExt cx="0" cy="0"/>
        </a:xfrm>
      </p:grpSpPr>
      <p:sp>
        <p:nvSpPr>
          <p:cNvPr id="13" name="Google Shape;13;p13"/>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13"/>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480"/>
              </a:spcBef>
              <a:spcAft>
                <a:spcPts val="0"/>
              </a:spcAft>
              <a:buClr>
                <a:srgbClr val="4D4D4D"/>
              </a:buClr>
              <a:buSzPts val="2400"/>
              <a:buFont typeface="Trebuchet MS"/>
              <a:buNone/>
              <a:defRPr/>
            </a:lvl1pPr>
            <a:lvl2pPr lvl="1" algn="ctr">
              <a:lnSpc>
                <a:spcPct val="100000"/>
              </a:lnSpc>
              <a:spcBef>
                <a:spcPts val="480"/>
              </a:spcBef>
              <a:spcAft>
                <a:spcPts val="0"/>
              </a:spcAft>
              <a:buClr>
                <a:srgbClr val="777777"/>
              </a:buClr>
              <a:buSzPts val="2400"/>
              <a:buFont typeface="Trebuchet MS"/>
              <a:buNone/>
              <a:defRPr/>
            </a:lvl2pPr>
            <a:lvl3pPr lvl="2" algn="ctr">
              <a:lnSpc>
                <a:spcPct val="100000"/>
              </a:lnSpc>
              <a:spcBef>
                <a:spcPts val="480"/>
              </a:spcBef>
              <a:spcAft>
                <a:spcPts val="0"/>
              </a:spcAft>
              <a:buClr>
                <a:srgbClr val="777777"/>
              </a:buClr>
              <a:buSzPts val="2400"/>
              <a:buFont typeface="Trebuchet MS"/>
              <a:buNone/>
              <a:defRPr/>
            </a:lvl3pPr>
            <a:lvl4pPr lvl="3" algn="ctr">
              <a:lnSpc>
                <a:spcPct val="100000"/>
              </a:lnSpc>
              <a:spcBef>
                <a:spcPts val="480"/>
              </a:spcBef>
              <a:spcAft>
                <a:spcPts val="0"/>
              </a:spcAft>
              <a:buClr>
                <a:srgbClr val="777777"/>
              </a:buClr>
              <a:buSzPts val="2400"/>
              <a:buFont typeface="Trebuchet MS"/>
              <a:buNone/>
              <a:defRPr/>
            </a:lvl4pPr>
            <a:lvl5pPr lvl="4" algn="ctr">
              <a:lnSpc>
                <a:spcPct val="100000"/>
              </a:lnSpc>
              <a:spcBef>
                <a:spcPts val="480"/>
              </a:spcBef>
              <a:spcAft>
                <a:spcPts val="0"/>
              </a:spcAft>
              <a:buClr>
                <a:srgbClr val="777777"/>
              </a:buClr>
              <a:buSzPts val="2400"/>
              <a:buFont typeface="Trebuchet MS"/>
              <a:buNone/>
              <a:defRPr/>
            </a:lvl5pPr>
            <a:lvl6pPr lvl="5" algn="ctr">
              <a:lnSpc>
                <a:spcPct val="100000"/>
              </a:lnSpc>
              <a:spcBef>
                <a:spcPts val="480"/>
              </a:spcBef>
              <a:spcAft>
                <a:spcPts val="0"/>
              </a:spcAft>
              <a:buClr>
                <a:srgbClr val="777777"/>
              </a:buClr>
              <a:buSzPts val="2400"/>
              <a:buFont typeface="Trebuchet MS"/>
              <a:buNone/>
              <a:defRPr/>
            </a:lvl6pPr>
            <a:lvl7pPr lvl="6" algn="ctr">
              <a:lnSpc>
                <a:spcPct val="100000"/>
              </a:lnSpc>
              <a:spcBef>
                <a:spcPts val="480"/>
              </a:spcBef>
              <a:spcAft>
                <a:spcPts val="0"/>
              </a:spcAft>
              <a:buClr>
                <a:srgbClr val="777777"/>
              </a:buClr>
              <a:buSzPts val="2400"/>
              <a:buFont typeface="Trebuchet MS"/>
              <a:buNone/>
              <a:defRPr/>
            </a:lvl7pPr>
            <a:lvl8pPr lvl="7" algn="ctr">
              <a:lnSpc>
                <a:spcPct val="100000"/>
              </a:lnSpc>
              <a:spcBef>
                <a:spcPts val="480"/>
              </a:spcBef>
              <a:spcAft>
                <a:spcPts val="0"/>
              </a:spcAft>
              <a:buClr>
                <a:srgbClr val="777777"/>
              </a:buClr>
              <a:buSzPts val="2400"/>
              <a:buFont typeface="Trebuchet MS"/>
              <a:buNone/>
              <a:defRPr/>
            </a:lvl8pPr>
            <a:lvl9pPr lvl="8" algn="ctr">
              <a:lnSpc>
                <a:spcPct val="100000"/>
              </a:lnSpc>
              <a:spcBef>
                <a:spcPts val="480"/>
              </a:spcBef>
              <a:spcAft>
                <a:spcPts val="0"/>
              </a:spcAft>
              <a:buClr>
                <a:srgbClr val="777777"/>
              </a:buClr>
              <a:buSzPts val="2400"/>
              <a:buFont typeface="Trebuchet MS"/>
              <a:buNone/>
              <a:defRPr/>
            </a:lvl9pPr>
          </a:lstStyle>
          <a:p>
            <a:endParaRPr/>
          </a:p>
        </p:txBody>
      </p:sp>
    </p:spTree>
    <p:extLst>
      <p:ext uri="{BB962C8B-B14F-4D97-AF65-F5344CB8AC3E}">
        <p14:creationId xmlns:p14="http://schemas.microsoft.com/office/powerpoint/2010/main" val="1243253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9"/>
        <p:cNvGrpSpPr/>
        <p:nvPr/>
      </p:nvGrpSpPr>
      <p:grpSpPr>
        <a:xfrm>
          <a:off x="0" y="0"/>
          <a:ext cx="0" cy="0"/>
          <a:chOff x="0" y="0"/>
          <a:chExt cx="0" cy="0"/>
        </a:xfrm>
      </p:grpSpPr>
      <p:sp>
        <p:nvSpPr>
          <p:cNvPr id="20" name="Google Shape;20;p15"/>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5"/>
          <p:cNvSpPr txBox="1">
            <a:spLocks noGrp="1"/>
          </p:cNvSpPr>
          <p:nvPr>
            <p:ph type="body" idx="1"/>
          </p:nvPr>
        </p:nvSpPr>
        <p:spPr>
          <a:xfrm>
            <a:off x="609600" y="1600200"/>
            <a:ext cx="10972800" cy="48006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360"/>
              </a:spcBef>
              <a:spcAft>
                <a:spcPts val="0"/>
              </a:spcAft>
              <a:buSzPts val="1400"/>
              <a:buNone/>
              <a:defRPr/>
            </a:lvl1pPr>
            <a:lvl2pPr marL="914400" lvl="1" indent="-342900" algn="l">
              <a:lnSpc>
                <a:spcPct val="100000"/>
              </a:lnSpc>
              <a:spcBef>
                <a:spcPts val="360"/>
              </a:spcBef>
              <a:spcAft>
                <a:spcPts val="0"/>
              </a:spcAft>
              <a:buClr>
                <a:srgbClr val="777777"/>
              </a:buClr>
              <a:buSzPts val="1800"/>
              <a:buChar char="•"/>
              <a:defRPr/>
            </a:lvl2pPr>
            <a:lvl3pPr marL="1371600" lvl="2" indent="-342900" algn="l">
              <a:lnSpc>
                <a:spcPct val="100000"/>
              </a:lnSpc>
              <a:spcBef>
                <a:spcPts val="360"/>
              </a:spcBef>
              <a:spcAft>
                <a:spcPts val="0"/>
              </a:spcAft>
              <a:buClr>
                <a:srgbClr val="777777"/>
              </a:buClr>
              <a:buSzPts val="1800"/>
              <a:buChar char="•"/>
              <a:defRPr/>
            </a:lvl3pPr>
            <a:lvl4pPr marL="1828800" lvl="3" indent="-342900" algn="l">
              <a:lnSpc>
                <a:spcPct val="100000"/>
              </a:lnSpc>
              <a:spcBef>
                <a:spcPts val="360"/>
              </a:spcBef>
              <a:spcAft>
                <a:spcPts val="0"/>
              </a:spcAft>
              <a:buClr>
                <a:srgbClr val="777777"/>
              </a:buClr>
              <a:buSzPts val="1800"/>
              <a:buChar char="•"/>
              <a:defRPr/>
            </a:lvl4pPr>
            <a:lvl5pPr marL="2286000" lvl="4" indent="-342900" algn="l">
              <a:lnSpc>
                <a:spcPct val="100000"/>
              </a:lnSpc>
              <a:spcBef>
                <a:spcPts val="360"/>
              </a:spcBef>
              <a:spcAft>
                <a:spcPts val="0"/>
              </a:spcAft>
              <a:buClr>
                <a:srgbClr val="777777"/>
              </a:buClr>
              <a:buSzPts val="1800"/>
              <a:buChar char="•"/>
              <a:defRPr/>
            </a:lvl5pPr>
            <a:lvl6pPr marL="2743200" lvl="5" indent="-342900" algn="l">
              <a:lnSpc>
                <a:spcPct val="100000"/>
              </a:lnSpc>
              <a:spcBef>
                <a:spcPts val="360"/>
              </a:spcBef>
              <a:spcAft>
                <a:spcPts val="0"/>
              </a:spcAft>
              <a:buClr>
                <a:srgbClr val="777777"/>
              </a:buClr>
              <a:buSzPts val="1800"/>
              <a:buChar char="•"/>
              <a:defRPr/>
            </a:lvl6pPr>
            <a:lvl7pPr marL="3200400" lvl="6" indent="-342900" algn="l">
              <a:lnSpc>
                <a:spcPct val="100000"/>
              </a:lnSpc>
              <a:spcBef>
                <a:spcPts val="360"/>
              </a:spcBef>
              <a:spcAft>
                <a:spcPts val="0"/>
              </a:spcAft>
              <a:buClr>
                <a:srgbClr val="777777"/>
              </a:buClr>
              <a:buSzPts val="1800"/>
              <a:buChar char="•"/>
              <a:defRPr/>
            </a:lvl7pPr>
            <a:lvl8pPr marL="3657600" lvl="7" indent="-342900" algn="l">
              <a:lnSpc>
                <a:spcPct val="100000"/>
              </a:lnSpc>
              <a:spcBef>
                <a:spcPts val="360"/>
              </a:spcBef>
              <a:spcAft>
                <a:spcPts val="0"/>
              </a:spcAft>
              <a:buClr>
                <a:srgbClr val="777777"/>
              </a:buClr>
              <a:buSzPts val="1800"/>
              <a:buChar char="•"/>
              <a:defRPr/>
            </a:lvl8pPr>
            <a:lvl9pPr marL="4114800" lvl="8" indent="-342900" algn="l">
              <a:lnSpc>
                <a:spcPct val="100000"/>
              </a:lnSpc>
              <a:spcBef>
                <a:spcPts val="360"/>
              </a:spcBef>
              <a:spcAft>
                <a:spcPts val="0"/>
              </a:spcAft>
              <a:buClr>
                <a:srgbClr val="777777"/>
              </a:buClr>
              <a:buSzPts val="1800"/>
              <a:buChar char="•"/>
              <a:defRPr/>
            </a:lvl9pPr>
          </a:lstStyle>
          <a:p>
            <a:endParaRPr/>
          </a:p>
        </p:txBody>
      </p:sp>
      <p:sp>
        <p:nvSpPr>
          <p:cNvPr id="22" name="Google Shape;22;p15"/>
          <p:cNvSpPr txBox="1">
            <a:spLocks noGrp="1"/>
          </p:cNvSpPr>
          <p:nvPr>
            <p:ph type="sldNum" idx="12"/>
          </p:nvPr>
        </p:nvSpPr>
        <p:spPr>
          <a:xfrm>
            <a:off x="101600" y="6096000"/>
            <a:ext cx="508000" cy="457200"/>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l">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917021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Tree>
    <p:extLst>
      <p:ext uri="{BB962C8B-B14F-4D97-AF65-F5344CB8AC3E}">
        <p14:creationId xmlns:p14="http://schemas.microsoft.com/office/powerpoint/2010/main" val="388794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9pPr>
          </a:lstStyle>
          <a:p>
            <a:endParaRPr/>
          </a:p>
        </p:txBody>
      </p:sp>
      <p:sp>
        <p:nvSpPr>
          <p:cNvPr id="11" name="Google Shape;11;p12"/>
          <p:cNvSpPr txBox="1">
            <a:spLocks noGrp="1"/>
          </p:cNvSpPr>
          <p:nvPr>
            <p:ph type="body" idx="1"/>
          </p:nvPr>
        </p:nvSpPr>
        <p:spPr>
          <a:xfrm>
            <a:off x="609600" y="1600200"/>
            <a:ext cx="10972800" cy="48006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2400" b="0" i="0" u="none" strike="noStrike" cap="none">
                <a:solidFill>
                  <a:srgbClr val="4D4D4D"/>
                </a:solidFill>
                <a:latin typeface="Trebuchet MS"/>
                <a:ea typeface="Trebuchet MS"/>
                <a:cs typeface="Trebuchet MS"/>
                <a:sym typeface="Trebuchet MS"/>
              </a:defRPr>
            </a:lvl1pPr>
            <a:lvl2pPr marL="914400" marR="0" lvl="1"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2pPr>
            <a:lvl3pPr marL="1371600" marR="0" lvl="2"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3pPr>
            <a:lvl4pPr marL="1828800" marR="0" lvl="3"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4pPr>
            <a:lvl5pPr marL="2286000" marR="0" lvl="4"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5pPr>
            <a:lvl6pPr marL="2743200" marR="0" lvl="5"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6pPr>
            <a:lvl7pPr marL="3200400" marR="0" lvl="6"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7pPr>
            <a:lvl8pPr marL="3657600" marR="0" lvl="7"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8pPr>
            <a:lvl9pPr marL="4114800" marR="0" lvl="8"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9pPr>
          </a:lstStyle>
          <a:p>
            <a:endParaRPr/>
          </a:p>
        </p:txBody>
      </p:sp>
    </p:spTree>
    <p:extLst>
      <p:ext uri="{BB962C8B-B14F-4D97-AF65-F5344CB8AC3E}">
        <p14:creationId xmlns:p14="http://schemas.microsoft.com/office/powerpoint/2010/main" val="2000698532"/>
      </p:ext>
    </p:extLst>
  </p:cSld>
  <p:clrMap bg1="lt1" tx1="dk1" bg2="dk2" tx2="lt2" accent1="accent1" accent2="accent2" accent3="accent3" accent4="accent4" accent5="accent5" accent6="accent6" hlink="hlink" folHlink="folHlink"/>
  <p:sldLayoutIdLst>
    <p:sldLayoutId id="2147483870"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
        <p:cNvGrpSpPr/>
        <p:nvPr/>
      </p:nvGrpSpPr>
      <p:grpSpPr>
        <a:xfrm>
          <a:off x="0" y="0"/>
          <a:ext cx="0" cy="0"/>
          <a:chOff x="0" y="0"/>
          <a:chExt cx="0" cy="0"/>
        </a:xfrm>
      </p:grpSpPr>
      <p:sp>
        <p:nvSpPr>
          <p:cNvPr id="16" name="Google Shape;16;p14"/>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9pPr>
          </a:lstStyle>
          <a:p>
            <a:endParaRPr/>
          </a:p>
        </p:txBody>
      </p:sp>
      <p:sp>
        <p:nvSpPr>
          <p:cNvPr id="17" name="Google Shape;17;p14"/>
          <p:cNvSpPr txBox="1">
            <a:spLocks noGrp="1"/>
          </p:cNvSpPr>
          <p:nvPr>
            <p:ph type="body" idx="1"/>
          </p:nvPr>
        </p:nvSpPr>
        <p:spPr>
          <a:xfrm>
            <a:off x="609600" y="1600200"/>
            <a:ext cx="10972800" cy="48006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2400" b="0" i="0" u="none" strike="noStrike" cap="none">
                <a:solidFill>
                  <a:srgbClr val="4D4D4D"/>
                </a:solidFill>
                <a:latin typeface="Trebuchet MS"/>
                <a:ea typeface="Trebuchet MS"/>
                <a:cs typeface="Trebuchet MS"/>
                <a:sym typeface="Trebuchet MS"/>
              </a:defRPr>
            </a:lvl1pPr>
            <a:lvl2pPr marL="914400" marR="0" lvl="1"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2pPr>
            <a:lvl3pPr marL="1371600" marR="0" lvl="2"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3pPr>
            <a:lvl4pPr marL="1828800" marR="0" lvl="3"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4pPr>
            <a:lvl5pPr marL="2286000" marR="0" lvl="4"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5pPr>
            <a:lvl6pPr marL="2743200" marR="0" lvl="5"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6pPr>
            <a:lvl7pPr marL="3200400" marR="0" lvl="6"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7pPr>
            <a:lvl8pPr marL="3657600" marR="0" lvl="7"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8pPr>
            <a:lvl9pPr marL="4114800" marR="0" lvl="8"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9pPr>
          </a:lstStyle>
          <a:p>
            <a:endParaRPr/>
          </a:p>
        </p:txBody>
      </p:sp>
      <p:sp>
        <p:nvSpPr>
          <p:cNvPr id="18" name="Google Shape;18;p14"/>
          <p:cNvSpPr txBox="1">
            <a:spLocks noGrp="1"/>
          </p:cNvSpPr>
          <p:nvPr>
            <p:ph type="sldNum" idx="12"/>
          </p:nvPr>
        </p:nvSpPr>
        <p:spPr>
          <a:xfrm>
            <a:off x="101600" y="6096000"/>
            <a:ext cx="508000" cy="457200"/>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l"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fld id="{00000000-1234-1234-1234-123412341234}" type="slidenum">
              <a:rPr lang="en-US" smtClean="0"/>
              <a:pPr/>
              <a:t>‹#›</a:t>
            </a:fld>
            <a:endParaRPr lang="en-US" sz="1400">
              <a:solidFill>
                <a:srgbClr val="000000"/>
              </a:solidFill>
            </a:endParaRPr>
          </a:p>
        </p:txBody>
      </p:sp>
    </p:spTree>
    <p:extLst>
      <p:ext uri="{BB962C8B-B14F-4D97-AF65-F5344CB8AC3E}">
        <p14:creationId xmlns:p14="http://schemas.microsoft.com/office/powerpoint/2010/main" val="182823744"/>
      </p:ext>
    </p:extLst>
  </p:cSld>
  <p:clrMap bg1="lt1" tx1="dk1" bg2="dk2" tx2="lt2" accent1="accent1" accent2="accent2" accent3="accent3" accent4="accent4" accent5="accent5" accent6="accent6" hlink="hlink" folHlink="folHlink"/>
  <p:sldLayoutIdLst>
    <p:sldLayoutId id="2147483872"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
        <p:cNvGrpSpPr/>
        <p:nvPr/>
      </p:nvGrpSpPr>
      <p:grpSpPr>
        <a:xfrm>
          <a:off x="0" y="0"/>
          <a:ext cx="0" cy="0"/>
          <a:chOff x="0" y="0"/>
          <a:chExt cx="0" cy="0"/>
        </a:xfrm>
      </p:grpSpPr>
      <p:sp>
        <p:nvSpPr>
          <p:cNvPr id="24" name="Google Shape;24;p16"/>
          <p:cNvSpPr txBox="1">
            <a:spLocks noGrp="1"/>
          </p:cNvSpPr>
          <p:nvPr>
            <p:ph type="title"/>
          </p:nvPr>
        </p:nvSpPr>
        <p:spPr>
          <a:xfrm>
            <a:off x="609600" y="274637"/>
            <a:ext cx="10972800" cy="1143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3600" b="0" i="0" u="none" strike="noStrike" cap="none">
                <a:solidFill>
                  <a:srgbClr val="003366"/>
                </a:solidFill>
                <a:latin typeface="Trebuchet MS"/>
                <a:ea typeface="Trebuchet MS"/>
                <a:cs typeface="Trebuchet MS"/>
                <a:sym typeface="Trebuchet MS"/>
              </a:defRPr>
            </a:lvl9pPr>
          </a:lstStyle>
          <a:p>
            <a:endParaRPr/>
          </a:p>
        </p:txBody>
      </p:sp>
      <p:sp>
        <p:nvSpPr>
          <p:cNvPr id="25" name="Google Shape;25;p16"/>
          <p:cNvSpPr txBox="1">
            <a:spLocks noGrp="1"/>
          </p:cNvSpPr>
          <p:nvPr>
            <p:ph type="body" idx="1"/>
          </p:nvPr>
        </p:nvSpPr>
        <p:spPr>
          <a:xfrm>
            <a:off x="609600" y="1600200"/>
            <a:ext cx="10972800" cy="48006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2400" b="0" i="0" u="none" strike="noStrike" cap="none">
                <a:solidFill>
                  <a:srgbClr val="4D4D4D"/>
                </a:solidFill>
                <a:latin typeface="Trebuchet MS"/>
                <a:ea typeface="Trebuchet MS"/>
                <a:cs typeface="Trebuchet MS"/>
                <a:sym typeface="Trebuchet MS"/>
              </a:defRPr>
            </a:lvl1pPr>
            <a:lvl2pPr marL="914400" marR="0" lvl="1"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2pPr>
            <a:lvl3pPr marL="1371600" marR="0" lvl="2"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3pPr>
            <a:lvl4pPr marL="1828800" marR="0" lvl="3"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4pPr>
            <a:lvl5pPr marL="2286000" marR="0" lvl="4"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5pPr>
            <a:lvl6pPr marL="2743200" marR="0" lvl="5"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6pPr>
            <a:lvl7pPr marL="3200400" marR="0" lvl="6"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7pPr>
            <a:lvl8pPr marL="3657600" marR="0" lvl="7"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8pPr>
            <a:lvl9pPr marL="4114800" marR="0" lvl="8" indent="-381000" algn="l" rtl="0">
              <a:lnSpc>
                <a:spcPct val="100000"/>
              </a:lnSpc>
              <a:spcBef>
                <a:spcPts val="480"/>
              </a:spcBef>
              <a:spcAft>
                <a:spcPts val="0"/>
              </a:spcAft>
              <a:buClr>
                <a:srgbClr val="777777"/>
              </a:buClr>
              <a:buSzPts val="2400"/>
              <a:buFont typeface="Trebuchet MS"/>
              <a:buChar char="•"/>
              <a:defRPr sz="2400" b="0" i="0" u="none" strike="noStrike" cap="none">
                <a:solidFill>
                  <a:srgbClr val="777777"/>
                </a:solidFill>
                <a:latin typeface="Trebuchet MS"/>
                <a:ea typeface="Trebuchet MS"/>
                <a:cs typeface="Trebuchet MS"/>
                <a:sym typeface="Trebuchet MS"/>
              </a:defRPr>
            </a:lvl9pPr>
          </a:lstStyle>
          <a:p>
            <a:endParaRPr/>
          </a:p>
        </p:txBody>
      </p:sp>
    </p:spTree>
    <p:extLst>
      <p:ext uri="{BB962C8B-B14F-4D97-AF65-F5344CB8AC3E}">
        <p14:creationId xmlns:p14="http://schemas.microsoft.com/office/powerpoint/2010/main" val="1476402773"/>
      </p:ext>
    </p:extLst>
  </p:cSld>
  <p:clrMap bg1="lt1" tx1="dk1" bg2="dk2" tx2="lt2" accent1="accent1" accent2="accent2" accent3="accent3" accent4="accent4" accent5="accent5" accent6="accent6" hlink="hlink" folHlink="folHlink"/>
  <p:sldLayoutIdLst>
    <p:sldLayoutId id="2147483874"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www.dhp.virginia.gov/media/dhpweb/docs/nursing/leg/CNA020620.pdf"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hyperlink" Target="https://www.dhp.virginia.gov/media/dhpweb/docs/nursing/leg/NurseAideEdPrograms_09212016.pdf"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8" Type="http://schemas.openxmlformats.org/officeDocument/2006/relationships/hyperlink" Target="https://doh.dc.gov/sites/default/files/dc/sites/doh/publication/attachments/Nurse_%20Staff_%20Guid_22%20DCMR_%203211.3_%2008_25_08.pdf" TargetMode="External"/><Relationship Id="rId13" Type="http://schemas.openxmlformats.org/officeDocument/2006/relationships/hyperlink" Target="https://www.kff.org/medicaid/state-indicator/medicaid-spending-per-enrollee/?currentTimeframe=0&amp;selectedDistributions=aged&amp;selectedRows=%7B%22states%22:%7B%22california%22:%7B%7D,%22district-of-columbia%22:%7B%7D,%22florida%22:%7B%7D,%22illinois%22:%7B%7D,%22maine%22:%7B%7D,%22virginia%22:%7B%7D%7D,%22wrapups%22:%7B%22united-states%22:%7B%7D%7D%7D&amp;sortModel=%7B%22colId%22:%22Location%22,%22sort%22:%22asc%22%7D" TargetMode="External"/><Relationship Id="rId3" Type="http://schemas.openxmlformats.org/officeDocument/2006/relationships/hyperlink" Target="https://law.lis.virginia.gov/admincode/title12/agency5/chapter371/section210/" TargetMode="External"/><Relationship Id="rId7" Type="http://schemas.openxmlformats.org/officeDocument/2006/relationships/hyperlink" Target="https://www.maine.gov/sos/cec/rules/10/ch110.htm" TargetMode="External"/><Relationship Id="rId12" Type="http://schemas.openxmlformats.org/officeDocument/2006/relationships/hyperlink" Target="https://www.medicare.gov/nursinghomecompare/profile.html#profTab=4&amp;ID=105335&amp;Distn=7007.8&amp;state=FL&amp;lat=0&amp;lng=0"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hyperlink" Target="https://www.ilga.gov/commission/jcar/admincode/077/077003000F12300R.html" TargetMode="External"/><Relationship Id="rId11" Type="http://schemas.openxmlformats.org/officeDocument/2006/relationships/hyperlink" Target="https://www.bls.gov/oes/current/oes311131.htm#nat" TargetMode="External"/><Relationship Id="rId5" Type="http://schemas.openxmlformats.org/officeDocument/2006/relationships/hyperlink" Target="https://www.cdph.ca.gov/Programs/CHCQ/LCP/Pages/AFL-18-16.aspx" TargetMode="External"/><Relationship Id="rId10" Type="http://schemas.openxmlformats.org/officeDocument/2006/relationships/hyperlink" Target="https://health.wusf.usf.edu/post/nursing-home-staffing-changes-considered#stream/0" TargetMode="External"/><Relationship Id="rId4" Type="http://schemas.openxmlformats.org/officeDocument/2006/relationships/hyperlink" Target="https://www.cms.gov/Regulations-and-Guidance/Guidance/Manuals/downloads/som107ap_pp_guidelines_ltcf.pdf" TargetMode="External"/><Relationship Id="rId9" Type="http://schemas.openxmlformats.org/officeDocument/2006/relationships/hyperlink" Target="http://www.leg.state.fl.us/statutes/index.cfm?App_mode=Display_Statute&amp;URL=0400-0499/0400/Sections/0400.23.html" TargetMode="External"/><Relationship Id="rId14" Type="http://schemas.openxmlformats.org/officeDocument/2006/relationships/hyperlink" Target="https://www.ncbi.nlm.nih.gov/pmc/articles/PMC483343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rebekah.allen@vdh.virginia.gov" TargetMode="External"/><Relationship Id="rId2" Type="http://schemas.openxmlformats.org/officeDocument/2006/relationships/hyperlink" Target="mailto:carole.pratt@vdh.virginia.gov"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Rebekah.Allen@vdh.virginia.gov" TargetMode="External"/><Relationship Id="rId2" Type="http://schemas.openxmlformats.org/officeDocument/2006/relationships/hyperlink" Target="https://www.vdh.virginia.gov/licensure-and-certification/laws-regulations-and-guidelines/current-legislative-work-groups-reports/" TargetMode="External"/><Relationship Id="rId1" Type="http://schemas.openxmlformats.org/officeDocument/2006/relationships/slideLayout" Target="../slideLayouts/slideLayout2.xml"/><Relationship Id="rId4" Type="http://schemas.openxmlformats.org/officeDocument/2006/relationships/hyperlink" Target="mailto:Carole.Pratt@vdh.virginia.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932 (2020 Acts of Assembly) Work Group Meeting</a:t>
            </a:r>
            <a:br>
              <a:rPr lang="en-US" altLang="en-US" sz="3200" b="1" dirty="0" smtClean="0"/>
            </a:br>
            <a:r>
              <a:rPr lang="en-US" altLang="en-US" sz="3200" b="1" dirty="0" smtClean="0"/>
              <a:t>August </a:t>
            </a:r>
            <a:r>
              <a:rPr lang="en-US" altLang="en-US" sz="3200" b="1" dirty="0" smtClean="0"/>
              <a:t>31</a:t>
            </a:r>
            <a:r>
              <a:rPr lang="en-US" altLang="en-US" sz="3200" b="1" dirty="0" smtClean="0"/>
              <a:t>, </a:t>
            </a:r>
            <a:r>
              <a:rPr lang="en-US" altLang="en-US" sz="3200" b="1" dirty="0" smtClean="0"/>
              <a:t>2020 1:00 p.m.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a:t>
            </a:r>
            <a:r>
              <a:rPr lang="en-US" altLang="en-US" sz="1800" dirty="0" smtClean="0">
                <a:solidFill>
                  <a:schemeClr val="tx1"/>
                </a:solidFill>
                <a:latin typeface="Arial" panose="020B0604020202020204" pitchFamily="34" charset="0"/>
              </a:rPr>
              <a:t>1:05 p.m</a:t>
            </a:r>
            <a:r>
              <a:rPr lang="en-US" altLang="en-US" sz="1800" dirty="0">
                <a:solidFill>
                  <a:schemeClr val="tx1"/>
                </a:solidFill>
                <a:latin typeface="Arial" panose="020B0604020202020204" pitchFamily="34" charset="0"/>
              </a:rPr>
              <a:t>.</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Google Shape;37;p2"/>
          <p:cNvSpPr txBox="1">
            <a:spLocks noGrp="1"/>
          </p:cNvSpPr>
          <p:nvPr>
            <p:ph type="title"/>
          </p:nvPr>
        </p:nvSpPr>
        <p:spPr>
          <a:xfrm>
            <a:off x="1981200" y="274637"/>
            <a:ext cx="8229600" cy="1143000"/>
          </a:xfrm>
          <a:prstGeom prst="rect">
            <a:avLst/>
          </a:prstGeom>
          <a:noFill/>
          <a:ln>
            <a:noFill/>
          </a:ln>
        </p:spPr>
        <p:txBody>
          <a:bodyPr spcFirstLastPara="1" wrap="square" lIns="91425" tIns="45700" rIns="91425" bIns="45700" anchor="ctr" anchorCtr="0">
            <a:noAutofit/>
          </a:bodyPr>
          <a:lstStyle/>
          <a:p>
            <a:pPr algn="ctr">
              <a:buClr>
                <a:srgbClr val="003366"/>
              </a:buClr>
              <a:buSzPts val="3600"/>
            </a:pPr>
            <a:r>
              <a:rPr lang="en-US" b="1">
                <a:latin typeface="Arial"/>
                <a:ea typeface="Arial"/>
                <a:cs typeface="Arial"/>
                <a:sym typeface="Arial"/>
              </a:rPr>
              <a:t>Overview</a:t>
            </a:r>
            <a:endParaRPr/>
          </a:p>
        </p:txBody>
      </p:sp>
      <p:sp>
        <p:nvSpPr>
          <p:cNvPr id="38" name="Google Shape;38;p2"/>
          <p:cNvSpPr txBox="1">
            <a:spLocks noGrp="1"/>
          </p:cNvSpPr>
          <p:nvPr>
            <p:ph type="body" idx="1"/>
          </p:nvPr>
        </p:nvSpPr>
        <p:spPr>
          <a:xfrm>
            <a:off x="1981200" y="1600200"/>
            <a:ext cx="8229600" cy="4800600"/>
          </a:xfrm>
          <a:prstGeom prst="rect">
            <a:avLst/>
          </a:prstGeom>
          <a:noFill/>
          <a:ln>
            <a:noFill/>
          </a:ln>
        </p:spPr>
        <p:txBody>
          <a:bodyPr spcFirstLastPara="1" wrap="square" lIns="91425" tIns="45700" rIns="91425" bIns="45700" anchor="t" anchorCtr="0">
            <a:noAutofit/>
          </a:bodyPr>
          <a:lstStyle/>
          <a:p>
            <a:pPr marL="342900" indent="-342900">
              <a:spcBef>
                <a:spcPts val="0"/>
              </a:spcBef>
              <a:buClr>
                <a:schemeClr val="dk1"/>
              </a:buClr>
              <a:buSzPts val="2200"/>
              <a:buChar char="•"/>
            </a:pPr>
            <a:r>
              <a:rPr lang="en-US" sz="2200">
                <a:solidFill>
                  <a:schemeClr val="dk1"/>
                </a:solidFill>
                <a:latin typeface="Arial"/>
                <a:ea typeface="Arial"/>
                <a:cs typeface="Arial"/>
                <a:sym typeface="Arial"/>
              </a:rPr>
              <a:t>Workgroup Background</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Staffing in Virginia and Nationwide</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State Comparison Data</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Bridging the Gap in Virginia:  Opportunities for Recommendations</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Discussion</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Next Steps</a:t>
            </a:r>
            <a:endParaRPr sz="2200">
              <a:solidFill>
                <a:schemeClr val="dk1"/>
              </a:solidFill>
              <a:latin typeface="Arial"/>
              <a:ea typeface="Arial"/>
              <a:cs typeface="Arial"/>
              <a:sym typeface="Arial"/>
            </a:endParaRPr>
          </a:p>
          <a:p>
            <a:pPr marL="342900" indent="-203200">
              <a:spcBef>
                <a:spcPts val="440"/>
              </a:spcBef>
              <a:buClr>
                <a:srgbClr val="4D4D4D"/>
              </a:buClr>
              <a:buSzPts val="2200"/>
            </a:pPr>
            <a:endParaRPr sz="2200" b="1">
              <a:solidFill>
                <a:schemeClr val="dk1"/>
              </a:solidFill>
              <a:latin typeface="Arial"/>
              <a:ea typeface="Arial"/>
              <a:cs typeface="Arial"/>
              <a:sym typeface="Arial"/>
            </a:endParaRPr>
          </a:p>
          <a:p>
            <a:pPr marL="342900" indent="-203200">
              <a:spcBef>
                <a:spcPts val="440"/>
              </a:spcBef>
              <a:buClr>
                <a:srgbClr val="4D4D4D"/>
              </a:buClr>
              <a:buSzPts val="2200"/>
            </a:pPr>
            <a:endParaRPr sz="2200" b="1">
              <a:solidFill>
                <a:schemeClr val="dk1"/>
              </a:solidFill>
              <a:latin typeface="Arial"/>
              <a:ea typeface="Arial"/>
              <a:cs typeface="Arial"/>
              <a:sym typeface="Arial"/>
            </a:endParaRPr>
          </a:p>
          <a:p>
            <a:pPr marL="342900" indent="-203200">
              <a:spcBef>
                <a:spcPts val="440"/>
              </a:spcBef>
              <a:buClr>
                <a:srgbClr val="4D4D4D"/>
              </a:buClr>
              <a:buSzPts val="2200"/>
            </a:pPr>
            <a:endParaRPr sz="2200" b="1">
              <a:solidFill>
                <a:schemeClr val="dk1"/>
              </a:solidFill>
              <a:latin typeface="Arial"/>
              <a:ea typeface="Arial"/>
              <a:cs typeface="Arial"/>
              <a:sym typeface="Arial"/>
            </a:endParaRPr>
          </a:p>
          <a:p>
            <a:pPr marL="342900" indent="-342900">
              <a:spcBef>
                <a:spcPts val="440"/>
              </a:spcBef>
            </a:pPr>
            <a:endParaRPr sz="2200" b="1">
              <a:solidFill>
                <a:schemeClr val="dk1"/>
              </a:solidFill>
              <a:latin typeface="Arial"/>
              <a:ea typeface="Arial"/>
              <a:cs typeface="Arial"/>
              <a:sym typeface="Arial"/>
            </a:endParaRPr>
          </a:p>
        </p:txBody>
      </p:sp>
      <p:sp>
        <p:nvSpPr>
          <p:cNvPr id="39" name="Google Shape;39;p2"/>
          <p:cNvSpPr txBox="1"/>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spcBef>
                <a:spcPts val="0"/>
              </a:spcBef>
              <a:spcAft>
                <a:spcPts val="0"/>
              </a:spcAft>
              <a:buClr>
                <a:srgbClr val="898989"/>
              </a:buClr>
              <a:buSzPts val="1200"/>
            </a:pPr>
            <a:fld id="{00000000-1234-1234-1234-123412341234}" type="slidenum">
              <a:rPr lang="en-US" sz="1200" kern="0">
                <a:solidFill>
                  <a:srgbClr val="898989"/>
                </a:solidFill>
                <a:latin typeface="Arial"/>
                <a:ea typeface="Arial"/>
                <a:cs typeface="Arial"/>
                <a:sym typeface="Arial"/>
              </a:rPr>
              <a:pPr eaLnBrk="1" fontAlgn="auto" hangingPunct="1">
                <a:spcBef>
                  <a:spcPts val="0"/>
                </a:spcBef>
                <a:spcAft>
                  <a:spcPts val="0"/>
                </a:spcAft>
                <a:buClr>
                  <a:srgbClr val="898989"/>
                </a:buClr>
                <a:buSzPts val="1200"/>
              </a:pPr>
              <a:t>10</a:t>
            </a:fld>
            <a:endParaRPr sz="1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4213730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Google Shape;44;p3"/>
          <p:cNvSpPr txBox="1">
            <a:spLocks noGrp="1"/>
          </p:cNvSpPr>
          <p:nvPr>
            <p:ph type="title"/>
          </p:nvPr>
        </p:nvSpPr>
        <p:spPr>
          <a:xfrm>
            <a:off x="1981200" y="274637"/>
            <a:ext cx="8229600" cy="1143000"/>
          </a:xfrm>
          <a:prstGeom prst="rect">
            <a:avLst/>
          </a:prstGeom>
          <a:noFill/>
          <a:ln>
            <a:noFill/>
          </a:ln>
        </p:spPr>
        <p:txBody>
          <a:bodyPr spcFirstLastPara="1" wrap="square" lIns="91425" tIns="45700" rIns="91425" bIns="45700" anchor="ctr" anchorCtr="0">
            <a:noAutofit/>
          </a:bodyPr>
          <a:lstStyle/>
          <a:p>
            <a:pPr algn="ctr">
              <a:buClr>
                <a:srgbClr val="003366"/>
              </a:buClr>
              <a:buSzPts val="3600"/>
            </a:pPr>
            <a:r>
              <a:rPr lang="en-US" b="1">
                <a:latin typeface="Arial"/>
                <a:ea typeface="Arial"/>
                <a:cs typeface="Arial"/>
                <a:sym typeface="Arial"/>
              </a:rPr>
              <a:t>Background</a:t>
            </a:r>
            <a:endParaRPr/>
          </a:p>
        </p:txBody>
      </p:sp>
      <p:sp>
        <p:nvSpPr>
          <p:cNvPr id="45" name="Google Shape;45;p3"/>
          <p:cNvSpPr txBox="1">
            <a:spLocks noGrp="1"/>
          </p:cNvSpPr>
          <p:nvPr>
            <p:ph type="body" idx="1"/>
          </p:nvPr>
        </p:nvSpPr>
        <p:spPr>
          <a:xfrm>
            <a:off x="1981200" y="1600200"/>
            <a:ext cx="8229600" cy="4800600"/>
          </a:xfrm>
          <a:prstGeom prst="rect">
            <a:avLst/>
          </a:prstGeom>
          <a:noFill/>
          <a:ln>
            <a:noFill/>
          </a:ln>
        </p:spPr>
        <p:txBody>
          <a:bodyPr spcFirstLastPara="1" wrap="square" lIns="91425" tIns="45700" rIns="91425" bIns="45700" anchor="t" anchorCtr="0">
            <a:noAutofit/>
          </a:bodyPr>
          <a:lstStyle/>
          <a:p>
            <a:pPr marL="342900" indent="-342900">
              <a:spcBef>
                <a:spcPts val="0"/>
              </a:spcBef>
              <a:buClr>
                <a:schemeClr val="dk1"/>
              </a:buClr>
              <a:buSzPts val="2200"/>
              <a:buChar char="•"/>
            </a:pPr>
            <a:r>
              <a:rPr lang="en-US" sz="2200">
                <a:solidFill>
                  <a:schemeClr val="dk1"/>
                </a:solidFill>
                <a:latin typeface="Arial"/>
                <a:ea typeface="Arial"/>
                <a:cs typeface="Arial"/>
                <a:sym typeface="Arial"/>
              </a:rPr>
              <a:t>The Chapter 932 work group is tasked with making recommendations to increase the availability of the clinical workforce for Virginia’s nursing homes.</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Virginia’s nursing home staffing challenges, as in other states, is multifaceted and as such, will require a braided approach to address.</a:t>
            </a:r>
            <a:endParaRPr sz="2200">
              <a:solidFill>
                <a:schemeClr val="dk1"/>
              </a:solidFill>
              <a:latin typeface="Arial"/>
              <a:ea typeface="Arial"/>
              <a:cs typeface="Arial"/>
              <a:sym typeface="Arial"/>
            </a:endParaRPr>
          </a:p>
          <a:p>
            <a:pPr marL="342900" indent="-342900">
              <a:spcBef>
                <a:spcPts val="0"/>
              </a:spcBef>
              <a:buClr>
                <a:schemeClr val="dk1"/>
              </a:buClr>
              <a:buSzPts val="2200"/>
              <a:buChar char="•"/>
            </a:pPr>
            <a:r>
              <a:rPr lang="en-US" sz="2200">
                <a:solidFill>
                  <a:schemeClr val="dk1"/>
                </a:solidFill>
                <a:latin typeface="Arial"/>
                <a:ea typeface="Arial"/>
                <a:cs typeface="Arial"/>
                <a:sym typeface="Arial"/>
              </a:rPr>
              <a:t>Staffing ratios, often defined in terms of hours per resident day (HPRD) or a staff-to-resident ratio, may serve as a “north star” for the working group to develop recommendations.</a:t>
            </a:r>
            <a:endParaRPr sz="2200">
              <a:solidFill>
                <a:schemeClr val="dk1"/>
              </a:solidFill>
              <a:latin typeface="Arial"/>
              <a:ea typeface="Arial"/>
              <a:cs typeface="Arial"/>
              <a:sym typeface="Arial"/>
            </a:endParaRPr>
          </a:p>
          <a:p>
            <a:pPr marL="342900" indent="-203200">
              <a:spcBef>
                <a:spcPts val="440"/>
              </a:spcBef>
              <a:buClr>
                <a:srgbClr val="4D4D4D"/>
              </a:buClr>
              <a:buSzPts val="2200"/>
            </a:pPr>
            <a:endParaRPr sz="2200">
              <a:solidFill>
                <a:schemeClr val="dk1"/>
              </a:solidFill>
              <a:latin typeface="Arial"/>
              <a:ea typeface="Arial"/>
              <a:cs typeface="Arial"/>
              <a:sym typeface="Arial"/>
            </a:endParaRPr>
          </a:p>
          <a:p>
            <a:pPr marL="342900" indent="-203200">
              <a:spcBef>
                <a:spcPts val="440"/>
              </a:spcBef>
              <a:buClr>
                <a:srgbClr val="4D4D4D"/>
              </a:buClr>
              <a:buSzPts val="2200"/>
            </a:pPr>
            <a:endParaRPr sz="2200">
              <a:solidFill>
                <a:schemeClr val="dk1"/>
              </a:solidFill>
              <a:latin typeface="Arial"/>
              <a:ea typeface="Arial"/>
              <a:cs typeface="Arial"/>
              <a:sym typeface="Arial"/>
            </a:endParaRPr>
          </a:p>
          <a:p>
            <a:pPr marL="342900" indent="-203200">
              <a:spcBef>
                <a:spcPts val="440"/>
              </a:spcBef>
              <a:buClr>
                <a:srgbClr val="4D4D4D"/>
              </a:buClr>
              <a:buSzPts val="2200"/>
            </a:pPr>
            <a:endParaRPr sz="2200">
              <a:solidFill>
                <a:schemeClr val="dk1"/>
              </a:solidFill>
              <a:latin typeface="Arial"/>
              <a:ea typeface="Arial"/>
              <a:cs typeface="Arial"/>
              <a:sym typeface="Arial"/>
            </a:endParaRPr>
          </a:p>
          <a:p>
            <a:pPr marL="342900" indent="-342900">
              <a:spcBef>
                <a:spcPts val="440"/>
              </a:spcBef>
            </a:pPr>
            <a:endParaRPr sz="2200">
              <a:solidFill>
                <a:schemeClr val="dk1"/>
              </a:solidFill>
              <a:latin typeface="Arial"/>
              <a:ea typeface="Arial"/>
              <a:cs typeface="Arial"/>
              <a:sym typeface="Arial"/>
            </a:endParaRPr>
          </a:p>
        </p:txBody>
      </p:sp>
      <p:sp>
        <p:nvSpPr>
          <p:cNvPr id="46" name="Google Shape;46;p3"/>
          <p:cNvSpPr txBox="1"/>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spcBef>
                <a:spcPts val="0"/>
              </a:spcBef>
              <a:spcAft>
                <a:spcPts val="0"/>
              </a:spcAft>
              <a:buClr>
                <a:srgbClr val="898989"/>
              </a:buClr>
              <a:buSzPts val="1200"/>
            </a:pPr>
            <a:fld id="{00000000-1234-1234-1234-123412341234}" type="slidenum">
              <a:rPr lang="en-US" sz="1200" kern="0">
                <a:solidFill>
                  <a:srgbClr val="898989"/>
                </a:solidFill>
                <a:latin typeface="Arial"/>
                <a:ea typeface="Arial"/>
                <a:cs typeface="Arial"/>
                <a:sym typeface="Arial"/>
              </a:rPr>
              <a:pPr eaLnBrk="1" fontAlgn="auto" hangingPunct="1">
                <a:spcBef>
                  <a:spcPts val="0"/>
                </a:spcBef>
                <a:spcAft>
                  <a:spcPts val="0"/>
                </a:spcAft>
                <a:buClr>
                  <a:srgbClr val="898989"/>
                </a:buClr>
                <a:buSzPts val="1200"/>
              </a:pPr>
              <a:t>11</a:t>
            </a:fld>
            <a:endParaRPr sz="1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126573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4"/>
          <p:cNvSpPr txBox="1">
            <a:spLocks noGrp="1"/>
          </p:cNvSpPr>
          <p:nvPr>
            <p:ph type="title"/>
          </p:nvPr>
        </p:nvSpPr>
        <p:spPr>
          <a:xfrm>
            <a:off x="1981200" y="274637"/>
            <a:ext cx="8229600" cy="1143000"/>
          </a:xfrm>
          <a:prstGeom prst="rect">
            <a:avLst/>
          </a:prstGeom>
          <a:noFill/>
          <a:ln>
            <a:noFill/>
          </a:ln>
        </p:spPr>
        <p:txBody>
          <a:bodyPr spcFirstLastPara="1" wrap="square" lIns="91425" tIns="45700" rIns="91425" bIns="45700" anchor="ctr" anchorCtr="0">
            <a:noAutofit/>
          </a:bodyPr>
          <a:lstStyle/>
          <a:p>
            <a:pPr algn="ctr"/>
            <a:r>
              <a:rPr lang="en-US" b="1"/>
              <a:t>Staffing Impact &amp; Context</a:t>
            </a:r>
            <a:endParaRPr b="1"/>
          </a:p>
        </p:txBody>
      </p:sp>
      <p:sp>
        <p:nvSpPr>
          <p:cNvPr id="53" name="Google Shape;53;p4"/>
          <p:cNvSpPr txBox="1">
            <a:spLocks noGrp="1"/>
          </p:cNvSpPr>
          <p:nvPr>
            <p:ph type="body" idx="1"/>
          </p:nvPr>
        </p:nvSpPr>
        <p:spPr>
          <a:xfrm>
            <a:off x="1736042" y="1434897"/>
            <a:ext cx="8229600" cy="4800600"/>
          </a:xfrm>
          <a:prstGeom prst="rect">
            <a:avLst/>
          </a:prstGeom>
          <a:noFill/>
          <a:ln>
            <a:noFill/>
          </a:ln>
        </p:spPr>
        <p:txBody>
          <a:bodyPr spcFirstLastPara="1" wrap="square" lIns="91425" tIns="45700" rIns="91425" bIns="45700" anchor="t" anchorCtr="0">
            <a:noAutofit/>
          </a:bodyPr>
          <a:lstStyle/>
          <a:p>
            <a:pPr indent="-317500">
              <a:buChar char="●"/>
            </a:pPr>
            <a:r>
              <a:rPr lang="en-US"/>
              <a:t>Licensed nurses, certified nursing assistants (CNAs), and other personal care aids are critical to the physical, mental, behavioral, and social well-being of nursing home residents.</a:t>
            </a:r>
            <a:endParaRPr/>
          </a:p>
          <a:p>
            <a:pPr indent="-317500">
              <a:spcBef>
                <a:spcPts val="0"/>
              </a:spcBef>
              <a:buChar char="●"/>
            </a:pPr>
            <a:r>
              <a:rPr lang="en-US"/>
              <a:t>Numerous studies have found a positive relationship between nursing home quality and staffing, yet many nursing homes have lower than sufficient nursing home staffing levels.</a:t>
            </a:r>
            <a:r>
              <a:rPr lang="en-US" baseline="30000"/>
              <a:t>12</a:t>
            </a:r>
            <a:endParaRPr baseline="30000"/>
          </a:p>
          <a:p>
            <a:pPr indent="-317500">
              <a:spcBef>
                <a:spcPts val="0"/>
              </a:spcBef>
              <a:buChar char="●"/>
            </a:pPr>
            <a:r>
              <a:rPr lang="en-US"/>
              <a:t>In addition to the burden low staffing levels have on nursing home residents, the increased workload placed on existing staff increases burnout, exacerbating shortages.</a:t>
            </a:r>
            <a:endParaRPr/>
          </a:p>
        </p:txBody>
      </p:sp>
      <p:sp>
        <p:nvSpPr>
          <p:cNvPr id="54" name="Google Shape;54;p4"/>
          <p:cNvSpPr txBox="1">
            <a:spLocks noGrp="1"/>
          </p:cNvSpPr>
          <p:nvPr>
            <p:ph type="sldNum" idx="12"/>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fld id="{00000000-1234-1234-1234-123412341234}" type="slidenum">
              <a:rPr lang="en-US" kern="0"/>
              <a:pPr eaLnBrk="1" fontAlgn="auto" hangingPunct="1"/>
              <a:t>12</a:t>
            </a:fld>
            <a:endParaRPr kern="0"/>
          </a:p>
        </p:txBody>
      </p:sp>
    </p:spTree>
    <p:extLst>
      <p:ext uri="{BB962C8B-B14F-4D97-AF65-F5344CB8AC3E}">
        <p14:creationId xmlns:p14="http://schemas.microsoft.com/office/powerpoint/2010/main" val="4251920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5"/>
          <p:cNvSpPr txBox="1">
            <a:spLocks noGrp="1"/>
          </p:cNvSpPr>
          <p:nvPr>
            <p:ph type="title"/>
          </p:nvPr>
        </p:nvSpPr>
        <p:spPr>
          <a:xfrm>
            <a:off x="1981200" y="274637"/>
            <a:ext cx="8229600" cy="1143000"/>
          </a:xfrm>
          <a:prstGeom prst="rect">
            <a:avLst/>
          </a:prstGeom>
          <a:noFill/>
          <a:ln>
            <a:noFill/>
          </a:ln>
        </p:spPr>
        <p:txBody>
          <a:bodyPr spcFirstLastPara="1" wrap="square" lIns="91425" tIns="45700" rIns="91425" bIns="45700" anchor="ctr" anchorCtr="0">
            <a:noAutofit/>
          </a:bodyPr>
          <a:lstStyle/>
          <a:p>
            <a:pPr algn="ctr">
              <a:buClr>
                <a:srgbClr val="003366"/>
              </a:buClr>
              <a:buSzPts val="3600"/>
            </a:pPr>
            <a:r>
              <a:rPr lang="en-US" b="1"/>
              <a:t>Nursing Home Staffing in Virginia</a:t>
            </a:r>
            <a:endParaRPr/>
          </a:p>
        </p:txBody>
      </p:sp>
      <p:sp>
        <p:nvSpPr>
          <p:cNvPr id="60" name="Google Shape;60;p5"/>
          <p:cNvSpPr txBox="1">
            <a:spLocks noGrp="1"/>
          </p:cNvSpPr>
          <p:nvPr>
            <p:ph type="body" idx="1"/>
          </p:nvPr>
        </p:nvSpPr>
        <p:spPr>
          <a:xfrm>
            <a:off x="1981200" y="1417637"/>
            <a:ext cx="8229600" cy="4800600"/>
          </a:xfrm>
          <a:prstGeom prst="rect">
            <a:avLst/>
          </a:prstGeom>
          <a:noFill/>
          <a:ln>
            <a:noFill/>
          </a:ln>
        </p:spPr>
        <p:txBody>
          <a:bodyPr spcFirstLastPara="1" wrap="square" lIns="91425" tIns="45700" rIns="91425" bIns="45700" anchor="t" anchorCtr="0">
            <a:noAutofit/>
          </a:bodyPr>
          <a:lstStyle/>
          <a:p>
            <a:pPr indent="-361950">
              <a:spcBef>
                <a:spcPts val="0"/>
              </a:spcBef>
              <a:buSzPts val="2100"/>
              <a:buChar char="●"/>
            </a:pPr>
            <a:r>
              <a:rPr lang="en-US" sz="2100"/>
              <a:t>In Virginia, licensed nursing homes are required to provide “qualified nurses and certified nurse aides on all shifts, seven days per week, in sufficient number to meet the assessed nursing care needs of all residents.”</a:t>
            </a:r>
            <a:r>
              <a:rPr lang="en-US" sz="2100" baseline="30000"/>
              <a:t>1</a:t>
            </a:r>
            <a:endParaRPr sz="2100" baseline="30000"/>
          </a:p>
          <a:p>
            <a:pPr lvl="1" indent="-361950">
              <a:spcBef>
                <a:spcPts val="0"/>
              </a:spcBef>
              <a:buSzPts val="2100"/>
              <a:buChar char="○"/>
            </a:pPr>
            <a:r>
              <a:rPr lang="en-US" sz="2100"/>
              <a:t>“Sufficient” is not further defined in Virginia’s licensure.</a:t>
            </a:r>
            <a:endParaRPr sz="2100"/>
          </a:p>
          <a:p>
            <a:pPr indent="-361950">
              <a:spcBef>
                <a:spcPts val="0"/>
              </a:spcBef>
              <a:buSzPts val="2100"/>
              <a:buChar char="●"/>
            </a:pPr>
            <a:r>
              <a:rPr lang="en-US" sz="2100"/>
              <a:t>The Centers for Medicare &amp; Medicaid Services (CMS) require certified nursing homes that provide services to Medicare and/or Medicaid beneficiaries have on staff:</a:t>
            </a:r>
            <a:r>
              <a:rPr lang="en-US" sz="2100" baseline="30000"/>
              <a:t>2</a:t>
            </a:r>
            <a:endParaRPr sz="2100" baseline="30000"/>
          </a:p>
          <a:p>
            <a:pPr lvl="1" indent="-361950">
              <a:spcBef>
                <a:spcPts val="0"/>
              </a:spcBef>
              <a:buSzPts val="2100"/>
              <a:buChar char="○"/>
            </a:pPr>
            <a:r>
              <a:rPr lang="en-US" sz="2100"/>
              <a:t>a full-time director of nursing (DON);</a:t>
            </a:r>
            <a:endParaRPr sz="2100"/>
          </a:p>
          <a:p>
            <a:pPr lvl="1" indent="-361950">
              <a:spcBef>
                <a:spcPts val="0"/>
              </a:spcBef>
              <a:buSzPts val="2100"/>
              <a:buChar char="○"/>
            </a:pPr>
            <a:r>
              <a:rPr lang="en-US" sz="2100"/>
              <a:t>a registered nurse (RN) on duty for 8 consecutive hours 7 days a week; and</a:t>
            </a:r>
            <a:endParaRPr sz="2100"/>
          </a:p>
          <a:p>
            <a:pPr lvl="1" indent="-361950">
              <a:spcBef>
                <a:spcPts val="0"/>
              </a:spcBef>
              <a:buSzPts val="2100"/>
              <a:buChar char="○"/>
            </a:pPr>
            <a:r>
              <a:rPr lang="en-US" sz="2100"/>
              <a:t>one RN and additional licensed nurse (RN or LPN) for the two additional shifts.</a:t>
            </a:r>
            <a:endParaRPr sz="2100"/>
          </a:p>
        </p:txBody>
      </p:sp>
      <p:sp>
        <p:nvSpPr>
          <p:cNvPr id="61" name="Google Shape;61;p5"/>
          <p:cNvSpPr txBox="1"/>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spcBef>
                <a:spcPts val="0"/>
              </a:spcBef>
              <a:spcAft>
                <a:spcPts val="0"/>
              </a:spcAft>
              <a:buClr>
                <a:srgbClr val="898989"/>
              </a:buClr>
              <a:buSzPts val="1200"/>
            </a:pPr>
            <a:fld id="{00000000-1234-1234-1234-123412341234}" type="slidenum">
              <a:rPr lang="en-US" sz="1200" kern="0">
                <a:solidFill>
                  <a:srgbClr val="898989"/>
                </a:solidFill>
                <a:latin typeface="Arial"/>
                <a:ea typeface="Arial"/>
                <a:cs typeface="Arial"/>
                <a:sym typeface="Arial"/>
              </a:rPr>
              <a:pPr eaLnBrk="1" fontAlgn="auto" hangingPunct="1">
                <a:spcBef>
                  <a:spcPts val="0"/>
                </a:spcBef>
                <a:spcAft>
                  <a:spcPts val="0"/>
                </a:spcAft>
                <a:buClr>
                  <a:srgbClr val="898989"/>
                </a:buClr>
                <a:buSzPts val="1200"/>
              </a:pPr>
              <a:t>13</a:t>
            </a:fld>
            <a:endParaRPr sz="1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2250168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6"/>
          <p:cNvSpPr txBox="1">
            <a:spLocks noGrp="1"/>
          </p:cNvSpPr>
          <p:nvPr>
            <p:ph type="title"/>
          </p:nvPr>
        </p:nvSpPr>
        <p:spPr>
          <a:xfrm>
            <a:off x="1877200" y="46025"/>
            <a:ext cx="8477100" cy="834300"/>
          </a:xfrm>
          <a:prstGeom prst="rect">
            <a:avLst/>
          </a:prstGeom>
          <a:noFill/>
          <a:ln>
            <a:noFill/>
          </a:ln>
        </p:spPr>
        <p:txBody>
          <a:bodyPr spcFirstLastPara="1" wrap="square" lIns="91425" tIns="45700" rIns="91425" bIns="45700" anchor="ctr" anchorCtr="0">
            <a:noAutofit/>
          </a:bodyPr>
          <a:lstStyle/>
          <a:p>
            <a:pPr algn="ctr">
              <a:buClr>
                <a:srgbClr val="003366"/>
              </a:buClr>
              <a:buSzPts val="3600"/>
            </a:pPr>
            <a:r>
              <a:rPr lang="en-US" sz="3100" b="1"/>
              <a:t>Nursing Home Staffing Ratios in Other States</a:t>
            </a:r>
            <a:endParaRPr sz="3100"/>
          </a:p>
        </p:txBody>
      </p:sp>
      <p:sp>
        <p:nvSpPr>
          <p:cNvPr id="67" name="Google Shape;67;p6"/>
          <p:cNvSpPr txBox="1">
            <a:spLocks noGrp="1"/>
          </p:cNvSpPr>
          <p:nvPr>
            <p:ph type="body" idx="1"/>
          </p:nvPr>
        </p:nvSpPr>
        <p:spPr>
          <a:xfrm>
            <a:off x="1930240" y="875392"/>
            <a:ext cx="8229600" cy="993300"/>
          </a:xfrm>
          <a:prstGeom prst="rect">
            <a:avLst/>
          </a:prstGeom>
          <a:noFill/>
          <a:ln>
            <a:noFill/>
          </a:ln>
        </p:spPr>
        <p:txBody>
          <a:bodyPr spcFirstLastPara="1" wrap="square" lIns="91425" tIns="45700" rIns="91425" bIns="45700" anchor="t" anchorCtr="0">
            <a:noAutofit/>
          </a:bodyPr>
          <a:lstStyle/>
          <a:p>
            <a:pPr marL="0" indent="0">
              <a:spcBef>
                <a:spcPts val="0"/>
              </a:spcBef>
            </a:pPr>
            <a:r>
              <a:rPr lang="en-US" sz="1600"/>
              <a:t>While certified nursing facilities in other states are required to adhere to staffing standards as defined by CMS, many states have imposed more strict and defined staffing requirements.</a:t>
            </a:r>
            <a:endParaRPr sz="1600"/>
          </a:p>
        </p:txBody>
      </p:sp>
      <p:sp>
        <p:nvSpPr>
          <p:cNvPr id="68" name="Google Shape;68;p6"/>
          <p:cNvSpPr txBox="1"/>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spcBef>
                <a:spcPts val="0"/>
              </a:spcBef>
              <a:spcAft>
                <a:spcPts val="0"/>
              </a:spcAft>
              <a:buClr>
                <a:srgbClr val="898989"/>
              </a:buClr>
              <a:buSzPts val="1200"/>
            </a:pPr>
            <a:fld id="{00000000-1234-1234-1234-123412341234}" type="slidenum">
              <a:rPr lang="en-US" sz="1200" kern="0">
                <a:solidFill>
                  <a:srgbClr val="898989"/>
                </a:solidFill>
                <a:latin typeface="Arial"/>
                <a:ea typeface="Arial"/>
                <a:cs typeface="Arial"/>
                <a:sym typeface="Arial"/>
              </a:rPr>
              <a:pPr eaLnBrk="1" fontAlgn="auto" hangingPunct="1">
                <a:spcBef>
                  <a:spcPts val="0"/>
                </a:spcBef>
                <a:spcAft>
                  <a:spcPts val="0"/>
                </a:spcAft>
                <a:buClr>
                  <a:srgbClr val="898989"/>
                </a:buClr>
                <a:buSzPts val="1200"/>
              </a:pPr>
              <a:t>14</a:t>
            </a:fld>
            <a:endParaRPr sz="1400" kern="0">
              <a:solidFill>
                <a:srgbClr val="000000"/>
              </a:solidFill>
              <a:latin typeface="Arial"/>
              <a:ea typeface="Arial"/>
              <a:cs typeface="Arial"/>
              <a:sym typeface="Arial"/>
            </a:endParaRPr>
          </a:p>
        </p:txBody>
      </p:sp>
      <p:graphicFrame>
        <p:nvGraphicFramePr>
          <p:cNvPr id="69" name="Google Shape;69;p6"/>
          <p:cNvGraphicFramePr/>
          <p:nvPr/>
        </p:nvGraphicFramePr>
        <p:xfrm>
          <a:off x="1668575" y="1851000"/>
          <a:ext cx="8852225" cy="3975850"/>
        </p:xfrm>
        <a:graphic>
          <a:graphicData uri="http://schemas.openxmlformats.org/drawingml/2006/table">
            <a:tbl>
              <a:tblPr>
                <a:noFill/>
              </a:tblPr>
              <a:tblGrid>
                <a:gridCol w="747575">
                  <a:extLst>
                    <a:ext uri="{9D8B030D-6E8A-4147-A177-3AD203B41FA5}">
                      <a16:colId xmlns:a16="http://schemas.microsoft.com/office/drawing/2014/main" val="20000"/>
                    </a:ext>
                  </a:extLst>
                </a:gridCol>
                <a:gridCol w="8104650">
                  <a:extLst>
                    <a:ext uri="{9D8B030D-6E8A-4147-A177-3AD203B41FA5}">
                      <a16:colId xmlns:a16="http://schemas.microsoft.com/office/drawing/2014/main" val="20001"/>
                    </a:ext>
                  </a:extLst>
                </a:gridCol>
              </a:tblGrid>
              <a:tr h="436250">
                <a:tc>
                  <a:txBody>
                    <a:bodyPr/>
                    <a:lstStyle/>
                    <a:p>
                      <a:pPr marL="0" marR="0" lvl="0" indent="0" algn="ctr" rtl="0">
                        <a:lnSpc>
                          <a:spcPct val="100000"/>
                        </a:lnSpc>
                        <a:spcBef>
                          <a:spcPts val="0"/>
                        </a:spcBef>
                        <a:spcAft>
                          <a:spcPts val="0"/>
                        </a:spcAft>
                        <a:buClr>
                          <a:srgbClr val="000000"/>
                        </a:buClr>
                        <a:buSzPts val="1400"/>
                        <a:buFont typeface="Arial"/>
                        <a:buNone/>
                      </a:pPr>
                      <a:r>
                        <a:rPr lang="en-US" sz="1400" b="1" u="none" strike="noStrike" cap="none"/>
                        <a:t>State</a:t>
                      </a:r>
                      <a:endParaRPr sz="1400" b="1" u="none" strike="noStrike" cap="none"/>
                    </a:p>
                  </a:txBody>
                  <a:tcPr marL="91425" marR="91425" marT="91425" marB="914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1" u="none" strike="noStrike" cap="none"/>
                        <a:t>Minimum Nursing and Direct Care Requirements </a:t>
                      </a:r>
                      <a:endParaRPr sz="1400" b="1" u="none" strike="noStrike" cap="none"/>
                    </a:p>
                  </a:txBody>
                  <a:tcPr marL="91425" marR="91425" marT="91425" marB="91425"/>
                </a:tc>
                <a:extLst>
                  <a:ext uri="{0D108BD9-81ED-4DB2-BD59-A6C34878D82A}">
                    <a16:rowId xmlns:a16="http://schemas.microsoft.com/office/drawing/2014/main" val="10000"/>
                  </a:ext>
                </a:extLst>
              </a:tr>
              <a:tr h="428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CA</a:t>
                      </a:r>
                      <a:r>
                        <a:rPr lang="en-US" sz="1400" u="none" strike="noStrike" cap="none" baseline="30000"/>
                        <a:t>3</a:t>
                      </a:r>
                      <a:endParaRPr sz="14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3.5 HPRD with a minimum of 2.4 HPRD by CNA</a:t>
                      </a:r>
                      <a:endParaRPr sz="1400" u="none" strike="noStrike" cap="none"/>
                    </a:p>
                  </a:txBody>
                  <a:tcPr marL="91425" marR="91425" marT="91425" marB="91425"/>
                </a:tc>
                <a:extLst>
                  <a:ext uri="{0D108BD9-81ED-4DB2-BD59-A6C34878D82A}">
                    <a16:rowId xmlns:a16="http://schemas.microsoft.com/office/drawing/2014/main" val="10001"/>
                  </a:ext>
                </a:extLst>
              </a:tr>
              <a:tr h="428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IL</a:t>
                      </a:r>
                      <a:r>
                        <a:rPr lang="en-US" sz="1400" u="none" strike="noStrike" cap="none" baseline="30000"/>
                        <a:t>4</a:t>
                      </a:r>
                      <a:endParaRPr sz="14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3.8 HPRD for residents needing skilled care and 2.5 HPRD for residents needing intermediate care, with at least 25% of HPRD being provided by a licensed nurse and the remainder by personal care providers (i.e. CNAs, therapists, etc.)</a:t>
                      </a:r>
                      <a:endParaRPr sz="1400" u="none" strike="noStrike" cap="none"/>
                    </a:p>
                  </a:txBody>
                  <a:tcPr marL="91425" marR="91425" marT="91425" marB="91425"/>
                </a:tc>
                <a:extLst>
                  <a:ext uri="{0D108BD9-81ED-4DB2-BD59-A6C34878D82A}">
                    <a16:rowId xmlns:a16="http://schemas.microsoft.com/office/drawing/2014/main" val="10002"/>
                  </a:ext>
                </a:extLst>
              </a:tr>
              <a:tr h="428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ME</a:t>
                      </a:r>
                      <a:r>
                        <a:rPr lang="en-US" sz="1400" u="none" strike="noStrike" cap="none" baseline="30000"/>
                        <a:t>5</a:t>
                      </a:r>
                      <a:endParaRPr sz="14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On the day shift, one direct-care provider for every 5 residents;</a:t>
                      </a: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On the evening shift, one direct-care provider for every 10 residents; and</a:t>
                      </a: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On the night shift, one direct-care provider for every 15 residents</a:t>
                      </a:r>
                      <a:endParaRPr sz="1400" u="none" strike="noStrike" cap="none"/>
                    </a:p>
                    <a:p>
                      <a:pPr marL="0" marR="0" lvl="0" indent="0" algn="l" rtl="0">
                        <a:lnSpc>
                          <a:spcPct val="100000"/>
                        </a:lnSpc>
                        <a:spcBef>
                          <a:spcPts val="0"/>
                        </a:spcBef>
                        <a:spcAft>
                          <a:spcPts val="0"/>
                        </a:spcAft>
                        <a:buClr>
                          <a:srgbClr val="000000"/>
                        </a:buClr>
                        <a:buSzPts val="1400"/>
                        <a:buFont typeface="Arial"/>
                        <a:buNone/>
                      </a:pPr>
                      <a:r>
                        <a:rPr lang="en-US" sz="1400" u="none" strike="noStrike" cap="none"/>
                        <a:t>*Direct-care provider refers to RN, LPN, and CNA</a:t>
                      </a:r>
                      <a:endParaRPr sz="1400" u="none" strike="noStrike" cap="none"/>
                    </a:p>
                  </a:txBody>
                  <a:tcPr marL="91425" marR="91425" marT="91425" marB="91425"/>
                </a:tc>
                <a:extLst>
                  <a:ext uri="{0D108BD9-81ED-4DB2-BD59-A6C34878D82A}">
                    <a16:rowId xmlns:a16="http://schemas.microsoft.com/office/drawing/2014/main" val="10003"/>
                  </a:ext>
                </a:extLst>
              </a:tr>
              <a:tr h="428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D.C.</a:t>
                      </a:r>
                      <a:r>
                        <a:rPr lang="en-US" sz="1400" u="none" strike="noStrike" cap="none" baseline="30000"/>
                        <a:t>6</a:t>
                      </a:r>
                      <a:endParaRPr sz="14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Minimum daily average of 3.5 HPRD provided by RN, LPN, and/or CNA</a:t>
                      </a:r>
                      <a:endParaRPr sz="1400" u="none" strike="noStrike" cap="none"/>
                    </a:p>
                  </a:txBody>
                  <a:tcPr marL="91425" marR="91425" marT="91425" marB="91425"/>
                </a:tc>
                <a:extLst>
                  <a:ext uri="{0D108BD9-81ED-4DB2-BD59-A6C34878D82A}">
                    <a16:rowId xmlns:a16="http://schemas.microsoft.com/office/drawing/2014/main" val="10004"/>
                  </a:ext>
                </a:extLst>
              </a:tr>
              <a:tr h="428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FL</a:t>
                      </a:r>
                      <a:r>
                        <a:rPr lang="en-US" sz="1400" u="none" strike="noStrike" cap="none" baseline="30000"/>
                        <a:t>7</a:t>
                      </a:r>
                      <a:endParaRPr sz="14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a:t>A minimum weekly average of certified nursing assistant and licensed nursing staffing combined of 3.6 HPRD, with minimum CNA staffing of 2.5 HPRD, a CNA to resident ratio of 1:20, a minimum licensed nursing staffing of 1.0 HPRD and a licensed nursing to resident ratio of 1:40.</a:t>
                      </a:r>
                      <a:endParaRPr sz="1400" u="none" strike="noStrike" cap="none"/>
                    </a:p>
                  </a:txBody>
                  <a:tcPr marL="91425" marR="91425" marT="91425" marB="91425"/>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62910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7"/>
          <p:cNvSpPr txBox="1">
            <a:spLocks noGrp="1"/>
          </p:cNvSpPr>
          <p:nvPr>
            <p:ph type="title"/>
          </p:nvPr>
        </p:nvSpPr>
        <p:spPr>
          <a:xfrm>
            <a:off x="1981200" y="-106363"/>
            <a:ext cx="8229600" cy="1143000"/>
          </a:xfrm>
          <a:prstGeom prst="rect">
            <a:avLst/>
          </a:prstGeom>
          <a:noFill/>
          <a:ln>
            <a:noFill/>
          </a:ln>
        </p:spPr>
        <p:txBody>
          <a:bodyPr spcFirstLastPara="1" wrap="square" lIns="91425" tIns="45700" rIns="91425" bIns="45700" anchor="ctr" anchorCtr="0">
            <a:noAutofit/>
          </a:bodyPr>
          <a:lstStyle/>
          <a:p>
            <a:pPr algn="ctr"/>
            <a:r>
              <a:rPr lang="en-US" b="1"/>
              <a:t>State Comparison Data</a:t>
            </a:r>
            <a:endParaRPr b="1"/>
          </a:p>
        </p:txBody>
      </p:sp>
      <p:sp>
        <p:nvSpPr>
          <p:cNvPr id="76" name="Google Shape;76;p7"/>
          <p:cNvSpPr txBox="1">
            <a:spLocks noGrp="1"/>
          </p:cNvSpPr>
          <p:nvPr>
            <p:ph type="body" idx="1"/>
          </p:nvPr>
        </p:nvSpPr>
        <p:spPr>
          <a:xfrm>
            <a:off x="1981200" y="1066800"/>
            <a:ext cx="8229600" cy="3533400"/>
          </a:xfrm>
          <a:prstGeom prst="rect">
            <a:avLst/>
          </a:prstGeom>
          <a:noFill/>
          <a:ln>
            <a:noFill/>
          </a:ln>
        </p:spPr>
        <p:txBody>
          <a:bodyPr spcFirstLastPara="1" wrap="square" lIns="91425" tIns="45700" rIns="91425" bIns="45700" anchor="t" anchorCtr="0">
            <a:noAutofit/>
          </a:bodyPr>
          <a:lstStyle/>
          <a:p>
            <a:pPr marL="0" indent="0"/>
            <a:endParaRPr sz="2200"/>
          </a:p>
          <a:p>
            <a:pPr marL="0" indent="0"/>
            <a:endParaRPr sz="2200"/>
          </a:p>
          <a:p>
            <a:pPr marL="0" indent="0"/>
            <a:endParaRPr sz="2200"/>
          </a:p>
          <a:p>
            <a:pPr marL="0" indent="0"/>
            <a:endParaRPr sz="2200"/>
          </a:p>
          <a:p>
            <a:pPr marL="0" indent="0"/>
            <a:endParaRPr sz="2200"/>
          </a:p>
        </p:txBody>
      </p:sp>
      <p:sp>
        <p:nvSpPr>
          <p:cNvPr id="77" name="Google Shape;77;p7"/>
          <p:cNvSpPr txBox="1">
            <a:spLocks noGrp="1"/>
          </p:cNvSpPr>
          <p:nvPr>
            <p:ph type="sldNum" idx="12"/>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fld id="{00000000-1234-1234-1234-123412341234}" type="slidenum">
              <a:rPr lang="en-US" kern="0"/>
              <a:pPr eaLnBrk="1" fontAlgn="auto" hangingPunct="1"/>
              <a:t>15</a:t>
            </a:fld>
            <a:endParaRPr kern="0"/>
          </a:p>
        </p:txBody>
      </p:sp>
      <p:graphicFrame>
        <p:nvGraphicFramePr>
          <p:cNvPr id="78" name="Google Shape;78;p7"/>
          <p:cNvGraphicFramePr/>
          <p:nvPr/>
        </p:nvGraphicFramePr>
        <p:xfrm>
          <a:off x="1524013" y="924175"/>
          <a:ext cx="9143975" cy="5344185"/>
        </p:xfrm>
        <a:graphic>
          <a:graphicData uri="http://schemas.openxmlformats.org/drawingml/2006/table">
            <a:tbl>
              <a:tblPr>
                <a:noFill/>
              </a:tblPr>
              <a:tblGrid>
                <a:gridCol w="831600">
                  <a:extLst>
                    <a:ext uri="{9D8B030D-6E8A-4147-A177-3AD203B41FA5}">
                      <a16:colId xmlns:a16="http://schemas.microsoft.com/office/drawing/2014/main" val="20000"/>
                    </a:ext>
                  </a:extLst>
                </a:gridCol>
                <a:gridCol w="1245025">
                  <a:extLst>
                    <a:ext uri="{9D8B030D-6E8A-4147-A177-3AD203B41FA5}">
                      <a16:colId xmlns:a16="http://schemas.microsoft.com/office/drawing/2014/main" val="20001"/>
                    </a:ext>
                  </a:extLst>
                </a:gridCol>
                <a:gridCol w="1632650">
                  <a:extLst>
                    <a:ext uri="{9D8B030D-6E8A-4147-A177-3AD203B41FA5}">
                      <a16:colId xmlns:a16="http://schemas.microsoft.com/office/drawing/2014/main" val="20002"/>
                    </a:ext>
                  </a:extLst>
                </a:gridCol>
                <a:gridCol w="1229050">
                  <a:extLst>
                    <a:ext uri="{9D8B030D-6E8A-4147-A177-3AD203B41FA5}">
                      <a16:colId xmlns:a16="http://schemas.microsoft.com/office/drawing/2014/main" val="20003"/>
                    </a:ext>
                  </a:extLst>
                </a:gridCol>
                <a:gridCol w="1209325">
                  <a:extLst>
                    <a:ext uri="{9D8B030D-6E8A-4147-A177-3AD203B41FA5}">
                      <a16:colId xmlns:a16="http://schemas.microsoft.com/office/drawing/2014/main" val="20004"/>
                    </a:ext>
                  </a:extLst>
                </a:gridCol>
                <a:gridCol w="1228775">
                  <a:extLst>
                    <a:ext uri="{9D8B030D-6E8A-4147-A177-3AD203B41FA5}">
                      <a16:colId xmlns:a16="http://schemas.microsoft.com/office/drawing/2014/main" val="20005"/>
                    </a:ext>
                  </a:extLst>
                </a:gridCol>
                <a:gridCol w="1767550">
                  <a:extLst>
                    <a:ext uri="{9D8B030D-6E8A-4147-A177-3AD203B41FA5}">
                      <a16:colId xmlns:a16="http://schemas.microsoft.com/office/drawing/2014/main" val="20006"/>
                    </a:ext>
                  </a:extLst>
                </a:gridCol>
              </a:tblGrid>
              <a:tr h="861700">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State</a:t>
                      </a:r>
                      <a:endParaRPr sz="1300" b="1" u="none" strike="noStrike" cap="none"/>
                    </a:p>
                  </a:txBody>
                  <a:tcPr marL="91425" marR="91425" marT="91425" marB="91425"/>
                </a:tc>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Reported Ratio</a:t>
                      </a:r>
                      <a:r>
                        <a:rPr lang="en-US" sz="1300" b="1" u="none" strike="noStrike" cap="none" baseline="30000"/>
                        <a:t>10</a:t>
                      </a:r>
                      <a:endParaRPr sz="1300" b="1" u="none" strike="noStrike" cap="none" baseline="30000"/>
                    </a:p>
                  </a:txBody>
                  <a:tcPr marL="91425" marR="91425" marT="91425" marB="91425"/>
                </a:tc>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Number of hospitalizations per 1,000 long-stay resident days</a:t>
                      </a:r>
                      <a:r>
                        <a:rPr lang="en-US" sz="1300" b="1" u="none" strike="noStrike" cap="none" baseline="30000"/>
                        <a:t>10</a:t>
                      </a:r>
                      <a:endParaRPr sz="1300" b="1" u="none" strike="noStrike" cap="none" baseline="30000"/>
                    </a:p>
                  </a:txBody>
                  <a:tcPr marL="91425" marR="91425" marT="91425" marB="91425"/>
                </a:tc>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CNA Hourly Mean Wage</a:t>
                      </a:r>
                      <a:r>
                        <a:rPr lang="en-US" sz="1300" b="1" u="none" strike="noStrike" cap="none" baseline="30000"/>
                        <a:t>9</a:t>
                      </a:r>
                      <a:endParaRPr sz="1300" b="1" u="none" strike="noStrike" cap="none" baseline="30000"/>
                    </a:p>
                  </a:txBody>
                  <a:tcPr marL="91425" marR="91425" marT="91425" marB="91425"/>
                </a:tc>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Total CNA Workforce</a:t>
                      </a:r>
                      <a:r>
                        <a:rPr lang="en-US" sz="1300" b="1" u="none" strike="noStrike" cap="none" baseline="30000"/>
                        <a:t>9</a:t>
                      </a:r>
                      <a:endParaRPr sz="1300" b="1" u="none" strike="noStrike" cap="none" baseline="30000"/>
                    </a:p>
                  </a:txBody>
                  <a:tcPr marL="91425" marR="91425" marT="91425" marB="91425"/>
                </a:tc>
                <a:tc>
                  <a:txBody>
                    <a:bodyPr/>
                    <a:lstStyle/>
                    <a:p>
                      <a:pPr marL="0" marR="0" lvl="0" indent="0" algn="ctr" rtl="0">
                        <a:lnSpc>
                          <a:spcPct val="100000"/>
                        </a:lnSpc>
                        <a:spcBef>
                          <a:spcPts val="0"/>
                        </a:spcBef>
                        <a:spcAft>
                          <a:spcPts val="0"/>
                        </a:spcAft>
                        <a:buNone/>
                      </a:pPr>
                      <a:r>
                        <a:rPr lang="en-US" sz="1300" b="1"/>
                        <a:t>Employment per 1,000 Jobs</a:t>
                      </a:r>
                      <a:r>
                        <a:rPr lang="en-US" sz="1300" b="1" baseline="30000"/>
                        <a:t>9*</a:t>
                      </a:r>
                      <a:endParaRPr sz="1300" b="1" u="none" strike="noStrike" cap="none" baseline="30000"/>
                    </a:p>
                  </a:txBody>
                  <a:tcPr marL="91425" marR="91425" marT="91425" marB="91425"/>
                </a:tc>
                <a:tc>
                  <a:txBody>
                    <a:bodyPr/>
                    <a:lstStyle/>
                    <a:p>
                      <a:pPr marL="0" marR="0" lvl="0" indent="0" algn="ctr" rtl="0">
                        <a:lnSpc>
                          <a:spcPct val="100000"/>
                        </a:lnSpc>
                        <a:spcBef>
                          <a:spcPts val="0"/>
                        </a:spcBef>
                        <a:spcAft>
                          <a:spcPts val="0"/>
                        </a:spcAft>
                        <a:buClr>
                          <a:srgbClr val="000000"/>
                        </a:buClr>
                        <a:buSzPts val="1300"/>
                        <a:buFont typeface="Arial"/>
                        <a:buNone/>
                      </a:pPr>
                      <a:r>
                        <a:rPr lang="en-US" sz="1300" b="1" u="none" strike="noStrike" cap="none"/>
                        <a:t>Medicaid Spend per Aged Enrollee</a:t>
                      </a:r>
                      <a:r>
                        <a:rPr lang="en-US" sz="1300" b="1" u="none" strike="noStrike" cap="none" baseline="30000"/>
                        <a:t>11</a:t>
                      </a:r>
                      <a:endParaRPr sz="1300" b="1" u="none" strike="noStrike" cap="none" baseline="30000"/>
                    </a:p>
                  </a:txBody>
                  <a:tcPr marL="91425" marR="91425" marT="91425" marB="91425"/>
                </a:tc>
                <a:extLst>
                  <a:ext uri="{0D108BD9-81ED-4DB2-BD59-A6C34878D82A}">
                    <a16:rowId xmlns:a16="http://schemas.microsoft.com/office/drawing/2014/main" val="10000"/>
                  </a:ext>
                </a:extLst>
              </a:tr>
              <a:tr h="618125">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CA</a:t>
                      </a:r>
                      <a:endParaRPr sz="13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4.35 HPRD (2.58 w CNA)</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1.88</a:t>
                      </a:r>
                      <a:endParaRPr sz="1300" u="none" strike="noStrike" cap="none"/>
                    </a:p>
                  </a:txBody>
                  <a:tcPr marL="91425" marR="91425" marT="91425" marB="91425">
                    <a:solidFill>
                      <a:srgbClr val="EA9999"/>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$17.61</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100,190</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None/>
                      </a:pPr>
                      <a:r>
                        <a:rPr lang="en-US" sz="1300"/>
                        <a:t>5.764</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$10,889</a:t>
                      </a:r>
                      <a:endParaRPr sz="1300" u="none" strike="noStrike" cap="none"/>
                    </a:p>
                  </a:txBody>
                  <a:tcPr marL="91425" marR="91425" marT="91425" marB="91425"/>
                </a:tc>
                <a:extLst>
                  <a:ext uri="{0D108BD9-81ED-4DB2-BD59-A6C34878D82A}">
                    <a16:rowId xmlns:a16="http://schemas.microsoft.com/office/drawing/2014/main" val="10001"/>
                  </a:ext>
                </a:extLst>
              </a:tr>
              <a:tr h="618125">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IL</a:t>
                      </a:r>
                      <a:endParaRPr sz="13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3.43 HPRD  (2.01 w CNA)</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1.83</a:t>
                      </a:r>
                      <a:endParaRPr sz="1300" u="none" strike="noStrike" cap="none"/>
                    </a:p>
                  </a:txBody>
                  <a:tcPr marL="91425" marR="91425" marT="91425" marB="91425">
                    <a:solidFill>
                      <a:srgbClr val="EA9999"/>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$14.31</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60,370</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None/>
                      </a:pPr>
                      <a:r>
                        <a:rPr lang="en-US" sz="1300"/>
                        <a:t>10.018</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$11,912</a:t>
                      </a:r>
                      <a:endParaRPr sz="1300" u="none" strike="noStrike" cap="none"/>
                    </a:p>
                  </a:txBody>
                  <a:tcPr marL="91425" marR="91425" marT="91425" marB="91425"/>
                </a:tc>
                <a:extLst>
                  <a:ext uri="{0D108BD9-81ED-4DB2-BD59-A6C34878D82A}">
                    <a16:rowId xmlns:a16="http://schemas.microsoft.com/office/drawing/2014/main" val="10002"/>
                  </a:ext>
                </a:extLst>
              </a:tr>
              <a:tr h="511000">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ME</a:t>
                      </a:r>
                      <a:endParaRPr sz="13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4.5 HPRD (3.01 w CNA)</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1.27</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$14.79</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9,020</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None/>
                      </a:pPr>
                      <a:r>
                        <a:rPr lang="en-US" sz="1300"/>
                        <a:t>14.761</a:t>
                      </a:r>
                      <a:endParaRPr sz="1300" u="none" strike="noStrike" cap="none"/>
                    </a:p>
                  </a:txBody>
                  <a:tcPr marL="91425" marR="91425" marT="91425" marB="91425">
                    <a:solidFill>
                      <a:srgbClr val="EA9999"/>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$7,143</a:t>
                      </a:r>
                      <a:endParaRPr sz="1300" u="none" strike="noStrike" cap="none"/>
                    </a:p>
                  </a:txBody>
                  <a:tcPr marL="91425" marR="91425" marT="91425" marB="91425"/>
                </a:tc>
                <a:extLst>
                  <a:ext uri="{0D108BD9-81ED-4DB2-BD59-A6C34878D82A}">
                    <a16:rowId xmlns:a16="http://schemas.microsoft.com/office/drawing/2014/main" val="10003"/>
                  </a:ext>
                </a:extLst>
              </a:tr>
              <a:tr h="511000">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D.C.</a:t>
                      </a:r>
                      <a:endParaRPr sz="13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5.1 HPRD (2.8 w CNA)</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0.91</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$16.98</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3,460</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None/>
                      </a:pPr>
                      <a:r>
                        <a:rPr lang="en-US" sz="1300"/>
                        <a:t>4.783</a:t>
                      </a:r>
                      <a:endParaRPr sz="1300" u="none" strike="noStrike" cap="none"/>
                    </a:p>
                  </a:txBody>
                  <a:tcPr marL="91425" marR="91425" marT="91425" marB="91425">
                    <a:solidFill>
                      <a:srgbClr val="EA9999"/>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$19,186</a:t>
                      </a:r>
                      <a:endParaRPr sz="1300" u="none" strike="noStrike" cap="none"/>
                    </a:p>
                  </a:txBody>
                  <a:tcPr marL="91425" marR="91425" marT="91425" marB="91425"/>
                </a:tc>
                <a:extLst>
                  <a:ext uri="{0D108BD9-81ED-4DB2-BD59-A6C34878D82A}">
                    <a16:rowId xmlns:a16="http://schemas.microsoft.com/office/drawing/2014/main" val="10004"/>
                  </a:ext>
                </a:extLst>
              </a:tr>
              <a:tr h="511000">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FL</a:t>
                      </a:r>
                      <a:endParaRPr sz="1300" u="none" strike="noStrike" cap="none" baseline="30000"/>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4.3 HPRD (2.7 w CNA)</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1.93</a:t>
                      </a:r>
                      <a:endParaRPr sz="1300" u="none" strike="noStrike" cap="none"/>
                    </a:p>
                  </a:txBody>
                  <a:tcPr marL="91425" marR="91425" marT="91425" marB="91425">
                    <a:solidFill>
                      <a:srgbClr val="EA9999"/>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$13.36</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87,840</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None/>
                      </a:pPr>
                      <a:r>
                        <a:rPr lang="en-US" sz="1300"/>
                        <a:t>9.989</a:t>
                      </a:r>
                      <a:endParaRPr sz="1300" u="none" strike="noStrike" cap="none"/>
                    </a:p>
                  </a:txBody>
                  <a:tcPr marL="91425" marR="91425" marT="91425" marB="91425"/>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$7,281</a:t>
                      </a:r>
                      <a:endParaRPr sz="1300" u="none" strike="noStrike" cap="none"/>
                    </a:p>
                  </a:txBody>
                  <a:tcPr marL="91425" marR="91425" marT="91425" marB="91425"/>
                </a:tc>
                <a:extLst>
                  <a:ext uri="{0D108BD9-81ED-4DB2-BD59-A6C34878D82A}">
                    <a16:rowId xmlns:a16="http://schemas.microsoft.com/office/drawing/2014/main" val="10005"/>
                  </a:ext>
                </a:extLst>
              </a:tr>
              <a:tr h="511000">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VA</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3.8 HPRD (2.1 w CNA)</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1.48</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$14.13</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41,140</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None/>
                      </a:pPr>
                      <a:r>
                        <a:rPr lang="en-US" sz="1300"/>
                        <a:t>10.606</a:t>
                      </a:r>
                      <a:endParaRPr sz="1300" u="none" strike="noStrike" cap="none"/>
                    </a:p>
                  </a:txBody>
                  <a:tcPr marL="91425" marR="91425" marT="91425" marB="91425">
                    <a:solidFill>
                      <a:srgbClr val="C9DAF8"/>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$13,879</a:t>
                      </a:r>
                      <a:endParaRPr sz="1300" u="none" strike="noStrike" cap="none"/>
                    </a:p>
                  </a:txBody>
                  <a:tcPr marL="91425" marR="91425" marT="91425" marB="91425">
                    <a:solidFill>
                      <a:srgbClr val="C9DAF8"/>
                    </a:solidFill>
                  </a:tcPr>
                </a:tc>
                <a:extLst>
                  <a:ext uri="{0D108BD9-81ED-4DB2-BD59-A6C34878D82A}">
                    <a16:rowId xmlns:a16="http://schemas.microsoft.com/office/drawing/2014/main" val="10006"/>
                  </a:ext>
                </a:extLst>
              </a:tr>
              <a:tr h="618125">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Nat. Avg</a:t>
                      </a: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3.87 HPRD (2.3 w CNA)</a:t>
                      </a: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1.7</a:t>
                      </a: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$14.77</a:t>
                      </a: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1,419,920</a:t>
                      </a: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None/>
                      </a:pPr>
                      <a:endParaRPr sz="1300" u="none" strike="noStrike" cap="none"/>
                    </a:p>
                  </a:txBody>
                  <a:tcPr marL="91425" marR="91425" marT="91425" marB="91425">
                    <a:solidFill>
                      <a:srgbClr val="D0E0E3"/>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US" sz="1300" u="none" strike="noStrike" cap="none"/>
                        <a:t>$13,063</a:t>
                      </a:r>
                      <a:endParaRPr sz="1300" u="none" strike="noStrike" cap="none"/>
                    </a:p>
                  </a:txBody>
                  <a:tcPr marL="91425" marR="91425" marT="91425" marB="91425">
                    <a:solidFill>
                      <a:srgbClr val="D0E0E3"/>
                    </a:solidFill>
                  </a:tcPr>
                </a:tc>
                <a:extLst>
                  <a:ext uri="{0D108BD9-81ED-4DB2-BD59-A6C34878D82A}">
                    <a16:rowId xmlns:a16="http://schemas.microsoft.com/office/drawing/2014/main" val="10007"/>
                  </a:ext>
                </a:extLst>
              </a:tr>
            </a:tbl>
          </a:graphicData>
        </a:graphic>
      </p:graphicFrame>
      <p:sp>
        <p:nvSpPr>
          <p:cNvPr id="79" name="Google Shape;79;p7"/>
          <p:cNvSpPr txBox="1"/>
          <p:nvPr/>
        </p:nvSpPr>
        <p:spPr>
          <a:xfrm>
            <a:off x="1760925" y="6322225"/>
            <a:ext cx="6715200" cy="303600"/>
          </a:xfrm>
          <a:prstGeom prst="rect">
            <a:avLst/>
          </a:prstGeom>
          <a:noFill/>
          <a:ln>
            <a:noFill/>
          </a:ln>
        </p:spPr>
        <p:txBody>
          <a:bodyPr spcFirstLastPara="1" wrap="square" lIns="91425" tIns="91425" rIns="91425" bIns="91425" anchor="t" anchorCtr="0">
            <a:noAutofit/>
          </a:bodyPr>
          <a:lstStyle/>
          <a:p>
            <a:pPr eaLnBrk="1" fontAlgn="auto" hangingPunct="1">
              <a:spcBef>
                <a:spcPts val="0"/>
              </a:spcBef>
              <a:spcAft>
                <a:spcPts val="0"/>
              </a:spcAft>
              <a:buClr>
                <a:srgbClr val="000000"/>
              </a:buClr>
            </a:pPr>
            <a:r>
              <a:rPr lang="en-US" sz="900" kern="0">
                <a:solidFill>
                  <a:srgbClr val="000000"/>
                </a:solidFill>
                <a:latin typeface="Trebuchet MS"/>
                <a:ea typeface="Trebuchet MS"/>
                <a:cs typeface="Trebuchet MS"/>
                <a:sym typeface="Trebuchet MS"/>
              </a:rPr>
              <a:t>*Employment per 1000 jobs: the number of jobs (employment) in the given occupation per 1,000 jobs in the given area</a:t>
            </a:r>
            <a:endParaRPr sz="900" kern="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3303544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8"/>
          <p:cNvSpPr txBox="1">
            <a:spLocks noGrp="1"/>
          </p:cNvSpPr>
          <p:nvPr>
            <p:ph type="title"/>
          </p:nvPr>
        </p:nvSpPr>
        <p:spPr>
          <a:xfrm>
            <a:off x="1981200" y="274637"/>
            <a:ext cx="8229600" cy="1143000"/>
          </a:xfrm>
          <a:prstGeom prst="rect">
            <a:avLst/>
          </a:prstGeom>
          <a:noFill/>
          <a:ln>
            <a:noFill/>
          </a:ln>
        </p:spPr>
        <p:txBody>
          <a:bodyPr spcFirstLastPara="1" wrap="square" lIns="91425" tIns="45700" rIns="91425" bIns="45700" anchor="ctr" anchorCtr="0">
            <a:noAutofit/>
          </a:bodyPr>
          <a:lstStyle/>
          <a:p>
            <a:pPr algn="ctr"/>
            <a:r>
              <a:rPr lang="en-US" b="1"/>
              <a:t>Initial Observations</a:t>
            </a:r>
            <a:endParaRPr b="1"/>
          </a:p>
        </p:txBody>
      </p:sp>
      <p:sp>
        <p:nvSpPr>
          <p:cNvPr id="86" name="Google Shape;86;p8"/>
          <p:cNvSpPr txBox="1">
            <a:spLocks noGrp="1"/>
          </p:cNvSpPr>
          <p:nvPr>
            <p:ph type="body" idx="1"/>
          </p:nvPr>
        </p:nvSpPr>
        <p:spPr>
          <a:xfrm>
            <a:off x="1784725" y="1371600"/>
            <a:ext cx="8229600" cy="5257800"/>
          </a:xfrm>
          <a:prstGeom prst="rect">
            <a:avLst/>
          </a:prstGeom>
          <a:noFill/>
          <a:ln>
            <a:noFill/>
          </a:ln>
        </p:spPr>
        <p:txBody>
          <a:bodyPr spcFirstLastPara="1" wrap="square" lIns="91425" tIns="45700" rIns="91425" bIns="45700" anchor="t" anchorCtr="0">
            <a:noAutofit/>
          </a:bodyPr>
          <a:lstStyle/>
          <a:p>
            <a:pPr indent="-336550">
              <a:spcBef>
                <a:spcPts val="0"/>
              </a:spcBef>
              <a:buClr>
                <a:srgbClr val="4D4D4D"/>
              </a:buClr>
              <a:buSzPts val="1700"/>
              <a:buFont typeface="Trebuchet MS"/>
              <a:buChar char="●"/>
            </a:pPr>
            <a:r>
              <a:rPr lang="en-US" sz="1700"/>
              <a:t>While nursing assistants are concentrated in nursing homes, they are paid similarly or less than nursing assistants working in hospitals, assisted living facilities, and home health.</a:t>
            </a:r>
            <a:r>
              <a:rPr lang="en-US" sz="1700" baseline="30000"/>
              <a:t>9</a:t>
            </a:r>
            <a:endParaRPr sz="1700" baseline="30000"/>
          </a:p>
          <a:p>
            <a:pPr indent="-336550">
              <a:spcBef>
                <a:spcPts val="0"/>
              </a:spcBef>
              <a:buClr>
                <a:srgbClr val="4D4D4D"/>
              </a:buClr>
              <a:buSzPts val="1700"/>
              <a:buFont typeface="Trebuchet MS"/>
              <a:buChar char="●"/>
            </a:pPr>
            <a:r>
              <a:rPr lang="en-US" sz="1700"/>
              <a:t>Many states that have passed mandates for staffing ratios had to do so with a waiver system that allows facilities to request regulatory relief based on regional nursing staffing shortage and other allowed exemptions.</a:t>
            </a:r>
            <a:endParaRPr sz="1700"/>
          </a:p>
          <a:p>
            <a:pPr indent="-336550">
              <a:spcBef>
                <a:spcPts val="0"/>
              </a:spcBef>
              <a:buClr>
                <a:srgbClr val="4D4D4D"/>
              </a:buClr>
              <a:buSzPts val="1700"/>
              <a:buFont typeface="Trebuchet MS"/>
              <a:buChar char="●"/>
            </a:pPr>
            <a:r>
              <a:rPr lang="en-US" sz="1700"/>
              <a:t>Facilities that cannot meet mandates may be forced to turn down admissions.</a:t>
            </a:r>
            <a:endParaRPr sz="1700"/>
          </a:p>
          <a:p>
            <a:pPr indent="-336550">
              <a:spcBef>
                <a:spcPts val="0"/>
              </a:spcBef>
              <a:buClr>
                <a:srgbClr val="4D4D4D"/>
              </a:buClr>
              <a:buSzPts val="1700"/>
              <a:buChar char="●"/>
            </a:pPr>
            <a:r>
              <a:rPr lang="en-US" sz="1700"/>
              <a:t>Higher staffing ratios and pay does not necessarily equate to quality.</a:t>
            </a:r>
            <a:endParaRPr sz="1700"/>
          </a:p>
          <a:p>
            <a:pPr indent="-336550">
              <a:spcBef>
                <a:spcPts val="0"/>
              </a:spcBef>
              <a:buClr>
                <a:srgbClr val="4D4D4D"/>
              </a:buClr>
              <a:buSzPts val="1700"/>
              <a:buFont typeface="Trebuchet MS"/>
              <a:buChar char="●"/>
            </a:pPr>
            <a:r>
              <a:rPr lang="en-US" sz="1700"/>
              <a:t>Depending on a state’s mandate and a facility's staffing structure, more emphasis may be placed on traditional nursing care to meet mandated ratios rather than personal care.</a:t>
            </a:r>
            <a:r>
              <a:rPr lang="en-US" sz="1700" baseline="30000"/>
              <a:t>8</a:t>
            </a:r>
            <a:endParaRPr sz="1700" baseline="30000"/>
          </a:p>
          <a:p>
            <a:pPr indent="-336550">
              <a:spcBef>
                <a:spcPts val="0"/>
              </a:spcBef>
              <a:buClr>
                <a:srgbClr val="4D4D4D"/>
              </a:buClr>
              <a:buSzPts val="1700"/>
              <a:buChar char="●"/>
            </a:pPr>
            <a:r>
              <a:rPr lang="en-US" sz="1700"/>
              <a:t>Virginia’s overall reported ratios match, if not exceed, the ratios mandated in other states, though improvement is needed in CNA HPRD.</a:t>
            </a:r>
            <a:endParaRPr sz="1700"/>
          </a:p>
          <a:p>
            <a:pPr indent="-336550">
              <a:spcBef>
                <a:spcPts val="0"/>
              </a:spcBef>
              <a:buClr>
                <a:srgbClr val="4D4D4D"/>
              </a:buClr>
              <a:buSzPts val="1700"/>
              <a:buChar char="●"/>
            </a:pPr>
            <a:r>
              <a:rPr lang="en-US" sz="1700"/>
              <a:t>Higer Medicaid expenditures per enrollee does not guarantee higher wages for CNAs nor improved nursing home quality outcomes.</a:t>
            </a:r>
            <a:endParaRPr sz="1700"/>
          </a:p>
          <a:p>
            <a:pPr indent="-336550">
              <a:spcBef>
                <a:spcPts val="0"/>
              </a:spcBef>
              <a:buClr>
                <a:srgbClr val="4D4D4D"/>
              </a:buClr>
              <a:buSzPts val="1700"/>
              <a:buFont typeface="Trebuchet MS"/>
              <a:buChar char="●"/>
            </a:pPr>
            <a:r>
              <a:rPr lang="en-US" sz="1700"/>
              <a:t>Mandating ratios does not solve the financing, recruitment, and retention infrastructure needed to adequately support nursing homes, staff, and their residents.  </a:t>
            </a:r>
            <a:endParaRPr sz="1700"/>
          </a:p>
        </p:txBody>
      </p:sp>
      <p:sp>
        <p:nvSpPr>
          <p:cNvPr id="87" name="Google Shape;87;p8"/>
          <p:cNvSpPr txBox="1">
            <a:spLocks noGrp="1"/>
          </p:cNvSpPr>
          <p:nvPr>
            <p:ph type="sldNum" idx="12"/>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fld id="{00000000-1234-1234-1234-123412341234}" type="slidenum">
              <a:rPr lang="en-US" kern="0"/>
              <a:pPr eaLnBrk="1" fontAlgn="auto" hangingPunct="1"/>
              <a:t>16</a:t>
            </a:fld>
            <a:endParaRPr kern="0"/>
          </a:p>
        </p:txBody>
      </p:sp>
    </p:spTree>
    <p:extLst>
      <p:ext uri="{BB962C8B-B14F-4D97-AF65-F5344CB8AC3E}">
        <p14:creationId xmlns:p14="http://schemas.microsoft.com/office/powerpoint/2010/main" val="123655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9"/>
          <p:cNvSpPr txBox="1">
            <a:spLocks noGrp="1"/>
          </p:cNvSpPr>
          <p:nvPr>
            <p:ph type="title"/>
          </p:nvPr>
        </p:nvSpPr>
        <p:spPr>
          <a:xfrm>
            <a:off x="2133600" y="122237"/>
            <a:ext cx="8229600" cy="1143000"/>
          </a:xfrm>
          <a:prstGeom prst="rect">
            <a:avLst/>
          </a:prstGeom>
          <a:noFill/>
          <a:ln>
            <a:noFill/>
          </a:ln>
        </p:spPr>
        <p:txBody>
          <a:bodyPr spcFirstLastPara="1" wrap="square" lIns="91425" tIns="45700" rIns="91425" bIns="45700" anchor="ctr" anchorCtr="0">
            <a:noAutofit/>
          </a:bodyPr>
          <a:lstStyle/>
          <a:p>
            <a:r>
              <a:rPr lang="en-US" b="1"/>
              <a:t>Opportunities for Recommendations</a:t>
            </a:r>
            <a:endParaRPr b="1"/>
          </a:p>
        </p:txBody>
      </p:sp>
      <p:sp>
        <p:nvSpPr>
          <p:cNvPr id="94" name="Google Shape;94;p9"/>
          <p:cNvSpPr txBox="1">
            <a:spLocks noGrp="1"/>
          </p:cNvSpPr>
          <p:nvPr>
            <p:ph type="sldNum" idx="12"/>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fld id="{00000000-1234-1234-1234-123412341234}" type="slidenum">
              <a:rPr lang="en-US" kern="0"/>
              <a:pPr eaLnBrk="1" fontAlgn="auto" hangingPunct="1"/>
              <a:t>17</a:t>
            </a:fld>
            <a:endParaRPr kern="0"/>
          </a:p>
        </p:txBody>
      </p:sp>
      <p:grpSp>
        <p:nvGrpSpPr>
          <p:cNvPr id="95" name="Google Shape;95;p9"/>
          <p:cNvGrpSpPr/>
          <p:nvPr/>
        </p:nvGrpSpPr>
        <p:grpSpPr>
          <a:xfrm>
            <a:off x="1707390" y="5059180"/>
            <a:ext cx="6605607" cy="1137001"/>
            <a:chOff x="1593000" y="2322567"/>
            <a:chExt cx="5957975" cy="643501"/>
          </a:xfrm>
        </p:grpSpPr>
        <p:sp>
          <p:nvSpPr>
            <p:cNvPr id="96" name="Google Shape;96;p9"/>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97" name="Google Shape;97;p9"/>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98" name="Google Shape;98;p9"/>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99" name="Google Shape;99;p9"/>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eaLnBrk="1" fontAlgn="auto" hangingPunct="1">
                <a:lnSpc>
                  <a:spcPct val="115000"/>
                </a:lnSpc>
                <a:spcBef>
                  <a:spcPts val="0"/>
                </a:spcBef>
                <a:spcAft>
                  <a:spcPts val="0"/>
                </a:spcAft>
                <a:buClr>
                  <a:srgbClr val="000000"/>
                </a:buClr>
                <a:buSzPts val="1000"/>
              </a:pPr>
              <a:r>
                <a:rPr lang="en-US" sz="1000" kern="0" dirty="0" smtClean="0">
                  <a:solidFill>
                    <a:srgbClr val="FFFFFF"/>
                  </a:solidFill>
                  <a:latin typeface="Roboto Medium"/>
                  <a:ea typeface="Roboto Medium"/>
                  <a:cs typeface="Roboto Medium"/>
                  <a:sym typeface="Roboto Medium"/>
                </a:rPr>
                <a:t>Statute/Regulation</a:t>
              </a:r>
              <a:endParaRPr sz="1000" kern="0" dirty="0">
                <a:solidFill>
                  <a:srgbClr val="FFFFFF"/>
                </a:solidFill>
                <a:latin typeface="Roboto"/>
                <a:ea typeface="Roboto"/>
                <a:cs typeface="Roboto"/>
                <a:sym typeface="Roboto"/>
              </a:endParaRPr>
            </a:p>
          </p:txBody>
        </p:sp>
        <p:sp>
          <p:nvSpPr>
            <p:cNvPr id="100" name="Google Shape;100;p9"/>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6862"/>
                </a:srgbClr>
              </a:outerShdw>
            </a:effectLst>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01" name="Google Shape;101;p9"/>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eaLnBrk="1" fontAlgn="auto" hangingPunct="1">
                <a:spcBef>
                  <a:spcPts val="0"/>
                </a:spcBef>
                <a:spcAft>
                  <a:spcPts val="0"/>
                </a:spcAft>
                <a:buClr>
                  <a:srgbClr val="000000"/>
                </a:buClr>
                <a:buSzPts val="2600"/>
              </a:pPr>
              <a:r>
                <a:rPr lang="en-US" sz="2600" kern="0">
                  <a:solidFill>
                    <a:srgbClr val="FFFFFF"/>
                  </a:solidFill>
                  <a:latin typeface="Roboto Thin"/>
                  <a:ea typeface="Roboto Thin"/>
                  <a:cs typeface="Roboto Thin"/>
                  <a:sym typeface="Roboto Thin"/>
                </a:rPr>
                <a:t>04</a:t>
              </a:r>
              <a:endParaRPr sz="2600" kern="0">
                <a:solidFill>
                  <a:srgbClr val="FFFFFF"/>
                </a:solidFill>
                <a:latin typeface="Roboto Thin"/>
                <a:ea typeface="Roboto Thin"/>
                <a:cs typeface="Roboto Thin"/>
                <a:sym typeface="Roboto Thin"/>
              </a:endParaRPr>
            </a:p>
          </p:txBody>
        </p:sp>
        <p:sp>
          <p:nvSpPr>
            <p:cNvPr id="102" name="Google Shape;102;p9"/>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indent="-279400" eaLnBrk="1" fontAlgn="auto" hangingPunct="1">
                <a:lnSpc>
                  <a:spcPct val="115000"/>
                </a:lnSpc>
                <a:spcBef>
                  <a:spcPts val="0"/>
                </a:spcBef>
                <a:spcAft>
                  <a:spcPts val="0"/>
                </a:spcAft>
                <a:buClr>
                  <a:srgbClr val="A72A1E"/>
                </a:buClr>
                <a:buSzPts val="800"/>
                <a:buFont typeface="Roboto"/>
                <a:buChar char="●"/>
              </a:pPr>
              <a:r>
                <a:rPr lang="en-US" sz="900" kern="0" dirty="0" smtClean="0">
                  <a:solidFill>
                    <a:srgbClr val="A72A1E"/>
                  </a:solidFill>
                  <a:latin typeface="Roboto"/>
                  <a:ea typeface="Roboto"/>
                  <a:cs typeface="Roboto"/>
                  <a:sym typeface="Roboto"/>
                </a:rPr>
                <a:t>Following intentional workforce development initiatives, explore statutory changes for minimum </a:t>
              </a:r>
              <a:r>
                <a:rPr lang="en-US" sz="900" kern="0" dirty="0">
                  <a:solidFill>
                    <a:srgbClr val="A72A1E"/>
                  </a:solidFill>
                  <a:latin typeface="Roboto"/>
                  <a:ea typeface="Roboto"/>
                  <a:cs typeface="Roboto"/>
                  <a:sym typeface="Roboto"/>
                </a:rPr>
                <a:t>staffing ratios for licensed nursing homes.</a:t>
              </a:r>
              <a:endParaRPr sz="900" kern="0" dirty="0">
                <a:solidFill>
                  <a:srgbClr val="A72A1E"/>
                </a:solidFill>
                <a:latin typeface="Roboto"/>
                <a:ea typeface="Roboto"/>
                <a:cs typeface="Roboto"/>
                <a:sym typeface="Roboto"/>
              </a:endParaRPr>
            </a:p>
          </p:txBody>
        </p:sp>
      </p:grpSp>
      <p:grpSp>
        <p:nvGrpSpPr>
          <p:cNvPr id="103" name="Google Shape;103;p9"/>
          <p:cNvGrpSpPr/>
          <p:nvPr/>
        </p:nvGrpSpPr>
        <p:grpSpPr>
          <a:xfrm>
            <a:off x="1707390" y="3951703"/>
            <a:ext cx="6605607" cy="1116023"/>
            <a:chOff x="1593000" y="2322567"/>
            <a:chExt cx="5957975" cy="643501"/>
          </a:xfrm>
        </p:grpSpPr>
        <p:sp>
          <p:nvSpPr>
            <p:cNvPr id="104" name="Google Shape;104;p9"/>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05" name="Google Shape;105;p9"/>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06" name="Google Shape;106;p9"/>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07" name="Google Shape;107;p9"/>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eaLnBrk="1" fontAlgn="auto" hangingPunct="1">
                <a:lnSpc>
                  <a:spcPct val="115000"/>
                </a:lnSpc>
                <a:spcBef>
                  <a:spcPts val="0"/>
                </a:spcBef>
                <a:spcAft>
                  <a:spcPts val="0"/>
                </a:spcAft>
                <a:buClr>
                  <a:srgbClr val="000000"/>
                </a:buClr>
                <a:buSzPts val="1000"/>
              </a:pPr>
              <a:r>
                <a:rPr lang="en-US" sz="1000" kern="0">
                  <a:solidFill>
                    <a:srgbClr val="FFFFFF"/>
                  </a:solidFill>
                  <a:latin typeface="Roboto Medium"/>
                  <a:ea typeface="Roboto Medium"/>
                  <a:cs typeface="Roboto Medium"/>
                  <a:sym typeface="Roboto Medium"/>
                </a:rPr>
                <a:t>Financing</a:t>
              </a:r>
              <a:endParaRPr sz="1000" kern="0">
                <a:solidFill>
                  <a:srgbClr val="FFFFFF"/>
                </a:solidFill>
                <a:latin typeface="Roboto"/>
                <a:ea typeface="Roboto"/>
                <a:cs typeface="Roboto"/>
                <a:sym typeface="Roboto"/>
              </a:endParaRPr>
            </a:p>
          </p:txBody>
        </p:sp>
        <p:sp>
          <p:nvSpPr>
            <p:cNvPr id="108" name="Google Shape;108;p9"/>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6862"/>
                </a:srgbClr>
              </a:outerShdw>
            </a:effectLst>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09" name="Google Shape;109;p9"/>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eaLnBrk="1" fontAlgn="auto" hangingPunct="1">
                <a:spcBef>
                  <a:spcPts val="0"/>
                </a:spcBef>
                <a:spcAft>
                  <a:spcPts val="0"/>
                </a:spcAft>
                <a:buClr>
                  <a:srgbClr val="000000"/>
                </a:buClr>
                <a:buSzPts val="2600"/>
              </a:pPr>
              <a:r>
                <a:rPr lang="en-US" sz="2600" kern="0">
                  <a:solidFill>
                    <a:srgbClr val="FFFFFF"/>
                  </a:solidFill>
                  <a:latin typeface="Roboto Thin"/>
                  <a:ea typeface="Roboto Thin"/>
                  <a:cs typeface="Roboto Thin"/>
                  <a:sym typeface="Roboto Thin"/>
                </a:rPr>
                <a:t>03</a:t>
              </a:r>
              <a:endParaRPr sz="2600" kern="0">
                <a:solidFill>
                  <a:srgbClr val="FFFFFF"/>
                </a:solidFill>
                <a:latin typeface="Roboto Thin"/>
                <a:ea typeface="Roboto Thin"/>
                <a:cs typeface="Roboto Thin"/>
                <a:sym typeface="Roboto Thin"/>
              </a:endParaRPr>
            </a:p>
          </p:txBody>
        </p:sp>
        <p:sp>
          <p:nvSpPr>
            <p:cNvPr id="110" name="Google Shape;110;p9"/>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indent="-285750" eaLnBrk="1" fontAlgn="auto" hangingPunct="1">
                <a:lnSpc>
                  <a:spcPct val="115000"/>
                </a:lnSpc>
                <a:spcBef>
                  <a:spcPts val="0"/>
                </a:spcBef>
                <a:spcAft>
                  <a:spcPts val="0"/>
                </a:spcAft>
                <a:buClr>
                  <a:srgbClr val="A72A1E"/>
                </a:buClr>
                <a:buSzPts val="900"/>
                <a:buFont typeface="Roboto"/>
                <a:buChar char="●"/>
              </a:pPr>
              <a:r>
                <a:rPr lang="en-US" sz="900" kern="0" dirty="0">
                  <a:solidFill>
                    <a:srgbClr val="A72A1E"/>
                  </a:solidFill>
                  <a:latin typeface="Roboto"/>
                  <a:ea typeface="Roboto"/>
                  <a:cs typeface="Roboto"/>
                  <a:sym typeface="Roboto"/>
                </a:rPr>
                <a:t>Convene the Board of Nursing, Virginia Nurses Association, VHCA, VAHP, </a:t>
              </a:r>
              <a:r>
                <a:rPr lang="en-US" sz="900" kern="0" dirty="0" err="1">
                  <a:solidFill>
                    <a:srgbClr val="A72A1E"/>
                  </a:solidFill>
                  <a:latin typeface="Roboto"/>
                  <a:ea typeface="Roboto"/>
                  <a:cs typeface="Roboto"/>
                  <a:sym typeface="Roboto"/>
                </a:rPr>
                <a:t>LeadingAge</a:t>
              </a:r>
              <a:r>
                <a:rPr lang="en-US" sz="900" kern="0" dirty="0">
                  <a:solidFill>
                    <a:srgbClr val="A72A1E"/>
                  </a:solidFill>
                  <a:latin typeface="Roboto"/>
                  <a:ea typeface="Roboto"/>
                  <a:cs typeface="Roboto"/>
                  <a:sym typeface="Roboto"/>
                </a:rPr>
                <a:t> Virginia, VHHA, providers, VDH, and others to develop strategies and a budget to increase funding to nursing homes dedicated to CNA wage increases, workforce development, and retention.</a:t>
              </a:r>
              <a:endParaRPr sz="900" kern="0" dirty="0">
                <a:solidFill>
                  <a:srgbClr val="A72A1E"/>
                </a:solidFill>
                <a:latin typeface="Roboto"/>
                <a:ea typeface="Roboto"/>
                <a:cs typeface="Roboto"/>
                <a:sym typeface="Roboto"/>
              </a:endParaRPr>
            </a:p>
          </p:txBody>
        </p:sp>
      </p:grpSp>
      <p:grpSp>
        <p:nvGrpSpPr>
          <p:cNvPr id="111" name="Google Shape;111;p9"/>
          <p:cNvGrpSpPr/>
          <p:nvPr/>
        </p:nvGrpSpPr>
        <p:grpSpPr>
          <a:xfrm>
            <a:off x="1707390" y="2719302"/>
            <a:ext cx="6605607" cy="1277413"/>
            <a:chOff x="1593000" y="2322567"/>
            <a:chExt cx="5957975" cy="643501"/>
          </a:xfrm>
        </p:grpSpPr>
        <p:sp>
          <p:nvSpPr>
            <p:cNvPr id="112" name="Google Shape;112;p9"/>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13" name="Google Shape;113;p9"/>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14" name="Google Shape;114;p9"/>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15" name="Google Shape;115;p9"/>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eaLnBrk="1" fontAlgn="auto" hangingPunct="1">
                <a:lnSpc>
                  <a:spcPct val="115000"/>
                </a:lnSpc>
                <a:spcBef>
                  <a:spcPts val="0"/>
                </a:spcBef>
                <a:spcAft>
                  <a:spcPts val="0"/>
                </a:spcAft>
                <a:buClr>
                  <a:srgbClr val="000000"/>
                </a:buClr>
                <a:buSzPts val="1000"/>
              </a:pPr>
              <a:r>
                <a:rPr lang="en-US" sz="1000" kern="0">
                  <a:solidFill>
                    <a:srgbClr val="FFFFFF"/>
                  </a:solidFill>
                  <a:latin typeface="Roboto Medium"/>
                  <a:ea typeface="Roboto Medium"/>
                  <a:cs typeface="Roboto Medium"/>
                  <a:sym typeface="Roboto Medium"/>
                </a:rPr>
                <a:t>Workforce Recruitment and Retention</a:t>
              </a:r>
              <a:endParaRPr sz="1000" kern="0">
                <a:solidFill>
                  <a:srgbClr val="FFFFFF"/>
                </a:solidFill>
                <a:latin typeface="Roboto"/>
                <a:ea typeface="Roboto"/>
                <a:cs typeface="Roboto"/>
                <a:sym typeface="Roboto"/>
              </a:endParaRPr>
            </a:p>
          </p:txBody>
        </p:sp>
        <p:sp>
          <p:nvSpPr>
            <p:cNvPr id="116" name="Google Shape;116;p9"/>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6862"/>
                </a:srgbClr>
              </a:outerShdw>
            </a:effectLst>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17" name="Google Shape;117;p9"/>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eaLnBrk="1" fontAlgn="auto" hangingPunct="1">
                <a:spcBef>
                  <a:spcPts val="0"/>
                </a:spcBef>
                <a:spcAft>
                  <a:spcPts val="0"/>
                </a:spcAft>
                <a:buClr>
                  <a:srgbClr val="000000"/>
                </a:buClr>
                <a:buSzPts val="2600"/>
              </a:pPr>
              <a:r>
                <a:rPr lang="en-US" sz="2600" kern="0">
                  <a:solidFill>
                    <a:srgbClr val="FFFFFF"/>
                  </a:solidFill>
                  <a:latin typeface="Roboto Thin"/>
                  <a:ea typeface="Roboto Thin"/>
                  <a:cs typeface="Roboto Thin"/>
                  <a:sym typeface="Roboto Thin"/>
                </a:rPr>
                <a:t>02</a:t>
              </a:r>
              <a:endParaRPr sz="2600" kern="0">
                <a:solidFill>
                  <a:srgbClr val="FFFFFF"/>
                </a:solidFill>
                <a:latin typeface="Roboto Thin"/>
                <a:ea typeface="Roboto Thin"/>
                <a:cs typeface="Roboto Thin"/>
                <a:sym typeface="Roboto Thin"/>
              </a:endParaRPr>
            </a:p>
          </p:txBody>
        </p:sp>
        <p:sp>
          <p:nvSpPr>
            <p:cNvPr id="118" name="Google Shape;118;p9"/>
            <p:cNvSpPr/>
            <p:nvPr/>
          </p:nvSpPr>
          <p:spPr>
            <a:xfrm>
              <a:off x="4387860" y="2323751"/>
              <a:ext cx="3106500" cy="642300"/>
            </a:xfrm>
            <a:prstGeom prst="rect">
              <a:avLst/>
            </a:prstGeom>
            <a:noFill/>
            <a:ln>
              <a:noFill/>
            </a:ln>
          </p:spPr>
          <p:txBody>
            <a:bodyPr spcFirstLastPara="1" wrap="square" lIns="91425" tIns="91425" rIns="91425" bIns="91425" anchor="ctr" anchorCtr="0">
              <a:noAutofit/>
            </a:bodyPr>
            <a:lstStyle/>
            <a:p>
              <a:pPr marL="457200" indent="-285750" eaLnBrk="1" fontAlgn="auto" hangingPunct="1">
                <a:lnSpc>
                  <a:spcPct val="115000"/>
                </a:lnSpc>
                <a:spcBef>
                  <a:spcPts val="0"/>
                </a:spcBef>
                <a:spcAft>
                  <a:spcPts val="0"/>
                </a:spcAft>
                <a:buClr>
                  <a:srgbClr val="A72A1E"/>
                </a:buClr>
                <a:buSzPts val="900"/>
                <a:buFont typeface="Roboto"/>
                <a:buChar char="●"/>
              </a:pPr>
              <a:r>
                <a:rPr lang="en-US" sz="900" kern="0">
                  <a:solidFill>
                    <a:srgbClr val="A72A1E"/>
                  </a:solidFill>
                  <a:latin typeface="Roboto"/>
                  <a:ea typeface="Roboto"/>
                  <a:cs typeface="Roboto"/>
                  <a:sym typeface="Roboto"/>
                </a:rPr>
                <a:t>Develop a plan for career ladders in partnership with the Board of Nursing, Virginia Nurses Association, VHCA, LeadingAge Virginia, VHHA, providers, VDH, etc.</a:t>
              </a:r>
              <a:endParaRPr sz="900" kern="0">
                <a:solidFill>
                  <a:srgbClr val="A72A1E"/>
                </a:solidFill>
                <a:latin typeface="Roboto"/>
                <a:ea typeface="Roboto"/>
                <a:cs typeface="Roboto"/>
                <a:sym typeface="Roboto"/>
              </a:endParaRPr>
            </a:p>
            <a:p>
              <a:pPr marL="457200" indent="-285750" eaLnBrk="1" fontAlgn="auto" hangingPunct="1">
                <a:lnSpc>
                  <a:spcPct val="115000"/>
                </a:lnSpc>
                <a:spcBef>
                  <a:spcPts val="0"/>
                </a:spcBef>
                <a:spcAft>
                  <a:spcPts val="0"/>
                </a:spcAft>
                <a:buClr>
                  <a:srgbClr val="A72A1E"/>
                </a:buClr>
                <a:buSzPts val="900"/>
                <a:buFont typeface="Roboto"/>
                <a:buChar char="●"/>
              </a:pPr>
              <a:r>
                <a:rPr lang="en-US" sz="900" kern="0">
                  <a:solidFill>
                    <a:srgbClr val="A72A1E"/>
                  </a:solidFill>
                  <a:latin typeface="Roboto"/>
                  <a:ea typeface="Roboto"/>
                  <a:cs typeface="Roboto"/>
                  <a:sym typeface="Roboto"/>
                </a:rPr>
                <a:t>Develop an education and outbreak campaign with the Board of Nursing, VNA, VHCA, LeadingAge Virginia, VHHA, providers,  VDH, and others to engage high school students in their career planning.</a:t>
              </a:r>
              <a:endParaRPr sz="900" kern="0">
                <a:solidFill>
                  <a:srgbClr val="A72A1E"/>
                </a:solidFill>
                <a:latin typeface="Roboto"/>
                <a:ea typeface="Roboto"/>
                <a:cs typeface="Roboto"/>
                <a:sym typeface="Roboto"/>
              </a:endParaRPr>
            </a:p>
          </p:txBody>
        </p:sp>
      </p:grpSp>
      <p:grpSp>
        <p:nvGrpSpPr>
          <p:cNvPr id="119" name="Google Shape;119;p9"/>
          <p:cNvGrpSpPr/>
          <p:nvPr/>
        </p:nvGrpSpPr>
        <p:grpSpPr>
          <a:xfrm>
            <a:off x="1707517" y="1296128"/>
            <a:ext cx="6605607" cy="1401222"/>
            <a:chOff x="1593000" y="2322567"/>
            <a:chExt cx="5957975" cy="643501"/>
          </a:xfrm>
        </p:grpSpPr>
        <p:sp>
          <p:nvSpPr>
            <p:cNvPr id="120" name="Google Shape;120;p9"/>
            <p:cNvSpPr/>
            <p:nvPr/>
          </p:nvSpPr>
          <p:spPr>
            <a:xfrm>
              <a:off x="3728375" y="2322568"/>
              <a:ext cx="3822600" cy="643500"/>
            </a:xfrm>
            <a:prstGeom prst="rect">
              <a:avLst/>
            </a:prstGeom>
            <a:solidFill>
              <a:srgbClr val="EEEEE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21" name="Google Shape;121;p9"/>
            <p:cNvSpPr/>
            <p:nvPr/>
          </p:nvSpPr>
          <p:spPr>
            <a:xfrm flipH="1">
              <a:off x="2283025" y="2322575"/>
              <a:ext cx="1844400" cy="642600"/>
            </a:xfrm>
            <a:prstGeom prst="rect">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22" name="Google Shape;122;p9"/>
            <p:cNvSpPr/>
            <p:nvPr/>
          </p:nvSpPr>
          <p:spPr>
            <a:xfrm rot="-5400000">
              <a:off x="3501574" y="1934671"/>
              <a:ext cx="643356" cy="1419149"/>
            </a:xfrm>
            <a:prstGeom prst="flowChartOffpageConnector">
              <a:avLst/>
            </a:prstGeom>
            <a:solidFill>
              <a:srgbClr val="A72A1E"/>
            </a:solidFill>
            <a:ln>
              <a:noFill/>
            </a:ln>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23" name="Google Shape;123;p9"/>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eaLnBrk="1" fontAlgn="auto" hangingPunct="1">
                <a:lnSpc>
                  <a:spcPct val="115000"/>
                </a:lnSpc>
                <a:spcBef>
                  <a:spcPts val="0"/>
                </a:spcBef>
                <a:spcAft>
                  <a:spcPts val="0"/>
                </a:spcAft>
                <a:buClr>
                  <a:srgbClr val="000000"/>
                </a:buClr>
                <a:buSzPts val="1000"/>
              </a:pPr>
              <a:r>
                <a:rPr lang="en-US" sz="1000" kern="0">
                  <a:solidFill>
                    <a:srgbClr val="FFFFFF"/>
                  </a:solidFill>
                  <a:latin typeface="Roboto Medium"/>
                  <a:ea typeface="Roboto Medium"/>
                  <a:cs typeface="Roboto Medium"/>
                  <a:sym typeface="Roboto Medium"/>
                </a:rPr>
                <a:t>Workforce Development and Quality Improvement</a:t>
              </a:r>
              <a:endParaRPr sz="1000" kern="0">
                <a:solidFill>
                  <a:srgbClr val="FFFFFF"/>
                </a:solidFill>
                <a:latin typeface="Roboto"/>
                <a:ea typeface="Roboto"/>
                <a:cs typeface="Roboto"/>
                <a:sym typeface="Roboto"/>
              </a:endParaRPr>
            </a:p>
          </p:txBody>
        </p:sp>
        <p:sp>
          <p:nvSpPr>
            <p:cNvPr id="124" name="Google Shape;124;p9"/>
            <p:cNvSpPr/>
            <p:nvPr/>
          </p:nvSpPr>
          <p:spPr>
            <a:xfrm>
              <a:off x="1593000" y="2322568"/>
              <a:ext cx="690000" cy="642300"/>
            </a:xfrm>
            <a:prstGeom prst="rect">
              <a:avLst/>
            </a:prstGeom>
            <a:solidFill>
              <a:srgbClr val="B02C20"/>
            </a:solidFill>
            <a:ln>
              <a:noFill/>
            </a:ln>
            <a:effectLst>
              <a:outerShdw blurRad="71438" dist="28575" dir="2700000" algn="bl" rotWithShape="0">
                <a:srgbClr val="000000">
                  <a:alpha val="16862"/>
                </a:srgbClr>
              </a:outerShdw>
            </a:effectLst>
          </p:spPr>
          <p:txBody>
            <a:bodyPr spcFirstLastPara="1" wrap="square" lIns="91425" tIns="91425" rIns="91425" bIns="91425" anchor="ctr" anchorCtr="0">
              <a:noAutofit/>
            </a:bodyPr>
            <a:lstStyle/>
            <a:p>
              <a:pPr eaLnBrk="1" fontAlgn="auto" hangingPunct="1">
                <a:spcBef>
                  <a:spcPts val="0"/>
                </a:spcBef>
                <a:spcAft>
                  <a:spcPts val="0"/>
                </a:spcAft>
                <a:buClr>
                  <a:srgbClr val="000000"/>
                </a:buClr>
                <a:buSzPts val="1400"/>
              </a:pPr>
              <a:endParaRPr sz="1400" kern="0">
                <a:solidFill>
                  <a:srgbClr val="000000"/>
                </a:solidFill>
                <a:latin typeface="Arial"/>
                <a:ea typeface="Arial"/>
                <a:cs typeface="Arial"/>
                <a:sym typeface="Arial"/>
              </a:endParaRPr>
            </a:p>
          </p:txBody>
        </p:sp>
        <p:sp>
          <p:nvSpPr>
            <p:cNvPr id="125" name="Google Shape;125;p9"/>
            <p:cNvSpPr/>
            <p:nvPr/>
          </p:nvSpPr>
          <p:spPr>
            <a:xfrm>
              <a:off x="1593000" y="2322575"/>
              <a:ext cx="690000" cy="642600"/>
            </a:xfrm>
            <a:prstGeom prst="rect">
              <a:avLst/>
            </a:prstGeom>
            <a:solidFill>
              <a:srgbClr val="BE2F22"/>
            </a:solidFill>
            <a:ln>
              <a:noFill/>
            </a:ln>
          </p:spPr>
          <p:txBody>
            <a:bodyPr spcFirstLastPara="1" wrap="square" lIns="91425" tIns="91425" rIns="91425" bIns="91425" anchor="ctr" anchorCtr="0">
              <a:noAutofit/>
            </a:bodyPr>
            <a:lstStyle/>
            <a:p>
              <a:pPr algn="ctr" eaLnBrk="1" fontAlgn="auto" hangingPunct="1">
                <a:spcBef>
                  <a:spcPts val="0"/>
                </a:spcBef>
                <a:spcAft>
                  <a:spcPts val="0"/>
                </a:spcAft>
                <a:buClr>
                  <a:srgbClr val="000000"/>
                </a:buClr>
                <a:buSzPts val="2600"/>
              </a:pPr>
              <a:r>
                <a:rPr lang="en-US" sz="2600" kern="0">
                  <a:solidFill>
                    <a:srgbClr val="FFFFFF"/>
                  </a:solidFill>
                  <a:latin typeface="Roboto Thin"/>
                  <a:ea typeface="Roboto Thin"/>
                  <a:cs typeface="Roboto Thin"/>
                  <a:sym typeface="Roboto Thin"/>
                </a:rPr>
                <a:t>01</a:t>
              </a:r>
              <a:endParaRPr sz="2600" kern="0">
                <a:solidFill>
                  <a:srgbClr val="FFFFFF"/>
                </a:solidFill>
                <a:latin typeface="Roboto Thin"/>
                <a:ea typeface="Roboto Thin"/>
                <a:cs typeface="Roboto Thin"/>
                <a:sym typeface="Roboto Thin"/>
              </a:endParaRPr>
            </a:p>
          </p:txBody>
        </p:sp>
        <p:sp>
          <p:nvSpPr>
            <p:cNvPr id="126" name="Google Shape;126;p9"/>
            <p:cNvSpPr/>
            <p:nvPr/>
          </p:nvSpPr>
          <p:spPr>
            <a:xfrm>
              <a:off x="4387858" y="2323746"/>
              <a:ext cx="3162900" cy="642300"/>
            </a:xfrm>
            <a:prstGeom prst="rect">
              <a:avLst/>
            </a:prstGeom>
            <a:noFill/>
            <a:ln>
              <a:noFill/>
            </a:ln>
          </p:spPr>
          <p:txBody>
            <a:bodyPr spcFirstLastPara="1" wrap="square" lIns="91425" tIns="91425" rIns="91425" bIns="91425" anchor="ctr" anchorCtr="0">
              <a:noAutofit/>
            </a:bodyPr>
            <a:lstStyle/>
            <a:p>
              <a:pPr marL="457200" indent="-285750" eaLnBrk="1" fontAlgn="auto" hangingPunct="1">
                <a:lnSpc>
                  <a:spcPct val="115000"/>
                </a:lnSpc>
                <a:spcBef>
                  <a:spcPts val="0"/>
                </a:spcBef>
                <a:spcAft>
                  <a:spcPts val="0"/>
                </a:spcAft>
                <a:buClr>
                  <a:srgbClr val="000000"/>
                </a:buClr>
                <a:buSzPts val="900"/>
                <a:buFont typeface="Roboto"/>
                <a:buChar char="●"/>
              </a:pPr>
              <a:r>
                <a:rPr lang="en-US" sz="900" kern="0">
                  <a:solidFill>
                    <a:srgbClr val="A72A1E"/>
                  </a:solidFill>
                  <a:latin typeface="Roboto"/>
                  <a:ea typeface="Roboto"/>
                  <a:cs typeface="Roboto"/>
                  <a:sym typeface="Roboto"/>
                </a:rPr>
                <a:t>Amend regulations (</a:t>
              </a:r>
              <a:r>
                <a:rPr lang="en-US" sz="900" u="sng" kern="0">
                  <a:solidFill>
                    <a:srgbClr val="009999"/>
                  </a:solidFill>
                  <a:latin typeface="Roboto"/>
                  <a:ea typeface="Roboto"/>
                  <a:cs typeface="Roboto"/>
                  <a:sym typeface="Roboto"/>
                  <a:hlinkClick r:id="rId3"/>
                </a:rPr>
                <a:t>18VAC90-25-80</a:t>
              </a:r>
              <a:r>
                <a:rPr lang="en-US" sz="900" kern="0">
                  <a:solidFill>
                    <a:srgbClr val="A72A1E"/>
                  </a:solidFill>
                  <a:latin typeface="Roboto"/>
                  <a:ea typeface="Roboto"/>
                  <a:cs typeface="Roboto"/>
                  <a:sym typeface="Roboto"/>
                </a:rPr>
                <a:t>) to require continuing education for recertification.</a:t>
              </a:r>
              <a:endParaRPr sz="900" kern="0">
                <a:solidFill>
                  <a:srgbClr val="A72A1E"/>
                </a:solidFill>
                <a:latin typeface="Roboto"/>
                <a:ea typeface="Roboto"/>
                <a:cs typeface="Roboto"/>
                <a:sym typeface="Roboto"/>
              </a:endParaRPr>
            </a:p>
            <a:p>
              <a:pPr marL="457200" indent="-285750" eaLnBrk="1" fontAlgn="auto" hangingPunct="1">
                <a:lnSpc>
                  <a:spcPct val="115000"/>
                </a:lnSpc>
                <a:spcBef>
                  <a:spcPts val="0"/>
                </a:spcBef>
                <a:spcAft>
                  <a:spcPts val="0"/>
                </a:spcAft>
                <a:buClr>
                  <a:srgbClr val="A72A1E"/>
                </a:buClr>
                <a:buSzPts val="900"/>
                <a:buFont typeface="Roboto"/>
                <a:buChar char="●"/>
              </a:pPr>
              <a:r>
                <a:rPr lang="en-US" sz="900" kern="0">
                  <a:solidFill>
                    <a:srgbClr val="A72A1E"/>
                  </a:solidFill>
                  <a:latin typeface="Roboto"/>
                  <a:ea typeface="Roboto"/>
                  <a:cs typeface="Roboto"/>
                  <a:sym typeface="Roboto"/>
                </a:rPr>
                <a:t>Amend regulations (</a:t>
              </a:r>
              <a:r>
                <a:rPr lang="en-US" sz="900" u="sng" kern="0">
                  <a:solidFill>
                    <a:srgbClr val="009999"/>
                  </a:solidFill>
                  <a:latin typeface="Roboto"/>
                  <a:ea typeface="Roboto"/>
                  <a:cs typeface="Roboto"/>
                  <a:sym typeface="Roboto"/>
                  <a:hlinkClick r:id="rId3"/>
                </a:rPr>
                <a:t>18VAC90-25-80</a:t>
              </a:r>
              <a:r>
                <a:rPr lang="en-US" sz="900" kern="0">
                  <a:solidFill>
                    <a:srgbClr val="A72A1E"/>
                  </a:solidFill>
                  <a:latin typeface="Roboto"/>
                  <a:ea typeface="Roboto"/>
                  <a:cs typeface="Roboto"/>
                  <a:sym typeface="Roboto"/>
                </a:rPr>
                <a:t>) to require more than 40 hours of clinical experience for certification.</a:t>
              </a:r>
              <a:endParaRPr sz="900" kern="0">
                <a:solidFill>
                  <a:srgbClr val="A72A1E"/>
                </a:solidFill>
                <a:latin typeface="Roboto"/>
                <a:ea typeface="Roboto"/>
                <a:cs typeface="Roboto"/>
                <a:sym typeface="Roboto"/>
              </a:endParaRPr>
            </a:p>
            <a:p>
              <a:pPr marL="457200" indent="-285750" eaLnBrk="1" fontAlgn="auto" hangingPunct="1">
                <a:lnSpc>
                  <a:spcPct val="115000"/>
                </a:lnSpc>
                <a:spcBef>
                  <a:spcPts val="0"/>
                </a:spcBef>
                <a:spcAft>
                  <a:spcPts val="0"/>
                </a:spcAft>
                <a:buClr>
                  <a:srgbClr val="A72A1E"/>
                </a:buClr>
                <a:buSzPts val="900"/>
                <a:buFont typeface="Roboto"/>
                <a:buChar char="●"/>
              </a:pPr>
              <a:r>
                <a:rPr lang="en-US" sz="900" kern="0">
                  <a:solidFill>
                    <a:srgbClr val="A72A1E"/>
                  </a:solidFill>
                  <a:latin typeface="Roboto"/>
                  <a:ea typeface="Roboto"/>
                  <a:cs typeface="Roboto"/>
                  <a:sym typeface="Roboto"/>
                </a:rPr>
                <a:t>Amend regulations (</a:t>
              </a:r>
              <a:r>
                <a:rPr lang="en-US" sz="900" u="sng" kern="0">
                  <a:solidFill>
                    <a:srgbClr val="009999"/>
                  </a:solidFill>
                  <a:latin typeface="Roboto"/>
                  <a:ea typeface="Roboto"/>
                  <a:cs typeface="Roboto"/>
                  <a:sym typeface="Roboto"/>
                  <a:hlinkClick r:id="rId4"/>
                </a:rPr>
                <a:t>18VAC90-26-30</a:t>
              </a:r>
              <a:r>
                <a:rPr lang="en-US" sz="900" kern="0">
                  <a:solidFill>
                    <a:srgbClr val="A72A1E"/>
                  </a:solidFill>
                  <a:latin typeface="Roboto"/>
                  <a:ea typeface="Roboto"/>
                  <a:cs typeface="Roboto"/>
                  <a:sym typeface="Roboto"/>
                </a:rPr>
                <a:t>) to include CNAs in the CNA Training/Education instruction team.</a:t>
              </a:r>
              <a:endParaRPr sz="900" kern="0">
                <a:solidFill>
                  <a:srgbClr val="A72A1E"/>
                </a:solidFill>
                <a:latin typeface="Roboto"/>
                <a:ea typeface="Roboto"/>
                <a:cs typeface="Roboto"/>
                <a:sym typeface="Roboto"/>
              </a:endParaRPr>
            </a:p>
          </p:txBody>
        </p:sp>
      </p:grpSp>
      <p:sp>
        <p:nvSpPr>
          <p:cNvPr id="127" name="Google Shape;127;p9"/>
          <p:cNvSpPr txBox="1"/>
          <p:nvPr/>
        </p:nvSpPr>
        <p:spPr>
          <a:xfrm>
            <a:off x="8395325" y="1296125"/>
            <a:ext cx="2170500" cy="4800000"/>
          </a:xfrm>
          <a:prstGeom prst="rect">
            <a:avLst/>
          </a:prstGeom>
          <a:solidFill>
            <a:srgbClr val="E6B8AF"/>
          </a:solidFill>
          <a:ln>
            <a:noFill/>
          </a:ln>
        </p:spPr>
        <p:txBody>
          <a:bodyPr spcFirstLastPara="1" wrap="square" lIns="91425" tIns="91425" rIns="91425" bIns="91425" anchor="t" anchorCtr="0">
            <a:noAutofit/>
          </a:bodyPr>
          <a:lstStyle/>
          <a:p>
            <a:pPr eaLnBrk="1" fontAlgn="auto" hangingPunct="1">
              <a:spcBef>
                <a:spcPts val="0"/>
              </a:spcBef>
              <a:spcAft>
                <a:spcPts val="0"/>
              </a:spcAft>
              <a:buClr>
                <a:srgbClr val="000000"/>
              </a:buClr>
              <a:buSzPts val="1400"/>
            </a:pPr>
            <a:r>
              <a:rPr lang="en-US" sz="1400" kern="0">
                <a:solidFill>
                  <a:srgbClr val="000000"/>
                </a:solidFill>
                <a:latin typeface="Trebuchet MS"/>
                <a:ea typeface="Trebuchet MS"/>
                <a:cs typeface="Trebuchet MS"/>
                <a:sym typeface="Trebuchet MS"/>
              </a:rPr>
              <a:t>Considerations:</a:t>
            </a:r>
            <a:endParaRPr sz="14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400"/>
            </a:pPr>
            <a:endParaRPr sz="1400" kern="0">
              <a:solidFill>
                <a:srgbClr val="000000"/>
              </a:solidFill>
              <a:latin typeface="Trebuchet MS"/>
              <a:ea typeface="Trebuchet MS"/>
              <a:cs typeface="Trebuchet MS"/>
              <a:sym typeface="Trebuchet MS"/>
            </a:endParaRPr>
          </a:p>
          <a:p>
            <a:pPr marL="457200" indent="-311150" eaLnBrk="1" fontAlgn="auto" hangingPunct="1">
              <a:spcBef>
                <a:spcPts val="0"/>
              </a:spcBef>
              <a:spcAft>
                <a:spcPts val="0"/>
              </a:spcAft>
              <a:buClr>
                <a:srgbClr val="000000"/>
              </a:buClr>
              <a:buSzPts val="1300"/>
              <a:buFont typeface="Trebuchet MS"/>
              <a:buChar char="●"/>
            </a:pPr>
            <a:r>
              <a:rPr lang="en-US" sz="1300" kern="0">
                <a:solidFill>
                  <a:srgbClr val="000000"/>
                </a:solidFill>
                <a:latin typeface="Trebuchet MS"/>
                <a:ea typeface="Trebuchet MS"/>
                <a:cs typeface="Trebuchet MS"/>
                <a:sym typeface="Trebuchet MS"/>
              </a:rPr>
              <a:t>Include licensed nurses and CNAs in the development and execution of all recommendations</a:t>
            </a:r>
            <a:endParaRPr sz="1300" kern="0">
              <a:solidFill>
                <a:srgbClr val="000000"/>
              </a:solidFill>
              <a:latin typeface="Trebuchet MS"/>
              <a:ea typeface="Trebuchet MS"/>
              <a:cs typeface="Trebuchet MS"/>
              <a:sym typeface="Trebuchet MS"/>
            </a:endParaRPr>
          </a:p>
          <a:p>
            <a:pPr marL="457200" indent="-311150" eaLnBrk="1" fontAlgn="auto" hangingPunct="1">
              <a:spcBef>
                <a:spcPts val="0"/>
              </a:spcBef>
              <a:spcAft>
                <a:spcPts val="0"/>
              </a:spcAft>
              <a:buClr>
                <a:srgbClr val="000000"/>
              </a:buClr>
              <a:buSzPts val="1300"/>
              <a:buFont typeface="Trebuchet MS"/>
              <a:buChar char="●"/>
            </a:pPr>
            <a:r>
              <a:rPr lang="en-US" sz="1300" kern="0">
                <a:solidFill>
                  <a:srgbClr val="000000"/>
                </a:solidFill>
                <a:latin typeface="Trebuchet MS"/>
                <a:ea typeface="Trebuchet MS"/>
                <a:cs typeface="Trebuchet MS"/>
                <a:sym typeface="Trebuchet MS"/>
              </a:rPr>
              <a:t>Ensure equity is a focal point in the development and execution of recommendations.</a:t>
            </a:r>
            <a:endParaRPr sz="1300" kern="0">
              <a:solidFill>
                <a:srgbClr val="000000"/>
              </a:solidFill>
              <a:latin typeface="Trebuchet MS"/>
              <a:ea typeface="Trebuchet MS"/>
              <a:cs typeface="Trebuchet MS"/>
              <a:sym typeface="Trebuchet MS"/>
            </a:endParaRPr>
          </a:p>
          <a:p>
            <a:pPr marL="457200" indent="-311150" eaLnBrk="1" fontAlgn="auto" hangingPunct="1">
              <a:spcBef>
                <a:spcPts val="0"/>
              </a:spcBef>
              <a:spcAft>
                <a:spcPts val="0"/>
              </a:spcAft>
              <a:buClr>
                <a:srgbClr val="000000"/>
              </a:buClr>
              <a:buSzPts val="1300"/>
              <a:buFont typeface="Trebuchet MS"/>
              <a:buChar char="●"/>
            </a:pPr>
            <a:r>
              <a:rPr lang="en-US" sz="1300" kern="0">
                <a:solidFill>
                  <a:srgbClr val="000000"/>
                </a:solidFill>
                <a:latin typeface="Trebuchet MS"/>
                <a:ea typeface="Trebuchet MS"/>
                <a:cs typeface="Trebuchet MS"/>
                <a:sym typeface="Trebuchet MS"/>
              </a:rPr>
              <a:t>Quality of care, patient satisfaction, and staff satisfaction are key</a:t>
            </a:r>
            <a:endParaRPr sz="1300" kern="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817721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0"/>
          <p:cNvSpPr txBox="1"/>
          <p:nvPr/>
        </p:nvSpPr>
        <p:spPr>
          <a:xfrm>
            <a:off x="3124200" y="2667001"/>
            <a:ext cx="6324600" cy="708025"/>
          </a:xfrm>
          <a:prstGeom prst="rect">
            <a:avLst/>
          </a:prstGeom>
          <a:noFill/>
          <a:ln>
            <a:noFill/>
          </a:ln>
        </p:spPr>
        <p:txBody>
          <a:bodyPr spcFirstLastPara="1" wrap="square" lIns="91425" tIns="45700" rIns="91425" bIns="45700" anchor="t" anchorCtr="0">
            <a:spAutoFit/>
          </a:bodyPr>
          <a:lstStyle/>
          <a:p>
            <a:pPr algn="ctr" eaLnBrk="1" fontAlgn="auto" hangingPunct="1">
              <a:spcBef>
                <a:spcPts val="0"/>
              </a:spcBef>
              <a:spcAft>
                <a:spcPts val="0"/>
              </a:spcAft>
              <a:buClr>
                <a:srgbClr val="003366"/>
              </a:buClr>
              <a:buSzPts val="4000"/>
            </a:pPr>
            <a:r>
              <a:rPr lang="en-US" sz="4000" b="1" kern="0">
                <a:solidFill>
                  <a:srgbClr val="003366"/>
                </a:solidFill>
                <a:latin typeface="Arial"/>
                <a:ea typeface="Arial"/>
                <a:cs typeface="Arial"/>
                <a:sym typeface="Arial"/>
              </a:rPr>
              <a:t>Discussion</a:t>
            </a:r>
            <a:endParaRPr sz="1400" kern="0">
              <a:solidFill>
                <a:srgbClr val="000000"/>
              </a:solidFill>
              <a:latin typeface="Arial"/>
              <a:ea typeface="Arial"/>
              <a:cs typeface="Arial"/>
              <a:sym typeface="Arial"/>
            </a:endParaRPr>
          </a:p>
        </p:txBody>
      </p:sp>
    </p:spTree>
    <p:extLst>
      <p:ext uri="{BB962C8B-B14F-4D97-AF65-F5344CB8AC3E}">
        <p14:creationId xmlns:p14="http://schemas.microsoft.com/office/powerpoint/2010/main" val="1205388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1"/>
          <p:cNvSpPr txBox="1">
            <a:spLocks noGrp="1"/>
          </p:cNvSpPr>
          <p:nvPr>
            <p:ph type="title"/>
          </p:nvPr>
        </p:nvSpPr>
        <p:spPr>
          <a:xfrm>
            <a:off x="1877200" y="427025"/>
            <a:ext cx="8477100" cy="834300"/>
          </a:xfrm>
          <a:prstGeom prst="rect">
            <a:avLst/>
          </a:prstGeom>
          <a:noFill/>
          <a:ln>
            <a:noFill/>
          </a:ln>
        </p:spPr>
        <p:txBody>
          <a:bodyPr spcFirstLastPara="1" wrap="square" lIns="91425" tIns="45700" rIns="91425" bIns="45700" anchor="ctr" anchorCtr="0">
            <a:noAutofit/>
          </a:bodyPr>
          <a:lstStyle/>
          <a:p>
            <a:pPr algn="ctr">
              <a:buClr>
                <a:srgbClr val="003366"/>
              </a:buClr>
              <a:buSzPts val="3600"/>
            </a:pPr>
            <a:r>
              <a:rPr lang="en-US" b="1"/>
              <a:t>References</a:t>
            </a:r>
            <a:endParaRPr/>
          </a:p>
        </p:txBody>
      </p:sp>
      <p:sp>
        <p:nvSpPr>
          <p:cNvPr id="138" name="Google Shape;138;p11"/>
          <p:cNvSpPr txBox="1"/>
          <p:nvPr/>
        </p:nvSpPr>
        <p:spPr>
          <a:xfrm>
            <a:off x="1600200" y="6096000"/>
            <a:ext cx="381000" cy="457200"/>
          </a:xfrm>
          <a:prstGeom prst="rect">
            <a:avLst/>
          </a:prstGeom>
          <a:noFill/>
          <a:ln>
            <a:noFill/>
          </a:ln>
        </p:spPr>
        <p:txBody>
          <a:bodyPr spcFirstLastPara="1" wrap="square" lIns="91425" tIns="45700" rIns="91425" bIns="45700" anchor="ctr" anchorCtr="0">
            <a:noAutofit/>
          </a:bodyPr>
          <a:lstStyle/>
          <a:p>
            <a:pPr eaLnBrk="1" fontAlgn="auto" hangingPunct="1">
              <a:spcBef>
                <a:spcPts val="0"/>
              </a:spcBef>
              <a:spcAft>
                <a:spcPts val="0"/>
              </a:spcAft>
              <a:buClr>
                <a:srgbClr val="898989"/>
              </a:buClr>
              <a:buSzPts val="1200"/>
            </a:pPr>
            <a:fld id="{00000000-1234-1234-1234-123412341234}" type="slidenum">
              <a:rPr lang="en-US" sz="1200" kern="0">
                <a:solidFill>
                  <a:srgbClr val="898989"/>
                </a:solidFill>
                <a:latin typeface="Arial"/>
                <a:ea typeface="Arial"/>
                <a:cs typeface="Arial"/>
                <a:sym typeface="Arial"/>
              </a:rPr>
              <a:pPr eaLnBrk="1" fontAlgn="auto" hangingPunct="1">
                <a:spcBef>
                  <a:spcPts val="0"/>
                </a:spcBef>
                <a:spcAft>
                  <a:spcPts val="0"/>
                </a:spcAft>
                <a:buClr>
                  <a:srgbClr val="898989"/>
                </a:buClr>
                <a:buSzPts val="1200"/>
              </a:pPr>
              <a:t>19</a:t>
            </a:fld>
            <a:endParaRPr sz="1400" kern="0">
              <a:solidFill>
                <a:srgbClr val="000000"/>
              </a:solidFill>
              <a:latin typeface="Arial"/>
              <a:ea typeface="Arial"/>
              <a:cs typeface="Arial"/>
              <a:sym typeface="Arial"/>
            </a:endParaRPr>
          </a:p>
        </p:txBody>
      </p:sp>
      <p:sp>
        <p:nvSpPr>
          <p:cNvPr id="139" name="Google Shape;139;p11"/>
          <p:cNvSpPr txBox="1"/>
          <p:nvPr/>
        </p:nvSpPr>
        <p:spPr>
          <a:xfrm>
            <a:off x="1683100" y="1384925"/>
            <a:ext cx="8776200" cy="4301400"/>
          </a:xfrm>
          <a:prstGeom prst="rect">
            <a:avLst/>
          </a:prstGeom>
          <a:noFill/>
          <a:ln>
            <a:noFill/>
          </a:ln>
        </p:spPr>
        <p:txBody>
          <a:bodyPr spcFirstLastPara="1" wrap="square" lIns="91425" tIns="91425" rIns="91425" bIns="91425" anchor="t" anchorCtr="0">
            <a:noAutofit/>
          </a:bodyPr>
          <a:lstStyle/>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1</a:t>
            </a:r>
            <a:r>
              <a:rPr lang="en-US" sz="1200" kern="0">
                <a:solidFill>
                  <a:srgbClr val="000000"/>
                </a:solidFill>
                <a:latin typeface="Trebuchet MS"/>
                <a:ea typeface="Trebuchet MS"/>
                <a:cs typeface="Trebuchet MS"/>
                <a:sym typeface="Trebuchet MS"/>
              </a:rPr>
              <a:t> </a:t>
            </a:r>
            <a:r>
              <a:rPr lang="en-US" sz="1200" u="sng" kern="0">
                <a:solidFill>
                  <a:srgbClr val="009999"/>
                </a:solidFill>
                <a:latin typeface="Trebuchet MS"/>
                <a:ea typeface="Trebuchet MS"/>
                <a:cs typeface="Trebuchet MS"/>
                <a:sym typeface="Trebuchet MS"/>
                <a:hlinkClick r:id="rId3"/>
              </a:rPr>
              <a:t>https://law.lis.virginia.gov/admincode/title12/agency5/chapter371/section210/</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2 </a:t>
            </a:r>
            <a:r>
              <a:rPr lang="en-US" sz="1200" u="sng" kern="0">
                <a:solidFill>
                  <a:srgbClr val="009999"/>
                </a:solidFill>
                <a:latin typeface="Trebuchet MS"/>
                <a:ea typeface="Trebuchet MS"/>
                <a:cs typeface="Trebuchet MS"/>
                <a:sym typeface="Trebuchet MS"/>
                <a:hlinkClick r:id="rId4"/>
              </a:rPr>
              <a:t>https://www.cms.gov/Regulations-and-Guidance/Guidance/Manuals/downloads/som107ap_pp_guidelines_ltcf.pdf</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3</a:t>
            </a:r>
            <a:r>
              <a:rPr lang="en-US" sz="1200" u="sng" kern="0">
                <a:solidFill>
                  <a:srgbClr val="009999"/>
                </a:solidFill>
                <a:latin typeface="Trebuchet MS"/>
                <a:ea typeface="Trebuchet MS"/>
                <a:cs typeface="Trebuchet MS"/>
                <a:sym typeface="Trebuchet MS"/>
                <a:hlinkClick r:id="rId5"/>
              </a:rPr>
              <a:t>https://www.cdph.ca.gov/Programs/CHCQ/LCP/Pages/AFL-18-16.aspx</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4</a:t>
            </a:r>
            <a:r>
              <a:rPr lang="en-US" sz="1200" u="sng" kern="0">
                <a:solidFill>
                  <a:srgbClr val="009999"/>
                </a:solidFill>
                <a:latin typeface="Trebuchet MS"/>
                <a:ea typeface="Trebuchet MS"/>
                <a:cs typeface="Trebuchet MS"/>
                <a:sym typeface="Trebuchet MS"/>
                <a:hlinkClick r:id="rId6"/>
              </a:rPr>
              <a:t>https://www.ilga.gov/commission/jcar/admincode/077/077003000F12300R.html</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5</a:t>
            </a:r>
            <a:r>
              <a:rPr lang="en-US" sz="1200" u="sng" kern="0">
                <a:solidFill>
                  <a:srgbClr val="009999"/>
                </a:solidFill>
                <a:latin typeface="Trebuchet MS"/>
                <a:ea typeface="Trebuchet MS"/>
                <a:cs typeface="Trebuchet MS"/>
                <a:sym typeface="Trebuchet MS"/>
                <a:hlinkClick r:id="rId7"/>
              </a:rPr>
              <a:t>https://www.maine.gov/sos/cec/rules/10/ch110.htm</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6</a:t>
            </a:r>
            <a:r>
              <a:rPr lang="en-US" sz="1200" u="sng" kern="0">
                <a:solidFill>
                  <a:srgbClr val="009999"/>
                </a:solidFill>
                <a:latin typeface="Trebuchet MS"/>
                <a:ea typeface="Trebuchet MS"/>
                <a:cs typeface="Trebuchet MS"/>
                <a:sym typeface="Trebuchet MS"/>
                <a:hlinkClick r:id="rId8"/>
              </a:rPr>
              <a:t>https://doh.dc.gov/sites/default/files/dc/sites/doh/publication/attachments/Nurse_%20Staff_%20Guid_22%20DCMR_%203211.3_%2008_25_08.pdf</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7</a:t>
            </a:r>
            <a:r>
              <a:rPr lang="en-US" sz="1200" u="sng" kern="0">
                <a:solidFill>
                  <a:srgbClr val="009999"/>
                </a:solidFill>
                <a:latin typeface="Trebuchet MS"/>
                <a:ea typeface="Trebuchet MS"/>
                <a:cs typeface="Trebuchet MS"/>
                <a:sym typeface="Trebuchet MS"/>
                <a:hlinkClick r:id="rId9"/>
              </a:rPr>
              <a:t>http://www.leg.state.fl.us/statutes/index.cfm?App_mode=Display_Statute&amp;URL=0400-0499/0400/Sections/0400.23.html</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8</a:t>
            </a:r>
            <a:r>
              <a:rPr lang="en-US" sz="1200" kern="0">
                <a:solidFill>
                  <a:srgbClr val="000000"/>
                </a:solidFill>
                <a:latin typeface="Trebuchet MS"/>
                <a:ea typeface="Trebuchet MS"/>
                <a:cs typeface="Trebuchet MS"/>
                <a:sym typeface="Trebuchet MS"/>
              </a:rPr>
              <a:t> </a:t>
            </a:r>
            <a:r>
              <a:rPr lang="en-US" sz="1200" u="sng" kern="0">
                <a:solidFill>
                  <a:srgbClr val="009999"/>
                </a:solidFill>
                <a:latin typeface="Trebuchet MS"/>
                <a:ea typeface="Trebuchet MS"/>
                <a:cs typeface="Trebuchet MS"/>
                <a:sym typeface="Trebuchet MS"/>
                <a:hlinkClick r:id="rId10"/>
              </a:rPr>
              <a:t>https://health.wusf.usf.edu/post/nursing-home-staffing-changes-considered#stream/0</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9</a:t>
            </a:r>
            <a:r>
              <a:rPr lang="en-US" sz="1200" u="sng" kern="0">
                <a:solidFill>
                  <a:srgbClr val="009999"/>
                </a:solidFill>
                <a:latin typeface="Trebuchet MS"/>
                <a:ea typeface="Trebuchet MS"/>
                <a:cs typeface="Trebuchet MS"/>
                <a:sym typeface="Trebuchet MS"/>
                <a:hlinkClick r:id="rId11"/>
              </a:rPr>
              <a:t>https://www.bls.gov/oes/current/oes311131.htm#nat</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10</a:t>
            </a:r>
            <a:r>
              <a:rPr lang="en-US" sz="1200" u="sng" kern="0">
                <a:solidFill>
                  <a:srgbClr val="009999"/>
                </a:solidFill>
                <a:latin typeface="Trebuchet MS"/>
                <a:ea typeface="Trebuchet MS"/>
                <a:cs typeface="Trebuchet MS"/>
                <a:sym typeface="Trebuchet MS"/>
                <a:hlinkClick r:id="rId12"/>
              </a:rPr>
              <a:t>https://www.medicare.gov/nursinghomecompare/profile.html#profTab=4&amp;ID=105335&amp;Distn=7007.8&amp;state=FL&amp;lat=0&amp;lng=0</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11</a:t>
            </a:r>
            <a:r>
              <a:rPr lang="en-US" sz="1200" u="sng" kern="0">
                <a:solidFill>
                  <a:srgbClr val="009999"/>
                </a:solidFill>
                <a:latin typeface="Trebuchet MS"/>
                <a:ea typeface="Trebuchet MS"/>
                <a:cs typeface="Trebuchet MS"/>
                <a:sym typeface="Trebuchet MS"/>
                <a:hlinkClick r:id="rId13"/>
              </a:rPr>
              <a:t>https://www.kff.org/medicaid/state-indicator/medicaid-spending-per-enrollee/?currentTimeframe=0&amp;selectedDistributions=aged&amp;selectedRows=%7B%22states%22:%7B%22california%22:%7B%7D,%22district-of-columbia%22:%7B%7D,%22florida%22:%7B%7D,%22illinois%22:%7B%7D,%22maine%22:%7B%7D,%22virginia%22:%7B%7D%7D,%22wrapups%22:%7B%22united-states%22:%7B%7D%7D%7D&amp;sortModel=%7B%22colId%22:%22Location%22,%22sort%22:%22asc%22%7D</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r>
              <a:rPr lang="en-US" sz="1200" kern="0" baseline="30000">
                <a:solidFill>
                  <a:srgbClr val="000000"/>
                </a:solidFill>
                <a:latin typeface="Trebuchet MS"/>
                <a:ea typeface="Trebuchet MS"/>
                <a:cs typeface="Trebuchet MS"/>
                <a:sym typeface="Trebuchet MS"/>
              </a:rPr>
              <a:t>12</a:t>
            </a:r>
            <a:r>
              <a:rPr lang="en-US" sz="1200" u="sng" kern="0">
                <a:solidFill>
                  <a:srgbClr val="009999"/>
                </a:solidFill>
                <a:latin typeface="Trebuchet MS"/>
                <a:ea typeface="Trebuchet MS"/>
                <a:cs typeface="Trebuchet MS"/>
                <a:sym typeface="Trebuchet MS"/>
                <a:hlinkClick r:id="rId14"/>
              </a:rPr>
              <a:t>https://www.ncbi.nlm.nih.gov/pmc/articles/PMC4833431/</a:t>
            </a: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a:p>
            <a:pPr eaLnBrk="1" fontAlgn="auto" hangingPunct="1">
              <a:spcBef>
                <a:spcPts val="0"/>
              </a:spcBef>
              <a:spcAft>
                <a:spcPts val="0"/>
              </a:spcAft>
              <a:buClr>
                <a:srgbClr val="000000"/>
              </a:buClr>
              <a:buSzPts val="1200"/>
            </a:pPr>
            <a:endParaRPr sz="1200" kern="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4196999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Recommendations discussed to date</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39305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Voting on Recommendations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300" dirty="0" smtClean="0"/>
              <a:t>Each stakeholder (e.g., organization or agency) gets one vote per recommendation</a:t>
            </a:r>
          </a:p>
          <a:p>
            <a:pPr>
              <a:buFont typeface="Arial" panose="020B0604020202020204" pitchFamily="34" charset="0"/>
              <a:buChar char="•"/>
            </a:pPr>
            <a:r>
              <a:rPr lang="en-US" sz="2300" dirty="0" smtClean="0"/>
              <a:t>Each stakeholder to designate one person to vote on its behalf</a:t>
            </a:r>
          </a:p>
          <a:p>
            <a:pPr lvl="1">
              <a:buFont typeface="Arial" panose="020B0604020202020204" pitchFamily="34" charset="0"/>
              <a:buChar char="•"/>
            </a:pPr>
            <a:r>
              <a:rPr lang="en-US" sz="2300" dirty="0" smtClean="0"/>
              <a:t>Please send the name and email address of the designated person to Dr. Pratt (</a:t>
            </a:r>
            <a:r>
              <a:rPr lang="en-US" sz="2300" dirty="0" smtClean="0">
                <a:hlinkClick r:id="rId2"/>
              </a:rPr>
              <a:t>carole.pratt@vdh.virginia.gov</a:t>
            </a:r>
            <a:r>
              <a:rPr lang="en-US" sz="2300" dirty="0" smtClean="0"/>
              <a:t>) and Ms. Allen (</a:t>
            </a:r>
            <a:r>
              <a:rPr lang="en-US" sz="2300" dirty="0" smtClean="0">
                <a:hlinkClick r:id="rId3"/>
              </a:rPr>
              <a:t>rebekah.allen@vdh.virginia.gov</a:t>
            </a:r>
            <a:r>
              <a:rPr lang="en-US" sz="2300" dirty="0" smtClean="0"/>
              <a:t>) on or before </a:t>
            </a:r>
            <a:r>
              <a:rPr lang="en-US" sz="2300" b="1" u="sng" dirty="0" smtClean="0"/>
              <a:t>September 8, 2020</a:t>
            </a:r>
          </a:p>
          <a:p>
            <a:pPr>
              <a:buFont typeface="Arial" panose="020B0604020202020204" pitchFamily="34" charset="0"/>
              <a:buChar char="•"/>
            </a:pPr>
            <a:r>
              <a:rPr lang="en-US" sz="2300" dirty="0" smtClean="0"/>
              <a:t>Voting options are Support, Oppose, or Abstain</a:t>
            </a:r>
          </a:p>
          <a:p>
            <a:pPr>
              <a:buFont typeface="Arial" panose="020B0604020202020204" pitchFamily="34" charset="0"/>
              <a:buChar char="•"/>
            </a:pPr>
            <a:r>
              <a:rPr lang="en-US" sz="2300" dirty="0" smtClean="0"/>
              <a:t>For a recommendation be included in the report, a simple majority must vote in favor</a:t>
            </a:r>
          </a:p>
          <a:p>
            <a:pPr>
              <a:buFont typeface="Arial" panose="020B0604020202020204" pitchFamily="34" charset="0"/>
              <a:buChar char="•"/>
            </a:pPr>
            <a:r>
              <a:rPr lang="en-US" sz="2300" dirty="0"/>
              <a:t>Voting is </a:t>
            </a:r>
            <a:r>
              <a:rPr lang="en-US" sz="2300" dirty="0" smtClean="0"/>
              <a:t>public</a:t>
            </a:r>
          </a:p>
          <a:p>
            <a:pPr>
              <a:buFont typeface="Arial" panose="020B0604020202020204" pitchFamily="34" charset="0"/>
              <a:buChar char="•"/>
            </a:pPr>
            <a:r>
              <a:rPr lang="en-US" sz="2300" dirty="0" smtClean="0"/>
              <a:t>If a stakeholder opposes a recommendation, it may submit written comment explaining its dissenting viewpoint, to be included in the report</a:t>
            </a:r>
            <a:endParaRPr lang="en-US" sz="2300" dirty="0"/>
          </a:p>
        </p:txBody>
      </p:sp>
    </p:spTree>
    <p:extLst>
      <p:ext uri="{BB962C8B-B14F-4D97-AF65-F5344CB8AC3E}">
        <p14:creationId xmlns:p14="http://schemas.microsoft.com/office/powerpoint/2010/main" val="3773575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Chapter 932 (2020 Acts of Assembly)</a:t>
            </a:r>
            <a:endParaRPr lang="en-US" dirty="0"/>
          </a:p>
        </p:txBody>
      </p:sp>
      <p:sp>
        <p:nvSpPr>
          <p:cNvPr id="5" name="Content Placeholder 4"/>
          <p:cNvSpPr>
            <a:spLocks noGrp="1"/>
          </p:cNvSpPr>
          <p:nvPr>
            <p:ph idx="1"/>
          </p:nvPr>
        </p:nvSpPr>
        <p:spPr/>
        <p:txBody>
          <a:bodyPr/>
          <a:lstStyle/>
          <a:p>
            <a:r>
              <a:rPr lang="en-US" sz="2200" dirty="0" smtClean="0"/>
              <a:t>Be it enacted by the General Assembly of Virginia:</a:t>
            </a:r>
          </a:p>
          <a:p>
            <a:endParaRPr lang="en-US" sz="2200" dirty="0" smtClean="0"/>
          </a:p>
          <a:p>
            <a:r>
              <a:rPr lang="en-US" sz="2200" dirty="0" smtClean="0"/>
              <a:t>1. § 1. That the Department of Health shall convene a work group to review and make recommendations on increasing the availability of the clinical workforce for nursing homes in the Commonwealth. The work group shall include representatives from the Virginia Health Care Association, the Virginia Center for Assisted Living, Dignity for the Aged, the Virginia Nurses Association, </a:t>
            </a:r>
            <a:r>
              <a:rPr lang="en-US" sz="2200" dirty="0" err="1" smtClean="0"/>
              <a:t>LeadingAge</a:t>
            </a:r>
            <a:r>
              <a:rPr lang="en-US" sz="2200" dirty="0" smtClean="0"/>
              <a:t> Virginia, and other stakeholders as appropriate. The Department shall collaborate with the Department of Health Professions, the Governor's Chief Workforce Development Advisor, and other state agencies as appropriate. The Department shall report all recommendations to the Chairmen of the Senate Committee on Education and Health and the House Committee on Health, Welfare and Institutions on or before November 15, 2020.</a:t>
            </a:r>
            <a:endParaRPr lang="en-US" sz="2200" dirty="0"/>
          </a:p>
        </p:txBody>
      </p:sp>
    </p:spTree>
    <p:extLst>
      <p:ext uri="{BB962C8B-B14F-4D97-AF65-F5344CB8AC3E}">
        <p14:creationId xmlns:p14="http://schemas.microsoft.com/office/powerpoint/2010/main" val="2178338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Recommendations to Date</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Permit, but not require, local school boards to offer graduation credit for service learning</a:t>
            </a:r>
          </a:p>
          <a:p>
            <a:pPr>
              <a:buFont typeface="Arial" panose="020B0604020202020204" pitchFamily="34" charset="0"/>
              <a:buChar char="•"/>
            </a:pPr>
            <a:r>
              <a:rPr lang="en-US" dirty="0" smtClean="0"/>
              <a:t>Statewide offering of optional graduation credit for service learning </a:t>
            </a:r>
          </a:p>
          <a:p>
            <a:pPr>
              <a:buFont typeface="Arial" panose="020B0604020202020204" pitchFamily="34" charset="0"/>
              <a:buChar char="•"/>
            </a:pPr>
            <a:r>
              <a:rPr lang="en-US" dirty="0" smtClean="0"/>
              <a:t>Implement </a:t>
            </a:r>
            <a:r>
              <a:rPr lang="en-US" dirty="0"/>
              <a:t>Fairfax County Public Schools </a:t>
            </a:r>
            <a:r>
              <a:rPr lang="en-US" dirty="0" smtClean="0"/>
              <a:t>service learning project model statewide (i.e., required for </a:t>
            </a:r>
            <a:r>
              <a:rPr lang="en-US" dirty="0"/>
              <a:t>students in grades 6, 8, and </a:t>
            </a:r>
            <a:r>
              <a:rPr lang="en-US" dirty="0" smtClean="0"/>
              <a:t>12, with optional diploma seal)</a:t>
            </a:r>
          </a:p>
          <a:p>
            <a:pPr>
              <a:buFont typeface="Arial" panose="020B0604020202020204" pitchFamily="34" charset="0"/>
              <a:buChar char="•"/>
            </a:pPr>
            <a:r>
              <a:rPr lang="en-US" dirty="0"/>
              <a:t>Require changes to nursing home </a:t>
            </a:r>
            <a:r>
              <a:rPr lang="en-US" dirty="0" smtClean="0"/>
              <a:t>regulations to permit volunteerism and service project learning in nursing homes, with appropriate supervision</a:t>
            </a:r>
            <a:endParaRPr lang="en-US" dirty="0"/>
          </a:p>
          <a:p>
            <a:pPr>
              <a:buFont typeface="Arial" panose="020B0604020202020204" pitchFamily="34" charset="0"/>
              <a:buChar char="•"/>
            </a:pPr>
            <a:r>
              <a:rPr lang="en-US" dirty="0" smtClean="0"/>
              <a:t>Expand eligibility </a:t>
            </a:r>
            <a:r>
              <a:rPr lang="en-US" dirty="0"/>
              <a:t>of </a:t>
            </a:r>
            <a:r>
              <a:rPr lang="en-US" dirty="0" smtClean="0"/>
              <a:t>Nurse Loan Repayment Program to include CNAs</a:t>
            </a:r>
          </a:p>
          <a:p>
            <a:pPr>
              <a:buFont typeface="Arial" panose="020B0604020202020204" pitchFamily="34" charset="0"/>
              <a:buChar char="•"/>
            </a:pPr>
            <a:r>
              <a:rPr lang="en-US" dirty="0"/>
              <a:t>Fund the Nursing Scholarship and Loan Repayment </a:t>
            </a:r>
            <a:r>
              <a:rPr lang="en-US" dirty="0" smtClean="0"/>
              <a:t>Fund</a:t>
            </a:r>
          </a:p>
          <a:p>
            <a:pPr marL="0" indent="0"/>
            <a:endParaRPr lang="en-US" dirty="0" smtClean="0"/>
          </a:p>
          <a:p>
            <a:pPr>
              <a:buFont typeface="Arial" panose="020B0604020202020204" pitchFamily="34" charset="0"/>
              <a:buChar char="•"/>
            </a:pPr>
            <a:endParaRPr lang="en-US" dirty="0" smtClean="0"/>
          </a:p>
        </p:txBody>
      </p:sp>
    </p:spTree>
    <p:extLst>
      <p:ext uri="{BB962C8B-B14F-4D97-AF65-F5344CB8AC3E}">
        <p14:creationId xmlns:p14="http://schemas.microsoft.com/office/powerpoint/2010/main" val="2102092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300" dirty="0" smtClean="0"/>
              <a:t>Establish education and outreach programs for middle school and high school students to promote career pathways in long term care</a:t>
            </a:r>
          </a:p>
          <a:p>
            <a:pPr>
              <a:buFont typeface="Arial" panose="020B0604020202020204" pitchFamily="34" charset="0"/>
              <a:buChar char="•"/>
            </a:pPr>
            <a:r>
              <a:rPr lang="en-US" sz="2300" dirty="0" smtClean="0"/>
              <a:t>Funding for Advanced Certification for CNAs upon conclusion of pilot program</a:t>
            </a:r>
          </a:p>
          <a:p>
            <a:pPr>
              <a:buFont typeface="Arial" panose="020B0604020202020204" pitchFamily="34" charset="0"/>
              <a:buChar char="•"/>
            </a:pPr>
            <a:r>
              <a:rPr lang="en-US" sz="2300" dirty="0" smtClean="0"/>
              <a:t>Increase wages for CNAs proportional to regional living wage standards</a:t>
            </a:r>
          </a:p>
          <a:p>
            <a:pPr>
              <a:buFont typeface="Arial" panose="020B0604020202020204" pitchFamily="34" charset="0"/>
              <a:buChar char="•"/>
            </a:pPr>
            <a:r>
              <a:rPr lang="en-US" sz="2300" dirty="0" smtClean="0"/>
              <a:t>Increase funding of Medicaid nursing care services</a:t>
            </a:r>
          </a:p>
          <a:p>
            <a:pPr>
              <a:buFont typeface="Arial" panose="020B0604020202020204" pitchFamily="34" charset="0"/>
              <a:buChar char="•"/>
            </a:pPr>
            <a:r>
              <a:rPr lang="en-US" sz="2300" dirty="0" smtClean="0"/>
              <a:t>Establish financial incentives to support working parents in the areas of childcare and transportation costs</a:t>
            </a:r>
          </a:p>
          <a:p>
            <a:pPr>
              <a:buFont typeface="Arial" panose="020B0604020202020204" pitchFamily="34" charset="0"/>
              <a:buChar char="•"/>
            </a:pPr>
            <a:r>
              <a:rPr lang="en-US" sz="2300" dirty="0" smtClean="0"/>
              <a:t>Creating a workforce program similar to </a:t>
            </a:r>
            <a:r>
              <a:rPr lang="en-US" sz="2300" dirty="0"/>
              <a:t>Virginia Values Veterans (V3) </a:t>
            </a:r>
            <a:r>
              <a:rPr lang="en-US" sz="2300" dirty="0" smtClean="0"/>
              <a:t>Program for people </a:t>
            </a:r>
            <a:r>
              <a:rPr lang="en-US" sz="2300" dirty="0"/>
              <a:t>with disabilities to </a:t>
            </a:r>
            <a:r>
              <a:rPr lang="en-US" sz="2300" dirty="0" smtClean="0"/>
              <a:t>increases </a:t>
            </a:r>
            <a:r>
              <a:rPr lang="en-US" sz="2300" dirty="0"/>
              <a:t>employment opportunities and promotes economic development by training and certifying organizations in </a:t>
            </a:r>
            <a:r>
              <a:rPr lang="en-US" sz="2300" dirty="0" smtClean="0"/>
              <a:t>disability </a:t>
            </a:r>
            <a:r>
              <a:rPr lang="en-US" sz="2300" dirty="0"/>
              <a:t>workforce best practices</a:t>
            </a:r>
            <a:endParaRPr lang="en-US" sz="2300" dirty="0" smtClean="0"/>
          </a:p>
          <a:p>
            <a:pPr>
              <a:buFont typeface="Arial" panose="020B0604020202020204" pitchFamily="34" charset="0"/>
              <a:buChar char="•"/>
            </a:pPr>
            <a:endParaRPr lang="en-US" sz="2300" dirty="0"/>
          </a:p>
        </p:txBody>
      </p:sp>
    </p:spTree>
    <p:extLst>
      <p:ext uri="{BB962C8B-B14F-4D97-AF65-F5344CB8AC3E}">
        <p14:creationId xmlns:p14="http://schemas.microsoft.com/office/powerpoint/2010/main" val="2932002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a:t>
            </a:r>
            <a:r>
              <a:rPr lang="en-US" dirty="0" smtClean="0"/>
              <a:t>Date (cont.)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Require changes to nursing home regulations to permit care by non-credentialed individuals in the MMAC program   </a:t>
            </a:r>
          </a:p>
          <a:p>
            <a:pPr>
              <a:buFont typeface="Arial" panose="020B0604020202020204" pitchFamily="34" charset="0"/>
              <a:buChar char="•"/>
            </a:pPr>
            <a:r>
              <a:rPr lang="en-US" dirty="0"/>
              <a:t>Civilian credentialing/licensing reciprocity so state regulatory bodies recognize civilian equivalency of certain military allied health specialties.</a:t>
            </a:r>
          </a:p>
          <a:p>
            <a:pPr>
              <a:spcBef>
                <a:spcPts val="0"/>
              </a:spcBef>
              <a:buFont typeface="Arial" panose="020B0604020202020204" pitchFamily="34" charset="0"/>
              <a:buChar char="•"/>
            </a:pPr>
            <a:r>
              <a:rPr lang="en-US" dirty="0"/>
              <a:t>Civilian educational </a:t>
            </a:r>
            <a:r>
              <a:rPr lang="en-US" dirty="0" smtClean="0"/>
              <a:t>credits for statewide standardized recognition of military medical education and awarding of equivalent credit hours</a:t>
            </a:r>
          </a:p>
          <a:p>
            <a:pPr>
              <a:spcBef>
                <a:spcPts val="0"/>
              </a:spcBef>
              <a:buFont typeface="Arial" panose="020B0604020202020204" pitchFamily="34" charset="0"/>
              <a:buChar char="•"/>
            </a:pPr>
            <a:r>
              <a:rPr lang="en-US" dirty="0" smtClean="0"/>
              <a:t>Awareness Campaigns for MMAC </a:t>
            </a:r>
            <a:r>
              <a:rPr lang="en-US" dirty="0"/>
              <a:t>Program </a:t>
            </a:r>
            <a:r>
              <a:rPr lang="en-US" dirty="0" smtClean="0"/>
              <a:t>and </a:t>
            </a:r>
            <a:r>
              <a:rPr lang="en-US" dirty="0"/>
              <a:t>the healthcare employment opportunities provided by the </a:t>
            </a:r>
            <a:r>
              <a:rPr lang="en-US" dirty="0" smtClean="0"/>
              <a:t>program</a:t>
            </a:r>
            <a:endParaRPr lang="en-US" dirty="0"/>
          </a:p>
        </p:txBody>
      </p:sp>
    </p:spTree>
    <p:extLst>
      <p:ext uri="{BB962C8B-B14F-4D97-AF65-F5344CB8AC3E}">
        <p14:creationId xmlns:p14="http://schemas.microsoft.com/office/powerpoint/2010/main" val="8476554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a:spcBef>
                <a:spcPts val="0"/>
              </a:spcBef>
              <a:buFont typeface="Arial" panose="020B0604020202020204" pitchFamily="34" charset="0"/>
              <a:buChar char="•"/>
            </a:pPr>
            <a:r>
              <a:rPr lang="en-US" dirty="0"/>
              <a:t>State income tax credit for CNAs, LPNs, and RNs working at licensed nursing homes and certified nursing facilities</a:t>
            </a:r>
          </a:p>
          <a:p>
            <a:pPr>
              <a:buFont typeface="Arial" panose="020B0604020202020204" pitchFamily="34" charset="0"/>
              <a:buChar char="•"/>
            </a:pPr>
            <a:r>
              <a:rPr lang="en-US" dirty="0"/>
              <a:t>State income tax credit </a:t>
            </a:r>
            <a:r>
              <a:rPr lang="en-US" dirty="0" smtClean="0"/>
              <a:t>for private-sector </a:t>
            </a:r>
            <a:r>
              <a:rPr lang="en-US" dirty="0"/>
              <a:t>businesses for hiring individuals from any of ten target groups who have consistently faced significant barriers to employment.</a:t>
            </a:r>
          </a:p>
          <a:p>
            <a:pPr>
              <a:buFont typeface="Arial" panose="020B0604020202020204" pitchFamily="34" charset="0"/>
              <a:buChar char="•"/>
            </a:pPr>
            <a:r>
              <a:rPr lang="en-US" dirty="0" smtClean="0"/>
              <a:t>State income tax credit for disabled access for for-profit nursing homes</a:t>
            </a:r>
          </a:p>
          <a:p>
            <a:pPr>
              <a:buFont typeface="Arial" panose="020B0604020202020204" pitchFamily="34" charset="0"/>
              <a:buChar char="•"/>
            </a:pPr>
            <a:r>
              <a:rPr lang="en-US" dirty="0" smtClean="0"/>
              <a:t>Tax </a:t>
            </a:r>
            <a:r>
              <a:rPr lang="en-US" dirty="0"/>
              <a:t>relief program for not-for-profit nursing homes that would allow them to offset part of their payroll tax for expenditures aimed at providing access to employees with disabilities</a:t>
            </a:r>
          </a:p>
          <a:p>
            <a:endParaRPr lang="en-US" dirty="0"/>
          </a:p>
        </p:txBody>
      </p:sp>
    </p:spTree>
    <p:extLst>
      <p:ext uri="{BB962C8B-B14F-4D97-AF65-F5344CB8AC3E}">
        <p14:creationId xmlns:p14="http://schemas.microsoft.com/office/powerpoint/2010/main" val="423242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Tree>
    <p:extLst>
      <p:ext uri="{BB962C8B-B14F-4D97-AF65-F5344CB8AC3E}">
        <p14:creationId xmlns:p14="http://schemas.microsoft.com/office/powerpoint/2010/main" val="3597533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2773738755"/>
              </p:ext>
            </p:extLst>
          </p:nvPr>
        </p:nvGraphicFramePr>
        <p:xfrm>
          <a:off x="2133600" y="1219200"/>
          <a:ext cx="8077200" cy="5187098"/>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err="1">
                          <a:solidFill>
                            <a:srgbClr val="000000"/>
                          </a:solidFill>
                          <a:effectLst/>
                          <a:latin typeface="Calibri" panose="020F0502020204030204" pitchFamily="34" charset="0"/>
                        </a:rPr>
                        <a:t>Alaysia</a:t>
                      </a:r>
                      <a:r>
                        <a:rPr lang="en-US" sz="1400" b="0" i="0" u="none" strike="noStrike" dirty="0">
                          <a:solidFill>
                            <a:srgbClr val="000000"/>
                          </a:solidFill>
                          <a:effectLst/>
                          <a:latin typeface="Calibri" panose="020F0502020204030204" pitchFamily="34" charset="0"/>
                        </a:rPr>
                        <a:t> Black Hackett</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Diversity Officer</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Meaghan Green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Workforce Development Advisor</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dirty="0">
                          <a:solidFill>
                            <a:srgbClr val="000000"/>
                          </a:solidFill>
                          <a:effectLst/>
                          <a:latin typeface="Calibri" panose="020F0502020204030204" pitchFamily="34" charset="0"/>
                        </a:rPr>
                        <a:t>Judy Jackson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Blind and Vision Impaired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a:solidFill>
                            <a:srgbClr val="000000"/>
                          </a:solidFill>
                          <a:effectLst/>
                          <a:latin typeface="Calibri" panose="020F0502020204030204" pitchFamily="34" charset="0"/>
                        </a:rPr>
                        <a:t>Karen </a:t>
                      </a:r>
                      <a:r>
                        <a:rPr lang="en-US" sz="1400" b="0" i="0" u="none" strike="noStrike" dirty="0" err="1">
                          <a:solidFill>
                            <a:srgbClr val="000000"/>
                          </a:solidFill>
                          <a:effectLst/>
                          <a:latin typeface="Calibri" panose="020F0502020204030204" pitchFamily="34" charset="0"/>
                        </a:rPr>
                        <a:t>Brimm</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Deaf and Hard of Hearing</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err="1">
                          <a:solidFill>
                            <a:srgbClr val="000000"/>
                          </a:solidFill>
                          <a:effectLst/>
                          <a:latin typeface="Calibri" panose="020F0502020204030204" pitchFamily="34" charset="0"/>
                        </a:rPr>
                        <a:t>Joani</a:t>
                      </a:r>
                      <a:r>
                        <a:rPr lang="en-US" sz="1400" b="0" i="0" u="none" strike="noStrike" dirty="0">
                          <a:solidFill>
                            <a:srgbClr val="000000"/>
                          </a:solidFill>
                          <a:effectLst/>
                          <a:latin typeface="Calibri" panose="020F0502020204030204" pitchFamily="34" charset="0"/>
                        </a:rPr>
                        <a:t> Latimer</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589790087"/>
                  </a:ext>
                </a:extLst>
              </a:tr>
              <a:tr h="319314">
                <a:tc>
                  <a:txBody>
                    <a:bodyPr/>
                    <a:lstStyle/>
                    <a:p>
                      <a:pPr algn="l" fontAlgn="b"/>
                      <a:r>
                        <a:rPr lang="en-US" sz="1400" b="0" i="0" u="none" strike="noStrike" dirty="0">
                          <a:solidFill>
                            <a:srgbClr val="000000"/>
                          </a:solidFill>
                          <a:effectLst/>
                          <a:latin typeface="Calibri" panose="020F0502020204030204" pitchFamily="34" charset="0"/>
                        </a:rPr>
                        <a:t>Gail Thompson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277369534"/>
                  </a:ext>
                </a:extLst>
              </a:tr>
              <a:tr h="319314">
                <a:tc>
                  <a:txBody>
                    <a:bodyPr/>
                    <a:lstStyle/>
                    <a:p>
                      <a:pPr algn="l" fontAlgn="b"/>
                      <a:r>
                        <a:rPr lang="en-US" sz="1400" b="0" i="0" u="none" strike="noStrike" dirty="0">
                          <a:solidFill>
                            <a:srgbClr val="000000"/>
                          </a:solidFill>
                          <a:effectLst/>
                          <a:latin typeface="Calibri" panose="020F0502020204030204" pitchFamily="34" charset="0"/>
                        </a:rPr>
                        <a:t>Jewel </a:t>
                      </a:r>
                      <a:r>
                        <a:rPr lang="en-US" sz="1400" b="0" i="0" u="none" strike="noStrike" dirty="0" err="1">
                          <a:solidFill>
                            <a:srgbClr val="000000"/>
                          </a:solidFill>
                          <a:effectLst/>
                          <a:latin typeface="Calibri" panose="020F0502020204030204" pitchFamily="34" charset="0"/>
                        </a:rPr>
                        <a:t>Bronaugh</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026491661"/>
                  </a:ext>
                </a:extLst>
              </a:tr>
              <a:tr h="319314">
                <a:tc>
                  <a:txBody>
                    <a:bodyPr/>
                    <a:lstStyle/>
                    <a:p>
                      <a:pPr algn="l" fontAlgn="b"/>
                      <a:r>
                        <a:rPr lang="en-US" sz="1400" b="0" i="0" u="none" strike="noStrike" dirty="0">
                          <a:solidFill>
                            <a:srgbClr val="000000"/>
                          </a:solidFill>
                          <a:effectLst/>
                          <a:latin typeface="Calibri" panose="020F0502020204030204" pitchFamily="34" charset="0"/>
                        </a:rPr>
                        <a:t>Kathryn Paxton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223618141"/>
                  </a:ext>
                </a:extLst>
              </a:tr>
              <a:tr h="319314">
                <a:tc>
                  <a:txBody>
                    <a:bodyPr/>
                    <a:lstStyle/>
                    <a:p>
                      <a:pPr algn="l" fontAlgn="b"/>
                      <a:r>
                        <a:rPr lang="en-US" sz="1400" b="0" i="0" u="none" strike="noStrike" dirty="0" err="1">
                          <a:solidFill>
                            <a:srgbClr val="000000"/>
                          </a:solidFill>
                          <a:effectLst/>
                          <a:latin typeface="Calibri" panose="020F0502020204030204" pitchFamily="34" charset="0"/>
                        </a:rPr>
                        <a:t>Charlette</a:t>
                      </a:r>
                      <a:r>
                        <a:rPr lang="en-US" sz="1400" b="0" i="0" u="none" strike="noStrike" dirty="0">
                          <a:solidFill>
                            <a:srgbClr val="000000"/>
                          </a:solidFill>
                          <a:effectLst/>
                          <a:latin typeface="Calibri" panose="020F0502020204030204" pitchFamily="34" charset="0"/>
                        </a:rPr>
                        <a:t> </a:t>
                      </a:r>
                      <a:r>
                        <a:rPr lang="en-US" sz="1400" b="0" i="0" u="none" strike="noStrike" dirty="0" err="1">
                          <a:solidFill>
                            <a:srgbClr val="000000"/>
                          </a:solidFill>
                          <a:effectLst/>
                          <a:latin typeface="Calibri" panose="020F0502020204030204" pitchFamily="34" charset="0"/>
                        </a:rPr>
                        <a:t>Ridout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Nursing,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95495745"/>
                  </a:ext>
                </a:extLst>
              </a:tr>
              <a:tr h="319314">
                <a:tc>
                  <a:txBody>
                    <a:bodyPr/>
                    <a:lstStyle/>
                    <a:p>
                      <a:pPr algn="l" fontAlgn="b"/>
                      <a:r>
                        <a:rPr lang="en-US" sz="1400" b="0" i="0" u="none" strike="noStrike" dirty="0">
                          <a:solidFill>
                            <a:srgbClr val="000000"/>
                          </a:solidFill>
                          <a:effectLst/>
                          <a:latin typeface="Calibri" panose="020F0502020204030204" pitchFamily="34" charset="0"/>
                        </a:rPr>
                        <a:t>Elizabeth Carter</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Healthcare Workforce Data Center,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3330838"/>
                  </a:ext>
                </a:extLst>
              </a:tr>
              <a:tr h="319314">
                <a:tc>
                  <a:txBody>
                    <a:bodyPr/>
                    <a:lstStyle/>
                    <a:p>
                      <a:pPr algn="l" fontAlgn="b"/>
                      <a:r>
                        <a:rPr lang="en-US" sz="1400" b="0" i="0" u="none" strike="noStrike">
                          <a:solidFill>
                            <a:srgbClr val="000000"/>
                          </a:solidFill>
                          <a:effectLst/>
                          <a:latin typeface="Calibri" panose="020F0502020204030204" pitchFamily="34" charset="0"/>
                        </a:rPr>
                        <a:t>Corie Tillman Wolf</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Long-Term</a:t>
                      </a:r>
                      <a:r>
                        <a:rPr lang="en-US" sz="1400" b="0" i="0" u="none" strike="noStrike" baseline="0" dirty="0" smtClean="0">
                          <a:solidFill>
                            <a:srgbClr val="000000"/>
                          </a:solidFill>
                          <a:effectLst/>
                          <a:latin typeface="Calibri" panose="020F0502020204030204" pitchFamily="34" charset="0"/>
                        </a:rPr>
                        <a:t> Care Administrators, </a:t>
                      </a:r>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7599457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Kurt </a:t>
                      </a:r>
                      <a:r>
                        <a:rPr lang="en-US" sz="1400" b="0" i="0" u="none" strike="noStrike" dirty="0" err="1" smtClean="0">
                          <a:solidFill>
                            <a:srgbClr val="000000"/>
                          </a:solidFill>
                          <a:effectLst/>
                          <a:latin typeface="Calibri" panose="020F0502020204030204" pitchFamily="34" charset="0"/>
                        </a:rPr>
                        <a:t>Elward</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58477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Barbara Seymour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386433851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Randall Stamper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Virginia</a:t>
                      </a:r>
                      <a:r>
                        <a:rPr lang="en-US" sz="1400" b="0" i="0" u="none" strike="noStrike" baseline="0" dirty="0" smtClean="0">
                          <a:solidFill>
                            <a:srgbClr val="000000"/>
                          </a:solidFill>
                          <a:effectLst/>
                          <a:latin typeface="Calibri" panose="020F0502020204030204" pitchFamily="34" charset="0"/>
                        </a:rPr>
                        <a:t> Community College System</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9160617"/>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2240698321"/>
              </p:ext>
            </p:extLst>
          </p:nvPr>
        </p:nvGraphicFramePr>
        <p:xfrm>
          <a:off x="2133600" y="1219200"/>
          <a:ext cx="8077200" cy="5304029"/>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a:solidFill>
                            <a:srgbClr val="000000"/>
                          </a:solidFill>
                          <a:effectLst/>
                          <a:latin typeface="Calibri" panose="020F0502020204030204" pitchFamily="34" charset="0"/>
                        </a:rPr>
                        <a:t>Todd Barnes</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Veterans Services</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a:solidFill>
                            <a:srgbClr val="000000"/>
                          </a:solidFill>
                          <a:effectLst/>
                          <a:latin typeface="Calibri" panose="020F0502020204030204" pitchFamily="34" charset="0"/>
                        </a:rPr>
                        <a:t>Heather Legere</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Veterans Services</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a:solidFill>
                            <a:srgbClr val="000000"/>
                          </a:solidFill>
                          <a:effectLst/>
                          <a:latin typeface="Calibri" panose="020F0502020204030204" pitchFamily="34" charset="0"/>
                        </a:rPr>
                        <a:t>Sam Kukich</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a:solidFill>
                            <a:srgbClr val="000000"/>
                          </a:solidFill>
                          <a:effectLst/>
                          <a:latin typeface="Calibri" panose="020F0502020204030204" pitchFamily="34" charset="0"/>
                        </a:rPr>
                        <a:t>Bob </a:t>
                      </a:r>
                      <a:r>
                        <a:rPr lang="en-US" sz="1400" b="0" i="0" u="none" strike="noStrike" dirty="0" err="1" smtClean="0">
                          <a:solidFill>
                            <a:srgbClr val="000000"/>
                          </a:solidFill>
                          <a:effectLst/>
                          <a:latin typeface="Calibri" panose="020F0502020204030204" pitchFamily="34" charset="0"/>
                        </a:rPr>
                        <a:t>Kukich</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a:solidFill>
                            <a:srgbClr val="000000"/>
                          </a:solidFill>
                          <a:effectLst/>
                          <a:latin typeface="Calibri" panose="020F0502020204030204" pitchFamily="34" charset="0"/>
                        </a:rPr>
                        <a:t>Erin Hines</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014763123"/>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Susan Hines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Dignity for the Aged</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5503521"/>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Lionel </a:t>
                      </a:r>
                      <a:r>
                        <a:rPr lang="en-US" sz="1400" b="0" i="0" u="none" strike="noStrike" smtClean="0">
                          <a:solidFill>
                            <a:srgbClr val="000000"/>
                          </a:solidFill>
                          <a:effectLst/>
                          <a:latin typeface="Calibri" panose="020F0502020204030204" pitchFamily="34" charset="0"/>
                        </a:rPr>
                        <a:t>DeCuir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214707286"/>
                  </a:ext>
                </a:extLst>
              </a:tr>
              <a:tr h="319314">
                <a:tc>
                  <a:txBody>
                    <a:bodyPr/>
                    <a:lstStyle/>
                    <a:p>
                      <a:pPr algn="l" fontAlgn="b"/>
                      <a:r>
                        <a:rPr lang="en-US" sz="1400" b="0" i="0" u="none" strike="noStrike" dirty="0">
                          <a:solidFill>
                            <a:srgbClr val="000000"/>
                          </a:solidFill>
                          <a:effectLst/>
                          <a:latin typeface="Calibri" panose="020F0502020204030204" pitchFamily="34" charset="0"/>
                        </a:rPr>
                        <a:t>Jen A. </a:t>
                      </a:r>
                      <a:r>
                        <a:rPr lang="en-US" sz="1400" b="0" i="0" u="none" strike="noStrike" dirty="0" err="1" smtClean="0">
                          <a:solidFill>
                            <a:srgbClr val="000000"/>
                          </a:solidFill>
                          <a:effectLst/>
                          <a:latin typeface="Calibri" panose="020F0502020204030204" pitchFamily="34" charset="0"/>
                        </a:rPr>
                        <a:t>Kiggans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Senate, General </a:t>
                      </a:r>
                      <a:r>
                        <a:rPr lang="en-US" sz="1400" b="0" i="0" u="none" strike="noStrike" dirty="0">
                          <a:solidFill>
                            <a:srgbClr val="000000"/>
                          </a:solidFill>
                          <a:effectLst/>
                          <a:latin typeface="Calibri" panose="020F0502020204030204" pitchFamily="34" charset="0"/>
                        </a:rPr>
                        <a:t>Assembly</a:t>
                      </a:r>
                    </a:p>
                  </a:txBody>
                  <a:tcPr marL="9525" marR="9525" marT="9525" marB="0" anchor="b"/>
                </a:tc>
                <a:extLst>
                  <a:ext uri="{0D108BD9-81ED-4DB2-BD59-A6C34878D82A}">
                    <a16:rowId xmlns:a16="http://schemas.microsoft.com/office/drawing/2014/main" val="3120416051"/>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Christina</a:t>
                      </a:r>
                      <a:r>
                        <a:rPr lang="en-US" sz="1400" b="0" i="0" u="none" strike="noStrike" baseline="0" dirty="0" smtClean="0">
                          <a:solidFill>
                            <a:srgbClr val="000000"/>
                          </a:solidFill>
                          <a:effectLst/>
                          <a:latin typeface="Calibri" panose="020F0502020204030204" pitchFamily="34" charset="0"/>
                        </a:rPr>
                        <a:t> Holloway</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Beach</a:t>
                      </a:r>
                      <a:r>
                        <a:rPr lang="en-US" sz="1400" b="0" i="0" u="none" strike="noStrike" baseline="0" dirty="0" smtClean="0">
                          <a:solidFill>
                            <a:srgbClr val="000000"/>
                          </a:solidFill>
                          <a:effectLst/>
                          <a:latin typeface="Calibri" panose="020F0502020204030204" pitchFamily="34" charset="0"/>
                        </a:rPr>
                        <a:t> Health and Wellness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4815589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Dana Parsons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a:solidFill>
                            <a:srgbClr val="000000"/>
                          </a:solidFill>
                          <a:effectLst/>
                          <a:latin typeface="Calibri" panose="020F0502020204030204" pitchFamily="34" charset="0"/>
                        </a:rPr>
                        <a:t>LeadingAge</a:t>
                      </a:r>
                      <a:r>
                        <a:rPr lang="en-US" sz="1400" b="0" i="0" u="none" strike="noStrike" dirty="0">
                          <a:solidFill>
                            <a:srgbClr val="000000"/>
                          </a:solidFill>
                          <a:effectLst/>
                          <a:latin typeface="Calibri" panose="020F0502020204030204" pitchFamily="34" charset="0"/>
                        </a:rPr>
                        <a:t> Virginia</a:t>
                      </a:r>
                    </a:p>
                  </a:txBody>
                  <a:tcPr marL="9525" marR="9525" marT="9525" marB="0" anchor="b"/>
                </a:tc>
                <a:extLst>
                  <a:ext uri="{0D108BD9-81ED-4DB2-BD59-A6C34878D82A}">
                    <a16:rowId xmlns:a16="http://schemas.microsoft.com/office/drawing/2014/main" val="7088083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Alicia </a:t>
                      </a:r>
                      <a:r>
                        <a:rPr lang="en-US" sz="1400" b="0" i="0" u="none" strike="noStrike" dirty="0" err="1" smtClean="0">
                          <a:solidFill>
                            <a:srgbClr val="000000"/>
                          </a:solidFill>
                          <a:effectLst/>
                          <a:latin typeface="Calibri" panose="020F0502020204030204" pitchFamily="34" charset="0"/>
                        </a:rPr>
                        <a:t>Cundiff</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smtClean="0">
                          <a:solidFill>
                            <a:srgbClr val="000000"/>
                          </a:solidFill>
                          <a:effectLst/>
                          <a:latin typeface="Calibri" panose="020F0502020204030204" pitchFamily="34" charset="0"/>
                        </a:rPr>
                        <a:t>LeadingAge</a:t>
                      </a:r>
                      <a:r>
                        <a:rPr lang="en-US" sz="1400" b="0" i="0" u="none" strike="noStrike" baseline="0" dirty="0" smtClean="0">
                          <a:solidFill>
                            <a:srgbClr val="000000"/>
                          </a:solidFill>
                          <a:effectLst/>
                          <a:latin typeface="Calibri" panose="020F0502020204030204" pitchFamily="34" charset="0"/>
                        </a:rPr>
                        <a:t> Virginia</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313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April Payne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2418583349"/>
                  </a:ext>
                </a:extLst>
              </a:tr>
              <a:tr h="319314">
                <a:tc>
                  <a:txBody>
                    <a:bodyPr/>
                    <a:lstStyle/>
                    <a:p>
                      <a:pPr algn="l" fontAlgn="b"/>
                      <a:r>
                        <a:rPr lang="en-US" sz="1400" b="0" i="0" u="none" strike="noStrike" dirty="0">
                          <a:solidFill>
                            <a:srgbClr val="000000"/>
                          </a:solidFill>
                          <a:effectLst/>
                          <a:latin typeface="Calibri" panose="020F0502020204030204" pitchFamily="34" charset="0"/>
                        </a:rPr>
                        <a:t>W. Scott Johnson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165217021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Vivienne McDaniel</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Virginia </a:t>
                      </a:r>
                      <a:r>
                        <a:rPr lang="en-US" sz="1400" b="0" i="0" u="none" strike="noStrike" dirty="0">
                          <a:solidFill>
                            <a:srgbClr val="000000"/>
                          </a:solidFill>
                          <a:effectLst/>
                          <a:latin typeface="Calibri" panose="020F0502020204030204" pitchFamily="34" charset="0"/>
                        </a:rPr>
                        <a:t>Nurses Association</a:t>
                      </a:r>
                    </a:p>
                  </a:txBody>
                  <a:tcPr marL="9525" marR="9525" marT="9525" marB="0" anchor="b"/>
                </a:tc>
                <a:extLst>
                  <a:ext uri="{0D108BD9-81ED-4DB2-BD59-A6C34878D82A}">
                    <a16:rowId xmlns:a16="http://schemas.microsoft.com/office/drawing/2014/main" val="1616859846"/>
                  </a:ext>
                </a:extLst>
              </a:tr>
            </a:tbl>
          </a:graphicData>
        </a:graphic>
      </p:graphicFrame>
    </p:spTree>
    <p:extLst>
      <p:ext uri="{BB962C8B-B14F-4D97-AF65-F5344CB8AC3E}">
        <p14:creationId xmlns:p14="http://schemas.microsoft.com/office/powerpoint/2010/main" val="1880230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3980732713"/>
              </p:ext>
            </p:extLst>
          </p:nvPr>
        </p:nvGraphicFramePr>
        <p:xfrm>
          <a:off x="2133600" y="1219200"/>
          <a:ext cx="8077200" cy="222782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Joseph Hilbert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a:t>
                      </a:r>
                      <a:r>
                        <a:rPr lang="en-US" sz="1400" b="0" i="0" u="none" strike="noStrike" dirty="0">
                          <a:solidFill>
                            <a:srgbClr val="000000"/>
                          </a:solidFill>
                          <a:effectLst/>
                          <a:latin typeface="Calibri" panose="020F0502020204030204" pitchFamily="34" charset="0"/>
                        </a:rPr>
                        <a:t>of Health</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Heather Anderson</a:t>
                      </a: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Health Equity, Department of Health</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400" b="0" i="0" u="none" strike="noStrike" dirty="0" smtClean="0">
                          <a:solidFill>
                            <a:srgbClr val="000000"/>
                          </a:solidFill>
                          <a:effectLst/>
                          <a:latin typeface="Calibri" panose="020F0502020204030204" pitchFamily="34" charset="0"/>
                        </a:rPr>
                        <a:t>A. Carole Pratt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of Health</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Rebekah E. Allen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Licensure and Certification, Department of Health</a:t>
                      </a:r>
                    </a:p>
                  </a:txBody>
                  <a:tcPr marL="9525" marR="9525" marT="9525" marB="0" anchor="b"/>
                </a:tc>
                <a:extLst>
                  <a:ext uri="{0D108BD9-81ED-4DB2-BD59-A6C34878D82A}">
                    <a16:rowId xmlns:a16="http://schemas.microsoft.com/office/drawing/2014/main" val="2847999597"/>
                  </a:ext>
                </a:extLst>
              </a:tr>
            </a:tbl>
          </a:graphicData>
        </a:graphic>
      </p:graphicFrame>
    </p:spTree>
    <p:extLst>
      <p:ext uri="{BB962C8B-B14F-4D97-AF65-F5344CB8AC3E}">
        <p14:creationId xmlns:p14="http://schemas.microsoft.com/office/powerpoint/2010/main" val="3237267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932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6371230"/>
              </p:ext>
            </p:extLst>
          </p:nvPr>
        </p:nvGraphicFramePr>
        <p:xfrm>
          <a:off x="609600" y="1143000"/>
          <a:ext cx="10668000" cy="4253034"/>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0">
                <a:tc gridSpan="2">
                  <a:txBody>
                    <a:bodyPr/>
                    <a:lstStyle/>
                    <a:p>
                      <a:r>
                        <a:rPr lang="en-US" sz="1800" b="0" i="0" u="none" strike="noStrike" kern="1200" dirty="0" smtClean="0">
                          <a:solidFill>
                            <a:schemeClr val="tx1"/>
                          </a:solidFill>
                          <a:effectLst/>
                          <a:latin typeface="+mn-lt"/>
                          <a:ea typeface="+mn-ea"/>
                          <a:cs typeface="+mn-cs"/>
                        </a:rPr>
                        <a:t>Public Comment Period </a:t>
                      </a:r>
                    </a:p>
                    <a:p>
                      <a:endParaRPr lang="en-US" sz="18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0">
                <a:tc>
                  <a:txBody>
                    <a:bodyPr/>
                    <a:lstStyle/>
                    <a:p>
                      <a:r>
                        <a:rPr lang="en-US" sz="1800" b="0" i="0" u="none" strike="noStrike" kern="1200" baseline="0" dirty="0" smtClean="0">
                          <a:solidFill>
                            <a:schemeClr val="tx1"/>
                          </a:solidFill>
                          <a:effectLst/>
                          <a:latin typeface="+mn-lt"/>
                          <a:ea typeface="+mn-ea"/>
                          <a:cs typeface="+mn-cs"/>
                        </a:rPr>
                        <a:t>Nursing Home Staffing &amp; Supporting the Development of Virginia’s Nursing Home Workforce</a:t>
                      </a:r>
                      <a:endParaRPr lang="en-US" sz="1800" b="0" i="0" u="none" strike="noStrike" kern="1200" baseline="0" dirty="0" smtClean="0">
                        <a:solidFill>
                          <a:schemeClr val="tx1"/>
                        </a:solidFill>
                        <a:effectLst/>
                        <a:latin typeface="+mn-lt"/>
                        <a:ea typeface="+mn-ea"/>
                        <a:cs typeface="+mn-cs"/>
                      </a:endParaRPr>
                    </a:p>
                  </a:txBody>
                  <a:tcPr marL="80010" marR="80010" marT="40005" marB="40005"/>
                </a:tc>
                <a:tc>
                  <a:txBody>
                    <a:bodyPr/>
                    <a:lstStyle/>
                    <a:p>
                      <a:r>
                        <a:rPr lang="en-US" sz="1800" b="0" dirty="0" smtClean="0">
                          <a:effectLst/>
                        </a:rPr>
                        <a:t>Brenden </a:t>
                      </a:r>
                      <a:r>
                        <a:rPr lang="en-US" sz="1800" b="0" dirty="0" err="1" smtClean="0">
                          <a:effectLst/>
                        </a:rPr>
                        <a:t>Rivenbark</a:t>
                      </a:r>
                      <a:endParaRPr lang="en-US" sz="1800" b="0" dirty="0" smtClean="0">
                        <a:effectLst/>
                      </a:endParaRPr>
                    </a:p>
                    <a:p>
                      <a:r>
                        <a:rPr lang="en-US" sz="1800" b="0" dirty="0" smtClean="0">
                          <a:effectLst/>
                        </a:rPr>
                        <a:t>Office of Governmental &amp; Regulatory Affairs, VDH</a:t>
                      </a:r>
                      <a:endParaRPr lang="en-US" sz="1800" b="0" dirty="0" smtClean="0">
                        <a:effectLst/>
                      </a:endParaRPr>
                    </a:p>
                  </a:txBody>
                  <a:tcPr marL="80010" marR="80010" marT="40005" marB="40005"/>
                </a:tc>
                <a:extLst>
                  <a:ext uri="{0D108BD9-81ED-4DB2-BD59-A6C34878D82A}">
                    <a16:rowId xmlns:a16="http://schemas.microsoft.com/office/drawing/2014/main" val="1881043531"/>
                  </a:ext>
                </a:extLst>
              </a:tr>
              <a:tr h="0">
                <a:tc>
                  <a:txBody>
                    <a:bodyPr/>
                    <a:lstStyle/>
                    <a:p>
                      <a:r>
                        <a:rPr lang="en-US" sz="1800" dirty="0" smtClean="0"/>
                        <a:t>Review of Recommendations Discussed</a:t>
                      </a:r>
                      <a:r>
                        <a:rPr lang="en-US" sz="1800" baseline="0" dirty="0" smtClean="0"/>
                        <a:t> to Date</a:t>
                      </a:r>
                      <a:endParaRPr lang="en-US" sz="18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effectLst/>
                        </a:rPr>
                        <a:t>Ms. Allen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smtClean="0">
                        <a:effectLst/>
                      </a:endParaRPr>
                    </a:p>
                  </a:txBody>
                  <a:tcPr marL="80010" marR="80010" marT="40005" marB="40005"/>
                </a:tc>
                <a:extLst>
                  <a:ext uri="{0D108BD9-81ED-4DB2-BD59-A6C34878D82A}">
                    <a16:rowId xmlns:a16="http://schemas.microsoft.com/office/drawing/2014/main" val="2208873645"/>
                  </a:ext>
                </a:extLst>
              </a:tr>
              <a:tr h="0">
                <a:tc>
                  <a:txBody>
                    <a:bodyPr/>
                    <a:lstStyle/>
                    <a:p>
                      <a:r>
                        <a:rPr lang="en-US" sz="1800" dirty="0" smtClean="0"/>
                        <a:t>Recommendations Discussion</a:t>
                      </a:r>
                      <a:endParaRPr lang="en-US" sz="18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mn-lt"/>
                          <a:ea typeface="+mn-ea"/>
                          <a:cs typeface="+mn-cs"/>
                        </a:rPr>
                        <a:t>Ms. Allen, Dr. Pratt &amp; Work Group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smtClean="0">
                        <a:effectLst/>
                      </a:endParaRPr>
                    </a:p>
                  </a:txBody>
                  <a:tcPr marL="80010" marR="80010" marT="40005" marB="40005"/>
                </a:tc>
                <a:extLst>
                  <a:ext uri="{0D108BD9-81ED-4DB2-BD59-A6C34878D82A}">
                    <a16:rowId xmlns:a16="http://schemas.microsoft.com/office/drawing/2014/main" val="2280425700"/>
                  </a:ext>
                </a:extLst>
              </a:tr>
              <a:tr h="0">
                <a:tc>
                  <a:txBody>
                    <a:bodyPr/>
                    <a:lstStyle/>
                    <a:p>
                      <a:r>
                        <a:rPr lang="en-US" sz="1800" dirty="0" smtClean="0"/>
                        <a:t>Discussions of Next Steps</a:t>
                      </a:r>
                      <a:endParaRPr lang="en-US" sz="1800" dirty="0"/>
                    </a:p>
                  </a:txBody>
                  <a:tcPr marL="80010" marR="80010" marT="40005" marB="40005"/>
                </a:tc>
                <a:tc>
                  <a:txBody>
                    <a:bodyPr/>
                    <a:lstStyle/>
                    <a:p>
                      <a:r>
                        <a:rPr lang="en-US" sz="1800" dirty="0" smtClean="0"/>
                        <a:t>Ms. Allen &amp; Dr. Pratt </a:t>
                      </a:r>
                      <a:endParaRPr lang="en-US" sz="1800" b="0" dirty="0" smtClean="0">
                        <a:effectLst/>
                      </a:endParaRPr>
                    </a:p>
                    <a:p>
                      <a:pPr rtl="0"/>
                      <a:endParaRPr lang="en-US" sz="1800" b="0" dirty="0" smtClean="0">
                        <a:effectLst/>
                      </a:endParaRPr>
                    </a:p>
                  </a:txBody>
                  <a:tcPr marL="80010" marR="80010" marT="40005" marB="40005"/>
                </a:tc>
                <a:extLst>
                  <a:ext uri="{0D108BD9-81ED-4DB2-BD59-A6C34878D82A}">
                    <a16:rowId xmlns:a16="http://schemas.microsoft.com/office/drawing/2014/main" val="504980675"/>
                  </a:ext>
                </a:extLst>
              </a:tr>
              <a:tr h="835464">
                <a:tc>
                  <a:txBody>
                    <a:bodyPr/>
                    <a:lstStyle/>
                    <a:p>
                      <a:r>
                        <a:rPr lang="en-US" sz="1800" dirty="0" smtClean="0"/>
                        <a:t>Other Business</a:t>
                      </a:r>
                      <a:endParaRPr lang="en-US" sz="1800" dirty="0"/>
                    </a:p>
                  </a:txBody>
                  <a:tcPr marL="80010" marR="80010" marT="40005" marB="40005"/>
                </a:tc>
                <a:tc>
                  <a:txBody>
                    <a:bodyPr/>
                    <a:lstStyle/>
                    <a:p>
                      <a:r>
                        <a:rPr lang="en-US" sz="1800" dirty="0" smtClean="0"/>
                        <a:t>Ms. Allen &amp; Dr. Pratt </a:t>
                      </a:r>
                      <a:endParaRPr lang="en-US" sz="1800" b="0" dirty="0" smtClean="0">
                        <a:effectLst/>
                      </a:endParaRPr>
                    </a:p>
                    <a:p>
                      <a:pPr rtl="0"/>
                      <a:endParaRPr lang="en-US" sz="1800" b="0" dirty="0" smtClean="0">
                        <a:effectLst/>
                      </a:endParaRPr>
                    </a:p>
                  </a:txBody>
                  <a:tcPr marL="80010" marR="80010" marT="40005" marB="40005"/>
                </a:tc>
                <a:extLst>
                  <a:ext uri="{0D108BD9-81ED-4DB2-BD59-A6C34878D82A}">
                    <a16:rowId xmlns:a16="http://schemas.microsoft.com/office/drawing/2014/main" val="1398211792"/>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Public Comment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Written comments were emailed to members </a:t>
            </a:r>
            <a:r>
              <a:rPr lang="en-US" smtClean="0"/>
              <a:t>on Monday morning</a:t>
            </a:r>
            <a:endParaRPr lang="en-US" dirty="0" smtClean="0"/>
          </a:p>
          <a:p>
            <a:pPr lvl="1">
              <a:buFont typeface="Arial" panose="020B0604020202020204" pitchFamily="34" charset="0"/>
              <a:buChar char="•"/>
            </a:pPr>
            <a:r>
              <a:rPr lang="en-US" dirty="0"/>
              <a:t>Posted </a:t>
            </a:r>
            <a:r>
              <a:rPr lang="en-US" dirty="0" smtClean="0"/>
              <a:t>on OLC’s website at </a:t>
            </a:r>
            <a:r>
              <a:rPr lang="en-US" dirty="0">
                <a:hlinkClick r:id="rId2"/>
              </a:rPr>
              <a:t>https://www.vdh.virginia.gov/licensure-and-certification/laws-regulations-and-guidelines/current-legislative-work-groups-reports</a:t>
            </a:r>
            <a:r>
              <a:rPr lang="en-US" dirty="0" smtClean="0">
                <a:hlinkClick r:id="rId2"/>
              </a:rPr>
              <a:t>/</a:t>
            </a:r>
            <a:r>
              <a:rPr lang="en-US" dirty="0" smtClean="0"/>
              <a:t> under Ch. 932 (2020 Acts of Assembly) in the “Meetings” section</a:t>
            </a:r>
          </a:p>
          <a:p>
            <a:pPr>
              <a:buFont typeface="Arial" panose="020B0604020202020204" pitchFamily="34" charset="0"/>
              <a:buChar char="•"/>
            </a:pPr>
            <a:r>
              <a:rPr lang="en-US" dirty="0" smtClean="0"/>
              <a:t>As a reminder, a summary of written comments will be included in the work group’s final report</a:t>
            </a:r>
          </a:p>
          <a:p>
            <a:pPr>
              <a:buFont typeface="Arial" panose="020B0604020202020204" pitchFamily="34" charset="0"/>
              <a:buChar char="•"/>
            </a:pPr>
            <a:r>
              <a:rPr lang="en-US" dirty="0" smtClean="0"/>
              <a:t>Written comments should be sent to </a:t>
            </a:r>
            <a:r>
              <a:rPr lang="en-US" dirty="0" smtClean="0">
                <a:hlinkClick r:id="rId3"/>
              </a:rPr>
              <a:t>Rebekah.Allen@vdh.virginia.gov</a:t>
            </a:r>
            <a:r>
              <a:rPr lang="en-US" dirty="0" smtClean="0"/>
              <a:t> and </a:t>
            </a:r>
            <a:r>
              <a:rPr lang="en-US" dirty="0" smtClean="0">
                <a:hlinkClick r:id="rId4"/>
              </a:rPr>
              <a:t>Carole.Pratt@vdh.virginia.gov</a:t>
            </a:r>
            <a:endParaRPr lang="en-US" dirty="0" smtClean="0"/>
          </a:p>
        </p:txBody>
      </p:sp>
    </p:spTree>
    <p:extLst>
      <p:ext uri="{BB962C8B-B14F-4D97-AF65-F5344CB8AC3E}">
        <p14:creationId xmlns:p14="http://schemas.microsoft.com/office/powerpoint/2010/main" val="29430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Google Shape;31;p1"/>
          <p:cNvSpPr txBox="1">
            <a:spLocks noGrp="1"/>
          </p:cNvSpPr>
          <p:nvPr>
            <p:ph type="ctrTitle"/>
          </p:nvPr>
        </p:nvSpPr>
        <p:spPr>
          <a:xfrm>
            <a:off x="2286000" y="1143000"/>
            <a:ext cx="7772400" cy="1470000"/>
          </a:xfrm>
          <a:prstGeom prst="rect">
            <a:avLst/>
          </a:prstGeom>
          <a:noFill/>
          <a:ln>
            <a:noFill/>
          </a:ln>
        </p:spPr>
        <p:txBody>
          <a:bodyPr spcFirstLastPara="1" wrap="square" lIns="91425" tIns="45700" rIns="91425" bIns="45700" anchor="ctr" anchorCtr="0">
            <a:noAutofit/>
          </a:bodyPr>
          <a:lstStyle/>
          <a:p>
            <a:pPr algn="ctr">
              <a:buClr>
                <a:srgbClr val="003366"/>
              </a:buClr>
              <a:buSzPts val="3200"/>
            </a:pPr>
            <a:r>
              <a:rPr lang="en-US" sz="2800" b="1">
                <a:latin typeface="Arial"/>
                <a:ea typeface="Arial"/>
                <a:cs typeface="Arial"/>
                <a:sym typeface="Arial"/>
              </a:rPr>
              <a:t/>
            </a:r>
            <a:br>
              <a:rPr lang="en-US" sz="2800" b="1">
                <a:latin typeface="Arial"/>
                <a:ea typeface="Arial"/>
                <a:cs typeface="Arial"/>
                <a:sym typeface="Arial"/>
              </a:rPr>
            </a:br>
            <a:r>
              <a:rPr lang="en-US" sz="2800" b="1">
                <a:latin typeface="Arial"/>
                <a:ea typeface="Arial"/>
                <a:cs typeface="Arial"/>
                <a:sym typeface="Arial"/>
              </a:rPr>
              <a:t/>
            </a:r>
            <a:br>
              <a:rPr lang="en-US" sz="2800" b="1">
                <a:latin typeface="Arial"/>
                <a:ea typeface="Arial"/>
                <a:cs typeface="Arial"/>
                <a:sym typeface="Arial"/>
              </a:rPr>
            </a:br>
            <a:r>
              <a:rPr lang="en-US" sz="2800" b="1">
                <a:latin typeface="Arial"/>
                <a:ea typeface="Arial"/>
                <a:cs typeface="Arial"/>
                <a:sym typeface="Arial"/>
              </a:rPr>
              <a:t/>
            </a:r>
            <a:br>
              <a:rPr lang="en-US" sz="2800" b="1">
                <a:latin typeface="Arial"/>
                <a:ea typeface="Arial"/>
                <a:cs typeface="Arial"/>
                <a:sym typeface="Arial"/>
              </a:rPr>
            </a:br>
            <a:r>
              <a:rPr lang="en-US" sz="2800" b="1">
                <a:latin typeface="Arial"/>
                <a:ea typeface="Arial"/>
                <a:cs typeface="Arial"/>
                <a:sym typeface="Arial"/>
              </a:rPr>
              <a:t/>
            </a:r>
            <a:br>
              <a:rPr lang="en-US" sz="2800" b="1">
                <a:latin typeface="Arial"/>
                <a:ea typeface="Arial"/>
                <a:cs typeface="Arial"/>
                <a:sym typeface="Arial"/>
              </a:rPr>
            </a:br>
            <a:r>
              <a:rPr lang="en-US" sz="2800" b="1">
                <a:latin typeface="Arial"/>
                <a:ea typeface="Arial"/>
                <a:cs typeface="Arial"/>
                <a:sym typeface="Arial"/>
              </a:rPr>
              <a:t/>
            </a:r>
            <a:br>
              <a:rPr lang="en-US" sz="2800" b="1">
                <a:latin typeface="Arial"/>
                <a:ea typeface="Arial"/>
                <a:cs typeface="Arial"/>
                <a:sym typeface="Arial"/>
              </a:rPr>
            </a:br>
            <a:r>
              <a:rPr lang="en-US" sz="3200" b="1">
                <a:latin typeface="Arial"/>
                <a:ea typeface="Arial"/>
                <a:cs typeface="Arial"/>
                <a:sym typeface="Arial"/>
              </a:rPr>
              <a:t>Nursing Home Staffing and Supporting the Development of Virginia’s Nursing Home Workforce</a:t>
            </a:r>
            <a:r>
              <a:rPr lang="en-US" sz="2800" b="1">
                <a:latin typeface="Arial"/>
                <a:ea typeface="Arial"/>
                <a:cs typeface="Arial"/>
                <a:sym typeface="Arial"/>
              </a:rPr>
              <a:t/>
            </a:r>
            <a:br>
              <a:rPr lang="en-US" sz="2800" b="1">
                <a:latin typeface="Arial"/>
                <a:ea typeface="Arial"/>
                <a:cs typeface="Arial"/>
                <a:sym typeface="Arial"/>
              </a:rPr>
            </a:br>
            <a:r>
              <a:rPr lang="en-US" sz="3200" b="1">
                <a:latin typeface="Arial"/>
                <a:ea typeface="Arial"/>
                <a:cs typeface="Arial"/>
                <a:sym typeface="Arial"/>
              </a:rPr>
              <a:t/>
            </a:r>
            <a:br>
              <a:rPr lang="en-US" sz="3200" b="1">
                <a:latin typeface="Arial"/>
                <a:ea typeface="Arial"/>
                <a:cs typeface="Arial"/>
                <a:sym typeface="Arial"/>
              </a:rPr>
            </a:br>
            <a:endParaRPr sz="3200"/>
          </a:p>
        </p:txBody>
      </p:sp>
      <p:sp>
        <p:nvSpPr>
          <p:cNvPr id="32" name="Google Shape;32;p1"/>
          <p:cNvSpPr txBox="1">
            <a:spLocks noGrp="1"/>
          </p:cNvSpPr>
          <p:nvPr>
            <p:ph type="subTitle" idx="1"/>
          </p:nvPr>
        </p:nvSpPr>
        <p:spPr>
          <a:xfrm>
            <a:off x="2819400" y="4724400"/>
            <a:ext cx="6400800" cy="1752600"/>
          </a:xfrm>
          <a:prstGeom prst="rect">
            <a:avLst/>
          </a:prstGeom>
          <a:noFill/>
          <a:ln>
            <a:noFill/>
          </a:ln>
        </p:spPr>
        <p:txBody>
          <a:bodyPr spcFirstLastPara="1" wrap="square" lIns="91425" tIns="45700" rIns="91425" bIns="45700" anchor="t" anchorCtr="0">
            <a:noAutofit/>
          </a:bodyPr>
          <a:lstStyle/>
          <a:p>
            <a:pPr marL="0" indent="0">
              <a:spcBef>
                <a:spcPts val="0"/>
              </a:spcBef>
              <a:buSzPts val="2000"/>
            </a:pPr>
            <a:r>
              <a:rPr lang="en-US" sz="2000" b="1">
                <a:latin typeface="Arial"/>
                <a:ea typeface="Arial"/>
                <a:cs typeface="Arial"/>
                <a:sym typeface="Arial"/>
              </a:rPr>
              <a:t>Brenden Rivenbark</a:t>
            </a:r>
            <a:endParaRPr/>
          </a:p>
          <a:p>
            <a:pPr marL="0" indent="0">
              <a:spcBef>
                <a:spcPts val="400"/>
              </a:spcBef>
              <a:buSzPts val="2000"/>
            </a:pPr>
            <a:r>
              <a:rPr lang="en-US" sz="2000" b="1">
                <a:latin typeface="Arial"/>
                <a:ea typeface="Arial"/>
                <a:cs typeface="Arial"/>
                <a:sym typeface="Arial"/>
              </a:rPr>
              <a:t>Virginia Department of Health</a:t>
            </a:r>
            <a:endParaRPr/>
          </a:p>
          <a:p>
            <a:pPr marL="0" indent="0">
              <a:spcBef>
                <a:spcPts val="400"/>
              </a:spcBef>
              <a:buSzPts val="2000"/>
            </a:pPr>
            <a:r>
              <a:rPr lang="en-US" sz="2000" b="1">
                <a:latin typeface="Arial"/>
                <a:ea typeface="Arial"/>
                <a:cs typeface="Arial"/>
                <a:sym typeface="Arial"/>
              </a:rPr>
              <a:t>August 31, 2020</a:t>
            </a:r>
            <a:endParaRPr/>
          </a:p>
        </p:txBody>
      </p:sp>
    </p:spTree>
    <p:extLst>
      <p:ext uri="{BB962C8B-B14F-4D97-AF65-F5344CB8AC3E}">
        <p14:creationId xmlns:p14="http://schemas.microsoft.com/office/powerpoint/2010/main" val="182056433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11699</TotalTime>
  <Words>2590</Words>
  <Application>Microsoft Office PowerPoint</Application>
  <PresentationFormat>Widescreen</PresentationFormat>
  <Paragraphs>325</Paragraphs>
  <Slides>29</Slides>
  <Notes>17</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29</vt:i4>
      </vt:variant>
    </vt:vector>
  </HeadingPairs>
  <TitlesOfParts>
    <vt:vector size="39" baseType="lpstr">
      <vt:lpstr>Arial</vt:lpstr>
      <vt:lpstr>Calibri</vt:lpstr>
      <vt:lpstr>Roboto</vt:lpstr>
      <vt:lpstr>Roboto Medium</vt:lpstr>
      <vt:lpstr>Roboto Thin</vt:lpstr>
      <vt:lpstr>Trebuchet MS</vt:lpstr>
      <vt:lpstr>Default Design</vt:lpstr>
      <vt:lpstr>1_Default Design</vt:lpstr>
      <vt:lpstr>2_Default Design</vt:lpstr>
      <vt:lpstr>6_Default Design</vt:lpstr>
      <vt:lpstr>Welcome to the Ch. 932 (2020 Acts of Assembly) Work Group Meeting August 31, 2020 1:00 p.m.</vt:lpstr>
      <vt:lpstr>Call to Order and Welcome</vt:lpstr>
      <vt:lpstr>Roll Call</vt:lpstr>
      <vt:lpstr>Roll Call</vt:lpstr>
      <vt:lpstr>Roll Call</vt:lpstr>
      <vt:lpstr>Ch. 932 (2020 Acts of Assembly) Work Group - Agenda </vt:lpstr>
      <vt:lpstr>Written Public Comment</vt:lpstr>
      <vt:lpstr>Public Comment Period</vt:lpstr>
      <vt:lpstr>     Nursing Home Staffing and Supporting the Development of Virginia’s Nursing Home Workforce  </vt:lpstr>
      <vt:lpstr>Overview</vt:lpstr>
      <vt:lpstr>Background</vt:lpstr>
      <vt:lpstr>Staffing Impact &amp; Context</vt:lpstr>
      <vt:lpstr>Nursing Home Staffing in Virginia</vt:lpstr>
      <vt:lpstr>Nursing Home Staffing Ratios in Other States</vt:lpstr>
      <vt:lpstr>State Comparison Data</vt:lpstr>
      <vt:lpstr>Initial Observations</vt:lpstr>
      <vt:lpstr>Opportunities for Recommendations</vt:lpstr>
      <vt:lpstr>PowerPoint Presentation</vt:lpstr>
      <vt:lpstr>References</vt:lpstr>
      <vt:lpstr>Review of Recommendations discussed to date</vt:lpstr>
      <vt:lpstr>Voting on Recommendations</vt:lpstr>
      <vt:lpstr>Chapter 932 (2020 Acts of Assembly)</vt:lpstr>
      <vt:lpstr>Potential Recommendations to Date</vt:lpstr>
      <vt:lpstr>Potential Recommendations to Date (cont.)</vt:lpstr>
      <vt:lpstr>Potential Recommendations to Date (cont.)</vt:lpstr>
      <vt:lpstr>Potential Recommendations to Date (cont.)</vt:lpstr>
      <vt:lpstr>Next Steps</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141</cp:revision>
  <cp:lastPrinted>2017-09-25T17:37:12Z</cp:lastPrinted>
  <dcterms:created xsi:type="dcterms:W3CDTF">2008-08-05T14:53:59Z</dcterms:created>
  <dcterms:modified xsi:type="dcterms:W3CDTF">2020-08-31T15:29:16Z</dcterms:modified>
</cp:coreProperties>
</file>