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69" r:id="rId2"/>
  </p:sldMasterIdLst>
  <p:notesMasterIdLst>
    <p:notesMasterId r:id="rId19"/>
  </p:notesMasterIdLst>
  <p:sldIdLst>
    <p:sldId id="259" r:id="rId3"/>
    <p:sldId id="315" r:id="rId4"/>
    <p:sldId id="262" r:id="rId5"/>
    <p:sldId id="263" r:id="rId6"/>
    <p:sldId id="268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22" r:id="rId16"/>
    <p:sldId id="321" r:id="rId17"/>
    <p:sldId id="276" r:id="rId1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E5F9FF"/>
    <a:srgbClr val="CCCCFF"/>
    <a:srgbClr val="777777"/>
    <a:srgbClr val="5F5F5F"/>
    <a:srgbClr val="4D4D4D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74" autoAdjust="0"/>
    <p:restoredTop sz="94660"/>
  </p:normalViewPr>
  <p:slideViewPr>
    <p:cSldViewPr>
      <p:cViewPr>
        <p:scale>
          <a:sx n="50" d="100"/>
          <a:sy n="50" d="100"/>
        </p:scale>
        <p:origin x="870" y="3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4240A05-A3B5-4289-A5A3-1379E1C01543}" type="datetimeFigureOut">
              <a:rPr lang="en-US"/>
              <a:pPr>
                <a:defRPr/>
              </a:pPr>
              <a:t>9/9/2020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BA7C46E-031F-49CC-A1B4-4280F58C7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 start the meeting; will tell attendees what to do. 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F952C0-4C21-4B66-8573-0AB93E7AC2EC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Alex: Please introduce yourself in the order you appear.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2545D0-39C3-4BBD-8484-23D653704331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Joe will read the names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Mylam will do the timer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Alex will announce start and end.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Joe will announce next participant.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4ED4D5-F8C5-4B85-BE2B-97F7E73E7B93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A73F36-E30C-4C29-A6C1-4CE6F6C09C27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824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If we have to include other state agencies, can ask permission from VITA and write a cooperative into the RFP, someone still has to be the lead. Can be built to interface among the agencies. 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A22D0E-F393-4B65-A496-0BCED15B74D7}" type="slidenum">
              <a:rPr lang="en-US" altLang="en-US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607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8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07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5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204788"/>
            <a:ext cx="18288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7859184" y="-8468"/>
            <a:ext cx="4368800" cy="686646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226485" y="6392863"/>
            <a:ext cx="5245100" cy="21544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800">
                <a:solidFill>
                  <a:prstClr val="white">
                    <a:lumMod val="50000"/>
                  </a:prstClr>
                </a:solidFill>
              </a:rPr>
              <a:t>© 2020 CAQH, All Rights Reserved.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610774" y="1066347"/>
            <a:ext cx="2854166" cy="2333276"/>
          </a:xfrm>
        </p:spPr>
        <p:txBody>
          <a:bodyPr anchor="t"/>
          <a:lstStyle>
            <a:lvl1pPr algn="ctr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610774" y="3664307"/>
            <a:ext cx="2854166" cy="451706"/>
          </a:xfrm>
        </p:spPr>
        <p:txBody>
          <a:bodyPr anchor="t"/>
          <a:lstStyle>
            <a:lvl1pPr marL="0" indent="0" algn="ctr"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Subtitle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8610774" y="5834063"/>
            <a:ext cx="2854166" cy="490537"/>
          </a:xfrm>
        </p:spPr>
        <p:txBody>
          <a:bodyPr anchor="t"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8320763" y="5303410"/>
            <a:ext cx="3455563" cy="517525"/>
          </a:xfrm>
        </p:spPr>
        <p:txBody>
          <a:bodyPr anchor="t"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Presenter(s)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65"/>
          <a:stretch/>
        </p:blipFill>
        <p:spPr>
          <a:xfrm>
            <a:off x="-41275" y="1088015"/>
            <a:ext cx="7902104" cy="504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17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05" y="1267968"/>
            <a:ext cx="11765280" cy="4828033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baseline="0">
                <a:solidFill>
                  <a:srgbClr val="323E48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baseline="0">
                <a:solidFill>
                  <a:srgbClr val="323E48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 baseline="0">
                <a:solidFill>
                  <a:srgbClr val="323E48"/>
                </a:solidFill>
              </a:defRPr>
            </a:lvl3pPr>
            <a:lvl4pPr>
              <a:spcBef>
                <a:spcPts val="300"/>
              </a:spcBef>
              <a:defRPr sz="1400"/>
            </a:lvl4pPr>
            <a:lvl5pPr>
              <a:spcBef>
                <a:spcPts val="300"/>
              </a:spcBef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3707" y="134112"/>
            <a:ext cx="11766956" cy="7437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19EE7-41CC-40F8-8898-A50DA016F0E1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308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707" y="1392238"/>
            <a:ext cx="5652160" cy="4703762"/>
          </a:xfrm>
        </p:spPr>
        <p:txBody>
          <a:bodyPr/>
          <a:lstStyle>
            <a:lvl1pPr marL="168275" indent="-168275">
              <a:lnSpc>
                <a:spcPct val="100000"/>
              </a:lnSpc>
              <a:spcBef>
                <a:spcPts val="0"/>
              </a:spcBef>
              <a:tabLst/>
              <a:defRPr sz="2000"/>
            </a:lvl1pPr>
            <a:lvl2pPr marL="461963" indent="-230188">
              <a:lnSpc>
                <a:spcPct val="100000"/>
              </a:lnSpc>
              <a:spcBef>
                <a:spcPts val="0"/>
              </a:spcBef>
              <a:tabLst/>
              <a:defRPr sz="1800"/>
            </a:lvl2pPr>
            <a:lvl3pPr marL="798513" indent="-228600">
              <a:lnSpc>
                <a:spcPct val="100000"/>
              </a:lnSpc>
              <a:spcBef>
                <a:spcPts val="0"/>
              </a:spcBef>
              <a:defRPr sz="1600"/>
            </a:lvl3pPr>
            <a:lvl4pPr marL="1139825" indent="-228600">
              <a:defRPr sz="1400"/>
            </a:lvl4pPr>
            <a:lvl5pPr marL="1377950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599" y="1392238"/>
            <a:ext cx="5793063" cy="4703762"/>
          </a:xfrm>
        </p:spPr>
        <p:txBody>
          <a:bodyPr/>
          <a:lstStyle>
            <a:lvl1pPr marL="168275" indent="-168275">
              <a:lnSpc>
                <a:spcPct val="100000"/>
              </a:lnSpc>
              <a:spcBef>
                <a:spcPts val="0"/>
              </a:spcBef>
              <a:defRPr sz="2000"/>
            </a:lvl1pPr>
            <a:lvl2pPr marL="461963" indent="-230188">
              <a:lnSpc>
                <a:spcPct val="100000"/>
              </a:lnSpc>
              <a:spcBef>
                <a:spcPts val="0"/>
              </a:spcBef>
              <a:defRPr sz="1800"/>
            </a:lvl2pPr>
            <a:lvl3pPr marL="796925" indent="-227013">
              <a:lnSpc>
                <a:spcPct val="100000"/>
              </a:lnSpc>
              <a:spcBef>
                <a:spcPts val="0"/>
              </a:spcBef>
              <a:defRPr sz="1600"/>
            </a:lvl3pPr>
            <a:lvl4pPr marL="1139825" indent="-228600">
              <a:defRPr sz="1400"/>
            </a:lvl4pPr>
            <a:lvl5pPr marL="1377950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3707" y="134112"/>
            <a:ext cx="11766956" cy="7437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5A2A3-AC24-4EED-8CF6-852CF5B86C45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839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1845733"/>
            <a:ext cx="10363200" cy="3801534"/>
          </a:xfrm>
        </p:spPr>
        <p:txBody>
          <a:bodyPr anchor="ctr"/>
          <a:lstStyle>
            <a:lvl1pPr marL="0" indent="0" algn="ctr">
              <a:buNone/>
              <a:defRPr sz="3200" b="1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Section Header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68C11-A871-44B1-ADBD-300AADACB9EA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307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707" y="1375537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707" y="2015298"/>
            <a:ext cx="5386917" cy="418230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375537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015299"/>
            <a:ext cx="5389033" cy="41823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3707" y="134112"/>
            <a:ext cx="11766956" cy="74371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ADB7F-30CA-4559-9D18-227E22D52F78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030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3" y="204788"/>
            <a:ext cx="18288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7859184" y="-8468"/>
            <a:ext cx="4368800" cy="686646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610774" y="1066347"/>
            <a:ext cx="2854166" cy="2333276"/>
          </a:xfrm>
        </p:spPr>
        <p:txBody>
          <a:bodyPr anchor="t"/>
          <a:lstStyle>
            <a:lvl1pPr algn="ctr">
              <a:defRPr sz="3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610774" y="3664307"/>
            <a:ext cx="2854166" cy="451706"/>
          </a:xfrm>
        </p:spPr>
        <p:txBody>
          <a:bodyPr anchor="t"/>
          <a:lstStyle>
            <a:lvl1pPr marL="0" indent="0" algn="ctr"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Subtitle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8610774" y="5834063"/>
            <a:ext cx="2854166" cy="490537"/>
          </a:xfrm>
        </p:spPr>
        <p:txBody>
          <a:bodyPr anchor="t"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8320763" y="5303410"/>
            <a:ext cx="3455563" cy="517525"/>
          </a:xfrm>
        </p:spPr>
        <p:txBody>
          <a:bodyPr anchor="t"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Presenter(s)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65"/>
          <a:stretch/>
        </p:blipFill>
        <p:spPr>
          <a:xfrm>
            <a:off x="-41275" y="1088015"/>
            <a:ext cx="7902104" cy="504656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56A6D26-B0DA-46B9-B8DD-6BDA16A11A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9488" y="6496288"/>
            <a:ext cx="24214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800">
                <a:solidFill>
                  <a:srgbClr val="7671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&amp; Proprietary.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8658A637-C225-47F6-BA35-509396AE064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54238" y="6446133"/>
            <a:ext cx="4500033" cy="28098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">
                <a:solidFill>
                  <a:prstClr val="white">
                    <a:lumMod val="50000"/>
                  </a:prstClr>
                </a:solidFill>
                <a:latin typeface="Arial"/>
              </a:rPr>
              <a:t>© 2020 CAQH,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42036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: Confidential &amp; Proprie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739963" y="6498698"/>
            <a:ext cx="24214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800">
                <a:solidFill>
                  <a:srgbClr val="7671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&amp; Proprietary.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6B392-2311-4D85-A582-D1976F1A3194}" type="slidenum">
              <a:rPr lang="en-US">
                <a:solidFill>
                  <a:srgbClr val="323E4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23E48">
                  <a:tint val="75000"/>
                </a:srgb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3705" y="1267968"/>
            <a:ext cx="11765280" cy="4828033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baseline="0"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spcBef>
                <a:spcPts val="300"/>
              </a:spcBef>
              <a:defRPr sz="1400"/>
            </a:lvl4pPr>
            <a:lvl5pPr>
              <a:spcBef>
                <a:spcPts val="300"/>
              </a:spcBef>
              <a:defRPr sz="1400"/>
            </a:lvl5pPr>
          </a:lstStyle>
          <a:p>
            <a:pPr lvl="0"/>
            <a:r>
              <a:rPr lang="en-US"/>
              <a:t>Click to edit text or select object on Confidential &amp; Proprietary slide (footer).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65692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: Confidential &amp; Proprie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707" y="1392238"/>
            <a:ext cx="5652160" cy="4703762"/>
          </a:xfrm>
        </p:spPr>
        <p:txBody>
          <a:bodyPr/>
          <a:lstStyle>
            <a:lvl1pPr marL="168275" indent="-168275">
              <a:lnSpc>
                <a:spcPct val="100000"/>
              </a:lnSpc>
              <a:spcBef>
                <a:spcPts val="0"/>
              </a:spcBef>
              <a:tabLst/>
              <a:defRPr sz="2000"/>
            </a:lvl1pPr>
            <a:lvl2pPr marL="461963" indent="-230188">
              <a:lnSpc>
                <a:spcPct val="100000"/>
              </a:lnSpc>
              <a:spcBef>
                <a:spcPts val="0"/>
              </a:spcBef>
              <a:tabLst/>
              <a:defRPr sz="1800"/>
            </a:lvl2pPr>
            <a:lvl3pPr marL="798513" indent="-228600">
              <a:lnSpc>
                <a:spcPct val="100000"/>
              </a:lnSpc>
              <a:spcBef>
                <a:spcPts val="0"/>
              </a:spcBef>
              <a:defRPr sz="1600"/>
            </a:lvl3pPr>
            <a:lvl4pPr marL="1139825" indent="-228600">
              <a:defRPr sz="1400"/>
            </a:lvl4pPr>
            <a:lvl5pPr marL="1377950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599" y="1392238"/>
            <a:ext cx="5793063" cy="4703762"/>
          </a:xfrm>
        </p:spPr>
        <p:txBody>
          <a:bodyPr/>
          <a:lstStyle>
            <a:lvl1pPr marL="168275" indent="-168275">
              <a:lnSpc>
                <a:spcPct val="100000"/>
              </a:lnSpc>
              <a:spcBef>
                <a:spcPts val="0"/>
              </a:spcBef>
              <a:defRPr sz="2000"/>
            </a:lvl1pPr>
            <a:lvl2pPr marL="461963" indent="-230188">
              <a:lnSpc>
                <a:spcPct val="100000"/>
              </a:lnSpc>
              <a:spcBef>
                <a:spcPts val="0"/>
              </a:spcBef>
              <a:defRPr sz="1800"/>
            </a:lvl2pPr>
            <a:lvl3pPr marL="796925" indent="-227013">
              <a:lnSpc>
                <a:spcPct val="100000"/>
              </a:lnSpc>
              <a:spcBef>
                <a:spcPts val="0"/>
              </a:spcBef>
              <a:defRPr sz="1600"/>
            </a:lvl3pPr>
            <a:lvl4pPr marL="1139825" indent="-228600">
              <a:defRPr sz="1400"/>
            </a:lvl4pPr>
            <a:lvl5pPr marL="1377950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3707" y="134112"/>
            <a:ext cx="11766956" cy="7437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5A2A3-AC24-4EED-8CF6-852CF5B86C45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739963" y="6498698"/>
            <a:ext cx="24214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800">
                <a:solidFill>
                  <a:srgbClr val="7671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&amp; Proprietary.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643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772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: Confidential &amp; Proprie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1845733"/>
            <a:ext cx="10363200" cy="3801534"/>
          </a:xfrm>
        </p:spPr>
        <p:txBody>
          <a:bodyPr anchor="ctr"/>
          <a:lstStyle>
            <a:lvl1pPr marL="0" indent="0" algn="ctr">
              <a:buNone/>
              <a:defRPr sz="3200" b="1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Section Header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68C11-A871-44B1-ADBD-300AADACB9EA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739963" y="6498698"/>
            <a:ext cx="24214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800">
                <a:solidFill>
                  <a:srgbClr val="7671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&amp; Proprietary.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441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: Confidential &amp; Proprie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707" y="1375537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707" y="2015298"/>
            <a:ext cx="5386917" cy="418230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375537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015299"/>
            <a:ext cx="5389033" cy="418230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3707" y="134112"/>
            <a:ext cx="11766956" cy="74371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ADB7F-30CA-4559-9D18-227E22D52F78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739963" y="6498698"/>
            <a:ext cx="24214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800">
                <a:solidFill>
                  <a:srgbClr val="7671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&amp; Proprietary.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634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: Confidential &amp; Proprie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07" y="134112"/>
            <a:ext cx="11766956" cy="743712"/>
          </a:xfrm>
          <a:prstGeom prst="rect">
            <a:avLst/>
          </a:prstGeom>
        </p:spPr>
        <p:txBody>
          <a:bodyPr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05" y="1285876"/>
            <a:ext cx="11765280" cy="4810125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400"/>
            </a:lvl4pPr>
            <a:lvl5pPr>
              <a:spcBef>
                <a:spcPts val="300"/>
              </a:spcBef>
              <a:defRPr sz="1400"/>
            </a:lvl5pPr>
          </a:lstStyle>
          <a:p>
            <a:pPr lvl="0"/>
            <a:endParaRPr lang="en-US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734984" y="646430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6B392-2311-4D85-A582-D1976F1A3194}" type="slidenum">
              <a:rPr lang="en-US">
                <a:solidFill>
                  <a:srgbClr val="323E4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23E48">
                  <a:tint val="75000"/>
                </a:srgbClr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739963" y="6498698"/>
            <a:ext cx="24214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800">
                <a:solidFill>
                  <a:srgbClr val="76717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 &amp; Proprietary.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800">
              <a:solidFill>
                <a:srgbClr val="76717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033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555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3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5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1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98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043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35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447" y="6484096"/>
            <a:ext cx="700087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4367" y="234950"/>
            <a:ext cx="11766551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9551" y="1125538"/>
            <a:ext cx="11768667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41352" y="6429375"/>
            <a:ext cx="4500033" cy="280988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">
                <a:solidFill>
                  <a:prstClr val="white">
                    <a:lumMod val="50000"/>
                  </a:prstClr>
                </a:solidFill>
                <a:latin typeface="Arial"/>
              </a:rPr>
              <a:t>© 2020 CAQH, All Rights Reserved.</a:t>
            </a:r>
          </a:p>
        </p:txBody>
      </p:sp>
      <p:cxnSp>
        <p:nvCxnSpPr>
          <p:cNvPr id="1030" name="Straight Connector 8"/>
          <p:cNvCxnSpPr>
            <a:cxnSpLocks noChangeShapeType="1"/>
          </p:cNvCxnSpPr>
          <p:nvPr userDrawn="1"/>
        </p:nvCxnSpPr>
        <p:spPr bwMode="auto">
          <a:xfrm>
            <a:off x="641351" y="6402389"/>
            <a:ext cx="10907183" cy="1587"/>
          </a:xfrm>
          <a:prstGeom prst="line">
            <a:avLst/>
          </a:prstGeom>
          <a:noFill/>
          <a:ln w="9525" algn="ctr">
            <a:solidFill>
              <a:schemeClr val="accent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734984" y="646430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A9C3B7-931F-49EA-9459-68D337781975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0"/>
            <a:ext cx="12192000" cy="1000125"/>
          </a:xfrm>
          <a:prstGeom prst="rect">
            <a:avLst/>
          </a:prstGeom>
          <a:gradFill flip="none" rotWithShape="1">
            <a:gsLst>
              <a:gs pos="100000">
                <a:srgbClr val="D8807E"/>
              </a:gs>
              <a:gs pos="100000">
                <a:srgbClr val="D77E7C">
                  <a:alpha val="28000"/>
                </a:srgbClr>
              </a:gs>
              <a:gs pos="84000">
                <a:srgbClr val="A31F34"/>
              </a:gs>
            </a:gsLst>
            <a:lin ang="0" scaled="0"/>
            <a:tileRect/>
          </a:gradFill>
          <a:ln>
            <a:noFill/>
          </a:ln>
          <a:effectLst>
            <a:outerShdw blurRad="228600" dist="38099" dir="6119970" rotWithShape="0">
              <a:srgbClr val="808080">
                <a:alpha val="42999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548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70359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70359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70359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70359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114000"/>
        </a:lnSpc>
        <a:spcBef>
          <a:spcPts val="600"/>
        </a:spcBef>
        <a:spcAft>
          <a:spcPct val="0"/>
        </a:spcAft>
        <a:buClr>
          <a:srgbClr val="606060"/>
        </a:buClr>
        <a:buFont typeface="Wingdings" panose="05000000000000000000" pitchFamily="2" charset="2"/>
        <a:buChar char="§"/>
        <a:defRPr baseline="0">
          <a:solidFill>
            <a:srgbClr val="323E4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rgbClr val="606060"/>
        </a:buClr>
        <a:buFont typeface="Courier New" panose="02070309020205020404" pitchFamily="49" charset="0"/>
        <a:buChar char="­"/>
        <a:defRPr sz="1600" baseline="0">
          <a:solidFill>
            <a:srgbClr val="323E48"/>
          </a:solidFill>
          <a:latin typeface="+mn-lt"/>
        </a:defRPr>
      </a:lvl2pPr>
      <a:lvl3pPr marL="1200150" indent="-285750" algn="l" rtl="0" eaLnBrk="0" fontAlgn="base" hangingPunct="0">
        <a:lnSpc>
          <a:spcPct val="100000"/>
        </a:lnSpc>
        <a:spcBef>
          <a:spcPts val="0"/>
        </a:spcBef>
        <a:spcAft>
          <a:spcPct val="0"/>
        </a:spcAft>
        <a:buClr>
          <a:srgbClr val="606060"/>
        </a:buClr>
        <a:buFont typeface="Arial" panose="020B0604020202020204" pitchFamily="34" charset="0"/>
        <a:buChar char="&gt;"/>
        <a:defRPr sz="1400" baseline="0">
          <a:solidFill>
            <a:srgbClr val="323E48"/>
          </a:solidFill>
          <a:latin typeface="+mn-lt"/>
        </a:defRPr>
      </a:lvl3pPr>
      <a:lvl4pPr marL="1600200" indent="-228600" algn="l" rtl="0" eaLnBrk="0" fontAlgn="base" hangingPunct="0">
        <a:spcBef>
          <a:spcPts val="300"/>
        </a:spcBef>
        <a:spcAft>
          <a:spcPct val="0"/>
        </a:spcAft>
        <a:buClr>
          <a:srgbClr val="05023E"/>
        </a:buClr>
        <a:buChar char="–"/>
        <a:defRPr sz="1400">
          <a:solidFill>
            <a:srgbClr val="606060"/>
          </a:solidFill>
          <a:latin typeface="+mn-lt"/>
        </a:defRPr>
      </a:lvl4pPr>
      <a:lvl5pPr marL="2057400" indent="-228600" algn="l" rtl="0" eaLnBrk="0" fontAlgn="base" hangingPunct="0">
        <a:spcBef>
          <a:spcPts val="300"/>
        </a:spcBef>
        <a:spcAft>
          <a:spcPct val="0"/>
        </a:spcAft>
        <a:buClr>
          <a:srgbClr val="05023E"/>
        </a:buClr>
        <a:buChar char="»"/>
        <a:defRPr sz="1400">
          <a:solidFill>
            <a:srgbClr val="60606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5023E"/>
        </a:buClr>
        <a:buChar char="»"/>
        <a:defRPr sz="1200">
          <a:solidFill>
            <a:srgbClr val="07035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5023E"/>
        </a:buClr>
        <a:buChar char="»"/>
        <a:defRPr sz="1200">
          <a:solidFill>
            <a:srgbClr val="07035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5023E"/>
        </a:buClr>
        <a:buChar char="»"/>
        <a:defRPr sz="1200">
          <a:solidFill>
            <a:srgbClr val="07035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5023E"/>
        </a:buClr>
        <a:buChar char="»"/>
        <a:defRPr sz="1200">
          <a:solidFill>
            <a:srgbClr val="0703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anda.vdh.virginia.gov/financials/index.jsp" TargetMode="External"/><Relationship Id="rId2" Type="http://schemas.openxmlformats.org/officeDocument/2006/relationships/hyperlink" Target="https://law.lis.virginia.gov/vacode/title2.2/chapter4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vita.virginia.gov/supply-chain/scm-policies-forms/it-procurement-manual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470025"/>
          </a:xfrm>
        </p:spPr>
        <p:txBody>
          <a:bodyPr/>
          <a:lstStyle/>
          <a:p>
            <a:pPr algn="ctr"/>
            <a:r>
              <a:rPr lang="en-US" altLang="en-US" sz="3200" b="1" dirty="0" smtClean="0"/>
              <a:t>Welcome to the Ch. 849 (2020 Acts of Assembly) Work Group Meeting</a:t>
            </a:r>
            <a:br>
              <a:rPr lang="en-US" altLang="en-US" sz="3200" b="1" dirty="0" smtClean="0"/>
            </a:br>
            <a:r>
              <a:rPr lang="en-US" altLang="en-US" sz="3200" b="1" dirty="0" smtClean="0"/>
              <a:t>Septemb</a:t>
            </a:r>
            <a:r>
              <a:rPr lang="en-US" altLang="en-US" sz="3200" b="1" dirty="0" smtClean="0"/>
              <a:t>er 9</a:t>
            </a:r>
            <a:r>
              <a:rPr lang="en-US" altLang="en-US" sz="3200" b="1" dirty="0" smtClean="0"/>
              <a:t>, </a:t>
            </a:r>
            <a:r>
              <a:rPr lang="en-US" altLang="en-US" sz="3200" b="1" dirty="0" smtClean="0"/>
              <a:t>2020 </a:t>
            </a:r>
            <a:r>
              <a:rPr lang="en-US" altLang="en-US" sz="3200" b="1" dirty="0"/>
              <a:t>9</a:t>
            </a:r>
            <a:r>
              <a:rPr lang="en-US" altLang="en-US" sz="3200" b="1" dirty="0" smtClean="0"/>
              <a:t>:00 a.m.</a:t>
            </a: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51025"/>
            <a:ext cx="6238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572125"/>
            <a:ext cx="6005513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1600200" y="2087563"/>
            <a:ext cx="9677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defRPr sz="2400">
                <a:solidFill>
                  <a:srgbClr val="4D4D4D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777777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To ensure an orderly meeting all attendees have been muted. We will allow 5 minutes at the start of the meeting for everyone to log on and begin at 9:05am.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If you are a member of the media, please contact </a:t>
            </a:r>
            <a:r>
              <a:rPr lang="en-US" altLang="en-US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Rebekah Allen </a:t>
            </a:r>
            <a:r>
              <a:rPr lang="en-US" altLang="en-US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in </a:t>
            </a: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the chat panel. </a:t>
            </a:r>
          </a:p>
          <a:p>
            <a:pPr>
              <a:spcBef>
                <a:spcPct val="0"/>
              </a:spcBef>
            </a:pPr>
            <a:endParaRPr lang="en-US" altLang="en-US" sz="1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Arial" panose="020B0604020202020204" pitchFamily="34" charset="0"/>
              </a:rPr>
              <a:t>This meeting will be recorded.</a:t>
            </a:r>
          </a:p>
        </p:txBody>
      </p:sp>
      <p:sp>
        <p:nvSpPr>
          <p:cNvPr id="3080" name="TextBox 11"/>
          <p:cNvSpPr txBox="1">
            <a:spLocks noChangeArrowheads="1"/>
          </p:cNvSpPr>
          <p:nvPr/>
        </p:nvSpPr>
        <p:spPr bwMode="auto">
          <a:xfrm>
            <a:off x="687388" y="4103688"/>
            <a:ext cx="3835400" cy="1077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600" dirty="0" smtClean="0"/>
              <a:t>If you have called in on your phone and using a computer please mute your mic and turn off the sound on your computer.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097088" y="4965700"/>
            <a:ext cx="471487" cy="915988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Request for Approval to Purchase (RAP)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In VDH, a business unit will take ownership of the project and submit a RAP for an initial approval to initiate the procurement process.</a:t>
            </a:r>
          </a:p>
          <a:p>
            <a:pPr lvl="1"/>
            <a:r>
              <a:rPr lang="en-US" altLang="en-US" smtClean="0"/>
              <a:t>Indicate dollar amount, scope of work, projected procurement method, etc.</a:t>
            </a:r>
          </a:p>
          <a:p>
            <a:pPr lvl="1"/>
            <a:r>
              <a:rPr lang="en-US" altLang="en-US" smtClean="0"/>
              <a:t>The RAP request is submitted through VDH’s Shared Business Services (SBS) portal STLAR</a:t>
            </a:r>
          </a:p>
        </p:txBody>
      </p:sp>
    </p:spTree>
    <p:extLst>
      <p:ext uri="{BB962C8B-B14F-4D97-AF65-F5344CB8AC3E}">
        <p14:creationId xmlns:p14="http://schemas.microsoft.com/office/powerpoint/2010/main" val="1936695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Procurement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VITA State Contract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Is there an existing contract from which we can work to get this software? OIM will usually consider this during project review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Quick Quote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Under $100,000 </a:t>
            </a:r>
            <a:r>
              <a:rPr lang="en-US" dirty="0" smtClean="0">
                <a:sym typeface="Wingdings" panose="05000000000000000000" pitchFamily="2" charset="2"/>
              </a:rPr>
              <a:t> probably not applicable here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ym typeface="Wingdings" panose="05000000000000000000" pitchFamily="2" charset="2"/>
              </a:rPr>
              <a:t>Request for Proposals (RFP)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ym typeface="Wingdings" panose="05000000000000000000" pitchFamily="2" charset="2"/>
              </a:rPr>
              <a:t>Solicit proposals/quotes from vendors. </a:t>
            </a:r>
            <a:r>
              <a:rPr lang="en-US" i="1" dirty="0" smtClean="0">
                <a:sym typeface="Wingdings" panose="05000000000000000000" pitchFamily="2" charset="2"/>
              </a:rPr>
              <a:t>(OPGS task)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ym typeface="Wingdings" panose="05000000000000000000" pitchFamily="2" charset="2"/>
              </a:rPr>
              <a:t>VDH (OPGS, OIM, owning business unit) review the proposals and select a vendor</a:t>
            </a:r>
          </a:p>
          <a:p>
            <a:pPr lvl="3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ym typeface="Wingdings" panose="05000000000000000000" pitchFamily="2" charset="2"/>
              </a:rPr>
              <a:t>OIM vendor selection committee for       custom development with vendor</a:t>
            </a:r>
          </a:p>
          <a:p>
            <a:pPr marL="457200" lvl="1" indent="0">
              <a:buNone/>
              <a:defRPr/>
            </a:pPr>
            <a:endParaRPr lang="en-US" dirty="0">
              <a:sym typeface="Wingdings" panose="05000000000000000000" pitchFamily="2" charset="2"/>
            </a:endParaRPr>
          </a:p>
        </p:txBody>
      </p:sp>
      <p:graphicFrame>
        <p:nvGraphicFramePr>
          <p:cNvPr id="9220" name="Object 3"/>
          <p:cNvGraphicFramePr>
            <a:graphicFrameLocks noChangeAspect="1"/>
          </p:cNvGraphicFramePr>
          <p:nvPr/>
        </p:nvGraphicFramePr>
        <p:xfrm>
          <a:off x="1524000" y="624840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showAsIcon="1" r:id="rId4" imgW="914400" imgH="771480" progId="Acrobat.Document.DC">
                  <p:embed/>
                </p:oleObj>
              </mc:Choice>
              <mc:Fallback>
                <p:oleObj name="Acrobat Document" showAsIcon="1" r:id="rId4" imgW="914400" imgH="771480" progId="Acrobat.Document.DC">
                  <p:embed/>
                  <p:pic>
                    <p:nvPicPr>
                      <p:cNvPr id="922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6248401"/>
                        <a:ext cx="914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4"/>
          <p:cNvGraphicFramePr>
            <a:graphicFrameLocks noChangeAspect="1"/>
          </p:cNvGraphicFramePr>
          <p:nvPr/>
        </p:nvGraphicFramePr>
        <p:xfrm>
          <a:off x="2286000" y="6248401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showAsIcon="1" r:id="rId6" imgW="914400" imgH="771480" progId="Acrobat.Document.DC">
                  <p:embed/>
                </p:oleObj>
              </mc:Choice>
              <mc:Fallback>
                <p:oleObj name="Acrobat Document" showAsIcon="1" r:id="rId6" imgW="914400" imgH="771480" progId="Acrobat.Document.DC">
                  <p:embed/>
                  <p:pic>
                    <p:nvPicPr>
                      <p:cNvPr id="92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248401"/>
                        <a:ext cx="914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0518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Vendor Review and Selection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Longest step in the process</a:t>
            </a:r>
          </a:p>
          <a:p>
            <a:pPr lvl="1"/>
            <a:r>
              <a:rPr lang="en-US" altLang="en-US" smtClean="0"/>
              <a:t>OIM heavily involved in reviewing tech aspects of the proposals</a:t>
            </a:r>
          </a:p>
          <a:p>
            <a:pPr>
              <a:buFontTx/>
              <a:buChar char="•"/>
            </a:pPr>
            <a:r>
              <a:rPr lang="en-US" altLang="en-US" smtClean="0"/>
              <a:t>VITA – Enterprise Cloud Oversight Services (ECOS)</a:t>
            </a:r>
          </a:p>
          <a:p>
            <a:pPr lvl="1"/>
            <a:r>
              <a:rPr lang="en-US" altLang="en-US" smtClean="0"/>
              <a:t>Cloud-based security review – more stringent than cloud-based security requirements in most other states</a:t>
            </a:r>
          </a:p>
          <a:p>
            <a:pPr>
              <a:buFontTx/>
              <a:buChar char="•"/>
            </a:pPr>
            <a:r>
              <a:rPr lang="en-US" altLang="en-US" smtClean="0"/>
              <a:t>Once a selected vendor has passed all levels of OIM and VITA review, a contract can be issued.</a:t>
            </a:r>
          </a:p>
          <a:p>
            <a:pPr lvl="1"/>
            <a:r>
              <a:rPr lang="en-US" altLang="en-US" smtClean="0"/>
              <a:t>If over $250,000, VITA has to issue a Project Initiation Approval</a:t>
            </a:r>
          </a:p>
          <a:p>
            <a:pPr lvl="1"/>
            <a:r>
              <a:rPr lang="en-US" altLang="en-US" smtClean="0"/>
              <a:t>Over $1M - Commissioner approval</a:t>
            </a:r>
          </a:p>
        </p:txBody>
      </p:sp>
    </p:spTree>
    <p:extLst>
      <p:ext uri="{BB962C8B-B14F-4D97-AF65-F5344CB8AC3E}">
        <p14:creationId xmlns:p14="http://schemas.microsoft.com/office/powerpoint/2010/main" val="1270867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Time Comparison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48006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Procure vs. Develop</a:t>
            </a:r>
          </a:p>
          <a:p>
            <a:pPr lvl="1"/>
            <a:r>
              <a:rPr lang="en-US" altLang="en-US" smtClean="0"/>
              <a:t>OIM decision – based on funding, scheduling needs/mandates, OIM staff. Could be as little as a few months or up to a few years</a:t>
            </a:r>
          </a:p>
          <a:p>
            <a:pPr lvl="1"/>
            <a:r>
              <a:rPr lang="en-US" altLang="en-US" smtClean="0"/>
              <a:t>Right now, OIM would likely not take on an internal development of this scope</a:t>
            </a:r>
          </a:p>
          <a:p>
            <a:pPr lvl="1"/>
            <a:endParaRPr lang="en-US" altLang="en-US" smtClean="0"/>
          </a:p>
          <a:p>
            <a:pPr lvl="1"/>
            <a:r>
              <a:rPr lang="en-US" altLang="en-US" smtClean="0"/>
              <a:t>Biggest time saver in procurement – making sure vendors are fully aware of VITA/ECOS requirements before they respond to an RFP. </a:t>
            </a:r>
          </a:p>
          <a:p>
            <a:pPr lvl="2"/>
            <a:r>
              <a:rPr lang="en-US" altLang="en-US" sz="2000"/>
              <a:t>RFP solicitation will include all VITA/ECOS requirements and all general terms and conditions</a:t>
            </a:r>
          </a:p>
        </p:txBody>
      </p:sp>
    </p:spTree>
    <p:extLst>
      <p:ext uri="{BB962C8B-B14F-4D97-AF65-F5344CB8AC3E}">
        <p14:creationId xmlns:p14="http://schemas.microsoft.com/office/powerpoint/2010/main" val="369011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of Next Steps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88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Other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19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adjourn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Call to Order and 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2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Introductions &amp; Roll Call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713592"/>
              </p:ext>
            </p:extLst>
          </p:nvPr>
        </p:nvGraphicFramePr>
        <p:xfrm>
          <a:off x="2133600" y="1219200"/>
          <a:ext cx="8077200" cy="5098915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15512">
                  <a:extLst>
                    <a:ext uri="{9D8B030D-6E8A-4147-A177-3AD203B41FA5}">
                      <a16:colId xmlns:a16="http://schemas.microsoft.com/office/drawing/2014/main" val="4086270737"/>
                    </a:ext>
                  </a:extLst>
                </a:gridCol>
                <a:gridCol w="4361688">
                  <a:extLst>
                    <a:ext uri="{9D8B030D-6E8A-4147-A177-3AD203B41FA5}">
                      <a16:colId xmlns:a16="http://schemas.microsoft.com/office/drawing/2014/main" val="3659211937"/>
                    </a:ext>
                  </a:extLst>
                </a:gridCol>
              </a:tblGrid>
              <a:tr h="482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Work Group Member</a:t>
                      </a:r>
                      <a:endParaRPr lang="en-US" sz="1600" dirty="0">
                        <a:solidFill>
                          <a:srgbClr val="333399"/>
                        </a:solidFill>
                      </a:endParaRPr>
                    </a:p>
                  </a:txBody>
                  <a:tcPr marL="79653" marR="79653" marT="39822" marB="39822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Organization or Agency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9653" marR="79653" marT="39822" marB="39822" anchor="ctr"/>
                </a:tc>
                <a:extLst>
                  <a:ext uri="{0D108BD9-81ED-4DB2-BD59-A6C34878D82A}">
                    <a16:rowId xmlns:a16="http://schemas.microsoft.com/office/drawing/2014/main" val="3683240885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JoEllen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Scheid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Anthem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4461450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Tiffany Long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BlocHealth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3554969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Jared Taylor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BlocHealth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896232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Mylam 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Information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Management,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884335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Rebekah Allen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Licensure and Certification,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0871913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Erik Bodin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Licensure and Certification,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2048512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Michael Capps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of Procurement and General Services,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865987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Barbara Allison-Bryan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 of Health Professions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380984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 Faerber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Society of Virginia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4763123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Katie Page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Affiliate of American College of Nurse-Midwives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8043698"/>
                  </a:ext>
                </a:extLst>
              </a:tr>
              <a:tr h="28710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Douglas Gray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Association of Health Plans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2601326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Jessica Waddell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Council of Nurse Practitioners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9187081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Chad Melton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Hospital and Healthcare Association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7172940"/>
                  </a:ext>
                </a:extLst>
              </a:tr>
              <a:tr h="319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Kelly Cannon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Virginia Hospital and Healthcare Association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041605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200" b="1" dirty="0" smtClean="0"/>
              <a:t>Ch. 849 (2020 Acts of Assembly) Work Group - Agenda </a:t>
            </a:r>
            <a:endParaRPr lang="en-US" altLang="en-US" sz="32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881146"/>
              </p:ext>
            </p:extLst>
          </p:nvPr>
        </p:nvGraphicFramePr>
        <p:xfrm>
          <a:off x="609600" y="1143000"/>
          <a:ext cx="10668000" cy="4284588"/>
        </p:xfrm>
        <a:graphic>
          <a:graphicData uri="http://schemas.openxmlformats.org/drawingml/2006/table">
            <a:tbl>
              <a:tblPr bandRow="1">
                <a:tableStyleId>{68D230F3-CF80-4859-8CE7-A43EE81993B5}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665998348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823977138"/>
                    </a:ext>
                  </a:extLst>
                </a:gridCol>
              </a:tblGrid>
              <a:tr h="990600">
                <a:tc gridSpan="2"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Public Comment Period </a:t>
                      </a:r>
                    </a:p>
                    <a:p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US" sz="1600" dirty="0">
                        <a:latin typeface="+mj-lt"/>
                      </a:endParaRPr>
                    </a:p>
                  </a:txBody>
                  <a:tcPr marL="80010" marR="80010" marT="40005" marB="40005"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951003351"/>
                  </a:ext>
                </a:extLst>
              </a:tr>
              <a:tr h="835464"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BlocHealth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Presentation on Use Case for </a:t>
                      </a:r>
                      <a:r>
                        <a:rPr lang="en-US" sz="16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Blockchain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Technology</a:t>
                      </a:r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effectLst/>
                          <a:latin typeface="+mj-lt"/>
                        </a:rPr>
                        <a:t>Jared Taylor</a:t>
                      </a:r>
                      <a:endParaRPr lang="en-US" sz="1600" b="0" dirty="0" smtClean="0">
                        <a:effectLst/>
                        <a:latin typeface="+mj-lt"/>
                      </a:endParaRPr>
                    </a:p>
                    <a:p>
                      <a:r>
                        <a:rPr lang="en-US" sz="1600" dirty="0" smtClean="0">
                          <a:latin typeface="+mj-lt"/>
                        </a:rPr>
                        <a:t>Founder &amp; CEO</a:t>
                      </a:r>
                      <a:endParaRPr lang="en-US" sz="1600" dirty="0" smtClean="0">
                        <a:latin typeface="+mj-lt"/>
                      </a:endParaRPr>
                    </a:p>
                    <a:p>
                      <a:r>
                        <a:rPr lang="en-US" sz="1600" b="0" dirty="0" err="1" smtClean="0">
                          <a:effectLst/>
                          <a:latin typeface="+mj-lt"/>
                        </a:rPr>
                        <a:t>BlocHealth</a:t>
                      </a:r>
                      <a:endParaRPr lang="en-US" sz="1600" b="0" dirty="0" smtClean="0">
                        <a:effectLst/>
                        <a:latin typeface="+mj-lt"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651241915"/>
                  </a:ext>
                </a:extLst>
              </a:tr>
              <a:tr h="596760"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Office of Procurement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and General Services (OPGS)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Presentation on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Procurement by State Agencies</a:t>
                      </a:r>
                      <a:endParaRPr lang="en-US" sz="16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effectLst/>
                          <a:latin typeface="+mj-lt"/>
                        </a:rPr>
                        <a:t>Michael Capps, MPH</a:t>
                      </a:r>
                      <a:endParaRPr lang="en-US" sz="1600" b="0" dirty="0" smtClean="0">
                        <a:effectLst/>
                        <a:latin typeface="+mj-lt"/>
                      </a:endParaRPr>
                    </a:p>
                    <a:p>
                      <a:r>
                        <a:rPr lang="en-US" sz="1600" dirty="0" smtClean="0">
                          <a:latin typeface="+mj-lt"/>
                        </a:rPr>
                        <a:t>Management</a:t>
                      </a:r>
                      <a:r>
                        <a:rPr lang="en-US" sz="1600" baseline="0" dirty="0" smtClean="0">
                          <a:latin typeface="+mj-lt"/>
                        </a:rPr>
                        <a:t> Analyst</a:t>
                      </a:r>
                      <a:endParaRPr lang="en-US" sz="1600" dirty="0" smtClean="0">
                        <a:latin typeface="+mj-lt"/>
                      </a:endParaRPr>
                    </a:p>
                    <a:p>
                      <a:r>
                        <a:rPr lang="en-US" sz="1600" b="0" dirty="0" smtClean="0">
                          <a:effectLst/>
                          <a:latin typeface="+mj-lt"/>
                        </a:rPr>
                        <a:t>VDH OPGS</a:t>
                      </a:r>
                      <a:endParaRPr lang="en-US" sz="1600" b="0" dirty="0" smtClean="0">
                        <a:effectLst/>
                        <a:latin typeface="+mj-lt"/>
                      </a:endParaRP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3631991557"/>
                  </a:ext>
                </a:extLst>
              </a:tr>
              <a:tr h="596760">
                <a:tc>
                  <a:txBody>
                    <a:bodyPr/>
                    <a:lstStyle/>
                    <a:p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Discussion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of Next Steps</a:t>
                      </a:r>
                    </a:p>
                    <a:p>
                      <a:endParaRPr lang="en-US" sz="1600" b="0" i="0" u="none" strike="noStrike" kern="1200" baseline="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US" sz="1600" dirty="0">
                        <a:latin typeface="+mj-lt"/>
                      </a:endParaRPr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Ms. Allen, Work Group Members</a:t>
                      </a: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2937913991"/>
                  </a:ext>
                </a:extLst>
              </a:tr>
              <a:tr h="83546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j-lt"/>
                        </a:rPr>
                        <a:t>Other Business</a:t>
                      </a:r>
                      <a:endParaRPr lang="en-US" sz="1600" dirty="0">
                        <a:latin typeface="+mj-lt"/>
                      </a:endParaRPr>
                    </a:p>
                  </a:txBody>
                  <a:tcPr marL="80010" marR="80010" marT="40005" marB="4000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Ms. Allen, Work Group Members</a:t>
                      </a:r>
                    </a:p>
                  </a:txBody>
                  <a:tcPr marL="80010" marR="80010" marT="40005" marB="40005"/>
                </a:tc>
                <a:extLst>
                  <a:ext uri="{0D108BD9-81ED-4DB2-BD59-A6C34878D82A}">
                    <a16:rowId xmlns:a16="http://schemas.microsoft.com/office/drawing/2014/main" val="50498067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smtClean="0"/>
              <a:t>Public Comment Period</a:t>
            </a:r>
          </a:p>
        </p:txBody>
      </p:sp>
      <p:sp>
        <p:nvSpPr>
          <p:cNvPr id="118787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There is a two minute time limit for each person to speak.</a:t>
            </a:r>
          </a:p>
          <a:p>
            <a:pPr>
              <a:buFontTx/>
              <a:buChar char="•"/>
            </a:pPr>
            <a:r>
              <a:rPr lang="en-US" altLang="en-US" smtClean="0"/>
              <a:t>We will be calling from the list generated through registration. </a:t>
            </a:r>
          </a:p>
          <a:p>
            <a:pPr>
              <a:buFontTx/>
              <a:buChar char="•"/>
            </a:pPr>
            <a:r>
              <a:rPr lang="en-US" altLang="en-US" smtClean="0"/>
              <a:t>After the 2 minute public comment limit is reached we will let you complete the sentence and will mute you and move on to the next attendee. </a:t>
            </a:r>
          </a:p>
          <a:p>
            <a:pPr>
              <a:buFontTx/>
              <a:buChar char="•"/>
            </a:pPr>
            <a:r>
              <a:rPr lang="en-US" altLang="en-US" smtClean="0"/>
              <a:t>We will call the name of the person on list and also the name of the person  is next on the list.</a:t>
            </a:r>
          </a:p>
          <a:p>
            <a:pPr>
              <a:buFontTx/>
              <a:buChar char="•"/>
            </a:pPr>
            <a:endParaRPr lang="en-US" altLang="en-US" smtClean="0"/>
          </a:p>
          <a:p>
            <a:pPr>
              <a:buFontTx/>
              <a:buChar char="•"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2206625" y="2133601"/>
            <a:ext cx="7772400" cy="1470025"/>
          </a:xfrm>
        </p:spPr>
        <p:txBody>
          <a:bodyPr/>
          <a:lstStyle/>
          <a:p>
            <a:pPr algn="ctr"/>
            <a:r>
              <a:rPr lang="en-US" altLang="en-US" sz="4000"/>
              <a:t>Chapter 849 Work Group</a:t>
            </a:r>
            <a:br>
              <a:rPr lang="en-US" altLang="en-US" sz="4000"/>
            </a:br>
            <a:r>
              <a:rPr lang="en-US" altLang="en-US" sz="4000"/>
              <a:t>Virginia Procurement Overview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2200275" y="5867400"/>
            <a:ext cx="6400800" cy="1752600"/>
          </a:xfrm>
        </p:spPr>
        <p:txBody>
          <a:bodyPr/>
          <a:lstStyle/>
          <a:p>
            <a:pPr algn="r"/>
            <a:r>
              <a:rPr lang="en-US" altLang="en-US" sz="2000"/>
              <a:t>Michael Capps, MPH</a:t>
            </a:r>
          </a:p>
          <a:p>
            <a:pPr algn="r"/>
            <a:r>
              <a:rPr lang="en-US" altLang="en-US" sz="2000"/>
              <a:t>Office of Procurement and General Services</a:t>
            </a:r>
          </a:p>
        </p:txBody>
      </p:sp>
    </p:spTree>
    <p:extLst>
      <p:ext uri="{BB962C8B-B14F-4D97-AF65-F5344CB8AC3E}">
        <p14:creationId xmlns:p14="http://schemas.microsoft.com/office/powerpoint/2010/main" val="16305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Governed by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Virginia Public Procurement Act </a:t>
            </a:r>
            <a:r>
              <a:rPr lang="en-US" altLang="en-US" sz="2000">
                <a:hlinkClick r:id="rId2"/>
              </a:rPr>
              <a:t>(Va. Code § 2.2-4300 et seq)</a:t>
            </a:r>
            <a:endParaRPr lang="en-US" altLang="en-US" sz="2000"/>
          </a:p>
          <a:p>
            <a:pPr>
              <a:buFontTx/>
              <a:buChar char="•"/>
            </a:pPr>
            <a:r>
              <a:rPr lang="en-US" altLang="en-US" smtClean="0"/>
              <a:t>Agency Procurement and Surplus Property Manual </a:t>
            </a:r>
            <a:r>
              <a:rPr lang="en-US" altLang="en-US" smtClean="0">
                <a:hlinkClick r:id="rId3"/>
              </a:rPr>
              <a:t>(APSPM)</a:t>
            </a:r>
            <a:endParaRPr lang="en-US" altLang="en-US" smtClean="0"/>
          </a:p>
          <a:p>
            <a:pPr>
              <a:buFontTx/>
              <a:buChar char="•"/>
            </a:pPr>
            <a:r>
              <a:rPr lang="en-US" altLang="en-US" smtClean="0">
                <a:hlinkClick r:id="rId4"/>
              </a:rPr>
              <a:t>VITA IT Procurement Manual</a:t>
            </a:r>
            <a:endParaRPr lang="en-US" altLang="en-US" smtClean="0"/>
          </a:p>
          <a:p>
            <a:pPr>
              <a:buFontTx/>
              <a:buChar char="•"/>
            </a:pPr>
            <a:r>
              <a:rPr lang="en-US" altLang="en-US" smtClean="0"/>
              <a:t>VDH Procurement Policies</a:t>
            </a:r>
          </a:p>
          <a:p>
            <a:pPr>
              <a:buFontTx/>
              <a:buChar char="•"/>
            </a:pPr>
            <a:r>
              <a:rPr lang="en-US" altLang="en-US" smtClean="0"/>
              <a:t>VDH-OIM IT Procurement Policies &amp; Procedures</a:t>
            </a:r>
          </a:p>
        </p:txBody>
      </p:sp>
    </p:spTree>
    <p:extLst>
      <p:ext uri="{BB962C8B-B14F-4D97-AF65-F5344CB8AC3E}">
        <p14:creationId xmlns:p14="http://schemas.microsoft.com/office/powerpoint/2010/main" val="244909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Overview	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Tx/>
              <a:buChar char="•"/>
            </a:pPr>
            <a:r>
              <a:rPr lang="en-US" altLang="en-US" smtClean="0"/>
              <a:t>Office of Info. Management Project Request</a:t>
            </a:r>
          </a:p>
          <a:p>
            <a:pPr>
              <a:lnSpc>
                <a:spcPct val="200000"/>
              </a:lnSpc>
              <a:buFontTx/>
              <a:buChar char="•"/>
            </a:pPr>
            <a:r>
              <a:rPr lang="en-US" altLang="en-US" smtClean="0"/>
              <a:t>Request for Approval to Purchase </a:t>
            </a:r>
          </a:p>
          <a:p>
            <a:pPr>
              <a:lnSpc>
                <a:spcPct val="200000"/>
              </a:lnSpc>
              <a:buFontTx/>
              <a:buChar char="•"/>
            </a:pPr>
            <a:r>
              <a:rPr lang="en-US" altLang="en-US" smtClean="0"/>
              <a:t>Procurement Options</a:t>
            </a:r>
          </a:p>
          <a:p>
            <a:pPr>
              <a:lnSpc>
                <a:spcPct val="200000"/>
              </a:lnSpc>
              <a:buFontTx/>
              <a:buChar char="•"/>
            </a:pPr>
            <a:r>
              <a:rPr lang="en-US" altLang="en-US" smtClean="0"/>
              <a:t>VITA requirements</a:t>
            </a:r>
          </a:p>
          <a:p>
            <a:pPr>
              <a:lnSpc>
                <a:spcPct val="200000"/>
              </a:lnSpc>
              <a:buFontTx/>
              <a:buChar char="•"/>
            </a:pPr>
            <a:endParaRPr lang="en-US" altLang="en-US" smtClean="0"/>
          </a:p>
          <a:p>
            <a:pPr>
              <a:lnSpc>
                <a:spcPct val="200000"/>
              </a:lnSpc>
              <a:buFontTx/>
              <a:buChar char="•"/>
            </a:pPr>
            <a:endParaRPr lang="en-US" altLang="en-US" smtClean="0"/>
          </a:p>
          <a:p>
            <a:pPr>
              <a:lnSpc>
                <a:spcPct val="200000"/>
              </a:lnSpc>
              <a:buFontTx/>
              <a:buChar char="•"/>
            </a:pPr>
            <a:endParaRPr lang="en-US" altLang="en-US" smtClean="0"/>
          </a:p>
          <a:p>
            <a:pPr>
              <a:buFontTx/>
              <a:buChar char="•"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459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VDH Office of Information Management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 smtClean="0"/>
              <a:t>If VDH is the lead agency, submit a project request to OIM </a:t>
            </a:r>
          </a:p>
          <a:p>
            <a:pPr lvl="1"/>
            <a:r>
              <a:rPr lang="en-US" altLang="en-US" smtClean="0"/>
              <a:t>Indicate High Level Business Requirements, Project Objective &amp; Benefits, existence of Custom Off The Shelf System (COTS) through a vendor</a:t>
            </a:r>
          </a:p>
          <a:p>
            <a:pPr lvl="1"/>
            <a:r>
              <a:rPr lang="en-US" altLang="en-US" smtClean="0"/>
              <a:t>OIM makes the call on in-house development or procurement</a:t>
            </a:r>
          </a:p>
          <a:p>
            <a:pPr lvl="2"/>
            <a:r>
              <a:rPr lang="en-US" altLang="en-US" smtClean="0"/>
              <a:t>If cost is over $250,000, OIM has to obtain approval from VITA.</a:t>
            </a:r>
          </a:p>
        </p:txBody>
      </p:sp>
    </p:spTree>
    <p:extLst>
      <p:ext uri="{BB962C8B-B14F-4D97-AF65-F5344CB8AC3E}">
        <p14:creationId xmlns:p14="http://schemas.microsoft.com/office/powerpoint/2010/main" val="318932736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AQH Widescreen Master">
  <a:themeElements>
    <a:clrScheme name="Custom 6">
      <a:dk1>
        <a:srgbClr val="323E48"/>
      </a:dk1>
      <a:lt1>
        <a:sysClr val="window" lastClr="FFFFFF"/>
      </a:lt1>
      <a:dk2>
        <a:srgbClr val="898C8D"/>
      </a:dk2>
      <a:lt2>
        <a:srgbClr val="E7E6E6"/>
      </a:lt2>
      <a:accent1>
        <a:srgbClr val="007B8B"/>
      </a:accent1>
      <a:accent2>
        <a:srgbClr val="323E48"/>
      </a:accent2>
      <a:accent3>
        <a:srgbClr val="7D4182"/>
      </a:accent3>
      <a:accent4>
        <a:srgbClr val="A32136"/>
      </a:accent4>
      <a:accent5>
        <a:srgbClr val="0067B9"/>
      </a:accent5>
      <a:accent6>
        <a:srgbClr val="D8D6D6"/>
      </a:accent6>
      <a:hlink>
        <a:srgbClr val="0067B9"/>
      </a:hlink>
      <a:folHlink>
        <a:srgbClr val="7D4182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solidFill>
          <a:srgbClr val="99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2054</TotalTime>
  <Words>907</Words>
  <Application>Microsoft Office PowerPoint</Application>
  <PresentationFormat>Widescreen</PresentationFormat>
  <Paragraphs>122</Paragraphs>
  <Slides>16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ＭＳ Ｐゴシック</vt:lpstr>
      <vt:lpstr>Arial</vt:lpstr>
      <vt:lpstr>Calibri</vt:lpstr>
      <vt:lpstr>Courier New</vt:lpstr>
      <vt:lpstr>Times New Roman</vt:lpstr>
      <vt:lpstr>Trebuchet MS</vt:lpstr>
      <vt:lpstr>Wingdings</vt:lpstr>
      <vt:lpstr>Default Design</vt:lpstr>
      <vt:lpstr>1_CAQH Widescreen Master</vt:lpstr>
      <vt:lpstr>Adobe Acrobat Document</vt:lpstr>
      <vt:lpstr>Welcome to the Ch. 849 (2020 Acts of Assembly) Work Group Meeting September 9, 2020 9:00 a.m.</vt:lpstr>
      <vt:lpstr>Call to Order and Welcome</vt:lpstr>
      <vt:lpstr>Introductions &amp; Roll Call</vt:lpstr>
      <vt:lpstr>Ch. 849 (2020 Acts of Assembly) Work Group - Agenda </vt:lpstr>
      <vt:lpstr>Public Comment Period</vt:lpstr>
      <vt:lpstr>Chapter 849 Work Group Virginia Procurement Overview</vt:lpstr>
      <vt:lpstr>Governed by</vt:lpstr>
      <vt:lpstr>Overview </vt:lpstr>
      <vt:lpstr>VDH Office of Information Management</vt:lpstr>
      <vt:lpstr>Request for Approval to Purchase (RAP)</vt:lpstr>
      <vt:lpstr>Procurement Options</vt:lpstr>
      <vt:lpstr>Vendor Review and Selection</vt:lpstr>
      <vt:lpstr>Time Comparison</vt:lpstr>
      <vt:lpstr>Discussion of Next Steps</vt:lpstr>
      <vt:lpstr>Other business</vt:lpstr>
      <vt:lpstr>adjourn</vt:lpstr>
    </vt:vector>
  </TitlesOfParts>
  <Company>VDH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Rebekah E. Allen</cp:lastModifiedBy>
  <cp:revision>81</cp:revision>
  <cp:lastPrinted>2017-09-25T17:37:12Z</cp:lastPrinted>
  <dcterms:created xsi:type="dcterms:W3CDTF">2008-08-05T14:53:59Z</dcterms:created>
  <dcterms:modified xsi:type="dcterms:W3CDTF">2020-09-09T12:35:55Z</dcterms:modified>
</cp:coreProperties>
</file>