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9" r:id="rId2"/>
    <p:sldId id="315" r:id="rId3"/>
    <p:sldId id="262" r:id="rId4"/>
    <p:sldId id="318" r:id="rId5"/>
    <p:sldId id="319" r:id="rId6"/>
    <p:sldId id="263" r:id="rId7"/>
    <p:sldId id="327" r:id="rId8"/>
    <p:sldId id="268" r:id="rId9"/>
    <p:sldId id="350" r:id="rId10"/>
    <p:sldId id="369" r:id="rId11"/>
    <p:sldId id="365" r:id="rId12"/>
    <p:sldId id="368" r:id="rId13"/>
    <p:sldId id="366" r:id="rId14"/>
    <p:sldId id="367" r:id="rId15"/>
    <p:sldId id="357" r:id="rId16"/>
    <p:sldId id="372" r:id="rId17"/>
    <p:sldId id="364" r:id="rId18"/>
    <p:sldId id="362" r:id="rId19"/>
    <p:sldId id="359" r:id="rId20"/>
    <p:sldId id="363" r:id="rId21"/>
    <p:sldId id="337" r:id="rId22"/>
    <p:sldId id="354" r:id="rId23"/>
    <p:sldId id="360" r:id="rId24"/>
    <p:sldId id="321" r:id="rId25"/>
    <p:sldId id="276" r:id="rId26"/>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DCDDA"/>
    <a:srgbClr val="333399"/>
    <a:srgbClr val="E5F9FF"/>
    <a:srgbClr val="CCCCFF"/>
    <a:srgbClr val="777777"/>
    <a:srgbClr val="5F5F5F"/>
    <a:srgbClr val="4D4D4D"/>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474" autoAdjust="0"/>
    <p:restoredTop sz="84307" autoAdjust="0"/>
  </p:normalViewPr>
  <p:slideViewPr>
    <p:cSldViewPr>
      <p:cViewPr varScale="1">
        <p:scale>
          <a:sx n="40" d="100"/>
          <a:sy n="40" d="100"/>
        </p:scale>
        <p:origin x="420" y="90"/>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a:defRPr/>
            </a:pPr>
            <a:fld id="{34240A05-A3B5-4289-A5A3-1379E1C01543}" type="datetimeFigureOut">
              <a:rPr lang="en-US"/>
              <a:pPr>
                <a:defRPr/>
              </a:pPr>
              <a:t>9/30/2020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a:defRPr/>
            </a:pPr>
            <a:fld id="{4BA7C46E-031F-49CC-A1B4-4280F58C70D8}"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2867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8F952C0-4C21-4B66-8573-0AB93E7AC2EC}" type="slidenum">
              <a:rPr lang="en-US" altLang="en-US" smtClean="0"/>
              <a:pPr/>
              <a:t>1</a:t>
            </a:fld>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52545D0-39C3-4BBD-8484-23D653704331}" type="slidenum">
              <a:rPr lang="en-US" altLang="en-US" smtClean="0"/>
              <a:pPr/>
              <a:t>3</a:t>
            </a:fld>
            <a:endParaRPr lang="en-US"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52545D0-39C3-4BBD-8484-23D653704331}" type="slidenum">
              <a:rPr lang="en-US" altLang="en-US" smtClean="0"/>
              <a:pPr/>
              <a:t>4</a:t>
            </a:fld>
            <a:endParaRPr lang="en-US" altLang="en-US" smtClean="0"/>
          </a:p>
        </p:txBody>
      </p:sp>
    </p:spTree>
    <p:extLst>
      <p:ext uri="{BB962C8B-B14F-4D97-AF65-F5344CB8AC3E}">
        <p14:creationId xmlns:p14="http://schemas.microsoft.com/office/powerpoint/2010/main" val="3892231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52545D0-39C3-4BBD-8484-23D653704331}" type="slidenum">
              <a:rPr lang="en-US" altLang="en-US" smtClean="0"/>
              <a:pPr/>
              <a:t>5</a:t>
            </a:fld>
            <a:endParaRPr lang="en-US" altLang="en-US" smtClean="0"/>
          </a:p>
        </p:txBody>
      </p:sp>
    </p:spTree>
    <p:extLst>
      <p:ext uri="{BB962C8B-B14F-4D97-AF65-F5344CB8AC3E}">
        <p14:creationId xmlns:p14="http://schemas.microsoft.com/office/powerpoint/2010/main" val="36555504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198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dirty="0" smtClean="0"/>
          </a:p>
        </p:txBody>
      </p:sp>
      <p:sp>
        <p:nvSpPr>
          <p:cNvPr id="1198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A4ED4D5-F8C5-4B85-BE2B-97F7E73E7B93}" type="slidenum">
              <a:rPr lang="en-US" altLang="en-US" smtClean="0"/>
              <a:pPr/>
              <a:t>8</a:t>
            </a:fld>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1">
              <a:buFont typeface="Arial" panose="020B0604020202020204" pitchFamily="34" charset="0"/>
              <a:buChar char="•"/>
            </a:pPr>
            <a:r>
              <a:rPr lang="en-US" dirty="0" smtClean="0"/>
              <a:t>Grade 6: 5 hours</a:t>
            </a:r>
          </a:p>
          <a:p>
            <a:pPr lvl="1">
              <a:buFont typeface="Arial" panose="020B0604020202020204" pitchFamily="34" charset="0"/>
              <a:buChar char="•"/>
            </a:pPr>
            <a:r>
              <a:rPr lang="en-US" dirty="0" smtClean="0"/>
              <a:t>Grade 8: 15 hours</a:t>
            </a:r>
          </a:p>
          <a:p>
            <a:pPr lvl="1">
              <a:buFont typeface="Arial" panose="020B0604020202020204" pitchFamily="34" charset="0"/>
              <a:buChar char="•"/>
            </a:pPr>
            <a:r>
              <a:rPr lang="en-US" dirty="0" smtClean="0"/>
              <a:t>Grades 9–12: Students should complete 10 service hours per year for a total of 40 hours. Students may choose to complete 50+ hours to qualify for the Virginia Board of Education diploma seal for excellence in civics education</a:t>
            </a:r>
            <a:endParaRPr lang="en-US" dirty="0"/>
          </a:p>
        </p:txBody>
      </p:sp>
      <p:sp>
        <p:nvSpPr>
          <p:cNvPr id="4" name="Slide Number Placeholder 3"/>
          <p:cNvSpPr>
            <a:spLocks noGrp="1"/>
          </p:cNvSpPr>
          <p:nvPr>
            <p:ph type="sldNum" sz="quarter" idx="10"/>
          </p:nvPr>
        </p:nvSpPr>
        <p:spPr/>
        <p:txBody>
          <a:bodyPr/>
          <a:lstStyle/>
          <a:p>
            <a:pPr>
              <a:defRPr/>
            </a:pPr>
            <a:fld id="{4BA7C46E-031F-49CC-A1B4-4280F58C70D8}" type="slidenum">
              <a:rPr lang="en-US" smtClean="0"/>
              <a:pPr>
                <a:defRPr/>
              </a:pPr>
              <a:t>11</a:t>
            </a:fld>
            <a:endParaRPr lang="en-US"/>
          </a:p>
        </p:txBody>
      </p:sp>
    </p:spTree>
    <p:extLst>
      <p:ext uri="{BB962C8B-B14F-4D97-AF65-F5344CB8AC3E}">
        <p14:creationId xmlns:p14="http://schemas.microsoft.com/office/powerpoint/2010/main" val="28636588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BA7C46E-031F-49CC-A1B4-4280F58C70D8}" type="slidenum">
              <a:rPr lang="en-US" smtClean="0"/>
              <a:pPr>
                <a:defRPr/>
              </a:pPr>
              <a:t>13</a:t>
            </a:fld>
            <a:endParaRPr lang="en-US"/>
          </a:p>
        </p:txBody>
      </p:sp>
    </p:spTree>
    <p:extLst>
      <p:ext uri="{BB962C8B-B14F-4D97-AF65-F5344CB8AC3E}">
        <p14:creationId xmlns:p14="http://schemas.microsoft.com/office/powerpoint/2010/main" val="4966649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dirty="0" smtClean="0"/>
              <a:t>Empowerment Zone Residents</a:t>
            </a:r>
            <a:r>
              <a:rPr lang="en-US" sz="1200" baseline="0" dirty="0" smtClean="0"/>
              <a:t> – for VA that would be Norfolk and Portsmouth</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aseline="0" dirty="0" smtClean="0"/>
              <a:t>Rural Renewal County Resident - </a:t>
            </a:r>
            <a:r>
              <a:rPr lang="en-US" sz="1200" b="0" i="0" kern="1200" dirty="0" smtClean="0">
                <a:solidFill>
                  <a:schemeClr val="tx1"/>
                </a:solidFill>
                <a:effectLst/>
                <a:latin typeface="+mn-lt"/>
                <a:ea typeface="+mn-ea"/>
                <a:cs typeface="+mn-cs"/>
              </a:rPr>
              <a:t>The counties of Buchanan, Dickenson, Highland, and Lee, and the independent cities of Clifton Forge, Covington, Norton, and Staunton.</a:t>
            </a:r>
          </a:p>
          <a:p>
            <a:pPr marL="0" marR="0" lvl="0" indent="0" algn="l" defTabSz="914400" rtl="0" eaLnBrk="0" fontAlgn="base" latinLnBrk="0" hangingPunct="0">
              <a:lnSpc>
                <a:spcPct val="100000"/>
              </a:lnSpc>
              <a:spcBef>
                <a:spcPct val="30000"/>
              </a:spcBef>
              <a:spcAft>
                <a:spcPct val="0"/>
              </a:spcAft>
              <a:buClrTx/>
              <a:buSzTx/>
              <a:buFontTx/>
              <a:buNone/>
              <a:tabLst/>
              <a:defRPr/>
            </a:pPr>
            <a:endParaRPr lang="en-US" sz="1200" dirty="0" smtClean="0"/>
          </a:p>
        </p:txBody>
      </p:sp>
      <p:sp>
        <p:nvSpPr>
          <p:cNvPr id="4" name="Slide Number Placeholder 3"/>
          <p:cNvSpPr>
            <a:spLocks noGrp="1"/>
          </p:cNvSpPr>
          <p:nvPr>
            <p:ph type="sldNum" sz="quarter" idx="10"/>
          </p:nvPr>
        </p:nvSpPr>
        <p:spPr/>
        <p:txBody>
          <a:bodyPr/>
          <a:lstStyle/>
          <a:p>
            <a:pPr>
              <a:defRPr/>
            </a:pPr>
            <a:fld id="{4BA7C46E-031F-49CC-A1B4-4280F58C70D8}" type="slidenum">
              <a:rPr lang="en-US" smtClean="0"/>
              <a:pPr>
                <a:defRPr/>
              </a:pPr>
              <a:t>19</a:t>
            </a:fld>
            <a:endParaRPr lang="en-US"/>
          </a:p>
        </p:txBody>
      </p:sp>
    </p:spTree>
    <p:extLst>
      <p:ext uri="{BB962C8B-B14F-4D97-AF65-F5344CB8AC3E}">
        <p14:creationId xmlns:p14="http://schemas.microsoft.com/office/powerpoint/2010/main" val="13796438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5988884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1107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8"/>
            <a:ext cx="2743200" cy="6126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8"/>
            <a:ext cx="8026400" cy="6126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7625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73077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3405554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0"/>
            <a:ext cx="53848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0"/>
            <a:ext cx="5384800" cy="4800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81335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782958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0686158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9398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804391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433523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09600" y="1600200"/>
            <a:ext cx="109728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Tree>
  </p:cSld>
  <p:clrMap bg1="lt1" tx1="dk1" bg2="lt2" tx2="dk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Lst>
  <p:hf sldNum="0" hdr="0" ftr="0" dt="0"/>
  <p:txStyles>
    <p:titleStyle>
      <a:lvl1pPr algn="l" rtl="0" eaLnBrk="0" fontAlgn="base" hangingPunct="0">
        <a:spcBef>
          <a:spcPct val="0"/>
        </a:spcBef>
        <a:spcAft>
          <a:spcPct val="0"/>
        </a:spcAft>
        <a:defRPr sz="3600">
          <a:solidFill>
            <a:srgbClr val="003366"/>
          </a:solidFill>
          <a:latin typeface="+mj-lt"/>
          <a:ea typeface="+mj-ea"/>
          <a:cs typeface="+mj-cs"/>
        </a:defRPr>
      </a:lvl1pPr>
      <a:lvl2pPr algn="l" rtl="0" eaLnBrk="0" fontAlgn="base" hangingPunct="0">
        <a:spcBef>
          <a:spcPct val="0"/>
        </a:spcBef>
        <a:spcAft>
          <a:spcPct val="0"/>
        </a:spcAft>
        <a:defRPr sz="3600">
          <a:solidFill>
            <a:srgbClr val="003366"/>
          </a:solidFill>
          <a:latin typeface="Trebuchet MS" pitchFamily="34" charset="0"/>
        </a:defRPr>
      </a:lvl2pPr>
      <a:lvl3pPr algn="l" rtl="0" eaLnBrk="0" fontAlgn="base" hangingPunct="0">
        <a:spcBef>
          <a:spcPct val="0"/>
        </a:spcBef>
        <a:spcAft>
          <a:spcPct val="0"/>
        </a:spcAft>
        <a:defRPr sz="3600">
          <a:solidFill>
            <a:srgbClr val="003366"/>
          </a:solidFill>
          <a:latin typeface="Trebuchet MS" pitchFamily="34" charset="0"/>
        </a:defRPr>
      </a:lvl3pPr>
      <a:lvl4pPr algn="l" rtl="0" eaLnBrk="0" fontAlgn="base" hangingPunct="0">
        <a:spcBef>
          <a:spcPct val="0"/>
        </a:spcBef>
        <a:spcAft>
          <a:spcPct val="0"/>
        </a:spcAft>
        <a:defRPr sz="3600">
          <a:solidFill>
            <a:srgbClr val="003366"/>
          </a:solidFill>
          <a:latin typeface="Trebuchet MS" pitchFamily="34" charset="0"/>
        </a:defRPr>
      </a:lvl4pPr>
      <a:lvl5pPr algn="l" rtl="0" eaLnBrk="0" fontAlgn="base" hangingPunct="0">
        <a:spcBef>
          <a:spcPct val="0"/>
        </a:spcBef>
        <a:spcAft>
          <a:spcPct val="0"/>
        </a:spcAft>
        <a:defRPr sz="3600">
          <a:solidFill>
            <a:srgbClr val="003366"/>
          </a:solidFill>
          <a:latin typeface="Trebuchet MS" pitchFamily="34" charset="0"/>
        </a:defRPr>
      </a:lvl5pPr>
      <a:lvl6pPr marL="457200" algn="l" rtl="0" fontAlgn="base">
        <a:spcBef>
          <a:spcPct val="0"/>
        </a:spcBef>
        <a:spcAft>
          <a:spcPct val="0"/>
        </a:spcAft>
        <a:defRPr sz="3600">
          <a:solidFill>
            <a:srgbClr val="003366"/>
          </a:solidFill>
          <a:latin typeface="Trebuchet MS" pitchFamily="34" charset="0"/>
        </a:defRPr>
      </a:lvl6pPr>
      <a:lvl7pPr marL="914400" algn="l" rtl="0" fontAlgn="base">
        <a:spcBef>
          <a:spcPct val="0"/>
        </a:spcBef>
        <a:spcAft>
          <a:spcPct val="0"/>
        </a:spcAft>
        <a:defRPr sz="3600">
          <a:solidFill>
            <a:srgbClr val="003366"/>
          </a:solidFill>
          <a:latin typeface="Trebuchet MS" pitchFamily="34" charset="0"/>
        </a:defRPr>
      </a:lvl7pPr>
      <a:lvl8pPr marL="1371600" algn="l" rtl="0" fontAlgn="base">
        <a:spcBef>
          <a:spcPct val="0"/>
        </a:spcBef>
        <a:spcAft>
          <a:spcPct val="0"/>
        </a:spcAft>
        <a:defRPr sz="3600">
          <a:solidFill>
            <a:srgbClr val="003366"/>
          </a:solidFill>
          <a:latin typeface="Trebuchet MS" pitchFamily="34" charset="0"/>
        </a:defRPr>
      </a:lvl8pPr>
      <a:lvl9pPr marL="1828800" algn="l" rtl="0" fontAlgn="base">
        <a:spcBef>
          <a:spcPct val="0"/>
        </a:spcBef>
        <a:spcAft>
          <a:spcPct val="0"/>
        </a:spcAft>
        <a:defRPr sz="3600">
          <a:solidFill>
            <a:srgbClr val="003366"/>
          </a:solidFill>
          <a:latin typeface="Trebuchet MS" pitchFamily="34" charset="0"/>
        </a:defRPr>
      </a:lvl9pPr>
    </p:titleStyle>
    <p:bodyStyle>
      <a:lvl1pPr marL="342900" indent="-342900" algn="l" rtl="0" eaLnBrk="0" fontAlgn="base" hangingPunct="0">
        <a:spcBef>
          <a:spcPct val="20000"/>
        </a:spcBef>
        <a:spcAft>
          <a:spcPct val="0"/>
        </a:spcAft>
        <a:defRPr sz="2400">
          <a:solidFill>
            <a:srgbClr val="4D4D4D"/>
          </a:solidFill>
          <a:latin typeface="+mn-lt"/>
          <a:ea typeface="+mn-ea"/>
          <a:cs typeface="+mn-cs"/>
        </a:defRPr>
      </a:lvl1pPr>
      <a:lvl2pPr marL="742950" indent="-285750" algn="l" rtl="0" eaLnBrk="0" fontAlgn="base" hangingPunct="0">
        <a:spcBef>
          <a:spcPct val="20000"/>
        </a:spcBef>
        <a:spcAft>
          <a:spcPct val="0"/>
        </a:spcAft>
        <a:buChar char="•"/>
        <a:defRPr sz="2400">
          <a:solidFill>
            <a:srgbClr val="777777"/>
          </a:solidFill>
          <a:latin typeface="+mn-lt"/>
        </a:defRPr>
      </a:lvl2pPr>
      <a:lvl3pPr marL="1143000" indent="-228600" algn="l" rtl="0" eaLnBrk="0" fontAlgn="base" hangingPunct="0">
        <a:spcBef>
          <a:spcPct val="20000"/>
        </a:spcBef>
        <a:spcAft>
          <a:spcPct val="0"/>
        </a:spcAft>
        <a:buChar char="•"/>
        <a:defRPr sz="2400">
          <a:solidFill>
            <a:srgbClr val="777777"/>
          </a:solidFill>
          <a:latin typeface="+mn-lt"/>
        </a:defRPr>
      </a:lvl3pPr>
      <a:lvl4pPr marL="1600200" indent="-228600" algn="l" rtl="0" eaLnBrk="0" fontAlgn="base" hangingPunct="0">
        <a:spcBef>
          <a:spcPct val="20000"/>
        </a:spcBef>
        <a:spcAft>
          <a:spcPct val="0"/>
        </a:spcAft>
        <a:buChar char="•"/>
        <a:defRPr sz="2400">
          <a:solidFill>
            <a:srgbClr val="777777"/>
          </a:solidFill>
          <a:latin typeface="+mn-lt"/>
        </a:defRPr>
      </a:lvl4pPr>
      <a:lvl5pPr marL="2057400" indent="-228600" algn="l" rtl="0" eaLnBrk="0" fontAlgn="base" hangingPunct="0">
        <a:spcBef>
          <a:spcPct val="20000"/>
        </a:spcBef>
        <a:spcAft>
          <a:spcPct val="0"/>
        </a:spcAft>
        <a:buChar char="•"/>
        <a:defRPr sz="2400">
          <a:solidFill>
            <a:srgbClr val="777777"/>
          </a:solidFill>
          <a:latin typeface="+mn-lt"/>
        </a:defRPr>
      </a:lvl5pPr>
      <a:lvl6pPr marL="2514600" indent="-228600" algn="l" rtl="0" fontAlgn="base">
        <a:spcBef>
          <a:spcPct val="20000"/>
        </a:spcBef>
        <a:spcAft>
          <a:spcPct val="0"/>
        </a:spcAft>
        <a:buChar char="•"/>
        <a:defRPr sz="2400">
          <a:solidFill>
            <a:srgbClr val="777777"/>
          </a:solidFill>
          <a:latin typeface="+mn-lt"/>
        </a:defRPr>
      </a:lvl6pPr>
      <a:lvl7pPr marL="2971800" indent="-228600" algn="l" rtl="0" fontAlgn="base">
        <a:spcBef>
          <a:spcPct val="20000"/>
        </a:spcBef>
        <a:spcAft>
          <a:spcPct val="0"/>
        </a:spcAft>
        <a:buChar char="•"/>
        <a:defRPr sz="2400">
          <a:solidFill>
            <a:srgbClr val="777777"/>
          </a:solidFill>
          <a:latin typeface="+mn-lt"/>
        </a:defRPr>
      </a:lvl7pPr>
      <a:lvl8pPr marL="3429000" indent="-228600" algn="l" rtl="0" fontAlgn="base">
        <a:spcBef>
          <a:spcPct val="20000"/>
        </a:spcBef>
        <a:spcAft>
          <a:spcPct val="0"/>
        </a:spcAft>
        <a:buChar char="•"/>
        <a:defRPr sz="2400">
          <a:solidFill>
            <a:srgbClr val="777777"/>
          </a:solidFill>
          <a:latin typeface="+mn-lt"/>
        </a:defRPr>
      </a:lvl8pPr>
      <a:lvl9pPr marL="3886200" indent="-228600" algn="l" rtl="0" fontAlgn="base">
        <a:spcBef>
          <a:spcPct val="20000"/>
        </a:spcBef>
        <a:spcAft>
          <a:spcPct val="0"/>
        </a:spcAft>
        <a:buChar char="•"/>
        <a:defRPr sz="2400">
          <a:solidFill>
            <a:srgbClr val="777777"/>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mailto:Rebekah.Allen@vdh.virginia.gov" TargetMode="External"/><Relationship Id="rId2" Type="http://schemas.openxmlformats.org/officeDocument/2006/relationships/hyperlink" Target="https://www.vdh.virginia.gov/licensure-and-certification/laws-regulations-and-guidelines/current-legislative-work-groups-reports/" TargetMode="External"/><Relationship Id="rId1" Type="http://schemas.openxmlformats.org/officeDocument/2006/relationships/slideLayout" Target="../slideLayouts/slideLayout2.xml"/><Relationship Id="rId4" Type="http://schemas.openxmlformats.org/officeDocument/2006/relationships/hyperlink" Target="mailto:Carole.Pratt@vdh.virginia.gov"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ctrTitle"/>
          </p:nvPr>
        </p:nvSpPr>
        <p:spPr>
          <a:xfrm>
            <a:off x="914400" y="381000"/>
            <a:ext cx="10363200" cy="1470025"/>
          </a:xfrm>
        </p:spPr>
        <p:txBody>
          <a:bodyPr/>
          <a:lstStyle/>
          <a:p>
            <a:pPr algn="ctr"/>
            <a:r>
              <a:rPr lang="en-US" altLang="en-US" sz="3200" b="1" dirty="0" smtClean="0"/>
              <a:t>Welcome to the Ch. 932 (2020 Acts of Assembly) Work Group Meeting</a:t>
            </a:r>
            <a:br>
              <a:rPr lang="en-US" altLang="en-US" sz="3200" b="1" dirty="0" smtClean="0"/>
            </a:br>
            <a:r>
              <a:rPr lang="en-US" altLang="en-US" sz="3200" b="1" smtClean="0"/>
              <a:t>September </a:t>
            </a:r>
            <a:r>
              <a:rPr lang="en-US" altLang="en-US" sz="3200" b="1" smtClean="0"/>
              <a:t>30</a:t>
            </a:r>
            <a:r>
              <a:rPr lang="en-US" altLang="en-US" sz="3200" b="1" smtClean="0"/>
              <a:t>, </a:t>
            </a:r>
            <a:r>
              <a:rPr lang="en-US" altLang="en-US" sz="3200" b="1" dirty="0" smtClean="0"/>
              <a:t>2020 1:00 p.m.</a:t>
            </a:r>
          </a:p>
        </p:txBody>
      </p:sp>
      <p:pic>
        <p:nvPicPr>
          <p:cNvPr id="27651"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5800" y="1851025"/>
            <a:ext cx="623888" cy="763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2" name="Picture 3"/>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5572125"/>
            <a:ext cx="6005513" cy="928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3" name="TextBox 4"/>
          <p:cNvSpPr txBox="1">
            <a:spLocks noChangeArrowheads="1"/>
          </p:cNvSpPr>
          <p:nvPr/>
        </p:nvSpPr>
        <p:spPr bwMode="auto">
          <a:xfrm>
            <a:off x="1600200" y="2087563"/>
            <a:ext cx="9677400" cy="17543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defRPr sz="2400">
                <a:solidFill>
                  <a:srgbClr val="4D4D4D"/>
                </a:solidFill>
                <a:latin typeface="Trebuchet MS" panose="020B0603020202020204" pitchFamily="34" charset="0"/>
              </a:defRPr>
            </a:lvl1pPr>
            <a:lvl2pPr marL="742950" indent="-285750">
              <a:spcBef>
                <a:spcPct val="20000"/>
              </a:spcBef>
              <a:buChar char="•"/>
              <a:defRPr sz="2400">
                <a:solidFill>
                  <a:srgbClr val="777777"/>
                </a:solidFill>
                <a:latin typeface="Trebuchet MS" panose="020B0603020202020204" pitchFamily="34" charset="0"/>
              </a:defRPr>
            </a:lvl2pPr>
            <a:lvl3pPr marL="1143000" indent="-228600">
              <a:spcBef>
                <a:spcPct val="20000"/>
              </a:spcBef>
              <a:buChar char="•"/>
              <a:defRPr sz="2400">
                <a:solidFill>
                  <a:srgbClr val="777777"/>
                </a:solidFill>
                <a:latin typeface="Trebuchet MS" panose="020B0603020202020204" pitchFamily="34" charset="0"/>
              </a:defRPr>
            </a:lvl3pPr>
            <a:lvl4pPr marL="1600200" indent="-228600">
              <a:spcBef>
                <a:spcPct val="20000"/>
              </a:spcBef>
              <a:buChar char="•"/>
              <a:defRPr sz="2400">
                <a:solidFill>
                  <a:srgbClr val="777777"/>
                </a:solidFill>
                <a:latin typeface="Trebuchet MS" panose="020B0603020202020204" pitchFamily="34" charset="0"/>
              </a:defRPr>
            </a:lvl4pPr>
            <a:lvl5pPr marL="2057400" indent="-228600">
              <a:spcBef>
                <a:spcPct val="20000"/>
              </a:spcBef>
              <a:buChar char="•"/>
              <a:defRPr sz="2400">
                <a:solidFill>
                  <a:srgbClr val="777777"/>
                </a:solidFill>
                <a:latin typeface="Trebuchet MS" panose="020B0603020202020204" pitchFamily="34" charset="0"/>
              </a:defRPr>
            </a:lvl5pPr>
            <a:lvl6pPr marL="2514600" indent="-228600" eaLnBrk="0" fontAlgn="base" hangingPunct="0">
              <a:spcBef>
                <a:spcPct val="20000"/>
              </a:spcBef>
              <a:spcAft>
                <a:spcPct val="0"/>
              </a:spcAft>
              <a:buChar char="•"/>
              <a:defRPr sz="2400">
                <a:solidFill>
                  <a:srgbClr val="777777"/>
                </a:solidFill>
                <a:latin typeface="Trebuchet MS" panose="020B0603020202020204" pitchFamily="34" charset="0"/>
              </a:defRPr>
            </a:lvl6pPr>
            <a:lvl7pPr marL="2971800" indent="-228600" eaLnBrk="0" fontAlgn="base" hangingPunct="0">
              <a:spcBef>
                <a:spcPct val="20000"/>
              </a:spcBef>
              <a:spcAft>
                <a:spcPct val="0"/>
              </a:spcAft>
              <a:buChar char="•"/>
              <a:defRPr sz="2400">
                <a:solidFill>
                  <a:srgbClr val="777777"/>
                </a:solidFill>
                <a:latin typeface="Trebuchet MS" panose="020B0603020202020204" pitchFamily="34" charset="0"/>
              </a:defRPr>
            </a:lvl7pPr>
            <a:lvl8pPr marL="3429000" indent="-228600" eaLnBrk="0" fontAlgn="base" hangingPunct="0">
              <a:spcBef>
                <a:spcPct val="20000"/>
              </a:spcBef>
              <a:spcAft>
                <a:spcPct val="0"/>
              </a:spcAft>
              <a:buChar char="•"/>
              <a:defRPr sz="2400">
                <a:solidFill>
                  <a:srgbClr val="777777"/>
                </a:solidFill>
                <a:latin typeface="Trebuchet MS" panose="020B0603020202020204" pitchFamily="34" charset="0"/>
              </a:defRPr>
            </a:lvl8pPr>
            <a:lvl9pPr marL="3886200" indent="-228600" eaLnBrk="0" fontAlgn="base" hangingPunct="0">
              <a:spcBef>
                <a:spcPct val="20000"/>
              </a:spcBef>
              <a:spcAft>
                <a:spcPct val="0"/>
              </a:spcAft>
              <a:buChar char="•"/>
              <a:defRPr sz="2400">
                <a:solidFill>
                  <a:srgbClr val="777777"/>
                </a:solidFill>
                <a:latin typeface="Trebuchet MS" panose="020B0603020202020204" pitchFamily="34" charset="0"/>
              </a:defRPr>
            </a:lvl9pPr>
          </a:lstStyle>
          <a:p>
            <a:pPr>
              <a:spcBef>
                <a:spcPct val="0"/>
              </a:spcBef>
            </a:pPr>
            <a:r>
              <a:rPr lang="en-US" altLang="en-US" sz="1800" dirty="0">
                <a:solidFill>
                  <a:schemeClr val="tx1"/>
                </a:solidFill>
                <a:latin typeface="Arial" panose="020B0604020202020204" pitchFamily="34" charset="0"/>
              </a:rPr>
              <a:t>To ensure an orderly meeting all attendees have been muted. We will allow 5 minutes at the start of the meeting for everyone to log on and begin at </a:t>
            </a:r>
            <a:r>
              <a:rPr lang="en-US" altLang="en-US" sz="1800" dirty="0" smtClean="0">
                <a:solidFill>
                  <a:schemeClr val="tx1"/>
                </a:solidFill>
                <a:latin typeface="Arial" panose="020B0604020202020204" pitchFamily="34" charset="0"/>
              </a:rPr>
              <a:t>1:05 p.m</a:t>
            </a:r>
            <a:r>
              <a:rPr lang="en-US" altLang="en-US" sz="1800" dirty="0">
                <a:solidFill>
                  <a:schemeClr val="tx1"/>
                </a:solidFill>
                <a:latin typeface="Arial" panose="020B0604020202020204" pitchFamily="34" charset="0"/>
              </a:rPr>
              <a:t>.</a:t>
            </a:r>
          </a:p>
          <a:p>
            <a:pPr>
              <a:spcBef>
                <a:spcPct val="0"/>
              </a:spcBef>
              <a:buFontTx/>
              <a:buChar char="•"/>
            </a:pPr>
            <a:endParaRPr lang="en-US" altLang="en-US" sz="1800" dirty="0">
              <a:solidFill>
                <a:schemeClr val="tx1"/>
              </a:solidFill>
              <a:latin typeface="Arial" panose="020B0604020202020204" pitchFamily="34" charset="0"/>
            </a:endParaRPr>
          </a:p>
          <a:p>
            <a:pPr>
              <a:spcBef>
                <a:spcPct val="0"/>
              </a:spcBef>
            </a:pPr>
            <a:r>
              <a:rPr lang="en-US" altLang="en-US" sz="1800" dirty="0">
                <a:solidFill>
                  <a:schemeClr val="tx1"/>
                </a:solidFill>
                <a:latin typeface="Arial" panose="020B0604020202020204" pitchFamily="34" charset="0"/>
              </a:rPr>
              <a:t>If you are a member of the media, please contact </a:t>
            </a:r>
            <a:r>
              <a:rPr lang="en-US" altLang="en-US" sz="1800" b="1" dirty="0" smtClean="0">
                <a:solidFill>
                  <a:schemeClr val="tx1"/>
                </a:solidFill>
                <a:latin typeface="Arial" panose="020B0604020202020204" pitchFamily="34" charset="0"/>
              </a:rPr>
              <a:t>Rebekah Allen </a:t>
            </a:r>
            <a:r>
              <a:rPr lang="en-US" altLang="en-US" sz="1800" dirty="0" smtClean="0">
                <a:solidFill>
                  <a:schemeClr val="tx1"/>
                </a:solidFill>
                <a:latin typeface="Arial" panose="020B0604020202020204" pitchFamily="34" charset="0"/>
              </a:rPr>
              <a:t>in </a:t>
            </a:r>
            <a:r>
              <a:rPr lang="en-US" altLang="en-US" sz="1800" dirty="0">
                <a:solidFill>
                  <a:schemeClr val="tx1"/>
                </a:solidFill>
                <a:latin typeface="Arial" panose="020B0604020202020204" pitchFamily="34" charset="0"/>
              </a:rPr>
              <a:t>the chat panel. </a:t>
            </a:r>
          </a:p>
          <a:p>
            <a:pPr>
              <a:spcBef>
                <a:spcPct val="0"/>
              </a:spcBef>
            </a:pPr>
            <a:endParaRPr lang="en-US" altLang="en-US" sz="1800" dirty="0">
              <a:solidFill>
                <a:schemeClr val="tx1"/>
              </a:solidFill>
              <a:latin typeface="Arial" panose="020B0604020202020204" pitchFamily="34" charset="0"/>
            </a:endParaRPr>
          </a:p>
          <a:p>
            <a:pPr>
              <a:spcBef>
                <a:spcPct val="0"/>
              </a:spcBef>
            </a:pPr>
            <a:r>
              <a:rPr lang="en-US" altLang="en-US" sz="1800" dirty="0">
                <a:solidFill>
                  <a:schemeClr val="tx1"/>
                </a:solidFill>
                <a:latin typeface="Arial" panose="020B0604020202020204" pitchFamily="34" charset="0"/>
              </a:rPr>
              <a:t>This meeting will be recorded.</a:t>
            </a:r>
          </a:p>
        </p:txBody>
      </p:sp>
      <p:sp>
        <p:nvSpPr>
          <p:cNvPr id="3080" name="TextBox 11"/>
          <p:cNvSpPr txBox="1">
            <a:spLocks noChangeArrowheads="1"/>
          </p:cNvSpPr>
          <p:nvPr/>
        </p:nvSpPr>
        <p:spPr bwMode="auto">
          <a:xfrm>
            <a:off x="687388" y="4103688"/>
            <a:ext cx="3835400" cy="1077912"/>
          </a:xfrm>
          <a:prstGeom prst="rect">
            <a:avLst/>
          </a:prstGeom>
          <a:solidFill>
            <a:schemeClr val="bg1">
              <a:lumMod val="95000"/>
            </a:schemeClr>
          </a:solidFill>
          <a:ln>
            <a:noFill/>
          </a:ln>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defRPr/>
            </a:pPr>
            <a:r>
              <a:rPr lang="en-US" altLang="en-US" sz="1600" dirty="0" smtClean="0"/>
              <a:t>If you have called in on your phone and using a computer please mute your mic and turn off the sound on your computer.</a:t>
            </a:r>
          </a:p>
        </p:txBody>
      </p:sp>
      <p:cxnSp>
        <p:nvCxnSpPr>
          <p:cNvPr id="22" name="Straight Arrow Connector 21"/>
          <p:cNvCxnSpPr/>
          <p:nvPr/>
        </p:nvCxnSpPr>
        <p:spPr>
          <a:xfrm flipH="1">
            <a:off x="2097088" y="4965700"/>
            <a:ext cx="471487" cy="915988"/>
          </a:xfrm>
          <a:prstGeom prst="straightConnector1">
            <a:avLst/>
          </a:prstGeom>
          <a:ln w="76200">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What We Discussed Last Meeting</a:t>
            </a:r>
            <a:endParaRPr lang="en-US" dirty="0"/>
          </a:p>
        </p:txBody>
      </p:sp>
      <p:sp>
        <p:nvSpPr>
          <p:cNvPr id="5" name="Content Placeholder 4"/>
          <p:cNvSpPr>
            <a:spLocks noGrp="1"/>
          </p:cNvSpPr>
          <p:nvPr>
            <p:ph idx="1"/>
          </p:nvPr>
        </p:nvSpPr>
        <p:spPr/>
        <p:txBody>
          <a:bodyPr/>
          <a:lstStyle/>
          <a:p>
            <a:pPr>
              <a:buFont typeface="Arial" panose="020B0604020202020204" pitchFamily="34" charset="0"/>
              <a:buChar char="•"/>
            </a:pPr>
            <a:r>
              <a:rPr lang="en-US" dirty="0" smtClean="0"/>
              <a:t>Discussed potential recommendations number 1 through 13</a:t>
            </a:r>
          </a:p>
          <a:p>
            <a:pPr>
              <a:buFont typeface="Arial" panose="020B0604020202020204" pitchFamily="34" charset="0"/>
              <a:buChar char="•"/>
            </a:pPr>
            <a:r>
              <a:rPr lang="en-US" dirty="0" smtClean="0"/>
              <a:t>Revisions were made to service learning recommendations</a:t>
            </a:r>
          </a:p>
          <a:p>
            <a:pPr>
              <a:buFont typeface="Arial" panose="020B0604020202020204" pitchFamily="34" charset="0"/>
              <a:buChar char="•"/>
            </a:pPr>
            <a:r>
              <a:rPr lang="en-US" dirty="0" smtClean="0"/>
              <a:t>Potential recommendations 4 and 5 were removed</a:t>
            </a:r>
          </a:p>
          <a:p>
            <a:pPr lvl="1">
              <a:buFont typeface="Arial" panose="020B0604020202020204" pitchFamily="34" charset="0"/>
              <a:buChar char="•"/>
            </a:pPr>
            <a:r>
              <a:rPr lang="en-US" strike="sngStrike" dirty="0" smtClean="0"/>
              <a:t>Require </a:t>
            </a:r>
            <a:r>
              <a:rPr lang="en-US" strike="sngStrike" dirty="0"/>
              <a:t>changes to nursing home regulations to permit volunteerism in nursing homes, with appropriate </a:t>
            </a:r>
            <a:r>
              <a:rPr lang="en-US" strike="sngStrike" dirty="0" smtClean="0"/>
              <a:t>supervision</a:t>
            </a:r>
            <a:endParaRPr lang="en-US" dirty="0"/>
          </a:p>
          <a:p>
            <a:pPr lvl="1">
              <a:buFont typeface="Arial" panose="020B0604020202020204" pitchFamily="34" charset="0"/>
              <a:buChar char="•"/>
            </a:pPr>
            <a:r>
              <a:rPr lang="en-US" strike="sngStrike" dirty="0" smtClean="0"/>
              <a:t>Require </a:t>
            </a:r>
            <a:r>
              <a:rPr lang="en-US" strike="sngStrike" dirty="0"/>
              <a:t>changes to nursing home regulations to permit service learning in nursing homes, with appropriate supervision</a:t>
            </a:r>
            <a:endParaRPr lang="en-US" dirty="0"/>
          </a:p>
          <a:p>
            <a:pPr>
              <a:buFont typeface="Arial" panose="020B0604020202020204" pitchFamily="34" charset="0"/>
              <a:buChar char="•"/>
            </a:pPr>
            <a:r>
              <a:rPr lang="en-US" dirty="0" smtClean="0"/>
              <a:t>A new recommendation for a general financial relief program was added</a:t>
            </a:r>
          </a:p>
          <a:p>
            <a:pPr>
              <a:buFont typeface="Arial" panose="020B0604020202020204" pitchFamily="34" charset="0"/>
              <a:buChar char="•"/>
            </a:pPr>
            <a:r>
              <a:rPr lang="en-US" dirty="0" smtClean="0"/>
              <a:t>Two new recommendations were added for general minimum wage </a:t>
            </a:r>
            <a:r>
              <a:rPr lang="en-US" dirty="0"/>
              <a:t>proportional to regional living wage standards</a:t>
            </a:r>
            <a:endParaRPr lang="en-US" dirty="0" smtClean="0"/>
          </a:p>
        </p:txBody>
      </p:sp>
    </p:spTree>
    <p:extLst>
      <p:ext uri="{BB962C8B-B14F-4D97-AF65-F5344CB8AC3E}">
        <p14:creationId xmlns:p14="http://schemas.microsoft.com/office/powerpoint/2010/main" val="4335314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Potential Recommendations to Date</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sz="2200" dirty="0" smtClean="0"/>
              <a:t>Permit</a:t>
            </a:r>
            <a:r>
              <a:rPr lang="en-US" sz="2200" dirty="0"/>
              <a:t>, but not require, local school boards to offer graduation credit for service learning in clinical care in long term care settings. Service learning is an instructional strategy that combines meaningful hands-on service to and for the benefit of the community with curriculum-based learning meeting specified objectives defined by the local school board in consultation with the Department of Health Professions and the Department of Health.</a:t>
            </a:r>
          </a:p>
          <a:p>
            <a:pPr marL="457200" indent="-457200">
              <a:buFont typeface="+mj-lt"/>
              <a:buAutoNum type="arabicPeriod"/>
            </a:pPr>
            <a:r>
              <a:rPr lang="en-US" sz="2200" dirty="0"/>
              <a:t>Statewide offering of optional graduation credit for service learning in clinical care in long term care settings. Service learning is an instructional strategy that combines meaningful hands-on service to and for the benefit of the community with curriculum-based learning meeting specified objectives defined by the Virginia Board of Education in consultation with the Department of Health Professions and the Department of </a:t>
            </a:r>
            <a:r>
              <a:rPr lang="en-US" sz="2200" dirty="0" smtClean="0"/>
              <a:t>Health.</a:t>
            </a:r>
            <a:endParaRPr lang="en-US" sz="2200" dirty="0"/>
          </a:p>
        </p:txBody>
      </p:sp>
    </p:spTree>
    <p:extLst>
      <p:ext uri="{BB962C8B-B14F-4D97-AF65-F5344CB8AC3E}">
        <p14:creationId xmlns:p14="http://schemas.microsoft.com/office/powerpoint/2010/main" val="1142873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Recommendations to </a:t>
            </a:r>
            <a:r>
              <a:rPr lang="en-US" dirty="0" smtClean="0"/>
              <a:t>Date (cont.)</a:t>
            </a:r>
            <a:endParaRPr lang="en-US" dirty="0"/>
          </a:p>
        </p:txBody>
      </p:sp>
      <p:sp>
        <p:nvSpPr>
          <p:cNvPr id="3" name="Content Placeholder 2"/>
          <p:cNvSpPr>
            <a:spLocks noGrp="1"/>
          </p:cNvSpPr>
          <p:nvPr>
            <p:ph idx="1"/>
          </p:nvPr>
        </p:nvSpPr>
        <p:spPr/>
        <p:txBody>
          <a:bodyPr/>
          <a:lstStyle/>
          <a:p>
            <a:pPr marL="457200" indent="-457200">
              <a:buFont typeface="+mj-lt"/>
              <a:buAutoNum type="arabicPeriod" startAt="3"/>
            </a:pPr>
            <a:r>
              <a:rPr lang="en-US" sz="2200" dirty="0" smtClean="0"/>
              <a:t>Statewide </a:t>
            </a:r>
            <a:r>
              <a:rPr lang="en-US" sz="2200" dirty="0"/>
              <a:t>offering of optional Fairfax County Public Schools model of hours-based service learning (i.e., required for students in grades 6, 8, and 12, with optional diploma seal if additional hours completed) in clinical care in long term care settings. Service learning is an instructional strategy that combines meaningful hands-on service to and for the benefit of the community with curriculum-based learning meeting specified objectives defined by the Virginia Board of Education in consultation with the Department of Health Professions and the Department of Health</a:t>
            </a:r>
            <a:r>
              <a:rPr lang="en-US" sz="2200" dirty="0" smtClean="0"/>
              <a:t>.</a:t>
            </a:r>
          </a:p>
          <a:p>
            <a:pPr marL="457200" indent="-457200">
              <a:buFont typeface="+mj-lt"/>
              <a:buAutoNum type="arabicPeriod" startAt="3"/>
            </a:pPr>
            <a:r>
              <a:rPr lang="en-US" sz="2200" dirty="0"/>
              <a:t>Require changes to nursing home regulations to permit volunteerism in nursing homes, with supervision that includes orientation and training for volunteers consistent with the tasks assigned, recording the type of tasks and time worked, and method by which a volunteer may contact supervisor for immediate assistance</a:t>
            </a:r>
          </a:p>
          <a:p>
            <a:pPr marL="0" indent="0"/>
            <a:endParaRPr lang="en-US" sz="2200" dirty="0"/>
          </a:p>
          <a:p>
            <a:endParaRPr lang="en-US" sz="2200" dirty="0"/>
          </a:p>
        </p:txBody>
      </p:sp>
    </p:spTree>
    <p:extLst>
      <p:ext uri="{BB962C8B-B14F-4D97-AF65-F5344CB8AC3E}">
        <p14:creationId xmlns:p14="http://schemas.microsoft.com/office/powerpoint/2010/main" val="3571958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Recommendations to Date (cont.)</a:t>
            </a:r>
          </a:p>
        </p:txBody>
      </p:sp>
      <p:sp>
        <p:nvSpPr>
          <p:cNvPr id="3" name="Content Placeholder 2"/>
          <p:cNvSpPr>
            <a:spLocks noGrp="1"/>
          </p:cNvSpPr>
          <p:nvPr>
            <p:ph idx="1"/>
          </p:nvPr>
        </p:nvSpPr>
        <p:spPr/>
        <p:txBody>
          <a:bodyPr/>
          <a:lstStyle/>
          <a:p>
            <a:pPr marL="457200" indent="-457200">
              <a:buFont typeface="+mj-lt"/>
              <a:buAutoNum type="arabicPeriod" startAt="5"/>
            </a:pPr>
            <a:r>
              <a:rPr lang="en-US" sz="2200" dirty="0" smtClean="0"/>
              <a:t>Require </a:t>
            </a:r>
            <a:r>
              <a:rPr lang="en-US" sz="2200" dirty="0"/>
              <a:t>changes to nursing home regulations to permit service learning in nursing homes, with supervision that </a:t>
            </a:r>
            <a:r>
              <a:rPr lang="en-US" sz="2200" dirty="0" smtClean="0"/>
              <a:t>includes </a:t>
            </a:r>
            <a:r>
              <a:rPr lang="en-US" sz="2200" dirty="0"/>
              <a:t>that includes orientation and training </a:t>
            </a:r>
            <a:r>
              <a:rPr lang="en-US" sz="2200" dirty="0" smtClean="0"/>
              <a:t>consistent </a:t>
            </a:r>
            <a:r>
              <a:rPr lang="en-US" sz="2200" dirty="0"/>
              <a:t>with the tasks assigned, recording the type of tasks and time worked, and method by which a </a:t>
            </a:r>
            <a:r>
              <a:rPr lang="en-US" sz="2200" dirty="0" smtClean="0"/>
              <a:t>learner </a:t>
            </a:r>
            <a:r>
              <a:rPr lang="en-US" sz="2200" dirty="0"/>
              <a:t>may contact supervisor for immediate </a:t>
            </a:r>
            <a:r>
              <a:rPr lang="en-US" sz="2200" dirty="0" smtClean="0"/>
              <a:t>assistance</a:t>
            </a:r>
          </a:p>
          <a:p>
            <a:pPr marL="457200" indent="-457200">
              <a:buFont typeface="+mj-lt"/>
              <a:buAutoNum type="arabicPeriod" startAt="5"/>
            </a:pPr>
            <a:r>
              <a:rPr lang="en-US" sz="2200" dirty="0" smtClean="0"/>
              <a:t>Establish </a:t>
            </a:r>
            <a:r>
              <a:rPr lang="en-US" sz="2200" dirty="0"/>
              <a:t>education and outreach programs for middle school and high school students to promote career pathways in long term </a:t>
            </a:r>
            <a:r>
              <a:rPr lang="en-US" sz="2200" dirty="0" smtClean="0"/>
              <a:t>care</a:t>
            </a:r>
          </a:p>
          <a:p>
            <a:pPr marL="457200" indent="-457200">
              <a:buFont typeface="+mj-lt"/>
              <a:buAutoNum type="arabicPeriod" startAt="5"/>
            </a:pPr>
            <a:r>
              <a:rPr lang="en-US" sz="2200" dirty="0" smtClean="0"/>
              <a:t>Funding </a:t>
            </a:r>
            <a:r>
              <a:rPr lang="en-US" sz="2200" dirty="0"/>
              <a:t>for tuition of the Advanced Certification for CNAs upon conclusion of pilot </a:t>
            </a:r>
            <a:r>
              <a:rPr lang="en-US" sz="2200" dirty="0" smtClean="0"/>
              <a:t>program</a:t>
            </a:r>
          </a:p>
          <a:p>
            <a:pPr marL="457200" indent="-457200">
              <a:buFont typeface="+mj-lt"/>
              <a:buAutoNum type="arabicPeriod" startAt="8"/>
            </a:pPr>
            <a:r>
              <a:rPr lang="en-US" sz="2200" dirty="0"/>
              <a:t>Expand eligibility of Nurse Loan Repayment Program in Va. Code § 32.1-122.6:04 (also known as the Mary Marshall Nursing Scholarship) to include certified nursing assistants</a:t>
            </a:r>
          </a:p>
          <a:p>
            <a:pPr marL="457200" indent="-457200">
              <a:buFont typeface="+mj-lt"/>
              <a:buAutoNum type="arabicPeriod" startAt="8"/>
            </a:pPr>
            <a:r>
              <a:rPr lang="en-US" sz="2200" dirty="0" smtClean="0"/>
              <a:t>Fund </a:t>
            </a:r>
            <a:r>
              <a:rPr lang="en-US" sz="2200" dirty="0"/>
              <a:t>the Nursing Scholarship and Loan Repayment Fund in Va. Code § 54.1-3011.2</a:t>
            </a:r>
          </a:p>
          <a:p>
            <a:pPr marL="0" indent="0"/>
            <a:endParaRPr lang="en-US" sz="2200" dirty="0"/>
          </a:p>
          <a:p>
            <a:endParaRPr lang="en-US" sz="2200" dirty="0" smtClean="0"/>
          </a:p>
          <a:p>
            <a:pPr algn="ctr"/>
            <a:endParaRPr lang="en-US" sz="2200" dirty="0"/>
          </a:p>
        </p:txBody>
      </p:sp>
    </p:spTree>
    <p:extLst>
      <p:ext uri="{BB962C8B-B14F-4D97-AF65-F5344CB8AC3E}">
        <p14:creationId xmlns:p14="http://schemas.microsoft.com/office/powerpoint/2010/main" val="23276344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Recommendations to Date (cont.)</a:t>
            </a:r>
          </a:p>
        </p:txBody>
      </p:sp>
      <p:sp>
        <p:nvSpPr>
          <p:cNvPr id="3" name="Content Placeholder 2"/>
          <p:cNvSpPr>
            <a:spLocks noGrp="1"/>
          </p:cNvSpPr>
          <p:nvPr>
            <p:ph idx="1"/>
          </p:nvPr>
        </p:nvSpPr>
        <p:spPr/>
        <p:txBody>
          <a:bodyPr/>
          <a:lstStyle/>
          <a:p>
            <a:pPr marL="457200" indent="-457200">
              <a:buFont typeface="+mj-lt"/>
              <a:buAutoNum type="arabicPeriod" startAt="10"/>
            </a:pPr>
            <a:r>
              <a:rPr lang="en-US" sz="2200" dirty="0" smtClean="0"/>
              <a:t>Establish </a:t>
            </a:r>
            <a:r>
              <a:rPr lang="en-US" sz="2200" dirty="0"/>
              <a:t>financial </a:t>
            </a:r>
            <a:r>
              <a:rPr lang="en-US" sz="2200" dirty="0" smtClean="0"/>
              <a:t>relief program </a:t>
            </a:r>
            <a:r>
              <a:rPr lang="en-US" sz="2200" dirty="0"/>
              <a:t>to support </a:t>
            </a:r>
            <a:r>
              <a:rPr lang="en-US" sz="2200" dirty="0" smtClean="0"/>
              <a:t>direct care nursing home employees who are parents or guardians by covering a percentage of </a:t>
            </a:r>
            <a:r>
              <a:rPr lang="en-US" sz="2200" dirty="0"/>
              <a:t>childcare </a:t>
            </a:r>
            <a:r>
              <a:rPr lang="en-US" sz="2200" dirty="0" smtClean="0"/>
              <a:t>costs</a:t>
            </a:r>
          </a:p>
          <a:p>
            <a:pPr marL="457200" indent="-457200">
              <a:buFont typeface="+mj-lt"/>
              <a:buAutoNum type="arabicPeriod" startAt="10"/>
            </a:pPr>
            <a:r>
              <a:rPr lang="en-US" sz="2200" dirty="0"/>
              <a:t>Establish financial relief program to support direct care nursing home employees who are parents or guardians by covering a percentage </a:t>
            </a:r>
            <a:r>
              <a:rPr lang="en-US" sz="2200" dirty="0" smtClean="0"/>
              <a:t>of transportation costs to include public transportation costs</a:t>
            </a:r>
          </a:p>
          <a:p>
            <a:pPr marL="457200" indent="-457200">
              <a:buFont typeface="+mj-lt"/>
              <a:buAutoNum type="arabicPeriod" startAt="10"/>
            </a:pPr>
            <a:r>
              <a:rPr lang="en-US" sz="2200" dirty="0"/>
              <a:t>Establish financial relief program to support direct care nursing home employees by covering a percentage of living costs, which may include housing, transportation, childcare or dependent care, utilities, or other categories of expenses as determined by the General Assembly</a:t>
            </a:r>
          </a:p>
        </p:txBody>
      </p:sp>
    </p:spTree>
    <p:extLst>
      <p:ext uri="{BB962C8B-B14F-4D97-AF65-F5344CB8AC3E}">
        <p14:creationId xmlns:p14="http://schemas.microsoft.com/office/powerpoint/2010/main" val="24417728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Recommendations to </a:t>
            </a:r>
            <a:r>
              <a:rPr lang="en-US" dirty="0" smtClean="0"/>
              <a:t>Date (cont.)</a:t>
            </a:r>
            <a:endParaRPr lang="en-US" dirty="0"/>
          </a:p>
        </p:txBody>
      </p:sp>
      <p:sp>
        <p:nvSpPr>
          <p:cNvPr id="3" name="Content Placeholder 2"/>
          <p:cNvSpPr>
            <a:spLocks noGrp="1"/>
          </p:cNvSpPr>
          <p:nvPr>
            <p:ph idx="1"/>
          </p:nvPr>
        </p:nvSpPr>
        <p:spPr/>
        <p:txBody>
          <a:bodyPr/>
          <a:lstStyle/>
          <a:p>
            <a:pPr marL="457200" indent="-457200">
              <a:buFont typeface="+mj-lt"/>
              <a:buAutoNum type="arabicPeriod" startAt="13"/>
            </a:pPr>
            <a:r>
              <a:rPr lang="en-US" sz="2000" dirty="0"/>
              <a:t>Increase wages for </a:t>
            </a:r>
            <a:r>
              <a:rPr lang="en-US" sz="1800" dirty="0"/>
              <a:t>CNAs</a:t>
            </a:r>
            <a:r>
              <a:rPr lang="en-US" sz="2000" dirty="0"/>
              <a:t> proportional to regional living wage standards, with living wage standards derived from United For ALICE project data aggregated according to the local workforce board </a:t>
            </a:r>
            <a:r>
              <a:rPr lang="en-US" sz="2000" dirty="0" smtClean="0"/>
              <a:t>region</a:t>
            </a:r>
          </a:p>
          <a:p>
            <a:pPr marL="457200" indent="-457200">
              <a:buFont typeface="+mj-lt"/>
              <a:buAutoNum type="arabicPeriod" startAt="13"/>
            </a:pPr>
            <a:r>
              <a:rPr lang="en-US" sz="2000" dirty="0"/>
              <a:t>Increase wages for </a:t>
            </a:r>
            <a:r>
              <a:rPr lang="en-US" sz="1800" dirty="0"/>
              <a:t>CNAs</a:t>
            </a:r>
            <a:r>
              <a:rPr lang="en-US" sz="2000" dirty="0"/>
              <a:t> proportional to regional living wage standards, with living wage standards derived from Massachusetts Institute of </a:t>
            </a:r>
            <a:r>
              <a:rPr lang="en-US" sz="2000" dirty="0" smtClean="0"/>
              <a:t>Technology Living </a:t>
            </a:r>
            <a:r>
              <a:rPr lang="en-US" sz="2000" dirty="0"/>
              <a:t>Wage </a:t>
            </a:r>
            <a:r>
              <a:rPr lang="en-US" sz="2000" dirty="0" smtClean="0"/>
              <a:t>Calculator aggregated </a:t>
            </a:r>
            <a:r>
              <a:rPr lang="en-US" sz="2000" dirty="0"/>
              <a:t>according to the local workforce board </a:t>
            </a:r>
            <a:r>
              <a:rPr lang="en-US" sz="2000" dirty="0" smtClean="0"/>
              <a:t>region</a:t>
            </a:r>
          </a:p>
          <a:p>
            <a:pPr marL="457200" indent="-457200">
              <a:buFont typeface="+mj-lt"/>
              <a:buAutoNum type="arabicPeriod" startAt="13"/>
            </a:pPr>
            <a:r>
              <a:rPr lang="en-US" sz="2000" dirty="0" smtClean="0"/>
              <a:t>Increase minimum wage proportional </a:t>
            </a:r>
            <a:r>
              <a:rPr lang="en-US" sz="2000" dirty="0"/>
              <a:t>to regional living wage standards, with living wage standards derived from United For ALICE project data aggregated according to the local workforce board region</a:t>
            </a:r>
          </a:p>
          <a:p>
            <a:pPr marL="457200" indent="-457200">
              <a:buFont typeface="+mj-lt"/>
              <a:buAutoNum type="arabicPeriod" startAt="13"/>
            </a:pPr>
            <a:r>
              <a:rPr lang="en-US" sz="2000" dirty="0"/>
              <a:t>Increase </a:t>
            </a:r>
            <a:r>
              <a:rPr lang="en-US" sz="2000" dirty="0" smtClean="0"/>
              <a:t>minimum wage </a:t>
            </a:r>
            <a:r>
              <a:rPr lang="en-US" sz="2000" dirty="0"/>
              <a:t>proportional to regional living wage standards, with living wage standards derived from Massachusetts Institute of Technology Living Wage Calculator aggregated according to the local workforce board region</a:t>
            </a:r>
          </a:p>
          <a:p>
            <a:pPr marL="457200" indent="-457200">
              <a:buFont typeface="+mj-lt"/>
              <a:buAutoNum type="arabicPeriod" startAt="13"/>
            </a:pPr>
            <a:endParaRPr lang="en-US" sz="2000" dirty="0"/>
          </a:p>
        </p:txBody>
      </p:sp>
    </p:spTree>
    <p:extLst>
      <p:ext uri="{BB962C8B-B14F-4D97-AF65-F5344CB8AC3E}">
        <p14:creationId xmlns:p14="http://schemas.microsoft.com/office/powerpoint/2010/main" val="8476554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Recommendations to Date (cont.)</a:t>
            </a:r>
          </a:p>
        </p:txBody>
      </p:sp>
      <p:sp>
        <p:nvSpPr>
          <p:cNvPr id="3" name="Content Placeholder 2"/>
          <p:cNvSpPr>
            <a:spLocks noGrp="1"/>
          </p:cNvSpPr>
          <p:nvPr>
            <p:ph idx="1"/>
          </p:nvPr>
        </p:nvSpPr>
        <p:spPr/>
        <p:txBody>
          <a:bodyPr/>
          <a:lstStyle/>
          <a:p>
            <a:pPr marL="457200" indent="-457200">
              <a:buFont typeface="+mj-lt"/>
              <a:buAutoNum type="arabicPeriod" startAt="17"/>
            </a:pPr>
            <a:r>
              <a:rPr lang="en-US" dirty="0"/>
              <a:t>Rebase the Medicaid reimbursement rate annually based on regionalized living wage standards (derived from United For ALICE project data aggregated according to the local workforce board region) and mandating rate increases are passed on to direct care workers by implementing a wage pass-through program</a:t>
            </a:r>
          </a:p>
          <a:p>
            <a:pPr marL="457200" indent="-457200">
              <a:buFont typeface="+mj-lt"/>
              <a:buAutoNum type="arabicPeriod" startAt="17"/>
            </a:pPr>
            <a:r>
              <a:rPr lang="en-US" dirty="0"/>
              <a:t>Rebase the Medicaid reimbursement rate annually based on regionalized living wage standards (derived from Massachusetts Institute of Technology Living Wage Calculator aggregated according to the local workforce board region) and mandating rate increases are passed on to direct care workers by implementing a wage pass-through program</a:t>
            </a:r>
          </a:p>
          <a:p>
            <a:endParaRPr lang="en-US" dirty="0"/>
          </a:p>
        </p:txBody>
      </p:sp>
    </p:spTree>
    <p:extLst>
      <p:ext uri="{BB962C8B-B14F-4D97-AF65-F5344CB8AC3E}">
        <p14:creationId xmlns:p14="http://schemas.microsoft.com/office/powerpoint/2010/main" val="38407105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Recommendations to Date (cont.)</a:t>
            </a:r>
          </a:p>
        </p:txBody>
      </p:sp>
      <p:sp>
        <p:nvSpPr>
          <p:cNvPr id="3" name="Content Placeholder 2"/>
          <p:cNvSpPr>
            <a:spLocks noGrp="1"/>
          </p:cNvSpPr>
          <p:nvPr>
            <p:ph idx="1"/>
          </p:nvPr>
        </p:nvSpPr>
        <p:spPr/>
        <p:txBody>
          <a:bodyPr/>
          <a:lstStyle/>
          <a:p>
            <a:pPr marL="457200" indent="-457200">
              <a:buFont typeface="+mj-lt"/>
              <a:buAutoNum type="arabicPeriod" startAt="19"/>
            </a:pPr>
            <a:r>
              <a:rPr lang="en-US" sz="2000" dirty="0"/>
              <a:t>Rebase the Medicaid reimbursement rate triennially based on regionalized living wage standards </a:t>
            </a:r>
            <a:r>
              <a:rPr lang="en-US" sz="2000" dirty="0" smtClean="0"/>
              <a:t>(</a:t>
            </a:r>
            <a:r>
              <a:rPr lang="en-US" sz="2000" dirty="0"/>
              <a:t>derived from United For ALICE project data aggregated according to the local workforce board region</a:t>
            </a:r>
            <a:r>
              <a:rPr lang="en-US" sz="2000" dirty="0" smtClean="0"/>
              <a:t>) </a:t>
            </a:r>
            <a:r>
              <a:rPr lang="en-US" sz="2000" dirty="0"/>
              <a:t>and mandating rate increases are passed on to direct care workers by implementing a wage pass-through </a:t>
            </a:r>
            <a:r>
              <a:rPr lang="en-US" sz="2000" dirty="0" smtClean="0"/>
              <a:t>program</a:t>
            </a:r>
          </a:p>
          <a:p>
            <a:pPr marL="457200" indent="-457200">
              <a:buFont typeface="+mj-lt"/>
              <a:buAutoNum type="arabicPeriod" startAt="19"/>
            </a:pPr>
            <a:r>
              <a:rPr lang="en-US" sz="2000" dirty="0" smtClean="0"/>
              <a:t>Rebase </a:t>
            </a:r>
            <a:r>
              <a:rPr lang="en-US" sz="2000" dirty="0"/>
              <a:t>the Medicaid reimbursement rate triennially based on regionalized living wage standards </a:t>
            </a:r>
            <a:r>
              <a:rPr lang="en-US" sz="2000" dirty="0" smtClean="0"/>
              <a:t>(</a:t>
            </a:r>
            <a:r>
              <a:rPr lang="en-US" sz="2000" dirty="0"/>
              <a:t>derived from Massachusetts Institute of Technology Living Wage Calculator aggregated according to the local workforce board region</a:t>
            </a:r>
            <a:r>
              <a:rPr lang="en-US" sz="2000" dirty="0" smtClean="0"/>
              <a:t>) </a:t>
            </a:r>
            <a:r>
              <a:rPr lang="en-US" sz="2000" dirty="0"/>
              <a:t>and mandating rate increases are passed on to direct care workers by implementing a wage pass-through program</a:t>
            </a:r>
          </a:p>
          <a:p>
            <a:pPr marL="457200" indent="-457200">
              <a:buFont typeface="+mj-lt"/>
              <a:buAutoNum type="arabicPeriod" startAt="19"/>
            </a:pPr>
            <a:r>
              <a:rPr lang="en-US" sz="2000" dirty="0"/>
              <a:t>Pay for performance program through DMAS to provide additional reimbursement to facilities meeting minimum staff-to-resident ratios, with such threshold ratios for additional reimbursement increasing every biennium for three biennia</a:t>
            </a:r>
          </a:p>
          <a:p>
            <a:pPr marL="457200" indent="-457200">
              <a:buFont typeface="+mj-lt"/>
              <a:buAutoNum type="arabicPeriod" startAt="19"/>
            </a:pPr>
            <a:r>
              <a:rPr lang="en-US" sz="2000" dirty="0"/>
              <a:t>Pay for performance program through DMAS to provide additional reimbursement to facilities meeting minimum hours of nursing care per resident, with such threshold hours for additional reimbursement increasing every biennium for three biennia</a:t>
            </a:r>
          </a:p>
          <a:p>
            <a:endParaRPr lang="en-US" sz="2000" dirty="0"/>
          </a:p>
        </p:txBody>
      </p:sp>
    </p:spTree>
    <p:extLst>
      <p:ext uri="{BB962C8B-B14F-4D97-AF65-F5344CB8AC3E}">
        <p14:creationId xmlns:p14="http://schemas.microsoft.com/office/powerpoint/2010/main" val="8658092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Recommendations to Date (cont.)</a:t>
            </a:r>
          </a:p>
        </p:txBody>
      </p:sp>
      <p:sp>
        <p:nvSpPr>
          <p:cNvPr id="3" name="Content Placeholder 2"/>
          <p:cNvSpPr>
            <a:spLocks noGrp="1"/>
          </p:cNvSpPr>
          <p:nvPr>
            <p:ph idx="1"/>
          </p:nvPr>
        </p:nvSpPr>
        <p:spPr/>
        <p:txBody>
          <a:bodyPr/>
          <a:lstStyle/>
          <a:p>
            <a:pPr marL="457200" indent="-457200">
              <a:buFont typeface="+mj-lt"/>
              <a:buAutoNum type="arabicPeriod" startAt="23"/>
            </a:pPr>
            <a:r>
              <a:rPr lang="en-US" sz="2200" dirty="0"/>
              <a:t>Creating a workforce program similar to Virginia Values Veterans (V3) Program for people with disabilities to increases employment opportunities and promotes economic development by training and certifying organizations in disability workforce best practices</a:t>
            </a:r>
          </a:p>
          <a:p>
            <a:pPr marL="457200" indent="-457200">
              <a:buFont typeface="+mj-lt"/>
              <a:buAutoNum type="arabicPeriod" startAt="23"/>
            </a:pPr>
            <a:r>
              <a:rPr lang="en-US" sz="2200" dirty="0"/>
              <a:t>Require changes to nursing home regulations to permit care by non-credentialed individuals in the MMAC program   </a:t>
            </a:r>
          </a:p>
          <a:p>
            <a:pPr marL="457200" indent="-457200">
              <a:buFont typeface="+mj-lt"/>
              <a:buAutoNum type="arabicPeriod" startAt="23"/>
            </a:pPr>
            <a:r>
              <a:rPr lang="en-US" sz="2200" dirty="0"/>
              <a:t>Civilian credentialing/licensing reciprocity so state regulatory bodies recognize civilian equivalency of certain military allied health specialties.</a:t>
            </a:r>
          </a:p>
          <a:p>
            <a:pPr marL="457200" indent="-457200">
              <a:spcBef>
                <a:spcPts val="0"/>
              </a:spcBef>
              <a:buFont typeface="+mj-lt"/>
              <a:buAutoNum type="arabicPeriod" startAt="23"/>
            </a:pPr>
            <a:r>
              <a:rPr lang="en-US" sz="2200" dirty="0"/>
              <a:t>Civilian educational credits for statewide standardized recognition of military medical education and awarding of equivalent credit hours</a:t>
            </a:r>
          </a:p>
          <a:p>
            <a:pPr marL="457200" indent="-457200">
              <a:spcBef>
                <a:spcPts val="0"/>
              </a:spcBef>
              <a:buFont typeface="+mj-lt"/>
              <a:buAutoNum type="arabicPeriod" startAt="23"/>
            </a:pPr>
            <a:r>
              <a:rPr lang="en-US" sz="2200" dirty="0"/>
              <a:t>Funding for awareness campaign for MMAC Program and the healthcare employment opportunities provided by the program</a:t>
            </a:r>
          </a:p>
          <a:p>
            <a:endParaRPr lang="en-US" sz="2200" dirty="0"/>
          </a:p>
        </p:txBody>
      </p:sp>
    </p:spTree>
    <p:extLst>
      <p:ext uri="{BB962C8B-B14F-4D97-AF65-F5344CB8AC3E}">
        <p14:creationId xmlns:p14="http://schemas.microsoft.com/office/powerpoint/2010/main" val="27948928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Recommendations to Date (cont.)</a:t>
            </a:r>
          </a:p>
        </p:txBody>
      </p:sp>
      <p:sp>
        <p:nvSpPr>
          <p:cNvPr id="3" name="Content Placeholder 2"/>
          <p:cNvSpPr>
            <a:spLocks noGrp="1"/>
          </p:cNvSpPr>
          <p:nvPr>
            <p:ph idx="1"/>
          </p:nvPr>
        </p:nvSpPr>
        <p:spPr/>
        <p:txBody>
          <a:bodyPr numCol="2"/>
          <a:lstStyle/>
          <a:p>
            <a:pPr marL="457200" indent="-457200">
              <a:buFont typeface="+mj-lt"/>
              <a:buAutoNum type="arabicPeriod" startAt="28"/>
            </a:pPr>
            <a:r>
              <a:rPr lang="en-US" sz="2200" dirty="0" smtClean="0"/>
              <a:t>State version of the work opportunity income </a:t>
            </a:r>
            <a:r>
              <a:rPr lang="en-US" sz="2200" dirty="0"/>
              <a:t>tax credit </a:t>
            </a:r>
            <a:r>
              <a:rPr lang="en-US" sz="2200" dirty="0" smtClean="0"/>
              <a:t>for private-sector </a:t>
            </a:r>
            <a:r>
              <a:rPr lang="en-US" sz="2200" dirty="0"/>
              <a:t>businesses for hiring individuals </a:t>
            </a:r>
            <a:r>
              <a:rPr lang="en-US" sz="2200" dirty="0" smtClean="0"/>
              <a:t>who </a:t>
            </a:r>
            <a:r>
              <a:rPr lang="en-US" sz="2200" dirty="0"/>
              <a:t>have consistently faced significant barriers to </a:t>
            </a:r>
            <a:r>
              <a:rPr lang="en-US" sz="2200" dirty="0" smtClean="0"/>
              <a:t>employment, to include:</a:t>
            </a:r>
          </a:p>
          <a:p>
            <a:pPr lvl="1">
              <a:buFont typeface="Arial" panose="020B0604020202020204" pitchFamily="34" charset="0"/>
              <a:buChar char="•"/>
            </a:pPr>
            <a:r>
              <a:rPr lang="en-US" sz="2200" dirty="0"/>
              <a:t>Long-term Temporary Assistance for Needy Families (TANF) recipient</a:t>
            </a:r>
          </a:p>
          <a:p>
            <a:pPr lvl="1">
              <a:buFont typeface="Arial" panose="020B0604020202020204" pitchFamily="34" charset="0"/>
              <a:buChar char="•"/>
            </a:pPr>
            <a:r>
              <a:rPr lang="en-US" sz="2200" dirty="0"/>
              <a:t>Unemployed Veterans</a:t>
            </a:r>
          </a:p>
          <a:p>
            <a:pPr lvl="1">
              <a:buFont typeface="Arial" panose="020B0604020202020204" pitchFamily="34" charset="0"/>
              <a:buChar char="•"/>
            </a:pPr>
            <a:r>
              <a:rPr lang="en-US" sz="2200" dirty="0"/>
              <a:t>Veteran whose family is on public assistance</a:t>
            </a:r>
          </a:p>
          <a:p>
            <a:pPr lvl="1">
              <a:buFont typeface="Arial" panose="020B0604020202020204" pitchFamily="34" charset="0"/>
              <a:buChar char="•"/>
            </a:pPr>
            <a:r>
              <a:rPr lang="en-US" sz="2200" dirty="0" smtClean="0"/>
              <a:t>18-39 year-old SNAP </a:t>
            </a:r>
            <a:r>
              <a:rPr lang="en-US" sz="2200" dirty="0"/>
              <a:t>(food stamps) </a:t>
            </a:r>
            <a:r>
              <a:rPr lang="en-US" sz="2200" dirty="0" smtClean="0"/>
              <a:t>recipient</a:t>
            </a:r>
          </a:p>
          <a:p>
            <a:pPr lvl="1">
              <a:buFont typeface="Arial" panose="020B0604020202020204" pitchFamily="34" charset="0"/>
              <a:buChar char="•"/>
            </a:pPr>
            <a:endParaRPr lang="en-US" sz="2200" dirty="0" smtClean="0"/>
          </a:p>
          <a:p>
            <a:pPr lvl="1">
              <a:buFont typeface="Arial" panose="020B0604020202020204" pitchFamily="34" charset="0"/>
              <a:buChar char="•"/>
            </a:pPr>
            <a:endParaRPr lang="en-US" sz="2200" dirty="0"/>
          </a:p>
          <a:p>
            <a:pPr lvl="1">
              <a:buFont typeface="Arial" panose="020B0604020202020204" pitchFamily="34" charset="0"/>
              <a:buChar char="•"/>
            </a:pPr>
            <a:endParaRPr lang="en-US" sz="2200" dirty="0" smtClean="0"/>
          </a:p>
          <a:p>
            <a:pPr lvl="1">
              <a:buFont typeface="Arial" panose="020B0604020202020204" pitchFamily="34" charset="0"/>
              <a:buChar char="•"/>
            </a:pPr>
            <a:r>
              <a:rPr lang="en-US" sz="2200" dirty="0" smtClean="0"/>
              <a:t>18-39 year-old </a:t>
            </a:r>
            <a:r>
              <a:rPr lang="en-US" sz="2200" dirty="0"/>
              <a:t>designated community resident</a:t>
            </a:r>
          </a:p>
          <a:p>
            <a:pPr lvl="1">
              <a:buFont typeface="Arial" panose="020B0604020202020204" pitchFamily="34" charset="0"/>
              <a:buChar char="•"/>
            </a:pPr>
            <a:r>
              <a:rPr lang="en-US" sz="2200" dirty="0"/>
              <a:t>16-17 year-old summer youth</a:t>
            </a:r>
          </a:p>
          <a:p>
            <a:pPr lvl="1">
              <a:buFont typeface="Arial" panose="020B0604020202020204" pitchFamily="34" charset="0"/>
              <a:buChar char="•"/>
            </a:pPr>
            <a:r>
              <a:rPr lang="en-US" sz="2200" dirty="0"/>
              <a:t>Vocational rehabilitation referral</a:t>
            </a:r>
          </a:p>
          <a:p>
            <a:pPr lvl="1">
              <a:buFont typeface="Arial" panose="020B0604020202020204" pitchFamily="34" charset="0"/>
              <a:buChar char="•"/>
            </a:pPr>
            <a:r>
              <a:rPr lang="en-US" sz="2200" dirty="0" smtClean="0"/>
              <a:t>Ex-felon not otherwise excluded by a criminal background check under Va. </a:t>
            </a:r>
            <a:r>
              <a:rPr lang="en-US" sz="2200" dirty="0"/>
              <a:t>Code § 32.1-126.01</a:t>
            </a:r>
          </a:p>
          <a:p>
            <a:pPr lvl="1">
              <a:buFont typeface="Arial" panose="020B0604020202020204" pitchFamily="34" charset="0"/>
              <a:buChar char="•"/>
            </a:pPr>
            <a:r>
              <a:rPr lang="en-US" sz="2200" dirty="0"/>
              <a:t>SSI recipient</a:t>
            </a:r>
          </a:p>
          <a:p>
            <a:pPr lvl="1">
              <a:buFont typeface="Arial" panose="020B0604020202020204" pitchFamily="34" charset="0"/>
              <a:buChar char="•"/>
            </a:pPr>
            <a:r>
              <a:rPr lang="en-US" sz="2200" dirty="0"/>
              <a:t>Rural Renewal County Resident</a:t>
            </a:r>
          </a:p>
          <a:p>
            <a:pPr lvl="1">
              <a:buFont typeface="Arial" panose="020B0604020202020204" pitchFamily="34" charset="0"/>
              <a:buChar char="•"/>
            </a:pPr>
            <a:r>
              <a:rPr lang="en-US" sz="2200" dirty="0"/>
              <a:t>Empowerment Zone Residents</a:t>
            </a:r>
          </a:p>
          <a:p>
            <a:pPr lvl="1">
              <a:buFont typeface="Arial" panose="020B0604020202020204" pitchFamily="34" charset="0"/>
              <a:buChar char="•"/>
            </a:pPr>
            <a:r>
              <a:rPr lang="en-US" sz="2200" dirty="0"/>
              <a:t>Long Term Unemployed (over 26 weeks)</a:t>
            </a:r>
          </a:p>
          <a:p>
            <a:pPr marL="857250" lvl="1" indent="-457200">
              <a:buFont typeface="Arial" panose="020B0604020202020204" pitchFamily="34" charset="0"/>
              <a:buChar char="•"/>
            </a:pPr>
            <a:endParaRPr lang="en-US" sz="2200" dirty="0" smtClean="0"/>
          </a:p>
          <a:p>
            <a:pPr marL="457200" indent="-457200">
              <a:buFont typeface="+mj-lt"/>
              <a:buAutoNum type="arabicPeriod" startAt="28"/>
            </a:pPr>
            <a:endParaRPr lang="en-US" sz="2200" dirty="0"/>
          </a:p>
          <a:p>
            <a:endParaRPr lang="en-US" sz="2200" dirty="0"/>
          </a:p>
        </p:txBody>
      </p:sp>
    </p:spTree>
    <p:extLst>
      <p:ext uri="{BB962C8B-B14F-4D97-AF65-F5344CB8AC3E}">
        <p14:creationId xmlns:p14="http://schemas.microsoft.com/office/powerpoint/2010/main" val="423242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lstStyle/>
          <a:p>
            <a:pPr>
              <a:defRPr/>
            </a:pPr>
            <a:r>
              <a:rPr lang="en-US" dirty="0" smtClean="0"/>
              <a:t>Call to Order and Welcome</a:t>
            </a:r>
            <a:endParaRPr lang="en-US" dirty="0"/>
          </a:p>
        </p:txBody>
      </p:sp>
    </p:spTree>
    <p:extLst>
      <p:ext uri="{BB962C8B-B14F-4D97-AF65-F5344CB8AC3E}">
        <p14:creationId xmlns:p14="http://schemas.microsoft.com/office/powerpoint/2010/main" val="289302627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Potential Recommendations to Date (cont.)</a:t>
            </a:r>
          </a:p>
        </p:txBody>
      </p:sp>
      <p:sp>
        <p:nvSpPr>
          <p:cNvPr id="3" name="Content Placeholder 2"/>
          <p:cNvSpPr>
            <a:spLocks noGrp="1"/>
          </p:cNvSpPr>
          <p:nvPr>
            <p:ph idx="1"/>
          </p:nvPr>
        </p:nvSpPr>
        <p:spPr/>
        <p:txBody>
          <a:bodyPr/>
          <a:lstStyle/>
          <a:p>
            <a:pPr marL="457200" indent="-457200">
              <a:buFont typeface="+mj-lt"/>
              <a:buAutoNum type="arabicPeriod" startAt="29"/>
            </a:pPr>
            <a:r>
              <a:rPr lang="en-US" sz="2200" dirty="0"/>
              <a:t>State income tax credit for CNAs, LPNs, and RNs working at licensed nursing homes and certified nursing facilities</a:t>
            </a:r>
          </a:p>
          <a:p>
            <a:pPr marL="457200" indent="-457200">
              <a:buFont typeface="+mj-lt"/>
              <a:buAutoNum type="arabicPeriod" startAt="29"/>
            </a:pPr>
            <a:r>
              <a:rPr lang="en-US" sz="2200" dirty="0" smtClean="0"/>
              <a:t>State </a:t>
            </a:r>
            <a:r>
              <a:rPr lang="en-US" sz="2200" dirty="0"/>
              <a:t>income tax credit for disabled access for for-profit nursing homes</a:t>
            </a:r>
          </a:p>
          <a:p>
            <a:pPr marL="457200" indent="-457200">
              <a:buFont typeface="+mj-lt"/>
              <a:buAutoNum type="arabicPeriod" startAt="29"/>
            </a:pPr>
            <a:r>
              <a:rPr lang="en-US" sz="2200" dirty="0"/>
              <a:t>Tax relief program for not-for-profit nursing homes that would allow them to offset part of their payroll tax for expenditures aimed at providing access to employees with disabilities</a:t>
            </a:r>
          </a:p>
          <a:p>
            <a:pPr marL="457200" indent="-457200">
              <a:buFont typeface="+mj-lt"/>
              <a:buAutoNum type="arabicPeriod" startAt="29"/>
            </a:pPr>
            <a:r>
              <a:rPr lang="en-US" sz="2200" dirty="0"/>
              <a:t>Direct Joint Commission on Health Care to conduct a study on direct care staff recruitment and retention, workplace culture improvements, and internal leadership development in nursing homes</a:t>
            </a:r>
          </a:p>
          <a:p>
            <a:endParaRPr lang="en-US" sz="2200" dirty="0"/>
          </a:p>
        </p:txBody>
      </p:sp>
    </p:spTree>
    <p:extLst>
      <p:ext uri="{BB962C8B-B14F-4D97-AF65-F5344CB8AC3E}">
        <p14:creationId xmlns:p14="http://schemas.microsoft.com/office/powerpoint/2010/main" val="41230449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Tree>
    <p:extLst>
      <p:ext uri="{BB962C8B-B14F-4D97-AF65-F5344CB8AC3E}">
        <p14:creationId xmlns:p14="http://schemas.microsoft.com/office/powerpoint/2010/main" val="35975336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Voting on Recommendations</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sz="2800" dirty="0" smtClean="0"/>
              <a:t>Each stakeholder (e.g., organization or agency) gets one vote per recommendation</a:t>
            </a:r>
          </a:p>
          <a:p>
            <a:pPr>
              <a:buFont typeface="Arial" panose="020B0604020202020204" pitchFamily="34" charset="0"/>
              <a:buChar char="•"/>
            </a:pPr>
            <a:r>
              <a:rPr lang="en-US" sz="2800" dirty="0" smtClean="0"/>
              <a:t>Each stakeholder designates one person to vote on its behalf</a:t>
            </a:r>
          </a:p>
          <a:p>
            <a:pPr>
              <a:buFont typeface="Arial" panose="020B0604020202020204" pitchFamily="34" charset="0"/>
              <a:buChar char="•"/>
            </a:pPr>
            <a:r>
              <a:rPr lang="en-US" sz="2800" dirty="0" smtClean="0"/>
              <a:t>Voting options are Support, Oppose, or Abstain</a:t>
            </a:r>
          </a:p>
          <a:p>
            <a:pPr lvl="1">
              <a:buFont typeface="Arial" panose="020B0604020202020204" pitchFamily="34" charset="0"/>
              <a:buChar char="•"/>
            </a:pPr>
            <a:r>
              <a:rPr lang="en-US" sz="2800" dirty="0"/>
              <a:t>If a stakeholder opposes a recommendation, it may submit written comment explaining its dissenting viewpoint, to be included in the </a:t>
            </a:r>
            <a:r>
              <a:rPr lang="en-US" sz="2800" dirty="0" smtClean="0"/>
              <a:t>report</a:t>
            </a:r>
            <a:endParaRPr lang="en-US" sz="2800" dirty="0"/>
          </a:p>
          <a:p>
            <a:pPr>
              <a:buFont typeface="Arial" panose="020B0604020202020204" pitchFamily="34" charset="0"/>
              <a:buChar char="•"/>
            </a:pPr>
            <a:r>
              <a:rPr lang="en-US" sz="2800" dirty="0" smtClean="0"/>
              <a:t>For a recommendation be included in the report, a simple majority must vote in favor</a:t>
            </a:r>
          </a:p>
          <a:p>
            <a:pPr>
              <a:buFont typeface="Arial" panose="020B0604020202020204" pitchFamily="34" charset="0"/>
              <a:buChar char="•"/>
            </a:pPr>
            <a:r>
              <a:rPr lang="en-US" sz="2800" dirty="0"/>
              <a:t>Voting is </a:t>
            </a:r>
            <a:r>
              <a:rPr lang="en-US" sz="2800" dirty="0" smtClean="0"/>
              <a:t>public</a:t>
            </a:r>
          </a:p>
        </p:txBody>
      </p:sp>
    </p:spTree>
    <p:extLst>
      <p:ext uri="{BB962C8B-B14F-4D97-AF65-F5344CB8AC3E}">
        <p14:creationId xmlns:p14="http://schemas.microsoft.com/office/powerpoint/2010/main" val="37735751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 Voting &amp; Report Timeline</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sz="2300" b="1" u="sng" dirty="0" smtClean="0"/>
              <a:t>Friday, October 2:</a:t>
            </a:r>
            <a:r>
              <a:rPr lang="en-US" sz="2300" dirty="0" smtClean="0"/>
              <a:t> Every member of the work group will receive a copy of the recommendations for discussion within its organization/agency</a:t>
            </a:r>
          </a:p>
          <a:p>
            <a:pPr>
              <a:buFont typeface="Arial" panose="020B0604020202020204" pitchFamily="34" charset="0"/>
              <a:buChar char="•"/>
            </a:pPr>
            <a:r>
              <a:rPr lang="en-US" sz="2300" b="1" u="sng" dirty="0"/>
              <a:t>Friday, October 9</a:t>
            </a:r>
            <a:r>
              <a:rPr lang="en-US" sz="2300" b="1" u="sng" dirty="0" smtClean="0"/>
              <a:t>:</a:t>
            </a:r>
            <a:r>
              <a:rPr lang="en-US" sz="2300" dirty="0" smtClean="0"/>
              <a:t> Link to Google Form ballot will be sent to each stakeholder’s designated voter</a:t>
            </a:r>
          </a:p>
          <a:p>
            <a:pPr>
              <a:buFont typeface="Arial" panose="020B0604020202020204" pitchFamily="34" charset="0"/>
              <a:buChar char="•"/>
            </a:pPr>
            <a:r>
              <a:rPr lang="en-US" sz="2300" b="1" u="sng" dirty="0" smtClean="0"/>
              <a:t>Monday, October 19:</a:t>
            </a:r>
            <a:r>
              <a:rPr lang="en-US" sz="2300" dirty="0" smtClean="0"/>
              <a:t> Ballots are due by 11:59PM. If a ballot is not received from a stakeholder, its vote will be recorded as an abstention for all recommendations</a:t>
            </a:r>
          </a:p>
          <a:p>
            <a:pPr>
              <a:buFont typeface="Arial" panose="020B0604020202020204" pitchFamily="34" charset="0"/>
              <a:buChar char="•"/>
            </a:pPr>
            <a:r>
              <a:rPr lang="en-US" sz="2300" b="1" u="sng" dirty="0" smtClean="0"/>
              <a:t>Monday, November 2:</a:t>
            </a:r>
            <a:r>
              <a:rPr lang="en-US" sz="2300" dirty="0" smtClean="0"/>
              <a:t> Draft work group report will be distributed to work group members</a:t>
            </a:r>
          </a:p>
          <a:p>
            <a:pPr>
              <a:buFont typeface="Arial" panose="020B0604020202020204" pitchFamily="34" charset="0"/>
              <a:buChar char="•"/>
            </a:pPr>
            <a:r>
              <a:rPr lang="en-US" sz="2300" b="1" u="sng" dirty="0" smtClean="0"/>
              <a:t>Monday, November 9: </a:t>
            </a:r>
            <a:r>
              <a:rPr lang="en-US" sz="2300" dirty="0" smtClean="0"/>
              <a:t>Work group meeting to discuss draft</a:t>
            </a:r>
          </a:p>
          <a:p>
            <a:pPr>
              <a:buFont typeface="Arial" panose="020B0604020202020204" pitchFamily="34" charset="0"/>
              <a:buChar char="•"/>
            </a:pPr>
            <a:r>
              <a:rPr lang="en-US" sz="2300" b="1" u="sng" dirty="0" smtClean="0"/>
              <a:t>Friday, November 13:</a:t>
            </a:r>
            <a:r>
              <a:rPr lang="en-US" sz="2300" dirty="0" smtClean="0"/>
              <a:t> Final draft to distributed to work group members and sent to GRA for filing</a:t>
            </a:r>
          </a:p>
          <a:p>
            <a:pPr>
              <a:buFont typeface="Arial" panose="020B0604020202020204" pitchFamily="34" charset="0"/>
              <a:buChar char="•"/>
            </a:pPr>
            <a:endParaRPr lang="en-US" sz="2300" dirty="0" smtClean="0"/>
          </a:p>
          <a:p>
            <a:pPr>
              <a:buFont typeface="Arial" panose="020B0604020202020204" pitchFamily="34" charset="0"/>
              <a:buChar char="•"/>
            </a:pPr>
            <a:endParaRPr lang="en-US" sz="2300" dirty="0"/>
          </a:p>
        </p:txBody>
      </p:sp>
    </p:spTree>
    <p:extLst>
      <p:ext uri="{BB962C8B-B14F-4D97-AF65-F5344CB8AC3E}">
        <p14:creationId xmlns:p14="http://schemas.microsoft.com/office/powerpoint/2010/main" val="10431804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lstStyle/>
          <a:p>
            <a:pPr>
              <a:defRPr/>
            </a:pPr>
            <a:r>
              <a:rPr lang="en-US" dirty="0" smtClean="0"/>
              <a:t>Other business</a:t>
            </a:r>
            <a:endParaRPr lang="en-US" dirty="0"/>
          </a:p>
        </p:txBody>
      </p:sp>
    </p:spTree>
    <p:extLst>
      <p:ext uri="{BB962C8B-B14F-4D97-AF65-F5344CB8AC3E}">
        <p14:creationId xmlns:p14="http://schemas.microsoft.com/office/powerpoint/2010/main" val="36401972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613" y="4406900"/>
            <a:ext cx="10363200" cy="1362075"/>
          </a:xfrm>
        </p:spPr>
        <p:txBody>
          <a:bodyPr/>
          <a:lstStyle/>
          <a:p>
            <a:pPr>
              <a:defRPr/>
            </a:pPr>
            <a:r>
              <a:rPr lang="en-US" dirty="0" smtClean="0"/>
              <a:t>adjourn</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3"/>
          <p:cNvSpPr>
            <a:spLocks noGrp="1"/>
          </p:cNvSpPr>
          <p:nvPr>
            <p:ph type="title"/>
          </p:nvPr>
        </p:nvSpPr>
        <p:spPr/>
        <p:txBody>
          <a:bodyPr/>
          <a:lstStyle/>
          <a:p>
            <a:pPr algn="ctr"/>
            <a:r>
              <a:rPr lang="en-US" altLang="en-US" b="1" dirty="0" smtClean="0"/>
              <a:t>Roll Call</a:t>
            </a:r>
          </a:p>
        </p:txBody>
      </p:sp>
      <p:graphicFrame>
        <p:nvGraphicFramePr>
          <p:cNvPr id="6" name="Table 5"/>
          <p:cNvGraphicFramePr>
            <a:graphicFrameLocks noGrp="1"/>
          </p:cNvGraphicFramePr>
          <p:nvPr>
            <p:extLst>
              <p:ext uri="{D42A27DB-BD31-4B8C-83A1-F6EECF244321}">
                <p14:modId xmlns:p14="http://schemas.microsoft.com/office/powerpoint/2010/main" val="2773738755"/>
              </p:ext>
            </p:extLst>
          </p:nvPr>
        </p:nvGraphicFramePr>
        <p:xfrm>
          <a:off x="2133600" y="1219200"/>
          <a:ext cx="8077200" cy="5187098"/>
        </p:xfrm>
        <a:graphic>
          <a:graphicData uri="http://schemas.openxmlformats.org/drawingml/2006/table">
            <a:tbl>
              <a:tblPr firstRow="1" bandRow="1">
                <a:tableStyleId>{0E3FDE45-AF77-4B5C-9715-49D594BDF05E}</a:tableStyleId>
              </a:tblPr>
              <a:tblGrid>
                <a:gridCol w="3715512">
                  <a:extLst>
                    <a:ext uri="{9D8B030D-6E8A-4147-A177-3AD203B41FA5}">
                      <a16:colId xmlns:a16="http://schemas.microsoft.com/office/drawing/2014/main" val="4086270737"/>
                    </a:ext>
                  </a:extLst>
                </a:gridCol>
                <a:gridCol w="4361688">
                  <a:extLst>
                    <a:ext uri="{9D8B030D-6E8A-4147-A177-3AD203B41FA5}">
                      <a16:colId xmlns:a16="http://schemas.microsoft.com/office/drawing/2014/main" val="3659211937"/>
                    </a:ext>
                  </a:extLst>
                </a:gridCol>
              </a:tblGrid>
              <a:tr h="482840">
                <a:tc>
                  <a:txBody>
                    <a:bodyPr/>
                    <a:lstStyle/>
                    <a:p>
                      <a:pPr algn="l"/>
                      <a:r>
                        <a:rPr lang="en-US" sz="1600" dirty="0" smtClean="0"/>
                        <a:t>Work Group Member</a:t>
                      </a:r>
                      <a:endParaRPr lang="en-US" sz="1600" dirty="0">
                        <a:solidFill>
                          <a:srgbClr val="333399"/>
                        </a:solidFill>
                      </a:endParaRPr>
                    </a:p>
                  </a:txBody>
                  <a:tcPr marL="79653" marR="79653" marT="39822" marB="39822" anchor="ctr"/>
                </a:tc>
                <a:tc>
                  <a:txBody>
                    <a:bodyPr/>
                    <a:lstStyle/>
                    <a:p>
                      <a:pPr algn="l"/>
                      <a:r>
                        <a:rPr lang="en-US" sz="1600" b="1" kern="1200" dirty="0" smtClean="0">
                          <a:solidFill>
                            <a:schemeClr val="tx1"/>
                          </a:solidFill>
                          <a:latin typeface="+mn-lt"/>
                          <a:ea typeface="+mn-ea"/>
                          <a:cs typeface="+mn-cs"/>
                        </a:rPr>
                        <a:t>Organization or Agency</a:t>
                      </a:r>
                      <a:endParaRPr lang="en-US" sz="1600" b="1" kern="1200" dirty="0">
                        <a:solidFill>
                          <a:schemeClr val="tx1"/>
                        </a:solidFill>
                        <a:latin typeface="+mn-lt"/>
                        <a:ea typeface="+mn-ea"/>
                        <a:cs typeface="+mn-cs"/>
                      </a:endParaRPr>
                    </a:p>
                  </a:txBody>
                  <a:tcPr marL="79653" marR="79653" marT="39822" marB="39822" anchor="ctr"/>
                </a:tc>
                <a:extLst>
                  <a:ext uri="{0D108BD9-81ED-4DB2-BD59-A6C34878D82A}">
                    <a16:rowId xmlns:a16="http://schemas.microsoft.com/office/drawing/2014/main" val="3683240885"/>
                  </a:ext>
                </a:extLst>
              </a:tr>
              <a:tr h="319314">
                <a:tc>
                  <a:txBody>
                    <a:bodyPr/>
                    <a:lstStyle/>
                    <a:p>
                      <a:pPr algn="l" fontAlgn="b"/>
                      <a:r>
                        <a:rPr lang="en-US" sz="1400" b="0" i="0" u="none" strike="noStrike" dirty="0" err="1">
                          <a:solidFill>
                            <a:srgbClr val="000000"/>
                          </a:solidFill>
                          <a:effectLst/>
                          <a:latin typeface="Calibri" panose="020F0502020204030204" pitchFamily="34" charset="0"/>
                        </a:rPr>
                        <a:t>Alaysia</a:t>
                      </a:r>
                      <a:r>
                        <a:rPr lang="en-US" sz="1400" b="0" i="0" u="none" strike="noStrike" dirty="0">
                          <a:solidFill>
                            <a:srgbClr val="000000"/>
                          </a:solidFill>
                          <a:effectLst/>
                          <a:latin typeface="Calibri" panose="020F0502020204030204" pitchFamily="34" charset="0"/>
                        </a:rPr>
                        <a:t> Black Hackett</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Chief Diversity Officer</a:t>
                      </a:r>
                    </a:p>
                  </a:txBody>
                  <a:tcPr marL="9525" marR="9525" marT="9525" marB="0" anchor="b"/>
                </a:tc>
                <a:extLst>
                  <a:ext uri="{0D108BD9-81ED-4DB2-BD59-A6C34878D82A}">
                    <a16:rowId xmlns:a16="http://schemas.microsoft.com/office/drawing/2014/main" val="3693554969"/>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Meaghan Green</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Chief Workforce Development Advisor</a:t>
                      </a:r>
                    </a:p>
                  </a:txBody>
                  <a:tcPr marL="9525" marR="9525" marT="9525" marB="0" anchor="b"/>
                </a:tc>
                <a:extLst>
                  <a:ext uri="{0D108BD9-81ED-4DB2-BD59-A6C34878D82A}">
                    <a16:rowId xmlns:a16="http://schemas.microsoft.com/office/drawing/2014/main" val="2908962323"/>
                  </a:ext>
                </a:extLst>
              </a:tr>
              <a:tr h="319314">
                <a:tc>
                  <a:txBody>
                    <a:bodyPr/>
                    <a:lstStyle/>
                    <a:p>
                      <a:pPr algn="l" fontAlgn="b"/>
                      <a:r>
                        <a:rPr lang="en-US" sz="1400" b="0" i="0" u="none" strike="noStrike" dirty="0">
                          <a:solidFill>
                            <a:srgbClr val="000000"/>
                          </a:solidFill>
                          <a:effectLst/>
                          <a:latin typeface="Calibri" panose="020F0502020204030204" pitchFamily="34" charset="0"/>
                        </a:rPr>
                        <a:t>Judy Jackson</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for the Blind and Vision Impaired</a:t>
                      </a:r>
                    </a:p>
                  </a:txBody>
                  <a:tcPr marL="9525" marR="9525" marT="9525" marB="0" anchor="b"/>
                </a:tc>
                <a:extLst>
                  <a:ext uri="{0D108BD9-81ED-4DB2-BD59-A6C34878D82A}">
                    <a16:rowId xmlns:a16="http://schemas.microsoft.com/office/drawing/2014/main" val="3648843352"/>
                  </a:ext>
                </a:extLst>
              </a:tr>
              <a:tr h="319314">
                <a:tc>
                  <a:txBody>
                    <a:bodyPr/>
                    <a:lstStyle/>
                    <a:p>
                      <a:pPr algn="l" fontAlgn="b"/>
                      <a:r>
                        <a:rPr lang="en-US" sz="1400" b="0" i="0" u="none" strike="noStrike" dirty="0">
                          <a:solidFill>
                            <a:srgbClr val="000000"/>
                          </a:solidFill>
                          <a:effectLst/>
                          <a:latin typeface="Calibri" panose="020F0502020204030204" pitchFamily="34" charset="0"/>
                        </a:rPr>
                        <a:t>Karen </a:t>
                      </a:r>
                      <a:r>
                        <a:rPr lang="en-US" sz="1400" b="0" i="0" u="none" strike="noStrike" dirty="0" err="1">
                          <a:solidFill>
                            <a:srgbClr val="000000"/>
                          </a:solidFill>
                          <a:effectLst/>
                          <a:latin typeface="Calibri" panose="020F0502020204030204" pitchFamily="34" charset="0"/>
                        </a:rPr>
                        <a:t>Brimm</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for the Deaf and Hard of Hearing</a:t>
                      </a:r>
                    </a:p>
                  </a:txBody>
                  <a:tcPr marL="9525" marR="9525" marT="9525" marB="0" anchor="b"/>
                </a:tc>
                <a:extLst>
                  <a:ext uri="{0D108BD9-81ED-4DB2-BD59-A6C34878D82A}">
                    <a16:rowId xmlns:a16="http://schemas.microsoft.com/office/drawing/2014/main" val="4290871913"/>
                  </a:ext>
                </a:extLst>
              </a:tr>
              <a:tr h="319314">
                <a:tc>
                  <a:txBody>
                    <a:bodyPr/>
                    <a:lstStyle/>
                    <a:p>
                      <a:pPr algn="l" fontAlgn="b"/>
                      <a:r>
                        <a:rPr lang="en-US" sz="1400" b="0" i="0" u="none" strike="noStrike" dirty="0" err="1">
                          <a:solidFill>
                            <a:srgbClr val="000000"/>
                          </a:solidFill>
                          <a:effectLst/>
                          <a:latin typeface="Calibri" panose="020F0502020204030204" pitchFamily="34" charset="0"/>
                        </a:rPr>
                        <a:t>Joani</a:t>
                      </a:r>
                      <a:r>
                        <a:rPr lang="en-US" sz="1400" b="0" i="0" u="none" strike="noStrike" dirty="0">
                          <a:solidFill>
                            <a:srgbClr val="000000"/>
                          </a:solidFill>
                          <a:effectLst/>
                          <a:latin typeface="Calibri" panose="020F0502020204030204" pitchFamily="34" charset="0"/>
                        </a:rPr>
                        <a:t> Latimer</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of Aging and Rehabilitative Services</a:t>
                      </a:r>
                    </a:p>
                  </a:txBody>
                  <a:tcPr marL="9525" marR="9525" marT="9525" marB="0" anchor="b"/>
                </a:tc>
                <a:extLst>
                  <a:ext uri="{0D108BD9-81ED-4DB2-BD59-A6C34878D82A}">
                    <a16:rowId xmlns:a16="http://schemas.microsoft.com/office/drawing/2014/main" val="3589790087"/>
                  </a:ext>
                </a:extLst>
              </a:tr>
              <a:tr h="319314">
                <a:tc>
                  <a:txBody>
                    <a:bodyPr/>
                    <a:lstStyle/>
                    <a:p>
                      <a:pPr algn="l" fontAlgn="b"/>
                      <a:r>
                        <a:rPr lang="en-US" sz="1400" b="0" i="0" u="none" strike="noStrike" dirty="0">
                          <a:solidFill>
                            <a:srgbClr val="000000"/>
                          </a:solidFill>
                          <a:effectLst/>
                          <a:latin typeface="Calibri" panose="020F0502020204030204" pitchFamily="34" charset="0"/>
                        </a:rPr>
                        <a:t>Gail Thompson</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of Aging and Rehabilitative Services</a:t>
                      </a:r>
                    </a:p>
                  </a:txBody>
                  <a:tcPr marL="9525" marR="9525" marT="9525" marB="0" anchor="b"/>
                </a:tc>
                <a:extLst>
                  <a:ext uri="{0D108BD9-81ED-4DB2-BD59-A6C34878D82A}">
                    <a16:rowId xmlns:a16="http://schemas.microsoft.com/office/drawing/2014/main" val="3277369534"/>
                  </a:ext>
                </a:extLst>
              </a:tr>
              <a:tr h="319314">
                <a:tc>
                  <a:txBody>
                    <a:bodyPr/>
                    <a:lstStyle/>
                    <a:p>
                      <a:pPr algn="l" fontAlgn="b"/>
                      <a:r>
                        <a:rPr lang="en-US" sz="1400" b="0" i="0" u="none" strike="noStrike" dirty="0">
                          <a:solidFill>
                            <a:srgbClr val="000000"/>
                          </a:solidFill>
                          <a:effectLst/>
                          <a:latin typeface="Calibri" panose="020F0502020204030204" pitchFamily="34" charset="0"/>
                        </a:rPr>
                        <a:t>Jewel </a:t>
                      </a:r>
                      <a:r>
                        <a:rPr lang="en-US" sz="1400" b="0" i="0" u="none" strike="noStrike" dirty="0" err="1">
                          <a:solidFill>
                            <a:srgbClr val="000000"/>
                          </a:solidFill>
                          <a:effectLst/>
                          <a:latin typeface="Calibri" panose="020F0502020204030204" pitchFamily="34" charset="0"/>
                        </a:rPr>
                        <a:t>Bronaugh</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of Agriculture and Consumer Service</a:t>
                      </a:r>
                    </a:p>
                  </a:txBody>
                  <a:tcPr marL="9525" marR="9525" marT="9525" marB="0" anchor="b"/>
                </a:tc>
                <a:extLst>
                  <a:ext uri="{0D108BD9-81ED-4DB2-BD59-A6C34878D82A}">
                    <a16:rowId xmlns:a16="http://schemas.microsoft.com/office/drawing/2014/main" val="1026491661"/>
                  </a:ext>
                </a:extLst>
              </a:tr>
              <a:tr h="319314">
                <a:tc>
                  <a:txBody>
                    <a:bodyPr/>
                    <a:lstStyle/>
                    <a:p>
                      <a:pPr algn="l" fontAlgn="b"/>
                      <a:r>
                        <a:rPr lang="en-US" sz="1400" b="0" i="0" u="none" strike="noStrike" dirty="0">
                          <a:solidFill>
                            <a:srgbClr val="000000"/>
                          </a:solidFill>
                          <a:effectLst/>
                          <a:latin typeface="Calibri" panose="020F0502020204030204" pitchFamily="34" charset="0"/>
                        </a:rPr>
                        <a:t>Kathryn Paxton</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of Agriculture and Consumer Service</a:t>
                      </a:r>
                    </a:p>
                  </a:txBody>
                  <a:tcPr marL="9525" marR="9525" marT="9525" marB="0" anchor="b"/>
                </a:tc>
                <a:extLst>
                  <a:ext uri="{0D108BD9-81ED-4DB2-BD59-A6C34878D82A}">
                    <a16:rowId xmlns:a16="http://schemas.microsoft.com/office/drawing/2014/main" val="1223618141"/>
                  </a:ext>
                </a:extLst>
              </a:tr>
              <a:tr h="319314">
                <a:tc>
                  <a:txBody>
                    <a:bodyPr/>
                    <a:lstStyle/>
                    <a:p>
                      <a:pPr algn="l" fontAlgn="b"/>
                      <a:r>
                        <a:rPr lang="en-US" sz="1400" b="0" i="0" u="none" strike="noStrike" dirty="0" err="1">
                          <a:solidFill>
                            <a:srgbClr val="000000"/>
                          </a:solidFill>
                          <a:effectLst/>
                          <a:latin typeface="Calibri" panose="020F0502020204030204" pitchFamily="34" charset="0"/>
                        </a:rPr>
                        <a:t>Charlette</a:t>
                      </a:r>
                      <a:r>
                        <a:rPr lang="en-US" sz="1400" b="0" i="0" u="none" strike="noStrike" dirty="0">
                          <a:solidFill>
                            <a:srgbClr val="000000"/>
                          </a:solidFill>
                          <a:effectLst/>
                          <a:latin typeface="Calibri" panose="020F0502020204030204" pitchFamily="34" charset="0"/>
                        </a:rPr>
                        <a:t> </a:t>
                      </a:r>
                      <a:r>
                        <a:rPr lang="en-US" sz="1400" b="0" i="0" u="none" strike="noStrike" dirty="0" err="1">
                          <a:solidFill>
                            <a:srgbClr val="000000"/>
                          </a:solidFill>
                          <a:effectLst/>
                          <a:latin typeface="Calibri" panose="020F0502020204030204" pitchFamily="34" charset="0"/>
                        </a:rPr>
                        <a:t>Ridout</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Board of Nursing, Department </a:t>
                      </a:r>
                      <a:r>
                        <a:rPr lang="en-US" sz="1400" b="0" i="0" u="none" strike="noStrike" dirty="0">
                          <a:solidFill>
                            <a:srgbClr val="000000"/>
                          </a:solidFill>
                          <a:effectLst/>
                          <a:latin typeface="Calibri" panose="020F0502020204030204" pitchFamily="34" charset="0"/>
                        </a:rPr>
                        <a:t>of Health </a:t>
                      </a:r>
                      <a:r>
                        <a:rPr lang="en-US" sz="1400" b="0" i="0" u="none" strike="noStrike" dirty="0" smtClean="0">
                          <a:solidFill>
                            <a:srgbClr val="000000"/>
                          </a:solidFill>
                          <a:effectLst/>
                          <a:latin typeface="Calibri" panose="020F0502020204030204" pitchFamily="34" charset="0"/>
                        </a:rPr>
                        <a:t>Professions</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195495745"/>
                  </a:ext>
                </a:extLst>
              </a:tr>
              <a:tr h="319314">
                <a:tc>
                  <a:txBody>
                    <a:bodyPr/>
                    <a:lstStyle/>
                    <a:p>
                      <a:pPr algn="l" fontAlgn="b"/>
                      <a:r>
                        <a:rPr lang="en-US" sz="1400" b="0" i="0" u="none" strike="noStrike" dirty="0">
                          <a:solidFill>
                            <a:srgbClr val="000000"/>
                          </a:solidFill>
                          <a:effectLst/>
                          <a:latin typeface="Calibri" panose="020F0502020204030204" pitchFamily="34" charset="0"/>
                        </a:rPr>
                        <a:t>Elizabeth Carter</a:t>
                      </a: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Healthcare Workforce Data Center, Department </a:t>
                      </a:r>
                      <a:r>
                        <a:rPr lang="en-US" sz="1400" b="0" i="0" u="none" strike="noStrike" dirty="0">
                          <a:solidFill>
                            <a:srgbClr val="000000"/>
                          </a:solidFill>
                          <a:effectLst/>
                          <a:latin typeface="Calibri" panose="020F0502020204030204" pitchFamily="34" charset="0"/>
                        </a:rPr>
                        <a:t>of Health </a:t>
                      </a:r>
                      <a:r>
                        <a:rPr lang="en-US" sz="1400" b="0" i="0" u="none" strike="noStrike" dirty="0" smtClean="0">
                          <a:solidFill>
                            <a:srgbClr val="000000"/>
                          </a:solidFill>
                          <a:effectLst/>
                          <a:latin typeface="Calibri" panose="020F0502020204030204" pitchFamily="34" charset="0"/>
                        </a:rPr>
                        <a:t>Professions</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903330838"/>
                  </a:ext>
                </a:extLst>
              </a:tr>
              <a:tr h="319314">
                <a:tc>
                  <a:txBody>
                    <a:bodyPr/>
                    <a:lstStyle/>
                    <a:p>
                      <a:pPr algn="l" fontAlgn="b"/>
                      <a:r>
                        <a:rPr lang="en-US" sz="1400" b="0" i="0" u="none" strike="noStrike">
                          <a:solidFill>
                            <a:srgbClr val="000000"/>
                          </a:solidFill>
                          <a:effectLst/>
                          <a:latin typeface="Calibri" panose="020F0502020204030204" pitchFamily="34" charset="0"/>
                        </a:rPr>
                        <a:t>Corie Tillman Wolf</a:t>
                      </a: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Board of Long-Term</a:t>
                      </a:r>
                      <a:r>
                        <a:rPr lang="en-US" sz="1400" b="0" i="0" u="none" strike="noStrike" baseline="0" dirty="0" smtClean="0">
                          <a:solidFill>
                            <a:srgbClr val="000000"/>
                          </a:solidFill>
                          <a:effectLst/>
                          <a:latin typeface="Calibri" panose="020F0502020204030204" pitchFamily="34" charset="0"/>
                        </a:rPr>
                        <a:t> Care Administrators, </a:t>
                      </a:r>
                      <a:r>
                        <a:rPr lang="en-US" sz="1400" b="0" i="0" u="none" strike="noStrike" dirty="0" smtClean="0">
                          <a:solidFill>
                            <a:srgbClr val="000000"/>
                          </a:solidFill>
                          <a:effectLst/>
                          <a:latin typeface="Calibri" panose="020F0502020204030204" pitchFamily="34" charset="0"/>
                        </a:rPr>
                        <a:t>Department </a:t>
                      </a:r>
                      <a:r>
                        <a:rPr lang="en-US" sz="1400" b="0" i="0" u="none" strike="noStrike" dirty="0">
                          <a:solidFill>
                            <a:srgbClr val="000000"/>
                          </a:solidFill>
                          <a:effectLst/>
                          <a:latin typeface="Calibri" panose="020F0502020204030204" pitchFamily="34" charset="0"/>
                        </a:rPr>
                        <a:t>of Health </a:t>
                      </a:r>
                      <a:r>
                        <a:rPr lang="en-US" sz="1400" b="0" i="0" u="none" strike="noStrike" dirty="0" smtClean="0">
                          <a:solidFill>
                            <a:srgbClr val="000000"/>
                          </a:solidFill>
                          <a:effectLst/>
                          <a:latin typeface="Calibri" panose="020F0502020204030204" pitchFamily="34" charset="0"/>
                        </a:rPr>
                        <a:t>Professions</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775994577"/>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Kurt </a:t>
                      </a:r>
                      <a:r>
                        <a:rPr lang="en-US" sz="1400" b="0" i="0" u="none" strike="noStrike" dirty="0" err="1" smtClean="0">
                          <a:solidFill>
                            <a:srgbClr val="000000"/>
                          </a:solidFill>
                          <a:effectLst/>
                          <a:latin typeface="Calibri" panose="020F0502020204030204" pitchFamily="34" charset="0"/>
                        </a:rPr>
                        <a:t>Elward</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of Medical Assistance Services</a:t>
                      </a:r>
                    </a:p>
                  </a:txBody>
                  <a:tcPr marL="9525" marR="9525" marT="9525" marB="0" anchor="b"/>
                </a:tc>
                <a:extLst>
                  <a:ext uri="{0D108BD9-81ED-4DB2-BD59-A6C34878D82A}">
                    <a16:rowId xmlns:a16="http://schemas.microsoft.com/office/drawing/2014/main" val="584777797"/>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Barbara Seymour</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of Medical Assistance Services</a:t>
                      </a:r>
                    </a:p>
                  </a:txBody>
                  <a:tcPr marL="9525" marR="9525" marT="9525" marB="0" anchor="b"/>
                </a:tc>
                <a:extLst>
                  <a:ext uri="{0D108BD9-81ED-4DB2-BD59-A6C34878D82A}">
                    <a16:rowId xmlns:a16="http://schemas.microsoft.com/office/drawing/2014/main" val="3864338517"/>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Randall Stamper</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Virginia</a:t>
                      </a:r>
                      <a:r>
                        <a:rPr lang="en-US" sz="1400" b="0" i="0" u="none" strike="noStrike" baseline="0" dirty="0" smtClean="0">
                          <a:solidFill>
                            <a:srgbClr val="000000"/>
                          </a:solidFill>
                          <a:effectLst/>
                          <a:latin typeface="Calibri" panose="020F0502020204030204" pitchFamily="34" charset="0"/>
                        </a:rPr>
                        <a:t> Community College System</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249160617"/>
                  </a:ext>
                </a:extLst>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3"/>
          <p:cNvSpPr>
            <a:spLocks noGrp="1"/>
          </p:cNvSpPr>
          <p:nvPr>
            <p:ph type="title"/>
          </p:nvPr>
        </p:nvSpPr>
        <p:spPr/>
        <p:txBody>
          <a:bodyPr/>
          <a:lstStyle/>
          <a:p>
            <a:pPr algn="ctr"/>
            <a:r>
              <a:rPr lang="en-US" altLang="en-US" b="1" dirty="0" smtClean="0"/>
              <a:t>Roll Call</a:t>
            </a:r>
          </a:p>
        </p:txBody>
      </p:sp>
      <p:graphicFrame>
        <p:nvGraphicFramePr>
          <p:cNvPr id="6" name="Table 5"/>
          <p:cNvGraphicFramePr>
            <a:graphicFrameLocks noGrp="1"/>
          </p:cNvGraphicFramePr>
          <p:nvPr>
            <p:extLst>
              <p:ext uri="{D42A27DB-BD31-4B8C-83A1-F6EECF244321}">
                <p14:modId xmlns:p14="http://schemas.microsoft.com/office/powerpoint/2010/main" val="2240698321"/>
              </p:ext>
            </p:extLst>
          </p:nvPr>
        </p:nvGraphicFramePr>
        <p:xfrm>
          <a:off x="2133600" y="1219200"/>
          <a:ext cx="8077200" cy="5304029"/>
        </p:xfrm>
        <a:graphic>
          <a:graphicData uri="http://schemas.openxmlformats.org/drawingml/2006/table">
            <a:tbl>
              <a:tblPr firstRow="1" bandRow="1">
                <a:tableStyleId>{0E3FDE45-AF77-4B5C-9715-49D594BDF05E}</a:tableStyleId>
              </a:tblPr>
              <a:tblGrid>
                <a:gridCol w="3715512">
                  <a:extLst>
                    <a:ext uri="{9D8B030D-6E8A-4147-A177-3AD203B41FA5}">
                      <a16:colId xmlns:a16="http://schemas.microsoft.com/office/drawing/2014/main" val="4086270737"/>
                    </a:ext>
                  </a:extLst>
                </a:gridCol>
                <a:gridCol w="4361688">
                  <a:extLst>
                    <a:ext uri="{9D8B030D-6E8A-4147-A177-3AD203B41FA5}">
                      <a16:colId xmlns:a16="http://schemas.microsoft.com/office/drawing/2014/main" val="3659211937"/>
                    </a:ext>
                  </a:extLst>
                </a:gridCol>
              </a:tblGrid>
              <a:tr h="482840">
                <a:tc>
                  <a:txBody>
                    <a:bodyPr/>
                    <a:lstStyle/>
                    <a:p>
                      <a:pPr algn="l"/>
                      <a:r>
                        <a:rPr lang="en-US" sz="1600" dirty="0" smtClean="0"/>
                        <a:t>Work Group Member</a:t>
                      </a:r>
                      <a:endParaRPr lang="en-US" sz="1600" dirty="0">
                        <a:solidFill>
                          <a:srgbClr val="333399"/>
                        </a:solidFill>
                      </a:endParaRPr>
                    </a:p>
                  </a:txBody>
                  <a:tcPr marL="79653" marR="79653" marT="39822" marB="39822" anchor="ctr"/>
                </a:tc>
                <a:tc>
                  <a:txBody>
                    <a:bodyPr/>
                    <a:lstStyle/>
                    <a:p>
                      <a:pPr algn="l"/>
                      <a:r>
                        <a:rPr lang="en-US" sz="1600" b="1" kern="1200" dirty="0" smtClean="0">
                          <a:solidFill>
                            <a:schemeClr val="tx1"/>
                          </a:solidFill>
                          <a:latin typeface="+mn-lt"/>
                          <a:ea typeface="+mn-ea"/>
                          <a:cs typeface="+mn-cs"/>
                        </a:rPr>
                        <a:t>Organization or Agency</a:t>
                      </a:r>
                      <a:endParaRPr lang="en-US" sz="1600" b="1" kern="1200" dirty="0">
                        <a:solidFill>
                          <a:schemeClr val="tx1"/>
                        </a:solidFill>
                        <a:latin typeface="+mn-lt"/>
                        <a:ea typeface="+mn-ea"/>
                        <a:cs typeface="+mn-cs"/>
                      </a:endParaRPr>
                    </a:p>
                  </a:txBody>
                  <a:tcPr marL="79653" marR="79653" marT="39822" marB="39822" anchor="ctr"/>
                </a:tc>
                <a:extLst>
                  <a:ext uri="{0D108BD9-81ED-4DB2-BD59-A6C34878D82A}">
                    <a16:rowId xmlns:a16="http://schemas.microsoft.com/office/drawing/2014/main" val="3683240885"/>
                  </a:ext>
                </a:extLst>
              </a:tr>
              <a:tr h="319314">
                <a:tc>
                  <a:txBody>
                    <a:bodyPr/>
                    <a:lstStyle/>
                    <a:p>
                      <a:pPr algn="l" fontAlgn="b"/>
                      <a:r>
                        <a:rPr lang="en-US" sz="1400" b="0" i="0" u="none" strike="noStrike" dirty="0">
                          <a:solidFill>
                            <a:srgbClr val="000000"/>
                          </a:solidFill>
                          <a:effectLst/>
                          <a:latin typeface="Calibri" panose="020F0502020204030204" pitchFamily="34" charset="0"/>
                        </a:rPr>
                        <a:t>Todd Barnes</a:t>
                      </a: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Department </a:t>
                      </a:r>
                      <a:r>
                        <a:rPr lang="en-US" sz="1400" b="0" i="0" u="none" strike="noStrike" dirty="0">
                          <a:solidFill>
                            <a:srgbClr val="000000"/>
                          </a:solidFill>
                          <a:effectLst/>
                          <a:latin typeface="Calibri" panose="020F0502020204030204" pitchFamily="34" charset="0"/>
                        </a:rPr>
                        <a:t>of Veterans Services</a:t>
                      </a:r>
                    </a:p>
                  </a:txBody>
                  <a:tcPr marL="9525" marR="9525" marT="9525" marB="0" anchor="b"/>
                </a:tc>
                <a:extLst>
                  <a:ext uri="{0D108BD9-81ED-4DB2-BD59-A6C34878D82A}">
                    <a16:rowId xmlns:a16="http://schemas.microsoft.com/office/drawing/2014/main" val="3693554969"/>
                  </a:ext>
                </a:extLst>
              </a:tr>
              <a:tr h="319314">
                <a:tc>
                  <a:txBody>
                    <a:bodyPr/>
                    <a:lstStyle/>
                    <a:p>
                      <a:pPr algn="l" fontAlgn="b"/>
                      <a:r>
                        <a:rPr lang="en-US" sz="1400" b="0" i="0" u="none" strike="noStrike">
                          <a:solidFill>
                            <a:srgbClr val="000000"/>
                          </a:solidFill>
                          <a:effectLst/>
                          <a:latin typeface="Calibri" panose="020F0502020204030204" pitchFamily="34" charset="0"/>
                        </a:rPr>
                        <a:t>Heather Legere</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Department of Veterans Services</a:t>
                      </a:r>
                    </a:p>
                  </a:txBody>
                  <a:tcPr marL="9525" marR="9525" marT="9525" marB="0" anchor="b"/>
                </a:tc>
                <a:extLst>
                  <a:ext uri="{0D108BD9-81ED-4DB2-BD59-A6C34878D82A}">
                    <a16:rowId xmlns:a16="http://schemas.microsoft.com/office/drawing/2014/main" val="2908962323"/>
                  </a:ext>
                </a:extLst>
              </a:tr>
              <a:tr h="319314">
                <a:tc>
                  <a:txBody>
                    <a:bodyPr/>
                    <a:lstStyle/>
                    <a:p>
                      <a:pPr algn="l" fontAlgn="b"/>
                      <a:r>
                        <a:rPr lang="en-US" sz="1400" b="0" i="0" u="none" strike="noStrike">
                          <a:solidFill>
                            <a:srgbClr val="000000"/>
                          </a:solidFill>
                          <a:effectLst/>
                          <a:latin typeface="Calibri" panose="020F0502020204030204" pitchFamily="34" charset="0"/>
                        </a:rPr>
                        <a:t>Sam Kukich</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Dignity for the Aged</a:t>
                      </a:r>
                    </a:p>
                  </a:txBody>
                  <a:tcPr marL="9525" marR="9525" marT="9525" marB="0" anchor="b"/>
                </a:tc>
                <a:extLst>
                  <a:ext uri="{0D108BD9-81ED-4DB2-BD59-A6C34878D82A}">
                    <a16:rowId xmlns:a16="http://schemas.microsoft.com/office/drawing/2014/main" val="3648843352"/>
                  </a:ext>
                </a:extLst>
              </a:tr>
              <a:tr h="319314">
                <a:tc>
                  <a:txBody>
                    <a:bodyPr/>
                    <a:lstStyle/>
                    <a:p>
                      <a:pPr algn="l" fontAlgn="b"/>
                      <a:r>
                        <a:rPr lang="en-US" sz="1400" b="0" i="0" u="none" strike="noStrike" dirty="0">
                          <a:solidFill>
                            <a:srgbClr val="000000"/>
                          </a:solidFill>
                          <a:effectLst/>
                          <a:latin typeface="Calibri" panose="020F0502020204030204" pitchFamily="34" charset="0"/>
                        </a:rPr>
                        <a:t>Bob </a:t>
                      </a:r>
                      <a:r>
                        <a:rPr lang="en-US" sz="1400" b="0" i="0" u="none" strike="noStrike" dirty="0" err="1" smtClean="0">
                          <a:solidFill>
                            <a:srgbClr val="000000"/>
                          </a:solidFill>
                          <a:effectLst/>
                          <a:latin typeface="Calibri" panose="020F0502020204030204" pitchFamily="34" charset="0"/>
                        </a:rPr>
                        <a:t>Kukich</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Dignity for the Aged</a:t>
                      </a:r>
                    </a:p>
                  </a:txBody>
                  <a:tcPr marL="9525" marR="9525" marT="9525" marB="0" anchor="b"/>
                </a:tc>
                <a:extLst>
                  <a:ext uri="{0D108BD9-81ED-4DB2-BD59-A6C34878D82A}">
                    <a16:rowId xmlns:a16="http://schemas.microsoft.com/office/drawing/2014/main" val="4290871913"/>
                  </a:ext>
                </a:extLst>
              </a:tr>
              <a:tr h="319314">
                <a:tc>
                  <a:txBody>
                    <a:bodyPr/>
                    <a:lstStyle/>
                    <a:p>
                      <a:pPr algn="l" fontAlgn="b"/>
                      <a:r>
                        <a:rPr lang="en-US" sz="1400" b="0" i="0" u="none" strike="noStrike" dirty="0">
                          <a:solidFill>
                            <a:srgbClr val="000000"/>
                          </a:solidFill>
                          <a:effectLst/>
                          <a:latin typeface="Calibri" panose="020F0502020204030204" pitchFamily="34" charset="0"/>
                        </a:rPr>
                        <a:t>Erin Hines</a:t>
                      </a:r>
                    </a:p>
                  </a:txBody>
                  <a:tcPr marL="9525" marR="9525" marT="9525" marB="0" anchor="b"/>
                </a:tc>
                <a:tc>
                  <a:txBody>
                    <a:bodyPr/>
                    <a:lstStyle/>
                    <a:p>
                      <a:pPr algn="l" fontAlgn="b"/>
                      <a:r>
                        <a:rPr lang="en-US" sz="1400" b="0" i="0" u="none" strike="noStrike">
                          <a:solidFill>
                            <a:srgbClr val="000000"/>
                          </a:solidFill>
                          <a:effectLst/>
                          <a:latin typeface="Calibri" panose="020F0502020204030204" pitchFamily="34" charset="0"/>
                        </a:rPr>
                        <a:t>Dignity for the Aged</a:t>
                      </a:r>
                    </a:p>
                  </a:txBody>
                  <a:tcPr marL="9525" marR="9525" marT="9525" marB="0" anchor="b"/>
                </a:tc>
                <a:extLst>
                  <a:ext uri="{0D108BD9-81ED-4DB2-BD59-A6C34878D82A}">
                    <a16:rowId xmlns:a16="http://schemas.microsoft.com/office/drawing/2014/main" val="4014763123"/>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Susan Hines</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Dignity for the Aged</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245503521"/>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Lionel </a:t>
                      </a:r>
                      <a:r>
                        <a:rPr lang="en-US" sz="1400" b="0" i="0" u="none" strike="noStrike" smtClean="0">
                          <a:solidFill>
                            <a:srgbClr val="000000"/>
                          </a:solidFill>
                          <a:effectLst/>
                          <a:latin typeface="Calibri" panose="020F0502020204030204" pitchFamily="34" charset="0"/>
                        </a:rPr>
                        <a:t>DeCuir</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400" b="0" i="0" u="none" strike="noStrike" dirty="0" smtClean="0">
                          <a:solidFill>
                            <a:srgbClr val="000000"/>
                          </a:solidFill>
                          <a:effectLst/>
                          <a:latin typeface="Calibri" panose="020F0502020204030204" pitchFamily="34" charset="0"/>
                        </a:rPr>
                        <a:t>Dignity for the Aged</a:t>
                      </a:r>
                    </a:p>
                  </a:txBody>
                  <a:tcPr marL="9525" marR="9525" marT="9525" marB="0" anchor="b"/>
                </a:tc>
                <a:extLst>
                  <a:ext uri="{0D108BD9-81ED-4DB2-BD59-A6C34878D82A}">
                    <a16:rowId xmlns:a16="http://schemas.microsoft.com/office/drawing/2014/main" val="4214707286"/>
                  </a:ext>
                </a:extLst>
              </a:tr>
              <a:tr h="319314">
                <a:tc>
                  <a:txBody>
                    <a:bodyPr/>
                    <a:lstStyle/>
                    <a:p>
                      <a:pPr algn="l" fontAlgn="b"/>
                      <a:r>
                        <a:rPr lang="en-US" sz="1400" b="0" i="0" u="none" strike="noStrike" dirty="0">
                          <a:solidFill>
                            <a:srgbClr val="000000"/>
                          </a:solidFill>
                          <a:effectLst/>
                          <a:latin typeface="Calibri" panose="020F0502020204030204" pitchFamily="34" charset="0"/>
                        </a:rPr>
                        <a:t>Jen A. </a:t>
                      </a:r>
                      <a:r>
                        <a:rPr lang="en-US" sz="1400" b="0" i="0" u="none" strike="noStrike" dirty="0" err="1" smtClean="0">
                          <a:solidFill>
                            <a:srgbClr val="000000"/>
                          </a:solidFill>
                          <a:effectLst/>
                          <a:latin typeface="Calibri" panose="020F0502020204030204" pitchFamily="34" charset="0"/>
                        </a:rPr>
                        <a:t>Kiggans</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Senate, General </a:t>
                      </a:r>
                      <a:r>
                        <a:rPr lang="en-US" sz="1400" b="0" i="0" u="none" strike="noStrike" dirty="0">
                          <a:solidFill>
                            <a:srgbClr val="000000"/>
                          </a:solidFill>
                          <a:effectLst/>
                          <a:latin typeface="Calibri" panose="020F0502020204030204" pitchFamily="34" charset="0"/>
                        </a:rPr>
                        <a:t>Assembly</a:t>
                      </a:r>
                    </a:p>
                  </a:txBody>
                  <a:tcPr marL="9525" marR="9525" marT="9525" marB="0" anchor="b"/>
                </a:tc>
                <a:extLst>
                  <a:ext uri="{0D108BD9-81ED-4DB2-BD59-A6C34878D82A}">
                    <a16:rowId xmlns:a16="http://schemas.microsoft.com/office/drawing/2014/main" val="3120416051"/>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Christina</a:t>
                      </a:r>
                      <a:r>
                        <a:rPr lang="en-US" sz="1400" b="0" i="0" u="none" strike="noStrike" baseline="0" dirty="0" smtClean="0">
                          <a:solidFill>
                            <a:srgbClr val="000000"/>
                          </a:solidFill>
                          <a:effectLst/>
                          <a:latin typeface="Calibri" panose="020F0502020204030204" pitchFamily="34" charset="0"/>
                        </a:rPr>
                        <a:t> Holloway</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Beach</a:t>
                      </a:r>
                      <a:r>
                        <a:rPr lang="en-US" sz="1400" b="0" i="0" u="none" strike="noStrike" baseline="0" dirty="0" smtClean="0">
                          <a:solidFill>
                            <a:srgbClr val="000000"/>
                          </a:solidFill>
                          <a:effectLst/>
                          <a:latin typeface="Calibri" panose="020F0502020204030204" pitchFamily="34" charset="0"/>
                        </a:rPr>
                        <a:t> Health and Wellness</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1448155892"/>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Dana Parsons</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err="1">
                          <a:solidFill>
                            <a:srgbClr val="000000"/>
                          </a:solidFill>
                          <a:effectLst/>
                          <a:latin typeface="Calibri" panose="020F0502020204030204" pitchFamily="34" charset="0"/>
                        </a:rPr>
                        <a:t>LeadingAge</a:t>
                      </a:r>
                      <a:r>
                        <a:rPr lang="en-US" sz="1400" b="0" i="0" u="none" strike="noStrike" dirty="0">
                          <a:solidFill>
                            <a:srgbClr val="000000"/>
                          </a:solidFill>
                          <a:effectLst/>
                          <a:latin typeface="Calibri" panose="020F0502020204030204" pitchFamily="34" charset="0"/>
                        </a:rPr>
                        <a:t> Virginia</a:t>
                      </a:r>
                    </a:p>
                  </a:txBody>
                  <a:tcPr marL="9525" marR="9525" marT="9525" marB="0" anchor="b"/>
                </a:tc>
                <a:extLst>
                  <a:ext uri="{0D108BD9-81ED-4DB2-BD59-A6C34878D82A}">
                    <a16:rowId xmlns:a16="http://schemas.microsoft.com/office/drawing/2014/main" val="70880836"/>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Alicia </a:t>
                      </a:r>
                      <a:r>
                        <a:rPr lang="en-US" sz="1400" b="0" i="0" u="none" strike="noStrike" dirty="0" err="1" smtClean="0">
                          <a:solidFill>
                            <a:srgbClr val="000000"/>
                          </a:solidFill>
                          <a:effectLst/>
                          <a:latin typeface="Calibri" panose="020F0502020204030204" pitchFamily="34" charset="0"/>
                        </a:rPr>
                        <a:t>Cundiff</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err="1" smtClean="0">
                          <a:solidFill>
                            <a:srgbClr val="000000"/>
                          </a:solidFill>
                          <a:effectLst/>
                          <a:latin typeface="Calibri" panose="020F0502020204030204" pitchFamily="34" charset="0"/>
                        </a:rPr>
                        <a:t>LeadingAge</a:t>
                      </a:r>
                      <a:r>
                        <a:rPr lang="en-US" sz="1400" b="0" i="0" u="none" strike="noStrike" baseline="0" dirty="0" smtClean="0">
                          <a:solidFill>
                            <a:srgbClr val="000000"/>
                          </a:solidFill>
                          <a:effectLst/>
                          <a:latin typeface="Calibri" panose="020F0502020204030204" pitchFamily="34" charset="0"/>
                        </a:rPr>
                        <a:t> Virginia</a:t>
                      </a:r>
                      <a:endParaRPr lang="en-US" sz="1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val="3643137797"/>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April Payne</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en-US" sz="1400" b="0" i="0" u="none" strike="noStrike" dirty="0" smtClean="0">
                          <a:solidFill>
                            <a:srgbClr val="000000"/>
                          </a:solidFill>
                          <a:effectLst/>
                          <a:latin typeface="Calibri" panose="020F0502020204030204" pitchFamily="34" charset="0"/>
                        </a:rPr>
                        <a:t>Virginia Health Care Association | Virginia Center for Assisted Living</a:t>
                      </a:r>
                    </a:p>
                  </a:txBody>
                  <a:tcPr marL="9525" marR="9525" marT="9525" marB="0" anchor="b"/>
                </a:tc>
                <a:extLst>
                  <a:ext uri="{0D108BD9-81ED-4DB2-BD59-A6C34878D82A}">
                    <a16:rowId xmlns:a16="http://schemas.microsoft.com/office/drawing/2014/main" val="2418583349"/>
                  </a:ext>
                </a:extLst>
              </a:tr>
              <a:tr h="319314">
                <a:tc>
                  <a:txBody>
                    <a:bodyPr/>
                    <a:lstStyle/>
                    <a:p>
                      <a:pPr algn="l" fontAlgn="b"/>
                      <a:r>
                        <a:rPr lang="en-US" sz="1400" b="0" i="0" u="none" strike="noStrike" dirty="0">
                          <a:solidFill>
                            <a:srgbClr val="000000"/>
                          </a:solidFill>
                          <a:effectLst/>
                          <a:latin typeface="Calibri" panose="020F0502020204030204" pitchFamily="34" charset="0"/>
                        </a:rPr>
                        <a:t>W. Scott Johnson</a:t>
                      </a:r>
                    </a:p>
                  </a:txBody>
                  <a:tcPr marL="9525" marR="9525" marT="9525" marB="0" anchor="b"/>
                </a:tc>
                <a:tc>
                  <a:txBody>
                    <a:bodyPr/>
                    <a:lstStyle/>
                    <a:p>
                      <a:pPr algn="l" fontAlgn="b"/>
                      <a:r>
                        <a:rPr lang="en-US" sz="1400" b="0" i="0" u="none" strike="noStrike" dirty="0">
                          <a:solidFill>
                            <a:srgbClr val="000000"/>
                          </a:solidFill>
                          <a:effectLst/>
                          <a:latin typeface="Calibri" panose="020F0502020204030204" pitchFamily="34" charset="0"/>
                        </a:rPr>
                        <a:t>Virginia Health Care Association | Virginia Center for Assisted Living</a:t>
                      </a:r>
                    </a:p>
                  </a:txBody>
                  <a:tcPr marL="9525" marR="9525" marT="9525" marB="0" anchor="b"/>
                </a:tc>
                <a:extLst>
                  <a:ext uri="{0D108BD9-81ED-4DB2-BD59-A6C34878D82A}">
                    <a16:rowId xmlns:a16="http://schemas.microsoft.com/office/drawing/2014/main" val="1652170216"/>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Vivienne McDaniel</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400" b="0" i="0" u="none" strike="noStrike" dirty="0" smtClean="0">
                        <a:solidFill>
                          <a:srgbClr val="000000"/>
                        </a:solidFill>
                        <a:effectLst/>
                        <a:latin typeface="Calibri" panose="020F0502020204030204" pitchFamily="34" charset="0"/>
                      </a:endParaRPr>
                    </a:p>
                    <a:p>
                      <a:pPr algn="l" fontAlgn="b"/>
                      <a:r>
                        <a:rPr lang="en-US" sz="1400" b="0" i="0" u="none" strike="noStrike" dirty="0" smtClean="0">
                          <a:solidFill>
                            <a:srgbClr val="000000"/>
                          </a:solidFill>
                          <a:effectLst/>
                          <a:latin typeface="Calibri" panose="020F0502020204030204" pitchFamily="34" charset="0"/>
                        </a:rPr>
                        <a:t>Virginia </a:t>
                      </a:r>
                      <a:r>
                        <a:rPr lang="en-US" sz="1400" b="0" i="0" u="none" strike="noStrike" dirty="0">
                          <a:solidFill>
                            <a:srgbClr val="000000"/>
                          </a:solidFill>
                          <a:effectLst/>
                          <a:latin typeface="Calibri" panose="020F0502020204030204" pitchFamily="34" charset="0"/>
                        </a:rPr>
                        <a:t>Nurses Association</a:t>
                      </a:r>
                    </a:p>
                  </a:txBody>
                  <a:tcPr marL="9525" marR="9525" marT="9525" marB="0" anchor="b"/>
                </a:tc>
                <a:extLst>
                  <a:ext uri="{0D108BD9-81ED-4DB2-BD59-A6C34878D82A}">
                    <a16:rowId xmlns:a16="http://schemas.microsoft.com/office/drawing/2014/main" val="1616859846"/>
                  </a:ext>
                </a:extLst>
              </a:tr>
            </a:tbl>
          </a:graphicData>
        </a:graphic>
      </p:graphicFrame>
    </p:spTree>
    <p:extLst>
      <p:ext uri="{BB962C8B-B14F-4D97-AF65-F5344CB8AC3E}">
        <p14:creationId xmlns:p14="http://schemas.microsoft.com/office/powerpoint/2010/main" val="18802301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3"/>
          <p:cNvSpPr>
            <a:spLocks noGrp="1"/>
          </p:cNvSpPr>
          <p:nvPr>
            <p:ph type="title"/>
          </p:nvPr>
        </p:nvSpPr>
        <p:spPr/>
        <p:txBody>
          <a:bodyPr/>
          <a:lstStyle/>
          <a:p>
            <a:pPr algn="ctr"/>
            <a:r>
              <a:rPr lang="en-US" altLang="en-US" b="1" dirty="0" smtClean="0"/>
              <a:t>Roll Call</a:t>
            </a:r>
          </a:p>
        </p:txBody>
      </p:sp>
      <p:graphicFrame>
        <p:nvGraphicFramePr>
          <p:cNvPr id="6" name="Table 5"/>
          <p:cNvGraphicFramePr>
            <a:graphicFrameLocks noGrp="1"/>
          </p:cNvGraphicFramePr>
          <p:nvPr>
            <p:extLst>
              <p:ext uri="{D42A27DB-BD31-4B8C-83A1-F6EECF244321}">
                <p14:modId xmlns:p14="http://schemas.microsoft.com/office/powerpoint/2010/main" val="3980732713"/>
              </p:ext>
            </p:extLst>
          </p:nvPr>
        </p:nvGraphicFramePr>
        <p:xfrm>
          <a:off x="2133600" y="1219200"/>
          <a:ext cx="8077200" cy="2227820"/>
        </p:xfrm>
        <a:graphic>
          <a:graphicData uri="http://schemas.openxmlformats.org/drawingml/2006/table">
            <a:tbl>
              <a:tblPr firstRow="1" bandRow="1">
                <a:tableStyleId>{0E3FDE45-AF77-4B5C-9715-49D594BDF05E}</a:tableStyleId>
              </a:tblPr>
              <a:tblGrid>
                <a:gridCol w="3715512">
                  <a:extLst>
                    <a:ext uri="{9D8B030D-6E8A-4147-A177-3AD203B41FA5}">
                      <a16:colId xmlns:a16="http://schemas.microsoft.com/office/drawing/2014/main" val="4086270737"/>
                    </a:ext>
                  </a:extLst>
                </a:gridCol>
                <a:gridCol w="4361688">
                  <a:extLst>
                    <a:ext uri="{9D8B030D-6E8A-4147-A177-3AD203B41FA5}">
                      <a16:colId xmlns:a16="http://schemas.microsoft.com/office/drawing/2014/main" val="3659211937"/>
                    </a:ext>
                  </a:extLst>
                </a:gridCol>
              </a:tblGrid>
              <a:tr h="482840">
                <a:tc>
                  <a:txBody>
                    <a:bodyPr/>
                    <a:lstStyle/>
                    <a:p>
                      <a:pPr algn="l"/>
                      <a:r>
                        <a:rPr lang="en-US" sz="1600" dirty="0" smtClean="0"/>
                        <a:t>Work Group Member</a:t>
                      </a:r>
                      <a:endParaRPr lang="en-US" sz="1600" dirty="0">
                        <a:solidFill>
                          <a:srgbClr val="333399"/>
                        </a:solidFill>
                      </a:endParaRPr>
                    </a:p>
                  </a:txBody>
                  <a:tcPr marL="79653" marR="79653" marT="39822" marB="39822" anchor="ctr"/>
                </a:tc>
                <a:tc>
                  <a:txBody>
                    <a:bodyPr/>
                    <a:lstStyle/>
                    <a:p>
                      <a:pPr algn="l"/>
                      <a:r>
                        <a:rPr lang="en-US" sz="1600" b="1" kern="1200" dirty="0" smtClean="0">
                          <a:solidFill>
                            <a:schemeClr val="tx1"/>
                          </a:solidFill>
                          <a:latin typeface="+mn-lt"/>
                          <a:ea typeface="+mn-ea"/>
                          <a:cs typeface="+mn-cs"/>
                        </a:rPr>
                        <a:t>Organization or Agency</a:t>
                      </a:r>
                      <a:endParaRPr lang="en-US" sz="1600" b="1" kern="1200" dirty="0">
                        <a:solidFill>
                          <a:schemeClr val="tx1"/>
                        </a:solidFill>
                        <a:latin typeface="+mn-lt"/>
                        <a:ea typeface="+mn-ea"/>
                        <a:cs typeface="+mn-cs"/>
                      </a:endParaRPr>
                    </a:p>
                  </a:txBody>
                  <a:tcPr marL="79653" marR="79653" marT="39822" marB="39822" anchor="ctr"/>
                </a:tc>
                <a:extLst>
                  <a:ext uri="{0D108BD9-81ED-4DB2-BD59-A6C34878D82A}">
                    <a16:rowId xmlns:a16="http://schemas.microsoft.com/office/drawing/2014/main" val="3683240885"/>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Joseph Hilbert</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Office of Governmental and Regulatory Affairs, Department </a:t>
                      </a:r>
                      <a:r>
                        <a:rPr lang="en-US" sz="1400" b="0" i="0" u="none" strike="noStrike" dirty="0">
                          <a:solidFill>
                            <a:srgbClr val="000000"/>
                          </a:solidFill>
                          <a:effectLst/>
                          <a:latin typeface="Calibri" panose="020F0502020204030204" pitchFamily="34" charset="0"/>
                        </a:rPr>
                        <a:t>of Health</a:t>
                      </a:r>
                    </a:p>
                  </a:txBody>
                  <a:tcPr marL="9525" marR="9525" marT="9525" marB="0" anchor="b"/>
                </a:tc>
                <a:extLst>
                  <a:ext uri="{0D108BD9-81ED-4DB2-BD59-A6C34878D82A}">
                    <a16:rowId xmlns:a16="http://schemas.microsoft.com/office/drawing/2014/main" val="3648843352"/>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Heather Anderson</a:t>
                      </a:r>
                    </a:p>
                  </a:txBody>
                  <a:tcPr marL="9525" marR="9525" marT="9525" marB="0" anchor="b"/>
                </a:tc>
                <a:tc>
                  <a:txBody>
                    <a:bodyPr/>
                    <a:lstStyle/>
                    <a:p>
                      <a:pPr algn="l" fontAlgn="b"/>
                      <a:endParaRPr lang="en-US" sz="1400" b="0" i="0" u="none" strike="noStrike" dirty="0" smtClean="0">
                        <a:solidFill>
                          <a:srgbClr val="000000"/>
                        </a:solidFill>
                        <a:effectLst/>
                        <a:latin typeface="Calibri" panose="020F0502020204030204" pitchFamily="34" charset="0"/>
                      </a:endParaRPr>
                    </a:p>
                    <a:p>
                      <a:pPr algn="l" fontAlgn="b"/>
                      <a:r>
                        <a:rPr lang="en-US" sz="1400" b="0" i="0" u="none" strike="noStrike" dirty="0" smtClean="0">
                          <a:solidFill>
                            <a:srgbClr val="000000"/>
                          </a:solidFill>
                          <a:effectLst/>
                          <a:latin typeface="Calibri" panose="020F0502020204030204" pitchFamily="34" charset="0"/>
                        </a:rPr>
                        <a:t>Office of Health Equity, Department of Health</a:t>
                      </a:r>
                    </a:p>
                  </a:txBody>
                  <a:tcPr marL="9525" marR="9525" marT="9525" marB="0" anchor="b"/>
                </a:tc>
                <a:extLst>
                  <a:ext uri="{0D108BD9-81ED-4DB2-BD59-A6C34878D82A}">
                    <a16:rowId xmlns:a16="http://schemas.microsoft.com/office/drawing/2014/main" val="4014763123"/>
                  </a:ext>
                </a:extLst>
              </a:tr>
              <a:tr h="287102">
                <a:tc>
                  <a:txBody>
                    <a:bodyPr/>
                    <a:lstStyle/>
                    <a:p>
                      <a:pPr algn="l" fontAlgn="b"/>
                      <a:r>
                        <a:rPr lang="en-US" sz="1400" b="0" i="0" u="none" strike="noStrike" dirty="0" smtClean="0">
                          <a:solidFill>
                            <a:srgbClr val="000000"/>
                          </a:solidFill>
                          <a:effectLst/>
                          <a:latin typeface="Calibri" panose="020F0502020204030204" pitchFamily="34" charset="0"/>
                        </a:rPr>
                        <a:t>A. Carole Pratt</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r>
                        <a:rPr lang="en-US" sz="1400" b="0" i="0" u="none" strike="noStrike" dirty="0" smtClean="0">
                          <a:solidFill>
                            <a:srgbClr val="000000"/>
                          </a:solidFill>
                          <a:effectLst/>
                          <a:latin typeface="Calibri" panose="020F0502020204030204" pitchFamily="34" charset="0"/>
                        </a:rPr>
                        <a:t>Office of Governmental and Regulatory Affairs, Department of Health</a:t>
                      </a:r>
                    </a:p>
                  </a:txBody>
                  <a:tcPr marL="9525" marR="9525" marT="9525" marB="0" anchor="b"/>
                </a:tc>
                <a:extLst>
                  <a:ext uri="{0D108BD9-81ED-4DB2-BD59-A6C34878D82A}">
                    <a16:rowId xmlns:a16="http://schemas.microsoft.com/office/drawing/2014/main" val="1192601326"/>
                  </a:ext>
                </a:extLst>
              </a:tr>
              <a:tr h="319314">
                <a:tc>
                  <a:txBody>
                    <a:bodyPr/>
                    <a:lstStyle/>
                    <a:p>
                      <a:pPr algn="l" fontAlgn="b"/>
                      <a:r>
                        <a:rPr lang="en-US" sz="1400" b="0" i="0" u="none" strike="noStrike" dirty="0" smtClean="0">
                          <a:solidFill>
                            <a:srgbClr val="000000"/>
                          </a:solidFill>
                          <a:effectLst/>
                          <a:latin typeface="Calibri" panose="020F0502020204030204" pitchFamily="34" charset="0"/>
                        </a:rPr>
                        <a:t>Rebekah E. Allen</a:t>
                      </a:r>
                      <a:endParaRPr lang="en-US" sz="1400" b="0" i="0" u="none" strike="noStrike" dirty="0">
                        <a:solidFill>
                          <a:srgbClr val="000000"/>
                        </a:solidFill>
                        <a:effectLst/>
                        <a:latin typeface="Calibri" panose="020F0502020204030204" pitchFamily="34" charset="0"/>
                      </a:endParaRPr>
                    </a:p>
                  </a:txBody>
                  <a:tcPr marL="9525" marR="9525" marT="9525" marB="0" anchor="b"/>
                </a:tc>
                <a:tc>
                  <a:txBody>
                    <a:bodyPr/>
                    <a:lstStyle/>
                    <a:p>
                      <a:pPr algn="l" fontAlgn="b"/>
                      <a:endParaRPr lang="en-US" sz="1400" b="0" i="0" u="none" strike="noStrike" dirty="0" smtClean="0">
                        <a:solidFill>
                          <a:srgbClr val="000000"/>
                        </a:solidFill>
                        <a:effectLst/>
                        <a:latin typeface="Calibri" panose="020F0502020204030204" pitchFamily="34" charset="0"/>
                      </a:endParaRPr>
                    </a:p>
                    <a:p>
                      <a:pPr algn="l" fontAlgn="b"/>
                      <a:r>
                        <a:rPr lang="en-US" sz="1400" b="0" i="0" u="none" strike="noStrike" dirty="0" smtClean="0">
                          <a:solidFill>
                            <a:srgbClr val="000000"/>
                          </a:solidFill>
                          <a:effectLst/>
                          <a:latin typeface="Calibri" panose="020F0502020204030204" pitchFamily="34" charset="0"/>
                        </a:rPr>
                        <a:t>Office of Licensure and Certification, Department of Health</a:t>
                      </a:r>
                    </a:p>
                  </a:txBody>
                  <a:tcPr marL="9525" marR="9525" marT="9525" marB="0" anchor="b"/>
                </a:tc>
                <a:extLst>
                  <a:ext uri="{0D108BD9-81ED-4DB2-BD59-A6C34878D82A}">
                    <a16:rowId xmlns:a16="http://schemas.microsoft.com/office/drawing/2014/main" val="2847999597"/>
                  </a:ext>
                </a:extLst>
              </a:tr>
            </a:tbl>
          </a:graphicData>
        </a:graphic>
      </p:graphicFrame>
    </p:spTree>
    <p:extLst>
      <p:ext uri="{BB962C8B-B14F-4D97-AF65-F5344CB8AC3E}">
        <p14:creationId xmlns:p14="http://schemas.microsoft.com/office/powerpoint/2010/main" val="32372672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algn="ctr"/>
            <a:r>
              <a:rPr lang="en-US" altLang="en-US" sz="3200" b="1" dirty="0" smtClean="0"/>
              <a:t>Ch. 932 (2020 Acts of Assembly) Work Group - Agenda </a:t>
            </a:r>
            <a:endParaRPr lang="en-US" altLang="en-US" sz="3200" dirty="0" smtClean="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78629150"/>
              </p:ext>
            </p:extLst>
          </p:nvPr>
        </p:nvGraphicFramePr>
        <p:xfrm>
          <a:off x="609600" y="1143000"/>
          <a:ext cx="10668000" cy="2721414"/>
        </p:xfrm>
        <a:graphic>
          <a:graphicData uri="http://schemas.openxmlformats.org/drawingml/2006/table">
            <a:tbl>
              <a:tblPr bandRow="1">
                <a:tableStyleId>{68D230F3-CF80-4859-8CE7-A43EE81993B5}</a:tableStyleId>
              </a:tblPr>
              <a:tblGrid>
                <a:gridCol w="5334000">
                  <a:extLst>
                    <a:ext uri="{9D8B030D-6E8A-4147-A177-3AD203B41FA5}">
                      <a16:colId xmlns:a16="http://schemas.microsoft.com/office/drawing/2014/main" val="665998348"/>
                    </a:ext>
                  </a:extLst>
                </a:gridCol>
                <a:gridCol w="5334000">
                  <a:extLst>
                    <a:ext uri="{9D8B030D-6E8A-4147-A177-3AD203B41FA5}">
                      <a16:colId xmlns:a16="http://schemas.microsoft.com/office/drawing/2014/main" val="823977138"/>
                    </a:ext>
                  </a:extLst>
                </a:gridCol>
              </a:tblGrid>
              <a:tr h="0">
                <a:tc gridSpan="2">
                  <a:txBody>
                    <a:bodyPr/>
                    <a:lstStyle/>
                    <a:p>
                      <a:r>
                        <a:rPr lang="en-US" sz="1800" b="0" i="0" u="none" strike="noStrike" kern="1200" dirty="0" smtClean="0">
                          <a:solidFill>
                            <a:schemeClr val="tx1"/>
                          </a:solidFill>
                          <a:effectLst/>
                          <a:latin typeface="+mn-lt"/>
                          <a:ea typeface="+mn-ea"/>
                          <a:cs typeface="+mn-cs"/>
                        </a:rPr>
                        <a:t>Public Comment Period </a:t>
                      </a:r>
                    </a:p>
                    <a:p>
                      <a:endParaRPr lang="en-US" sz="1800" dirty="0"/>
                    </a:p>
                  </a:txBody>
                  <a:tcPr marL="80010" marR="80010" marT="40005" marB="40005"/>
                </a:tc>
                <a:tc hMerge="1">
                  <a:txBody>
                    <a:bodyPr/>
                    <a:lstStyle/>
                    <a:p>
                      <a:endParaRPr lang="en-US" sz="1600" dirty="0"/>
                    </a:p>
                  </a:txBody>
                  <a:tcPr marL="80010" marR="80010" marT="40005" marB="40005"/>
                </a:tc>
                <a:extLst>
                  <a:ext uri="{0D108BD9-81ED-4DB2-BD59-A6C34878D82A}">
                    <a16:rowId xmlns:a16="http://schemas.microsoft.com/office/drawing/2014/main" val="2951003351"/>
                  </a:ext>
                </a:extLst>
              </a:tr>
              <a:tr h="0">
                <a:tc>
                  <a:txBody>
                    <a:bodyPr/>
                    <a:lstStyle/>
                    <a:p>
                      <a:r>
                        <a:rPr lang="en-US" sz="1800" dirty="0" smtClean="0"/>
                        <a:t>Review of Recommendations To Be</a:t>
                      </a:r>
                      <a:r>
                        <a:rPr lang="en-US" sz="1800" baseline="0" dirty="0" smtClean="0"/>
                        <a:t> Voted Upon</a:t>
                      </a:r>
                      <a:endParaRPr lang="en-US" sz="1800" dirty="0"/>
                    </a:p>
                  </a:txBody>
                  <a:tcPr marL="80010" marR="80010" marT="40005" marB="4000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dirty="0" smtClean="0">
                          <a:effectLst/>
                        </a:rPr>
                        <a:t>Ms. Allen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dirty="0" smtClean="0">
                        <a:effectLst/>
                      </a:endParaRPr>
                    </a:p>
                  </a:txBody>
                  <a:tcPr marL="80010" marR="80010" marT="40005" marB="40005"/>
                </a:tc>
                <a:extLst>
                  <a:ext uri="{0D108BD9-81ED-4DB2-BD59-A6C34878D82A}">
                    <a16:rowId xmlns:a16="http://schemas.microsoft.com/office/drawing/2014/main" val="2208873645"/>
                  </a:ext>
                </a:extLst>
              </a:tr>
              <a:tr h="0">
                <a:tc>
                  <a:txBody>
                    <a:bodyPr/>
                    <a:lstStyle/>
                    <a:p>
                      <a:r>
                        <a:rPr lang="en-US" sz="1800" dirty="0" smtClean="0"/>
                        <a:t>Discussions of Next Steps</a:t>
                      </a:r>
                      <a:endParaRPr lang="en-US" sz="1800" dirty="0"/>
                    </a:p>
                  </a:txBody>
                  <a:tcPr marL="80010" marR="80010" marT="40005" marB="40005"/>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tx1"/>
                          </a:solidFill>
                          <a:effectLst/>
                          <a:latin typeface="+mn-lt"/>
                          <a:ea typeface="+mn-ea"/>
                          <a:cs typeface="+mn-cs"/>
                        </a:rPr>
                        <a:t>Ms. Allen, Dr. Pratt &amp; Work Group Members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b="0" dirty="0" smtClean="0">
                        <a:effectLst/>
                      </a:endParaRPr>
                    </a:p>
                  </a:txBody>
                  <a:tcPr marL="80010" marR="80010" marT="40005" marB="40005"/>
                </a:tc>
                <a:extLst>
                  <a:ext uri="{0D108BD9-81ED-4DB2-BD59-A6C34878D82A}">
                    <a16:rowId xmlns:a16="http://schemas.microsoft.com/office/drawing/2014/main" val="2280425700"/>
                  </a:ext>
                </a:extLst>
              </a:tr>
              <a:tr h="835464">
                <a:tc>
                  <a:txBody>
                    <a:bodyPr/>
                    <a:lstStyle/>
                    <a:p>
                      <a:r>
                        <a:rPr lang="en-US" sz="1800" dirty="0" smtClean="0"/>
                        <a:t>Other Business</a:t>
                      </a:r>
                      <a:endParaRPr lang="en-US" sz="1800" dirty="0"/>
                    </a:p>
                  </a:txBody>
                  <a:tcPr marL="80010" marR="80010" marT="40005" marB="40005"/>
                </a:tc>
                <a:tc>
                  <a:txBody>
                    <a:bodyPr/>
                    <a:lstStyle/>
                    <a:p>
                      <a:r>
                        <a:rPr lang="en-US" sz="1800" dirty="0" smtClean="0"/>
                        <a:t>Ms. Allen &amp; Dr. Pratt </a:t>
                      </a:r>
                      <a:endParaRPr lang="en-US" sz="1800" b="0" dirty="0" smtClean="0">
                        <a:effectLst/>
                      </a:endParaRPr>
                    </a:p>
                    <a:p>
                      <a:pPr rtl="0"/>
                      <a:endParaRPr lang="en-US" sz="1800" b="0" dirty="0" smtClean="0">
                        <a:effectLst/>
                      </a:endParaRPr>
                    </a:p>
                  </a:txBody>
                  <a:tcPr marL="80010" marR="80010" marT="40005" marB="40005"/>
                </a:tc>
                <a:extLst>
                  <a:ext uri="{0D108BD9-81ED-4DB2-BD59-A6C34878D82A}">
                    <a16:rowId xmlns:a16="http://schemas.microsoft.com/office/drawing/2014/main" val="1398211792"/>
                  </a:ext>
                </a:extLst>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Written Public Comment</a:t>
            </a:r>
            <a:endParaRPr lang="en-US" dirty="0"/>
          </a:p>
        </p:txBody>
      </p:sp>
      <p:sp>
        <p:nvSpPr>
          <p:cNvPr id="3" name="Content Placeholder 2"/>
          <p:cNvSpPr>
            <a:spLocks noGrp="1"/>
          </p:cNvSpPr>
          <p:nvPr>
            <p:ph idx="1"/>
          </p:nvPr>
        </p:nvSpPr>
        <p:spPr/>
        <p:txBody>
          <a:bodyPr/>
          <a:lstStyle/>
          <a:p>
            <a:pPr>
              <a:buFont typeface="Arial" panose="020B0604020202020204" pitchFamily="34" charset="0"/>
              <a:buChar char="•"/>
            </a:pPr>
            <a:r>
              <a:rPr lang="en-US" dirty="0" smtClean="0"/>
              <a:t>Written comments were emailed to members on Wednesday morning</a:t>
            </a:r>
          </a:p>
          <a:p>
            <a:pPr lvl="1">
              <a:buFont typeface="Arial" panose="020B0604020202020204" pitchFamily="34" charset="0"/>
              <a:buChar char="•"/>
            </a:pPr>
            <a:r>
              <a:rPr lang="en-US" dirty="0" smtClean="0"/>
              <a:t>Posted on OLC’s website at </a:t>
            </a:r>
            <a:r>
              <a:rPr lang="en-US" dirty="0">
                <a:hlinkClick r:id="rId2"/>
              </a:rPr>
              <a:t>https://www.vdh.virginia.gov/licensure-and-certification/laws-regulations-and-guidelines/current-legislative-work-groups-reports</a:t>
            </a:r>
            <a:r>
              <a:rPr lang="en-US" dirty="0" smtClean="0">
                <a:hlinkClick r:id="rId2"/>
              </a:rPr>
              <a:t>/</a:t>
            </a:r>
            <a:r>
              <a:rPr lang="en-US" dirty="0" smtClean="0"/>
              <a:t> under Ch. 932 (2020 Acts of Assembly) in the “Meetings” section</a:t>
            </a:r>
          </a:p>
          <a:p>
            <a:pPr>
              <a:buFont typeface="Arial" panose="020B0604020202020204" pitchFamily="34" charset="0"/>
              <a:buChar char="•"/>
            </a:pPr>
            <a:r>
              <a:rPr lang="en-US" dirty="0" smtClean="0"/>
              <a:t>As a reminder, a summary of written comments will be included in the work group’s final report</a:t>
            </a:r>
          </a:p>
          <a:p>
            <a:pPr>
              <a:buFont typeface="Arial" panose="020B0604020202020204" pitchFamily="34" charset="0"/>
              <a:buChar char="•"/>
            </a:pPr>
            <a:r>
              <a:rPr lang="en-US" dirty="0" smtClean="0"/>
              <a:t>Written comments should be sent to </a:t>
            </a:r>
            <a:r>
              <a:rPr lang="en-US" dirty="0" smtClean="0">
                <a:hlinkClick r:id="rId3"/>
              </a:rPr>
              <a:t>Rebekah.Allen@vdh.virginia.gov</a:t>
            </a:r>
            <a:r>
              <a:rPr lang="en-US" dirty="0" smtClean="0"/>
              <a:t> and </a:t>
            </a:r>
            <a:r>
              <a:rPr lang="en-US" dirty="0" smtClean="0">
                <a:hlinkClick r:id="rId4"/>
              </a:rPr>
              <a:t>Carole.Pratt@vdh.virginia.gov</a:t>
            </a:r>
            <a:endParaRPr lang="en-US" dirty="0" smtClean="0"/>
          </a:p>
        </p:txBody>
      </p:sp>
    </p:spTree>
    <p:extLst>
      <p:ext uri="{BB962C8B-B14F-4D97-AF65-F5344CB8AC3E}">
        <p14:creationId xmlns:p14="http://schemas.microsoft.com/office/powerpoint/2010/main" val="294301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Title 7"/>
          <p:cNvSpPr>
            <a:spLocks noGrp="1"/>
          </p:cNvSpPr>
          <p:nvPr>
            <p:ph type="title"/>
          </p:nvPr>
        </p:nvSpPr>
        <p:spPr/>
        <p:txBody>
          <a:bodyPr/>
          <a:lstStyle/>
          <a:p>
            <a:pPr algn="ctr"/>
            <a:r>
              <a:rPr lang="en-US" altLang="en-US" b="1" smtClean="0"/>
              <a:t>Public Comment Period</a:t>
            </a:r>
          </a:p>
        </p:txBody>
      </p:sp>
      <p:sp>
        <p:nvSpPr>
          <p:cNvPr id="118787" name="Content Placeholder 9"/>
          <p:cNvSpPr>
            <a:spLocks noGrp="1"/>
          </p:cNvSpPr>
          <p:nvPr>
            <p:ph idx="1"/>
          </p:nvPr>
        </p:nvSpPr>
        <p:spPr/>
        <p:txBody>
          <a:bodyPr/>
          <a:lstStyle/>
          <a:p>
            <a:pPr>
              <a:buFontTx/>
              <a:buChar char="•"/>
            </a:pPr>
            <a:r>
              <a:rPr lang="en-US" altLang="en-US" smtClean="0"/>
              <a:t>There is a two minute time limit for each person to speak.</a:t>
            </a:r>
          </a:p>
          <a:p>
            <a:pPr>
              <a:buFontTx/>
              <a:buChar char="•"/>
            </a:pPr>
            <a:r>
              <a:rPr lang="en-US" altLang="en-US" smtClean="0"/>
              <a:t>We will be calling from the list generated through registration. </a:t>
            </a:r>
          </a:p>
          <a:p>
            <a:pPr>
              <a:buFontTx/>
              <a:buChar char="•"/>
            </a:pPr>
            <a:r>
              <a:rPr lang="en-US" altLang="en-US" smtClean="0"/>
              <a:t>After the 2 minute public comment limit is reached we will let you complete the sentence and will mute you and move on to the next attendee. </a:t>
            </a:r>
          </a:p>
          <a:p>
            <a:pPr>
              <a:buFontTx/>
              <a:buChar char="•"/>
            </a:pPr>
            <a:r>
              <a:rPr lang="en-US" altLang="en-US" smtClean="0"/>
              <a:t>We will call the name of the person on list and also the name of the person  is next on the list.</a:t>
            </a:r>
          </a:p>
          <a:p>
            <a:pPr>
              <a:buFontTx/>
              <a:buChar char="•"/>
            </a:pPr>
            <a:endParaRPr lang="en-US" altLang="en-US" smtClean="0"/>
          </a:p>
          <a:p>
            <a:pPr>
              <a:buFontTx/>
              <a:buChar char="•"/>
            </a:pPr>
            <a:endParaRPr lang="en-US" altLang="en-US"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Recommendations To Be Voted Upon</a:t>
            </a:r>
            <a:endParaRPr lang="en-US" dirty="0"/>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23930546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18957</TotalTime>
  <Words>2214</Words>
  <Application>Microsoft Office PowerPoint</Application>
  <PresentationFormat>Widescreen</PresentationFormat>
  <Paragraphs>200</Paragraphs>
  <Slides>25</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25</vt:i4>
      </vt:variant>
    </vt:vector>
  </HeadingPairs>
  <TitlesOfParts>
    <vt:vector size="29" baseType="lpstr">
      <vt:lpstr>Arial</vt:lpstr>
      <vt:lpstr>Calibri</vt:lpstr>
      <vt:lpstr>Trebuchet MS</vt:lpstr>
      <vt:lpstr>Default Design</vt:lpstr>
      <vt:lpstr>Welcome to the Ch. 932 (2020 Acts of Assembly) Work Group Meeting September 30, 2020 1:00 p.m.</vt:lpstr>
      <vt:lpstr>Call to Order and Welcome</vt:lpstr>
      <vt:lpstr>Roll Call</vt:lpstr>
      <vt:lpstr>Roll Call</vt:lpstr>
      <vt:lpstr>Roll Call</vt:lpstr>
      <vt:lpstr>Ch. 932 (2020 Acts of Assembly) Work Group - Agenda </vt:lpstr>
      <vt:lpstr>Written Public Comment</vt:lpstr>
      <vt:lpstr>Public Comment Period</vt:lpstr>
      <vt:lpstr>Review of Recommendations To Be Voted Upon</vt:lpstr>
      <vt:lpstr>What We Discussed Last Meeting</vt:lpstr>
      <vt:lpstr>Potential Recommendations to Date</vt:lpstr>
      <vt:lpstr>Potential Recommendations to Date (cont.)</vt:lpstr>
      <vt:lpstr>Potential Recommendations to Date (cont.)</vt:lpstr>
      <vt:lpstr>Potential Recommendations to Date (cont.)</vt:lpstr>
      <vt:lpstr>Potential Recommendations to Date (cont.)</vt:lpstr>
      <vt:lpstr>Potential Recommendations to Date (cont.)</vt:lpstr>
      <vt:lpstr>Potential Recommendations to Date (cont.)</vt:lpstr>
      <vt:lpstr>Potential Recommendations to Date (cont.)</vt:lpstr>
      <vt:lpstr>Potential Recommendations to Date (cont.)</vt:lpstr>
      <vt:lpstr>Potential Recommendations to Date (cont.)</vt:lpstr>
      <vt:lpstr>Next Steps</vt:lpstr>
      <vt:lpstr>Voting on Recommendations</vt:lpstr>
      <vt:lpstr>Recommendation Voting &amp; Report Timeline</vt:lpstr>
      <vt:lpstr>Other business</vt:lpstr>
      <vt:lpstr>adjourn</vt:lpstr>
    </vt:vector>
  </TitlesOfParts>
  <Company>VDH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rstepanek</dc:creator>
  <cp:lastModifiedBy>Rebekah E. Allen</cp:lastModifiedBy>
  <cp:revision>163</cp:revision>
  <cp:lastPrinted>2017-09-25T17:37:12Z</cp:lastPrinted>
  <dcterms:created xsi:type="dcterms:W3CDTF">2008-08-05T14:53:59Z</dcterms:created>
  <dcterms:modified xsi:type="dcterms:W3CDTF">2020-09-30T16:53:01Z</dcterms:modified>
</cp:coreProperties>
</file>