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9" r:id="rId2"/>
    <p:sldId id="315" r:id="rId3"/>
    <p:sldId id="262" r:id="rId4"/>
    <p:sldId id="318" r:id="rId5"/>
    <p:sldId id="319" r:id="rId6"/>
    <p:sldId id="263" r:id="rId7"/>
    <p:sldId id="268" r:id="rId8"/>
    <p:sldId id="374" r:id="rId9"/>
    <p:sldId id="382" r:id="rId10"/>
    <p:sldId id="383" r:id="rId11"/>
    <p:sldId id="384" r:id="rId12"/>
    <p:sldId id="385" r:id="rId13"/>
    <p:sldId id="386" r:id="rId14"/>
    <p:sldId id="387" r:id="rId15"/>
    <p:sldId id="381" r:id="rId16"/>
    <p:sldId id="373" r:id="rId17"/>
    <p:sldId id="393" r:id="rId18"/>
    <p:sldId id="390" r:id="rId19"/>
    <p:sldId id="400" r:id="rId20"/>
    <p:sldId id="401" r:id="rId21"/>
    <p:sldId id="402" r:id="rId22"/>
    <p:sldId id="404" r:id="rId23"/>
    <p:sldId id="403" r:id="rId24"/>
    <p:sldId id="405" r:id="rId25"/>
    <p:sldId id="406" r:id="rId26"/>
    <p:sldId id="407" r:id="rId27"/>
    <p:sldId id="408" r:id="rId28"/>
    <p:sldId id="378" r:id="rId29"/>
    <p:sldId id="396" r:id="rId30"/>
    <p:sldId id="397" r:id="rId31"/>
    <p:sldId id="398" r:id="rId32"/>
    <p:sldId id="399" r:id="rId33"/>
    <p:sldId id="395" r:id="rId34"/>
    <p:sldId id="394" r:id="rId35"/>
    <p:sldId id="379" r:id="rId36"/>
    <p:sldId id="375" r:id="rId37"/>
    <p:sldId id="376" r:id="rId3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4D4D4D"/>
    <a:srgbClr val="CDCDDA"/>
    <a:srgbClr val="333399"/>
    <a:srgbClr val="E5F9FF"/>
    <a:srgbClr val="CCCCFF"/>
    <a:srgbClr val="777777"/>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74" autoAdjust="0"/>
    <p:restoredTop sz="84307" autoAdjust="0"/>
  </p:normalViewPr>
  <p:slideViewPr>
    <p:cSldViewPr>
      <p:cViewPr varScale="1">
        <p:scale>
          <a:sx n="33" d="100"/>
          <a:sy n="33" d="100"/>
        </p:scale>
        <p:origin x="78" y="52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34240A05-A3B5-4289-A5A3-1379E1C01543}" type="datetimeFigureOut">
              <a:rPr lang="en-US"/>
              <a:pPr>
                <a:defRPr/>
              </a:pPr>
              <a:t>10/14/2020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4BA7C46E-031F-49CC-A1B4-4280F58C70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F952C0-4C21-4B66-8573-0AB93E7AC2EC}"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2545D0-39C3-4BBD-8484-23D653704331}" type="slidenum">
              <a:rPr lang="en-US" altLang="en-US" smtClean="0"/>
              <a:pPr/>
              <a:t>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2545D0-39C3-4BBD-8484-23D653704331}" type="slidenum">
              <a:rPr lang="en-US" altLang="en-US" smtClean="0"/>
              <a:pPr/>
              <a:t>4</a:t>
            </a:fld>
            <a:endParaRPr lang="en-US" altLang="en-US" smtClean="0"/>
          </a:p>
        </p:txBody>
      </p:sp>
    </p:spTree>
    <p:extLst>
      <p:ext uri="{BB962C8B-B14F-4D97-AF65-F5344CB8AC3E}">
        <p14:creationId xmlns:p14="http://schemas.microsoft.com/office/powerpoint/2010/main" val="3892231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2545D0-39C3-4BBD-8484-23D653704331}" type="slidenum">
              <a:rPr lang="en-US" altLang="en-US" smtClean="0"/>
              <a:pPr/>
              <a:t>5</a:t>
            </a:fld>
            <a:endParaRPr lang="en-US" altLang="en-US" smtClean="0"/>
          </a:p>
        </p:txBody>
      </p:sp>
    </p:spTree>
    <p:extLst>
      <p:ext uri="{BB962C8B-B14F-4D97-AF65-F5344CB8AC3E}">
        <p14:creationId xmlns:p14="http://schemas.microsoft.com/office/powerpoint/2010/main" val="3655550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4ED4D5-F8C5-4B85-BE2B-97F7E73E7B93}" type="slidenum">
              <a:rPr lang="en-US" altLang="en-US" smtClean="0"/>
              <a:pPr/>
              <a:t>7</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Veto overridden</a:t>
            </a:r>
            <a:r>
              <a:rPr lang="en-US" baseline="0" dirty="0" smtClean="0"/>
              <a:t> by 2/3 vote of each house</a:t>
            </a:r>
          </a:p>
          <a:p>
            <a:pPr marL="171450" indent="-171450">
              <a:buFont typeface="Arial" panose="020B0604020202020204" pitchFamily="34" charset="0"/>
              <a:buChar char="•"/>
            </a:pPr>
            <a:r>
              <a:rPr lang="en-US" baseline="0" dirty="0" smtClean="0"/>
              <a:t>Amendments:</a:t>
            </a:r>
          </a:p>
          <a:p>
            <a:pPr marL="628650" lvl="1" indent="-171450">
              <a:buFont typeface="Arial" panose="020B0604020202020204" pitchFamily="34" charset="0"/>
              <a:buChar char="•"/>
            </a:pPr>
            <a:r>
              <a:rPr lang="en-US" baseline="0" dirty="0" smtClean="0"/>
              <a:t>Agree with all: simple majority in both houses, bill becomes law</a:t>
            </a:r>
          </a:p>
          <a:p>
            <a:pPr marL="628650" lvl="1" indent="-171450">
              <a:buFont typeface="Arial" panose="020B0604020202020204" pitchFamily="34" charset="0"/>
              <a:buChar char="•"/>
            </a:pPr>
            <a:r>
              <a:rPr lang="en-US" baseline="0" dirty="0" smtClean="0"/>
              <a:t>Agree with some: simple majority with both houses in agreement, then reenrolled bill sent to </a:t>
            </a:r>
            <a:r>
              <a:rPr lang="en-US" baseline="0" dirty="0" err="1" smtClean="0"/>
              <a:t>Gov</a:t>
            </a:r>
            <a:r>
              <a:rPr lang="en-US" baseline="0" dirty="0" smtClean="0"/>
              <a:t> with those agreed upon amendments</a:t>
            </a:r>
          </a:p>
          <a:p>
            <a:pPr marL="628650" lvl="1" indent="-171450">
              <a:buFont typeface="Arial" panose="020B0604020202020204" pitchFamily="34" charset="0"/>
              <a:buChar char="•"/>
            </a:pPr>
            <a:r>
              <a:rPr lang="en-US" baseline="0" dirty="0" smtClean="0"/>
              <a:t>Agree with none: 2/3 vote in both houses to send original bill back to </a:t>
            </a:r>
            <a:r>
              <a:rPr lang="en-US" baseline="0" dirty="0" err="1" smtClean="0"/>
              <a:t>Gov</a:t>
            </a:r>
            <a:endParaRPr lang="en-US" baseline="0" dirty="0" smtClean="0"/>
          </a:p>
          <a:p>
            <a:pPr marL="628650" lvl="1" indent="-171450">
              <a:buFont typeface="Arial" panose="020B0604020202020204" pitchFamily="34" charset="0"/>
              <a:buChar char="•"/>
            </a:pPr>
            <a:r>
              <a:rPr lang="en-US" baseline="0" dirty="0" smtClean="0"/>
              <a:t>Both House and Senate want to amend but cannot agree on which amendments: original bill sent back to </a:t>
            </a:r>
            <a:r>
              <a:rPr lang="en-US" baseline="0" dirty="0" err="1" smtClean="0"/>
              <a:t>Gov</a:t>
            </a:r>
            <a:endParaRPr lang="en-US" dirty="0"/>
          </a:p>
        </p:txBody>
      </p:sp>
      <p:sp>
        <p:nvSpPr>
          <p:cNvPr id="4" name="Slide Number Placeholder 3"/>
          <p:cNvSpPr>
            <a:spLocks noGrp="1"/>
          </p:cNvSpPr>
          <p:nvPr>
            <p:ph type="sldNum" sz="quarter" idx="10"/>
          </p:nvPr>
        </p:nvSpPr>
        <p:spPr/>
        <p:txBody>
          <a:bodyPr/>
          <a:lstStyle/>
          <a:p>
            <a:pPr>
              <a:defRPr/>
            </a:pPr>
            <a:fld id="{4BA7C46E-031F-49CC-A1B4-4280F58C70D8}" type="slidenum">
              <a:rPr lang="en-US" smtClean="0"/>
              <a:pPr>
                <a:defRPr/>
              </a:pPr>
              <a:t>15</a:t>
            </a:fld>
            <a:endParaRPr lang="en-US"/>
          </a:p>
        </p:txBody>
      </p:sp>
    </p:spTree>
    <p:extLst>
      <p:ext uri="{BB962C8B-B14F-4D97-AF65-F5344CB8AC3E}">
        <p14:creationId xmlns:p14="http://schemas.microsoft.com/office/powerpoint/2010/main" val="4100904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A7C46E-031F-49CC-A1B4-4280F58C70D8}" type="slidenum">
              <a:rPr lang="en-US" smtClean="0"/>
              <a:pPr>
                <a:defRPr/>
              </a:pPr>
              <a:t>16</a:t>
            </a:fld>
            <a:endParaRPr lang="en-US"/>
          </a:p>
        </p:txBody>
      </p:sp>
    </p:spTree>
    <p:extLst>
      <p:ext uri="{BB962C8B-B14F-4D97-AF65-F5344CB8AC3E}">
        <p14:creationId xmlns:p14="http://schemas.microsoft.com/office/powerpoint/2010/main" val="133945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9888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1107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62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307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555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133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29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861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39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043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3523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hf sldNum="0" hdr="0" ftr="0" dt="0"/>
  <p:txStyles>
    <p:titleStyle>
      <a:lvl1pPr algn="l" rtl="0" eaLnBrk="0" fontAlgn="base" hangingPunct="0">
        <a:spcBef>
          <a:spcPct val="0"/>
        </a:spcBef>
        <a:spcAft>
          <a:spcPct val="0"/>
        </a:spcAft>
        <a:defRPr sz="3600">
          <a:solidFill>
            <a:srgbClr val="003366"/>
          </a:solidFill>
          <a:latin typeface="+mj-lt"/>
          <a:ea typeface="+mj-ea"/>
          <a:cs typeface="+mj-cs"/>
        </a:defRPr>
      </a:lvl1pPr>
      <a:lvl2pPr algn="l" rtl="0" eaLnBrk="0" fontAlgn="base" hangingPunct="0">
        <a:spcBef>
          <a:spcPct val="0"/>
        </a:spcBef>
        <a:spcAft>
          <a:spcPct val="0"/>
        </a:spcAft>
        <a:defRPr sz="3600">
          <a:solidFill>
            <a:srgbClr val="003366"/>
          </a:solidFill>
          <a:latin typeface="Trebuchet MS" pitchFamily="34" charset="0"/>
        </a:defRPr>
      </a:lvl2pPr>
      <a:lvl3pPr algn="l" rtl="0" eaLnBrk="0" fontAlgn="base" hangingPunct="0">
        <a:spcBef>
          <a:spcPct val="0"/>
        </a:spcBef>
        <a:spcAft>
          <a:spcPct val="0"/>
        </a:spcAft>
        <a:defRPr sz="3600">
          <a:solidFill>
            <a:srgbClr val="003366"/>
          </a:solidFill>
          <a:latin typeface="Trebuchet MS" pitchFamily="34" charset="0"/>
        </a:defRPr>
      </a:lvl3pPr>
      <a:lvl4pPr algn="l" rtl="0" eaLnBrk="0" fontAlgn="base" hangingPunct="0">
        <a:spcBef>
          <a:spcPct val="0"/>
        </a:spcBef>
        <a:spcAft>
          <a:spcPct val="0"/>
        </a:spcAft>
        <a:defRPr sz="3600">
          <a:solidFill>
            <a:srgbClr val="003366"/>
          </a:solidFill>
          <a:latin typeface="Trebuchet MS" pitchFamily="34" charset="0"/>
        </a:defRPr>
      </a:lvl4pPr>
      <a:lvl5pPr algn="l" rtl="0" eaLnBrk="0" fontAlgn="base" hangingPunct="0">
        <a:spcBef>
          <a:spcPct val="0"/>
        </a:spcBef>
        <a:spcAft>
          <a:spcPct val="0"/>
        </a:spcAft>
        <a:defRPr sz="3600">
          <a:solidFill>
            <a:srgbClr val="003366"/>
          </a:solidFill>
          <a:latin typeface="Trebuchet MS" pitchFamily="34" charset="0"/>
        </a:defRPr>
      </a:lvl5pPr>
      <a:lvl6pPr marL="457200" algn="l" rtl="0" fontAlgn="base">
        <a:spcBef>
          <a:spcPct val="0"/>
        </a:spcBef>
        <a:spcAft>
          <a:spcPct val="0"/>
        </a:spcAft>
        <a:defRPr sz="3600">
          <a:solidFill>
            <a:srgbClr val="003366"/>
          </a:solidFill>
          <a:latin typeface="Trebuchet MS" pitchFamily="34" charset="0"/>
        </a:defRPr>
      </a:lvl6pPr>
      <a:lvl7pPr marL="914400" algn="l" rtl="0" fontAlgn="base">
        <a:spcBef>
          <a:spcPct val="0"/>
        </a:spcBef>
        <a:spcAft>
          <a:spcPct val="0"/>
        </a:spcAft>
        <a:defRPr sz="3600">
          <a:solidFill>
            <a:srgbClr val="003366"/>
          </a:solidFill>
          <a:latin typeface="Trebuchet MS" pitchFamily="34" charset="0"/>
        </a:defRPr>
      </a:lvl7pPr>
      <a:lvl8pPr marL="1371600" algn="l" rtl="0" fontAlgn="base">
        <a:spcBef>
          <a:spcPct val="0"/>
        </a:spcBef>
        <a:spcAft>
          <a:spcPct val="0"/>
        </a:spcAft>
        <a:defRPr sz="3600">
          <a:solidFill>
            <a:srgbClr val="003366"/>
          </a:solidFill>
          <a:latin typeface="Trebuchet MS" pitchFamily="34" charset="0"/>
        </a:defRPr>
      </a:lvl8pPr>
      <a:lvl9pPr marL="1828800" algn="l" rtl="0" fontAlgn="base">
        <a:spcBef>
          <a:spcPct val="0"/>
        </a:spcBef>
        <a:spcAft>
          <a:spcPct val="0"/>
        </a:spcAft>
        <a:defRPr sz="3600">
          <a:solidFill>
            <a:srgbClr val="003366"/>
          </a:solidFill>
          <a:latin typeface="Trebuchet MS" pitchFamily="34" charset="0"/>
        </a:defRPr>
      </a:lvl9pPr>
    </p:titleStyle>
    <p:bodyStyle>
      <a:lvl1pPr marL="342900" indent="-342900" algn="l" rtl="0" eaLnBrk="0" fontAlgn="base" hangingPunct="0">
        <a:spcBef>
          <a:spcPct val="20000"/>
        </a:spcBef>
        <a:spcAft>
          <a:spcPct val="0"/>
        </a:spcAft>
        <a:defRPr sz="24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400">
          <a:solidFill>
            <a:srgbClr val="777777"/>
          </a:solidFill>
          <a:latin typeface="+mn-lt"/>
        </a:defRPr>
      </a:lvl2pPr>
      <a:lvl3pPr marL="1143000" indent="-228600" algn="l" rtl="0" eaLnBrk="0" fontAlgn="base" hangingPunct="0">
        <a:spcBef>
          <a:spcPct val="20000"/>
        </a:spcBef>
        <a:spcAft>
          <a:spcPct val="0"/>
        </a:spcAft>
        <a:buChar char="•"/>
        <a:defRPr sz="2400">
          <a:solidFill>
            <a:srgbClr val="777777"/>
          </a:solidFill>
          <a:latin typeface="+mn-lt"/>
        </a:defRPr>
      </a:lvl3pPr>
      <a:lvl4pPr marL="1600200" indent="-228600" algn="l" rtl="0" eaLnBrk="0" fontAlgn="base" hangingPunct="0">
        <a:spcBef>
          <a:spcPct val="20000"/>
        </a:spcBef>
        <a:spcAft>
          <a:spcPct val="0"/>
        </a:spcAft>
        <a:buChar char="•"/>
        <a:defRPr sz="2400">
          <a:solidFill>
            <a:srgbClr val="777777"/>
          </a:solidFill>
          <a:latin typeface="+mn-lt"/>
        </a:defRPr>
      </a:lvl4pPr>
      <a:lvl5pPr marL="2057400" indent="-228600" algn="l" rtl="0" eaLnBrk="0" fontAlgn="base" hangingPunct="0">
        <a:spcBef>
          <a:spcPct val="20000"/>
        </a:spcBef>
        <a:spcAft>
          <a:spcPct val="0"/>
        </a:spcAft>
        <a:buChar char="•"/>
        <a:defRPr sz="2400">
          <a:solidFill>
            <a:srgbClr val="777777"/>
          </a:solidFill>
          <a:latin typeface="+mn-lt"/>
        </a:defRPr>
      </a:lvl5pPr>
      <a:lvl6pPr marL="2514600" indent="-228600" algn="l" rtl="0" fontAlgn="base">
        <a:spcBef>
          <a:spcPct val="20000"/>
        </a:spcBef>
        <a:spcAft>
          <a:spcPct val="0"/>
        </a:spcAft>
        <a:buChar char="•"/>
        <a:defRPr sz="2400">
          <a:solidFill>
            <a:srgbClr val="777777"/>
          </a:solidFill>
          <a:latin typeface="+mn-lt"/>
        </a:defRPr>
      </a:lvl6pPr>
      <a:lvl7pPr marL="2971800" indent="-228600" algn="l" rtl="0" fontAlgn="base">
        <a:spcBef>
          <a:spcPct val="20000"/>
        </a:spcBef>
        <a:spcAft>
          <a:spcPct val="0"/>
        </a:spcAft>
        <a:buChar char="•"/>
        <a:defRPr sz="2400">
          <a:solidFill>
            <a:srgbClr val="777777"/>
          </a:solidFill>
          <a:latin typeface="+mn-lt"/>
        </a:defRPr>
      </a:lvl7pPr>
      <a:lvl8pPr marL="3429000" indent="-228600" algn="l" rtl="0" fontAlgn="base">
        <a:spcBef>
          <a:spcPct val="20000"/>
        </a:spcBef>
        <a:spcAft>
          <a:spcPct val="0"/>
        </a:spcAft>
        <a:buChar char="•"/>
        <a:defRPr sz="2400">
          <a:solidFill>
            <a:srgbClr val="777777"/>
          </a:solidFill>
          <a:latin typeface="+mn-lt"/>
        </a:defRPr>
      </a:lvl8pPr>
      <a:lvl9pPr marL="3886200" indent="-228600" algn="l" rtl="0" fontAlgn="base">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ebekah.Allen@vdh.virginia.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914400" y="381000"/>
            <a:ext cx="10363200" cy="1470025"/>
          </a:xfrm>
        </p:spPr>
        <p:txBody>
          <a:bodyPr/>
          <a:lstStyle/>
          <a:p>
            <a:pPr algn="ctr"/>
            <a:r>
              <a:rPr lang="en-US" altLang="en-US" sz="3200" b="1" dirty="0" smtClean="0"/>
              <a:t>Welcome to the Regulatory Advisory Panel</a:t>
            </a:r>
            <a:br>
              <a:rPr lang="en-US" altLang="en-US" sz="3200" b="1" dirty="0" smtClean="0"/>
            </a:br>
            <a:r>
              <a:rPr lang="en-US" altLang="en-US" sz="3200" b="1" dirty="0" smtClean="0"/>
              <a:t>12VAC5-371 &amp; 12VAC5-391</a:t>
            </a:r>
            <a:br>
              <a:rPr lang="en-US" altLang="en-US" sz="3200" b="1" dirty="0" smtClean="0"/>
            </a:br>
            <a:r>
              <a:rPr lang="en-US" altLang="en-US" sz="3200" b="1" dirty="0" smtClean="0"/>
              <a:t>October 14, 2020 3:30 </a:t>
            </a:r>
            <a:r>
              <a:rPr lang="en-US" altLang="en-US" sz="3200" b="1" dirty="0"/>
              <a:t>p</a:t>
            </a:r>
            <a:r>
              <a:rPr lang="en-US" altLang="en-US" sz="3200" b="1" dirty="0" smtClean="0"/>
              <a:t>.m.</a:t>
            </a:r>
          </a:p>
        </p:txBody>
      </p:sp>
      <p:pic>
        <p:nvPicPr>
          <p:cNvPr id="2765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51025"/>
            <a:ext cx="623888"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5572125"/>
            <a:ext cx="6005513"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Box 4"/>
          <p:cNvSpPr txBox="1">
            <a:spLocks noChangeArrowheads="1"/>
          </p:cNvSpPr>
          <p:nvPr/>
        </p:nvSpPr>
        <p:spPr bwMode="auto">
          <a:xfrm>
            <a:off x="1600200" y="2087563"/>
            <a:ext cx="9677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400">
                <a:solidFill>
                  <a:srgbClr val="4D4D4D"/>
                </a:solidFill>
                <a:latin typeface="Trebuchet MS" panose="020B0603020202020204" pitchFamily="34" charset="0"/>
              </a:defRPr>
            </a:lvl1pPr>
            <a:lvl2pPr marL="742950" indent="-285750">
              <a:spcBef>
                <a:spcPct val="20000"/>
              </a:spcBef>
              <a:buChar char="•"/>
              <a:defRPr sz="2400">
                <a:solidFill>
                  <a:srgbClr val="777777"/>
                </a:solidFill>
                <a:latin typeface="Trebuchet MS" panose="020B0603020202020204" pitchFamily="34" charset="0"/>
              </a:defRPr>
            </a:lvl2pPr>
            <a:lvl3pPr marL="1143000" indent="-228600">
              <a:spcBef>
                <a:spcPct val="20000"/>
              </a:spcBef>
              <a:buChar char="•"/>
              <a:defRPr sz="2400">
                <a:solidFill>
                  <a:srgbClr val="777777"/>
                </a:solidFill>
                <a:latin typeface="Trebuchet MS" panose="020B0603020202020204" pitchFamily="34" charset="0"/>
              </a:defRPr>
            </a:lvl3pPr>
            <a:lvl4pPr marL="1600200" indent="-228600">
              <a:spcBef>
                <a:spcPct val="20000"/>
              </a:spcBef>
              <a:buChar char="•"/>
              <a:defRPr sz="2400">
                <a:solidFill>
                  <a:srgbClr val="777777"/>
                </a:solidFill>
                <a:latin typeface="Trebuchet MS" panose="020B0603020202020204" pitchFamily="34" charset="0"/>
              </a:defRPr>
            </a:lvl4pPr>
            <a:lvl5pPr marL="2057400" indent="-228600">
              <a:spcBef>
                <a:spcPct val="20000"/>
              </a:spcBef>
              <a:buChar char="•"/>
              <a:defRPr sz="2400">
                <a:solidFill>
                  <a:srgbClr val="777777"/>
                </a:solidFill>
                <a:latin typeface="Trebuchet MS" panose="020B0603020202020204" pitchFamily="34" charset="0"/>
              </a:defRPr>
            </a:lvl5pPr>
            <a:lvl6pPr marL="2514600" indent="-228600" eaLnBrk="0" fontAlgn="base" hangingPunct="0">
              <a:spcBef>
                <a:spcPct val="20000"/>
              </a:spcBef>
              <a:spcAft>
                <a:spcPct val="0"/>
              </a:spcAft>
              <a:buChar char="•"/>
              <a:defRPr sz="2400">
                <a:solidFill>
                  <a:srgbClr val="777777"/>
                </a:solidFill>
                <a:latin typeface="Trebuchet MS" panose="020B0603020202020204" pitchFamily="34" charset="0"/>
              </a:defRPr>
            </a:lvl6pPr>
            <a:lvl7pPr marL="2971800" indent="-228600" eaLnBrk="0" fontAlgn="base" hangingPunct="0">
              <a:spcBef>
                <a:spcPct val="20000"/>
              </a:spcBef>
              <a:spcAft>
                <a:spcPct val="0"/>
              </a:spcAft>
              <a:buChar char="•"/>
              <a:defRPr sz="2400">
                <a:solidFill>
                  <a:srgbClr val="777777"/>
                </a:solidFill>
                <a:latin typeface="Trebuchet MS" panose="020B0603020202020204" pitchFamily="34" charset="0"/>
              </a:defRPr>
            </a:lvl7pPr>
            <a:lvl8pPr marL="3429000" indent="-228600" eaLnBrk="0" fontAlgn="base" hangingPunct="0">
              <a:spcBef>
                <a:spcPct val="20000"/>
              </a:spcBef>
              <a:spcAft>
                <a:spcPct val="0"/>
              </a:spcAft>
              <a:buChar char="•"/>
              <a:defRPr sz="2400">
                <a:solidFill>
                  <a:srgbClr val="777777"/>
                </a:solidFill>
                <a:latin typeface="Trebuchet MS" panose="020B0603020202020204" pitchFamily="34" charset="0"/>
              </a:defRPr>
            </a:lvl8pPr>
            <a:lvl9pPr marL="3886200" indent="-228600" eaLnBrk="0" fontAlgn="base" hangingPunct="0">
              <a:spcBef>
                <a:spcPct val="20000"/>
              </a:spcBef>
              <a:spcAft>
                <a:spcPct val="0"/>
              </a:spcAft>
              <a:buChar char="•"/>
              <a:defRPr sz="2400">
                <a:solidFill>
                  <a:srgbClr val="777777"/>
                </a:solidFill>
                <a:latin typeface="Trebuchet MS" panose="020B0603020202020204" pitchFamily="34" charset="0"/>
              </a:defRPr>
            </a:lvl9pPr>
          </a:lstStyle>
          <a:p>
            <a:pPr>
              <a:spcBef>
                <a:spcPct val="0"/>
              </a:spcBef>
            </a:pPr>
            <a:r>
              <a:rPr lang="en-US" altLang="en-US" sz="1800" dirty="0">
                <a:solidFill>
                  <a:schemeClr val="tx1"/>
                </a:solidFill>
                <a:latin typeface="Arial" panose="020B0604020202020204" pitchFamily="34" charset="0"/>
              </a:rPr>
              <a:t>To ensure an orderly </a:t>
            </a:r>
            <a:r>
              <a:rPr lang="en-US" altLang="en-US" sz="1800" dirty="0" smtClean="0">
                <a:solidFill>
                  <a:schemeClr val="tx1"/>
                </a:solidFill>
                <a:latin typeface="Arial" panose="020B0604020202020204" pitchFamily="34" charset="0"/>
              </a:rPr>
              <a:t>meeting, </a:t>
            </a:r>
            <a:r>
              <a:rPr lang="en-US" altLang="en-US" sz="1800" dirty="0">
                <a:solidFill>
                  <a:schemeClr val="tx1"/>
                </a:solidFill>
                <a:latin typeface="Arial" panose="020B0604020202020204" pitchFamily="34" charset="0"/>
              </a:rPr>
              <a:t>all attendees have been muted. We will allow 5 minutes at the start of the meeting for everyone to log on and begin at </a:t>
            </a:r>
            <a:r>
              <a:rPr lang="en-US" altLang="en-US" sz="1800" dirty="0" smtClean="0">
                <a:solidFill>
                  <a:schemeClr val="tx1"/>
                </a:solidFill>
                <a:latin typeface="Arial" panose="020B0604020202020204" pitchFamily="34" charset="0"/>
              </a:rPr>
              <a:t>3:35 </a:t>
            </a:r>
            <a:r>
              <a:rPr lang="en-US" altLang="en-US" sz="1800" dirty="0">
                <a:solidFill>
                  <a:schemeClr val="tx1"/>
                </a:solidFill>
                <a:latin typeface="Arial" panose="020B0604020202020204" pitchFamily="34" charset="0"/>
              </a:rPr>
              <a:t>p</a:t>
            </a:r>
            <a:r>
              <a:rPr lang="en-US" altLang="en-US" sz="1800" dirty="0" smtClean="0">
                <a:solidFill>
                  <a:schemeClr val="tx1"/>
                </a:solidFill>
                <a:latin typeface="Arial" panose="020B0604020202020204" pitchFamily="34" charset="0"/>
              </a:rPr>
              <a:t>.m</a:t>
            </a:r>
            <a:r>
              <a:rPr lang="en-US" altLang="en-US" sz="1800" dirty="0">
                <a:solidFill>
                  <a:schemeClr val="tx1"/>
                </a:solidFill>
                <a:latin typeface="Arial" panose="020B0604020202020204" pitchFamily="34" charset="0"/>
              </a:rPr>
              <a:t>.</a:t>
            </a:r>
          </a:p>
          <a:p>
            <a:pPr>
              <a:spcBef>
                <a:spcPct val="0"/>
              </a:spcBef>
              <a:buFontTx/>
              <a:buChar char="•"/>
            </a:pPr>
            <a:endParaRPr lang="en-US" altLang="en-US" sz="1800" dirty="0">
              <a:solidFill>
                <a:schemeClr val="tx1"/>
              </a:solidFill>
              <a:latin typeface="Arial" panose="020B0604020202020204" pitchFamily="34" charset="0"/>
            </a:endParaRPr>
          </a:p>
          <a:p>
            <a:pPr>
              <a:spcBef>
                <a:spcPct val="0"/>
              </a:spcBef>
            </a:pPr>
            <a:r>
              <a:rPr lang="en-US" altLang="en-US" sz="1800" dirty="0">
                <a:solidFill>
                  <a:schemeClr val="tx1"/>
                </a:solidFill>
                <a:latin typeface="Arial" panose="020B0604020202020204" pitchFamily="34" charset="0"/>
              </a:rPr>
              <a:t>If you are a member of the media, please contact </a:t>
            </a:r>
            <a:r>
              <a:rPr lang="en-US" altLang="en-US" sz="1800" b="1" dirty="0" smtClean="0">
                <a:solidFill>
                  <a:schemeClr val="tx1"/>
                </a:solidFill>
                <a:latin typeface="Arial" panose="020B0604020202020204" pitchFamily="34" charset="0"/>
              </a:rPr>
              <a:t>Rebekah Allen </a:t>
            </a:r>
            <a:r>
              <a:rPr lang="en-US" altLang="en-US" sz="1800" dirty="0" smtClean="0">
                <a:solidFill>
                  <a:schemeClr val="tx1"/>
                </a:solidFill>
                <a:latin typeface="Arial" panose="020B0604020202020204" pitchFamily="34" charset="0"/>
              </a:rPr>
              <a:t>in </a:t>
            </a:r>
            <a:r>
              <a:rPr lang="en-US" altLang="en-US" sz="1800" dirty="0">
                <a:solidFill>
                  <a:schemeClr val="tx1"/>
                </a:solidFill>
                <a:latin typeface="Arial" panose="020B0604020202020204" pitchFamily="34" charset="0"/>
              </a:rPr>
              <a:t>the chat panel. </a:t>
            </a:r>
          </a:p>
          <a:p>
            <a:pPr>
              <a:spcBef>
                <a:spcPct val="0"/>
              </a:spcBef>
            </a:pPr>
            <a:endParaRPr lang="en-US" altLang="en-US" sz="1800" dirty="0">
              <a:solidFill>
                <a:schemeClr val="tx1"/>
              </a:solidFill>
              <a:latin typeface="Arial" panose="020B0604020202020204" pitchFamily="34" charset="0"/>
            </a:endParaRPr>
          </a:p>
          <a:p>
            <a:pPr>
              <a:spcBef>
                <a:spcPct val="0"/>
              </a:spcBef>
            </a:pPr>
            <a:r>
              <a:rPr lang="en-US" altLang="en-US" sz="1800" dirty="0">
                <a:solidFill>
                  <a:schemeClr val="tx1"/>
                </a:solidFill>
                <a:latin typeface="Arial" panose="020B0604020202020204" pitchFamily="34" charset="0"/>
              </a:rPr>
              <a:t>This meeting will be recorded.</a:t>
            </a:r>
          </a:p>
        </p:txBody>
      </p:sp>
      <p:sp>
        <p:nvSpPr>
          <p:cNvPr id="3080" name="TextBox 11"/>
          <p:cNvSpPr txBox="1">
            <a:spLocks noChangeArrowheads="1"/>
          </p:cNvSpPr>
          <p:nvPr/>
        </p:nvSpPr>
        <p:spPr bwMode="auto">
          <a:xfrm>
            <a:off x="687388" y="4103688"/>
            <a:ext cx="3835400" cy="1077912"/>
          </a:xfrm>
          <a:prstGeom prst="rect">
            <a:avLst/>
          </a:prstGeom>
          <a:solidFill>
            <a:schemeClr val="bg1">
              <a:lumMod val="95000"/>
            </a:schemeClr>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600" dirty="0" smtClean="0"/>
              <a:t>If you have called in on your phone and using a computer please mute your mic and turn off the sound on your computer.</a:t>
            </a:r>
          </a:p>
        </p:txBody>
      </p:sp>
      <p:cxnSp>
        <p:nvCxnSpPr>
          <p:cNvPr id="22" name="Straight Arrow Connector 21"/>
          <p:cNvCxnSpPr/>
          <p:nvPr/>
        </p:nvCxnSpPr>
        <p:spPr>
          <a:xfrm flipH="1">
            <a:off x="2097088" y="4965700"/>
            <a:ext cx="471487" cy="915988"/>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5041 / SB 5042</a:t>
            </a:r>
          </a:p>
        </p:txBody>
      </p:sp>
      <p:sp>
        <p:nvSpPr>
          <p:cNvPr id="3" name="Content Placeholder 2"/>
          <p:cNvSpPr>
            <a:spLocks noGrp="1"/>
          </p:cNvSpPr>
          <p:nvPr>
            <p:ph idx="1"/>
          </p:nvPr>
        </p:nvSpPr>
        <p:spPr/>
        <p:txBody>
          <a:bodyPr/>
          <a:lstStyle/>
          <a:p>
            <a:r>
              <a:rPr lang="en-US" i="1" dirty="0" smtClean="0"/>
              <a:t>	…(</a:t>
            </a:r>
            <a:r>
              <a:rPr lang="en-US" i="1" dirty="0" err="1"/>
              <a:t>i</a:t>
            </a:r>
            <a:r>
              <a:rPr lang="en-US" i="1" dirty="0"/>
              <a:t>) the conditions, including conditions related to the presence of COVID-19 in the nursing home, certified nursing facility, and community, under which in-person visits will be allowed and under which in-person visits will not be allowed and visits will be required to be virtual;</a:t>
            </a:r>
            <a:r>
              <a:rPr lang="en-US" b="1" i="1" dirty="0"/>
              <a:t> </a:t>
            </a:r>
            <a:r>
              <a:rPr lang="en-US" b="1" i="1" dirty="0">
                <a:solidFill>
                  <a:srgbClr val="FF0000"/>
                </a:solidFill>
              </a:rPr>
              <a:t>(ii) the requirements with which in-person visitors will be required to comply to protect the health and safety of the patients and staff of the nursing home or certified nursing facility;</a:t>
            </a:r>
            <a:r>
              <a:rPr lang="en-US" i="1" dirty="0"/>
              <a:t> (iii) the types of technology, including interactive audio or video technology, and the staff support necessary to ensure visits are provided as required by this subdivision; and (iv) the steps the nursing home or certified nursing facility will take in the event of a technology failure, service interruption, or documented emergency that prevents visits from occurring as required by this </a:t>
            </a:r>
            <a:r>
              <a:rPr lang="en-US" i="1" dirty="0" smtClean="0"/>
              <a:t>subdivision…</a:t>
            </a:r>
            <a:endParaRPr lang="en-US" dirty="0"/>
          </a:p>
        </p:txBody>
      </p:sp>
    </p:spTree>
    <p:extLst>
      <p:ext uri="{BB962C8B-B14F-4D97-AF65-F5344CB8AC3E}">
        <p14:creationId xmlns:p14="http://schemas.microsoft.com/office/powerpoint/2010/main" val="1349894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5041 / SB 5042</a:t>
            </a:r>
          </a:p>
        </p:txBody>
      </p:sp>
      <p:sp>
        <p:nvSpPr>
          <p:cNvPr id="3" name="Content Placeholder 2"/>
          <p:cNvSpPr>
            <a:spLocks noGrp="1"/>
          </p:cNvSpPr>
          <p:nvPr>
            <p:ph idx="1"/>
          </p:nvPr>
        </p:nvSpPr>
        <p:spPr/>
        <p:txBody>
          <a:bodyPr/>
          <a:lstStyle/>
          <a:p>
            <a:r>
              <a:rPr lang="en-US" i="1" dirty="0" smtClean="0"/>
              <a:t>	…Such </a:t>
            </a:r>
            <a:r>
              <a:rPr lang="en-US" i="1" dirty="0"/>
              <a:t>protocol shall also include (a) a statement of the frequency with which visits, including virtual and in-person, where appropriate, will be allowed, which shall be at least once every 10 calendar days for each patient; (b) a provision authorizing a patient or the patient's personal representative to waive or limit visitation, provided that such waiver or limitation is included in the patient's health record; and (c) a requirement that each nursing home and certified nursing facility publish on its website or communicate to each patient or the patient's authorized representative, in writing or via electronic means, the nursing home's or certified nursing facility's plan for providing visits to patients as required by this subdivision</a:t>
            </a:r>
            <a:endParaRPr lang="en-US" dirty="0"/>
          </a:p>
        </p:txBody>
      </p:sp>
    </p:spTree>
    <p:extLst>
      <p:ext uri="{BB962C8B-B14F-4D97-AF65-F5344CB8AC3E}">
        <p14:creationId xmlns:p14="http://schemas.microsoft.com/office/powerpoint/2010/main" val="3676568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5041 / SB 5042</a:t>
            </a:r>
          </a:p>
        </p:txBody>
      </p:sp>
      <p:sp>
        <p:nvSpPr>
          <p:cNvPr id="3" name="Content Placeholder 2"/>
          <p:cNvSpPr>
            <a:spLocks noGrp="1"/>
          </p:cNvSpPr>
          <p:nvPr>
            <p:ph idx="1"/>
          </p:nvPr>
        </p:nvSpPr>
        <p:spPr/>
        <p:txBody>
          <a:bodyPr/>
          <a:lstStyle/>
          <a:p>
            <a:r>
              <a:rPr lang="en-US" dirty="0" smtClean="0"/>
              <a:t>Amends Va. Code § 32.1-162.5 to read:</a:t>
            </a:r>
          </a:p>
          <a:p>
            <a:endParaRPr lang="en-US" dirty="0"/>
          </a:p>
          <a:p>
            <a:r>
              <a:rPr lang="en-US" i="1" dirty="0" smtClean="0"/>
              <a:t>	C</a:t>
            </a:r>
            <a:r>
              <a:rPr lang="en-US" i="1" dirty="0"/>
              <a:t>. Regulations for hospices shall require each hospice facility to establish a protocol to allow each patient to receive visits, consistent with guidance from the Centers for Disease Control and Prevention and as directed by the Centers for Medicare and Medicaid Services and the Board, during a public health emergency related to COVID-19. Such protocol shall include provisions </a:t>
            </a:r>
            <a:r>
              <a:rPr lang="en-US" i="1" dirty="0" smtClean="0"/>
              <a:t>describing…</a:t>
            </a:r>
            <a:endParaRPr lang="en-US" dirty="0"/>
          </a:p>
        </p:txBody>
      </p:sp>
    </p:spTree>
    <p:extLst>
      <p:ext uri="{BB962C8B-B14F-4D97-AF65-F5344CB8AC3E}">
        <p14:creationId xmlns:p14="http://schemas.microsoft.com/office/powerpoint/2010/main" val="1303688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5041 / SB 5042</a:t>
            </a:r>
          </a:p>
        </p:txBody>
      </p:sp>
      <p:sp>
        <p:nvSpPr>
          <p:cNvPr id="3" name="Content Placeholder 2"/>
          <p:cNvSpPr>
            <a:spLocks noGrp="1"/>
          </p:cNvSpPr>
          <p:nvPr>
            <p:ph idx="1"/>
          </p:nvPr>
        </p:nvSpPr>
        <p:spPr/>
        <p:txBody>
          <a:bodyPr/>
          <a:lstStyle/>
          <a:p>
            <a:r>
              <a:rPr lang="en-US" i="1" dirty="0" smtClean="0"/>
              <a:t>	</a:t>
            </a:r>
            <a:r>
              <a:rPr lang="en-US" i="1" dirty="0" smtClean="0">
                <a:solidFill>
                  <a:srgbClr val="5F5F5F"/>
                </a:solidFill>
              </a:rPr>
              <a:t>…(</a:t>
            </a:r>
            <a:r>
              <a:rPr lang="en-US" i="1" dirty="0" err="1" smtClean="0">
                <a:solidFill>
                  <a:srgbClr val="5F5F5F"/>
                </a:solidFill>
              </a:rPr>
              <a:t>i</a:t>
            </a:r>
            <a:r>
              <a:rPr lang="en-US" i="1" dirty="0" smtClean="0">
                <a:solidFill>
                  <a:srgbClr val="5F5F5F"/>
                </a:solidFill>
              </a:rPr>
              <a:t>) the conditions, including conditions related to the presence of COVID-19 in the</a:t>
            </a:r>
            <a:r>
              <a:rPr lang="en-US" dirty="0" smtClean="0">
                <a:solidFill>
                  <a:srgbClr val="5F5F5F"/>
                </a:solidFill>
              </a:rPr>
              <a:t> </a:t>
            </a:r>
            <a:r>
              <a:rPr lang="en-US" i="1" dirty="0" smtClean="0">
                <a:solidFill>
                  <a:srgbClr val="5F5F5F"/>
                </a:solidFill>
              </a:rPr>
              <a:t>hospice</a:t>
            </a:r>
            <a:r>
              <a:rPr lang="en-US" dirty="0" smtClean="0">
                <a:solidFill>
                  <a:srgbClr val="5F5F5F"/>
                </a:solidFill>
              </a:rPr>
              <a:t> </a:t>
            </a:r>
            <a:r>
              <a:rPr lang="en-US" i="1" dirty="0" smtClean="0">
                <a:solidFill>
                  <a:srgbClr val="5F5F5F"/>
                </a:solidFill>
              </a:rPr>
              <a:t>facility</a:t>
            </a:r>
            <a:r>
              <a:rPr lang="en-US" dirty="0" smtClean="0">
                <a:solidFill>
                  <a:srgbClr val="5F5F5F"/>
                </a:solidFill>
              </a:rPr>
              <a:t> </a:t>
            </a:r>
            <a:r>
              <a:rPr lang="en-US" i="1" dirty="0" smtClean="0">
                <a:solidFill>
                  <a:srgbClr val="5F5F5F"/>
                </a:solidFill>
              </a:rPr>
              <a:t>and community, under which in-person visits will be allowed and under which in-person visits will not be allowed and visits will be required to be virtual; </a:t>
            </a:r>
            <a:r>
              <a:rPr lang="en-US" b="1" i="1" dirty="0" smtClean="0">
                <a:solidFill>
                  <a:srgbClr val="FF0000"/>
                </a:solidFill>
              </a:rPr>
              <a:t>(</a:t>
            </a:r>
            <a:r>
              <a:rPr lang="en-US" b="1" i="1" dirty="0">
                <a:solidFill>
                  <a:srgbClr val="FF0000"/>
                </a:solidFill>
              </a:rPr>
              <a:t>ii) the requirements with which in-person visitors will be required to comply to protect the health and safety of patients and staff of the hospice facility; </a:t>
            </a:r>
            <a:r>
              <a:rPr lang="en-US" i="1" dirty="0"/>
              <a:t>(iii) the types of technology, including interactive audio or video technology, and the staff support necessary to ensure visits are provided as required by this subsection; and (iv) the steps the hospice facility will take in the event of a technology failure, service interruption, or documented emergency that prevents visits from occurring as required by this </a:t>
            </a:r>
            <a:r>
              <a:rPr lang="en-US" i="1" dirty="0" smtClean="0"/>
              <a:t>subsection…</a:t>
            </a:r>
            <a:endParaRPr lang="en-US" dirty="0"/>
          </a:p>
        </p:txBody>
      </p:sp>
    </p:spTree>
    <p:extLst>
      <p:ext uri="{BB962C8B-B14F-4D97-AF65-F5344CB8AC3E}">
        <p14:creationId xmlns:p14="http://schemas.microsoft.com/office/powerpoint/2010/main" val="3591085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5041 / SB 5042</a:t>
            </a:r>
          </a:p>
        </p:txBody>
      </p:sp>
      <p:sp>
        <p:nvSpPr>
          <p:cNvPr id="3" name="Content Placeholder 2"/>
          <p:cNvSpPr>
            <a:spLocks noGrp="1"/>
          </p:cNvSpPr>
          <p:nvPr>
            <p:ph idx="1"/>
          </p:nvPr>
        </p:nvSpPr>
        <p:spPr/>
        <p:txBody>
          <a:bodyPr/>
          <a:lstStyle/>
          <a:p>
            <a:r>
              <a:rPr lang="en-US" i="1" dirty="0" smtClean="0"/>
              <a:t>	…Such </a:t>
            </a:r>
            <a:r>
              <a:rPr lang="en-US" i="1" dirty="0"/>
              <a:t>protocol shall also include (a) a statement of the frequency with which visits, including virtual and in-person, where appropriate, will be allowed, which shall be at least once every 10 calendar days for each patient; (b) a provision authorizing a patient or the patient's personal representative to waive or limit visitation, provided that such waiver or limitation is included in the patient's health record; and (c) a requirement that each hospice facility publish on its website or communicate to patients or their personal representatives, in writing or via electronic means, the hospice facility's plan for providing visits to patients as required by this subsection</a:t>
            </a:r>
            <a:endParaRPr lang="en-US" dirty="0"/>
          </a:p>
          <a:p>
            <a:endParaRPr lang="en-US" dirty="0"/>
          </a:p>
        </p:txBody>
      </p:sp>
    </p:spTree>
    <p:extLst>
      <p:ext uri="{BB962C8B-B14F-4D97-AF65-F5344CB8AC3E}">
        <p14:creationId xmlns:p14="http://schemas.microsoft.com/office/powerpoint/2010/main" val="774214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HB 5041 / SB 5042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smtClean="0"/>
              <a:t>Both enrolled bills were communicated </a:t>
            </a:r>
            <a:r>
              <a:rPr lang="en-US" sz="2800" dirty="0" smtClean="0"/>
              <a:t>to the </a:t>
            </a:r>
            <a:r>
              <a:rPr lang="en-US" sz="2800" dirty="0" smtClean="0"/>
              <a:t>Governor on October 14th</a:t>
            </a:r>
            <a:endParaRPr lang="en-US" sz="2800" dirty="0"/>
          </a:p>
          <a:p>
            <a:pPr>
              <a:buFont typeface="Arial" panose="020B0604020202020204" pitchFamily="34" charset="0"/>
              <a:buChar char="•"/>
            </a:pPr>
            <a:r>
              <a:rPr lang="en-US" sz="2800" dirty="0" smtClean="0"/>
              <a:t>Governor’s action deadline is 11:59PM on October 21st</a:t>
            </a:r>
          </a:p>
          <a:p>
            <a:pPr lvl="1">
              <a:buFont typeface="Arial" panose="020B0604020202020204" pitchFamily="34" charset="0"/>
              <a:buChar char="•"/>
            </a:pPr>
            <a:r>
              <a:rPr lang="en-US" sz="2800" dirty="0" smtClean="0"/>
              <a:t>If the Governor does nothing, these bills will become law</a:t>
            </a:r>
          </a:p>
          <a:p>
            <a:pPr lvl="1">
              <a:buFont typeface="Arial" panose="020B0604020202020204" pitchFamily="34" charset="0"/>
              <a:buChar char="•"/>
            </a:pPr>
            <a:r>
              <a:rPr lang="en-US" sz="2800" dirty="0" smtClean="0"/>
              <a:t>If the Governor signs them, these bills will become law</a:t>
            </a:r>
          </a:p>
          <a:p>
            <a:pPr lvl="1">
              <a:buFont typeface="Arial" panose="020B0604020202020204" pitchFamily="34" charset="0"/>
              <a:buChar char="•"/>
            </a:pPr>
            <a:r>
              <a:rPr lang="en-US" sz="2800" dirty="0" smtClean="0"/>
              <a:t>If the Governor vetoes them, they will be returned to the General Assembly</a:t>
            </a:r>
          </a:p>
          <a:p>
            <a:pPr lvl="1">
              <a:buFont typeface="Arial" panose="020B0604020202020204" pitchFamily="34" charset="0"/>
              <a:buChar char="•"/>
            </a:pPr>
            <a:r>
              <a:rPr lang="en-US" sz="2800" dirty="0" smtClean="0"/>
              <a:t>The Governor may recommend amendments and return the bills to the General Assembly</a:t>
            </a:r>
          </a:p>
          <a:p>
            <a:pPr lvl="1">
              <a:buFont typeface="Arial" panose="020B0604020202020204" pitchFamily="34" charset="0"/>
              <a:buChar char="•"/>
            </a:pPr>
            <a:endParaRPr lang="en-US" sz="2800" dirty="0"/>
          </a:p>
        </p:txBody>
      </p:sp>
    </p:spTree>
    <p:extLst>
      <p:ext uri="{BB962C8B-B14F-4D97-AF65-F5344CB8AC3E}">
        <p14:creationId xmlns:p14="http://schemas.microsoft.com/office/powerpoint/2010/main" val="4168772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Visitation Guidance and Visitor Health and Safety Requirements from Other Jurisdictions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9251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CMS Core </a:t>
            </a:r>
            <a:r>
              <a:rPr lang="en-US" dirty="0"/>
              <a:t>Principles of COVID-19 Infection Prevention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150" dirty="0" smtClean="0"/>
              <a:t>Screening </a:t>
            </a:r>
            <a:r>
              <a:rPr lang="en-US" sz="2150" dirty="0"/>
              <a:t>of all who enter the facility for signs and symptoms of </a:t>
            </a:r>
            <a:r>
              <a:rPr lang="en-US" sz="2150" dirty="0" smtClean="0"/>
              <a:t>COVID-19 </a:t>
            </a:r>
            <a:r>
              <a:rPr lang="en-US" sz="2150" dirty="0"/>
              <a:t>and denial of entry of those with signs or </a:t>
            </a:r>
            <a:r>
              <a:rPr lang="en-US" sz="2150" dirty="0" smtClean="0"/>
              <a:t>symptoms</a:t>
            </a:r>
          </a:p>
          <a:p>
            <a:pPr>
              <a:buFont typeface="Arial" panose="020B0604020202020204" pitchFamily="34" charset="0"/>
              <a:buChar char="•"/>
            </a:pPr>
            <a:r>
              <a:rPr lang="en-US" sz="2150" dirty="0" smtClean="0"/>
              <a:t>Hand hygiene</a:t>
            </a:r>
          </a:p>
          <a:p>
            <a:pPr>
              <a:buFont typeface="Arial" panose="020B0604020202020204" pitchFamily="34" charset="0"/>
              <a:buChar char="•"/>
            </a:pPr>
            <a:r>
              <a:rPr lang="en-US" sz="2150" dirty="0" smtClean="0"/>
              <a:t>Face </a:t>
            </a:r>
            <a:r>
              <a:rPr lang="en-US" sz="2150" dirty="0"/>
              <a:t>covering or </a:t>
            </a:r>
            <a:r>
              <a:rPr lang="en-US" sz="2150" dirty="0" smtClean="0"/>
              <a:t>mask</a:t>
            </a:r>
          </a:p>
          <a:p>
            <a:pPr>
              <a:buFont typeface="Arial" panose="020B0604020202020204" pitchFamily="34" charset="0"/>
              <a:buChar char="•"/>
            </a:pPr>
            <a:r>
              <a:rPr lang="en-US" sz="2150" dirty="0" smtClean="0"/>
              <a:t>Social </a:t>
            </a:r>
            <a:r>
              <a:rPr lang="en-US" sz="2150" dirty="0"/>
              <a:t>distancing at least six feet between </a:t>
            </a:r>
            <a:r>
              <a:rPr lang="en-US" sz="2150" dirty="0" smtClean="0"/>
              <a:t>persons</a:t>
            </a:r>
          </a:p>
          <a:p>
            <a:pPr>
              <a:buFont typeface="Arial" panose="020B0604020202020204" pitchFamily="34" charset="0"/>
              <a:buChar char="•"/>
            </a:pPr>
            <a:r>
              <a:rPr lang="en-US" sz="2150" dirty="0" smtClean="0"/>
              <a:t>Instructional </a:t>
            </a:r>
            <a:r>
              <a:rPr lang="en-US" sz="2150" dirty="0"/>
              <a:t>signage throughout the facility and proper visitor education on COVID19 signs and symptoms, infection control precautions, other applicable </a:t>
            </a:r>
            <a:r>
              <a:rPr lang="en-US" sz="2150" dirty="0" smtClean="0"/>
              <a:t>facility practices</a:t>
            </a:r>
          </a:p>
          <a:p>
            <a:pPr>
              <a:buFont typeface="Arial" panose="020B0604020202020204" pitchFamily="34" charset="0"/>
              <a:buChar char="•"/>
            </a:pPr>
            <a:r>
              <a:rPr lang="en-US" sz="2150" dirty="0" smtClean="0"/>
              <a:t>Cleaning </a:t>
            </a:r>
            <a:r>
              <a:rPr lang="en-US" sz="2150" dirty="0"/>
              <a:t>and disinfecting high frequency touched surfaces in the facility often, and designated visitation areas after each </a:t>
            </a:r>
            <a:r>
              <a:rPr lang="en-US" sz="2150" dirty="0" smtClean="0"/>
              <a:t>visit</a:t>
            </a:r>
          </a:p>
          <a:p>
            <a:pPr>
              <a:buFont typeface="Arial" panose="020B0604020202020204" pitchFamily="34" charset="0"/>
              <a:buChar char="•"/>
            </a:pPr>
            <a:r>
              <a:rPr lang="en-US" sz="2150" dirty="0" smtClean="0"/>
              <a:t>Appropriate </a:t>
            </a:r>
            <a:r>
              <a:rPr lang="en-US" sz="2150" dirty="0"/>
              <a:t>staff use of Personal Protective Equipment (</a:t>
            </a:r>
            <a:r>
              <a:rPr lang="en-US" sz="2150" dirty="0" smtClean="0"/>
              <a:t>PPE)</a:t>
            </a:r>
          </a:p>
          <a:p>
            <a:pPr>
              <a:buFont typeface="Arial" panose="020B0604020202020204" pitchFamily="34" charset="0"/>
              <a:buChar char="•"/>
            </a:pPr>
            <a:r>
              <a:rPr lang="en-US" sz="2150" dirty="0" smtClean="0"/>
              <a:t>Effective </a:t>
            </a:r>
            <a:r>
              <a:rPr lang="en-US" sz="2150" dirty="0" err="1"/>
              <a:t>cohorting</a:t>
            </a:r>
            <a:r>
              <a:rPr lang="en-US" sz="2150" dirty="0"/>
              <a:t> of </a:t>
            </a:r>
            <a:r>
              <a:rPr lang="en-US" sz="2150" dirty="0" smtClean="0"/>
              <a:t>residents</a:t>
            </a:r>
          </a:p>
          <a:p>
            <a:pPr>
              <a:buFont typeface="Arial" panose="020B0604020202020204" pitchFamily="34" charset="0"/>
              <a:buChar char="•"/>
            </a:pPr>
            <a:r>
              <a:rPr lang="en-US" sz="2150" dirty="0" smtClean="0"/>
              <a:t>Resident </a:t>
            </a:r>
            <a:r>
              <a:rPr lang="en-US" sz="2150" dirty="0"/>
              <a:t>and staff testing conducted as </a:t>
            </a:r>
            <a:r>
              <a:rPr lang="en-US" sz="2150" dirty="0" smtClean="0"/>
              <a:t>required</a:t>
            </a:r>
            <a:endParaRPr lang="en-US" sz="2150" dirty="0"/>
          </a:p>
        </p:txBody>
      </p:sp>
    </p:spTree>
    <p:extLst>
      <p:ext uri="{BB962C8B-B14F-4D97-AF65-F5344CB8AC3E}">
        <p14:creationId xmlns:p14="http://schemas.microsoft.com/office/powerpoint/2010/main" val="4108404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Carolina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Conduct </a:t>
            </a:r>
            <a:r>
              <a:rPr lang="en-US" dirty="0"/>
              <a:t>pre-visit orientation to, and screenings of, visitors </a:t>
            </a:r>
            <a:r>
              <a:rPr lang="en-US" dirty="0" smtClean="0"/>
              <a:t>and </a:t>
            </a:r>
            <a:r>
              <a:rPr lang="en-US" dirty="0"/>
              <a:t>ensure visitors bring and wear a mask for face </a:t>
            </a:r>
            <a:r>
              <a:rPr lang="en-US" dirty="0" smtClean="0"/>
              <a:t>covering</a:t>
            </a:r>
          </a:p>
          <a:p>
            <a:pPr>
              <a:buFont typeface="Arial" panose="020B0604020202020204" pitchFamily="34" charset="0"/>
              <a:buChar char="•"/>
            </a:pPr>
            <a:r>
              <a:rPr lang="en-US" dirty="0" smtClean="0"/>
              <a:t>Screen </a:t>
            </a:r>
            <a:r>
              <a:rPr lang="en-US" dirty="0"/>
              <a:t>for </a:t>
            </a:r>
            <a:r>
              <a:rPr lang="en-US" dirty="0" smtClean="0"/>
              <a:t>fever </a:t>
            </a:r>
            <a:r>
              <a:rPr lang="en-US" u="sng" dirty="0" smtClean="0"/>
              <a:t>&gt;</a:t>
            </a:r>
            <a:r>
              <a:rPr lang="en-US" dirty="0" smtClean="0"/>
              <a:t> 100.0 </a:t>
            </a:r>
            <a:r>
              <a:rPr lang="en-US" dirty="0"/>
              <a:t>F, cough, shortness of breath, sore throat, muscle aches, chills or new onset of loss of taste or </a:t>
            </a:r>
            <a:r>
              <a:rPr lang="en-US" dirty="0" smtClean="0"/>
              <a:t>smell </a:t>
            </a:r>
            <a:r>
              <a:rPr lang="en-US" dirty="0"/>
              <a:t>prior to resident being transported to the designated </a:t>
            </a:r>
            <a:r>
              <a:rPr lang="en-US" dirty="0" smtClean="0"/>
              <a:t>space</a:t>
            </a:r>
          </a:p>
          <a:p>
            <a:pPr>
              <a:buFont typeface="Arial" panose="020B0604020202020204" pitchFamily="34" charset="0"/>
              <a:buChar char="•"/>
            </a:pPr>
            <a:r>
              <a:rPr lang="en-US" dirty="0" smtClean="0"/>
              <a:t>Visitors </a:t>
            </a:r>
            <a:r>
              <a:rPr lang="en-US" dirty="0"/>
              <a:t>must </a:t>
            </a:r>
            <a:r>
              <a:rPr lang="en-US" dirty="0" smtClean="0"/>
              <a:t>attest </a:t>
            </a:r>
            <a:r>
              <a:rPr lang="en-US" dirty="0"/>
              <a:t>to not having signs or symptoms or current diagnosis of COVID-19; if they have had COVID-19, they must provide documentation </a:t>
            </a:r>
            <a:r>
              <a:rPr lang="en-US" dirty="0" smtClean="0"/>
              <a:t>that </a:t>
            </a:r>
            <a:r>
              <a:rPr lang="en-US" dirty="0"/>
              <a:t>they no longer meet CDC criteria for transmission-based </a:t>
            </a:r>
            <a:r>
              <a:rPr lang="en-US" dirty="0" smtClean="0"/>
              <a:t>precautions.</a:t>
            </a:r>
          </a:p>
          <a:p>
            <a:pPr>
              <a:buFont typeface="Arial" panose="020B0604020202020204" pitchFamily="34" charset="0"/>
              <a:buChar char="•"/>
            </a:pPr>
            <a:r>
              <a:rPr lang="en-US" dirty="0" smtClean="0"/>
              <a:t>Facility </a:t>
            </a:r>
            <a:r>
              <a:rPr lang="en-US" dirty="0"/>
              <a:t>must inform visitors that if they develop signs and </a:t>
            </a:r>
            <a:r>
              <a:rPr lang="en-US" dirty="0" smtClean="0"/>
              <a:t>symptoms </a:t>
            </a:r>
            <a:r>
              <a:rPr lang="en-US" dirty="0"/>
              <a:t>within 2 days of visiting a resident or have a diagnosis of COVID-19, the visitor must immediately notify the facility of the date they were visiting and the resident’s </a:t>
            </a:r>
            <a:r>
              <a:rPr lang="en-US" dirty="0" smtClean="0"/>
              <a:t>name</a:t>
            </a:r>
          </a:p>
        </p:txBody>
      </p:sp>
    </p:spTree>
    <p:extLst>
      <p:ext uri="{BB962C8B-B14F-4D97-AF65-F5344CB8AC3E}">
        <p14:creationId xmlns:p14="http://schemas.microsoft.com/office/powerpoint/2010/main" val="256517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Carolina (cont.)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Facilities must immediately screen the resident who had contact with the visitor and follow up with the facility’s medical director or resident’s care </a:t>
            </a:r>
            <a:r>
              <a:rPr lang="en-US" dirty="0" smtClean="0"/>
              <a:t>provider</a:t>
            </a:r>
            <a:endParaRPr lang="en-US" dirty="0"/>
          </a:p>
          <a:p>
            <a:pPr>
              <a:buFont typeface="Arial" panose="020B0604020202020204" pitchFamily="34" charset="0"/>
              <a:buChar char="•"/>
            </a:pPr>
            <a:r>
              <a:rPr lang="en-US" dirty="0"/>
              <a:t>Visitors must bring and wear a proper face covering or mask covering both the mouth and nose for the entire visit or wear a facility-provided surgical mask covering both the mouth and nose, if </a:t>
            </a:r>
            <a:r>
              <a:rPr lang="en-US" dirty="0" smtClean="0"/>
              <a:t>available</a:t>
            </a:r>
          </a:p>
          <a:p>
            <a:pPr>
              <a:buFont typeface="Arial" panose="020B0604020202020204" pitchFamily="34" charset="0"/>
              <a:buChar char="•"/>
            </a:pPr>
            <a:r>
              <a:rPr lang="en-US" dirty="0" smtClean="0"/>
              <a:t>Visitors</a:t>
            </a:r>
            <a:r>
              <a:rPr lang="en-US" dirty="0"/>
              <a:t>, residents and staff must use alcohol-based hand rub before and after visitation and limit surfaces </a:t>
            </a:r>
            <a:r>
              <a:rPr lang="en-US" dirty="0" smtClean="0"/>
              <a:t>touched</a:t>
            </a:r>
          </a:p>
          <a:p>
            <a:pPr>
              <a:buFont typeface="Arial" panose="020B0604020202020204" pitchFamily="34" charset="0"/>
              <a:buChar char="•"/>
            </a:pPr>
            <a:r>
              <a:rPr lang="en-US" dirty="0" smtClean="0"/>
              <a:t>Visitors </a:t>
            </a:r>
            <a:r>
              <a:rPr lang="en-US" dirty="0"/>
              <a:t>must limit interactions with others and remain at least 6 feet from other residents and staff at all </a:t>
            </a:r>
            <a:r>
              <a:rPr lang="en-US" dirty="0" smtClean="0"/>
              <a:t>times</a:t>
            </a:r>
          </a:p>
          <a:p>
            <a:pPr>
              <a:buFont typeface="Arial" panose="020B0604020202020204" pitchFamily="34" charset="0"/>
              <a:buChar char="•"/>
            </a:pPr>
            <a:r>
              <a:rPr lang="en-US" dirty="0" smtClean="0"/>
              <a:t>Visitors </a:t>
            </a:r>
            <a:r>
              <a:rPr lang="en-US" dirty="0"/>
              <a:t>who are unable to adhere to requirements above should not be permitted to visit or should be asked to leave</a:t>
            </a:r>
          </a:p>
        </p:txBody>
      </p:sp>
    </p:spTree>
    <p:extLst>
      <p:ext uri="{BB962C8B-B14F-4D97-AF65-F5344CB8AC3E}">
        <p14:creationId xmlns:p14="http://schemas.microsoft.com/office/powerpoint/2010/main" val="148504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Call to Order and Welcome</a:t>
            </a:r>
            <a:endParaRPr lang="en-US" dirty="0"/>
          </a:p>
        </p:txBody>
      </p:sp>
    </p:spTree>
    <p:extLst>
      <p:ext uri="{BB962C8B-B14F-4D97-AF65-F5344CB8AC3E}">
        <p14:creationId xmlns:p14="http://schemas.microsoft.com/office/powerpoint/2010/main" val="2893026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Maryland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100" dirty="0" smtClean="0"/>
              <a:t>Visitors </a:t>
            </a:r>
            <a:r>
              <a:rPr lang="en-US" sz="2100" dirty="0"/>
              <a:t>are screened for symptoms and not permitted to visit – even outdoors -- if symptomatic. </a:t>
            </a:r>
            <a:endParaRPr lang="en-US" sz="2100" dirty="0" smtClean="0"/>
          </a:p>
          <a:p>
            <a:pPr>
              <a:buFont typeface="Arial" panose="020B0604020202020204" pitchFamily="34" charset="0"/>
              <a:buChar char="•"/>
            </a:pPr>
            <a:r>
              <a:rPr lang="en-US" sz="2100" dirty="0" smtClean="0"/>
              <a:t>Visitors </a:t>
            </a:r>
            <a:r>
              <a:rPr lang="en-US" sz="2100" dirty="0"/>
              <a:t>and residents wear a face covering at all </a:t>
            </a:r>
            <a:r>
              <a:rPr lang="en-US" sz="2100" dirty="0" smtClean="0"/>
              <a:t>times</a:t>
            </a:r>
          </a:p>
          <a:p>
            <a:pPr>
              <a:buFont typeface="Arial" panose="020B0604020202020204" pitchFamily="34" charset="0"/>
              <a:buChar char="•"/>
            </a:pPr>
            <a:r>
              <a:rPr lang="en-US" sz="2100" dirty="0" smtClean="0"/>
              <a:t>Hand </a:t>
            </a:r>
            <a:r>
              <a:rPr lang="en-US" sz="2100" dirty="0"/>
              <a:t>Hygiene is performed before and after each </a:t>
            </a:r>
            <a:r>
              <a:rPr lang="en-US" sz="2100" dirty="0" smtClean="0"/>
              <a:t>visit</a:t>
            </a:r>
          </a:p>
          <a:p>
            <a:pPr>
              <a:buFont typeface="Arial" panose="020B0604020202020204" pitchFamily="34" charset="0"/>
              <a:buChar char="•"/>
            </a:pPr>
            <a:r>
              <a:rPr lang="en-US" sz="2100" dirty="0"/>
              <a:t>V</a:t>
            </a:r>
            <a:r>
              <a:rPr lang="en-US" sz="2100" dirty="0" smtClean="0"/>
              <a:t>isitors </a:t>
            </a:r>
            <a:r>
              <a:rPr lang="en-US" sz="2100" dirty="0"/>
              <a:t>and residents maintain proper social distancing at all </a:t>
            </a:r>
            <a:r>
              <a:rPr lang="en-US" sz="2100" dirty="0" smtClean="0"/>
              <a:t>times and physical </a:t>
            </a:r>
            <a:r>
              <a:rPr lang="en-US" sz="2100" dirty="0"/>
              <a:t>contact is not allowed during </a:t>
            </a:r>
            <a:r>
              <a:rPr lang="en-US" sz="2100" dirty="0" smtClean="0"/>
              <a:t>visits</a:t>
            </a:r>
          </a:p>
          <a:p>
            <a:pPr>
              <a:buFont typeface="Arial" panose="020B0604020202020204" pitchFamily="34" charset="0"/>
              <a:buChar char="•"/>
            </a:pPr>
            <a:r>
              <a:rPr lang="en-US" sz="2100" dirty="0" smtClean="0"/>
              <a:t>Residents </a:t>
            </a:r>
            <a:r>
              <a:rPr lang="en-US" sz="2100" dirty="0"/>
              <a:t>may be placed on observation if appropriate distancing is not </a:t>
            </a:r>
            <a:r>
              <a:rPr lang="en-US" sz="2100" dirty="0" smtClean="0"/>
              <a:t>maintained</a:t>
            </a:r>
          </a:p>
          <a:p>
            <a:pPr>
              <a:buFont typeface="Arial" panose="020B0604020202020204" pitchFamily="34" charset="0"/>
              <a:buChar char="•"/>
            </a:pPr>
            <a:r>
              <a:rPr lang="en-US" sz="2100" dirty="0" smtClean="0"/>
              <a:t>Items </a:t>
            </a:r>
            <a:r>
              <a:rPr lang="en-US" sz="2100" dirty="0"/>
              <a:t>in the visitation area are cleaned and disinfected between </a:t>
            </a:r>
            <a:r>
              <a:rPr lang="en-US" sz="2100" dirty="0" smtClean="0"/>
              <a:t>visits</a:t>
            </a:r>
          </a:p>
          <a:p>
            <a:pPr>
              <a:buFont typeface="Arial" panose="020B0604020202020204" pitchFamily="34" charset="0"/>
              <a:buChar char="•"/>
            </a:pPr>
            <a:r>
              <a:rPr lang="en-US" sz="2100" dirty="0" smtClean="0"/>
              <a:t>A </a:t>
            </a:r>
            <a:r>
              <a:rPr lang="en-US" sz="2100" dirty="0"/>
              <a:t>staff member is present to ensure resident safety and appropriate adherence to </a:t>
            </a:r>
            <a:r>
              <a:rPr lang="en-US" sz="2100" dirty="0" smtClean="0"/>
              <a:t>guidelines</a:t>
            </a:r>
          </a:p>
          <a:p>
            <a:pPr>
              <a:buFont typeface="Arial" panose="020B0604020202020204" pitchFamily="34" charset="0"/>
              <a:buChar char="•"/>
            </a:pPr>
            <a:r>
              <a:rPr lang="en-US" sz="2100" dirty="0"/>
              <a:t>Visitors who do not comply with safety recommendations should be asked to leave.</a:t>
            </a:r>
          </a:p>
          <a:p>
            <a:pPr>
              <a:buFont typeface="Arial" panose="020B0604020202020204" pitchFamily="34" charset="0"/>
              <a:buChar char="•"/>
            </a:pPr>
            <a:r>
              <a:rPr lang="en-US" sz="2100" dirty="0"/>
              <a:t>Only 2 visitors are allowed per resident per visit. Facilities should consider limiting and/or scheduling outdoor visitation </a:t>
            </a:r>
            <a:r>
              <a:rPr lang="en-US" sz="2100" dirty="0" smtClean="0"/>
              <a:t>time</a:t>
            </a:r>
            <a:endParaRPr lang="en-US" sz="2100" dirty="0"/>
          </a:p>
        </p:txBody>
      </p:sp>
    </p:spTree>
    <p:extLst>
      <p:ext uri="{BB962C8B-B14F-4D97-AF65-F5344CB8AC3E}">
        <p14:creationId xmlns:p14="http://schemas.microsoft.com/office/powerpoint/2010/main" val="92012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Virginia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100% screening of visitors</a:t>
            </a:r>
          </a:p>
          <a:p>
            <a:pPr>
              <a:buFont typeface="Arial" panose="020B0604020202020204" pitchFamily="34" charset="0"/>
              <a:buChar char="•"/>
            </a:pPr>
            <a:r>
              <a:rPr lang="en-US" dirty="0" smtClean="0"/>
              <a:t>Visitation by appointment only</a:t>
            </a:r>
          </a:p>
          <a:p>
            <a:pPr>
              <a:buFont typeface="Arial" panose="020B0604020202020204" pitchFamily="34" charset="0"/>
              <a:buChar char="•"/>
            </a:pPr>
            <a:r>
              <a:rPr lang="en-US" dirty="0" smtClean="0"/>
              <a:t>Visits take place in facility-designated location</a:t>
            </a:r>
          </a:p>
          <a:p>
            <a:pPr>
              <a:buFont typeface="Arial" panose="020B0604020202020204" pitchFamily="34" charset="0"/>
              <a:buChar char="•"/>
            </a:pPr>
            <a:r>
              <a:rPr lang="en-US" dirty="0" smtClean="0"/>
              <a:t>Facility may limit duration of visitation</a:t>
            </a:r>
          </a:p>
          <a:p>
            <a:pPr>
              <a:buFont typeface="Arial" panose="020B0604020202020204" pitchFamily="34" charset="0"/>
              <a:buChar char="•"/>
            </a:pPr>
            <a:r>
              <a:rPr lang="en-US" dirty="0" smtClean="0"/>
              <a:t>Visitors must wear face covering at a minimum, maintain 6-foot social distancing, and use proper hand hygiene</a:t>
            </a:r>
          </a:p>
          <a:p>
            <a:pPr>
              <a:buFont typeface="Arial" panose="020B0604020202020204" pitchFamily="34" charset="0"/>
              <a:buChar char="•"/>
            </a:pPr>
            <a:r>
              <a:rPr lang="en-US" dirty="0"/>
              <a:t>Phase </a:t>
            </a:r>
            <a:r>
              <a:rPr lang="en-US" dirty="0" smtClean="0"/>
              <a:t>Yellow </a:t>
            </a:r>
            <a:r>
              <a:rPr lang="en-US" dirty="0"/>
              <a:t>(No active COVID-19 positive residents in the past </a:t>
            </a:r>
            <a:r>
              <a:rPr lang="en-US" dirty="0" smtClean="0"/>
              <a:t>14 days)</a:t>
            </a:r>
          </a:p>
          <a:p>
            <a:pPr lvl="1">
              <a:buFont typeface="Arial" panose="020B0604020202020204" pitchFamily="34" charset="0"/>
              <a:buChar char="•"/>
            </a:pPr>
            <a:r>
              <a:rPr lang="en-US" dirty="0" smtClean="0"/>
              <a:t>No more than 2 visitors per resident at one time</a:t>
            </a:r>
          </a:p>
          <a:p>
            <a:pPr lvl="1">
              <a:buFont typeface="Arial" panose="020B0604020202020204" pitchFamily="34" charset="0"/>
              <a:buChar char="•"/>
            </a:pPr>
            <a:r>
              <a:rPr lang="en-US" dirty="0" smtClean="0"/>
              <a:t>No visitors under 12 yeas of age</a:t>
            </a:r>
          </a:p>
          <a:p>
            <a:pPr>
              <a:buFont typeface="Arial" panose="020B0604020202020204" pitchFamily="34" charset="0"/>
              <a:buChar char="•"/>
            </a:pPr>
            <a:r>
              <a:rPr lang="en-US" dirty="0"/>
              <a:t>Phase </a:t>
            </a:r>
            <a:r>
              <a:rPr lang="en-US" dirty="0" smtClean="0"/>
              <a:t>Green </a:t>
            </a:r>
            <a:r>
              <a:rPr lang="en-US" dirty="0"/>
              <a:t>(No active COVID-19 positive residents in the past 28 </a:t>
            </a:r>
            <a:r>
              <a:rPr lang="en-US" dirty="0" smtClean="0"/>
              <a:t>days)</a:t>
            </a:r>
          </a:p>
          <a:p>
            <a:pPr lvl="1">
              <a:buFont typeface="Arial" panose="020B0604020202020204" pitchFamily="34" charset="0"/>
              <a:buChar char="•"/>
            </a:pPr>
            <a:r>
              <a:rPr lang="en-US" dirty="0" smtClean="0"/>
              <a:t>Number and age of visitors determined by facility</a:t>
            </a:r>
          </a:p>
        </p:txBody>
      </p:sp>
    </p:spTree>
    <p:extLst>
      <p:ext uri="{BB962C8B-B14F-4D97-AF65-F5344CB8AC3E}">
        <p14:creationId xmlns:p14="http://schemas.microsoft.com/office/powerpoint/2010/main" val="341137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Pennsylvania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350" dirty="0"/>
              <a:t>A Compassionate Caregiver is </a:t>
            </a:r>
            <a:r>
              <a:rPr lang="en-US" sz="2350" dirty="0" smtClean="0"/>
              <a:t>an </a:t>
            </a:r>
            <a:r>
              <a:rPr lang="en-US" sz="2350" dirty="0"/>
              <a:t>individual identified by a care plan decision team </a:t>
            </a:r>
            <a:r>
              <a:rPr lang="en-US" sz="2350" dirty="0" smtClean="0"/>
              <a:t>to </a:t>
            </a:r>
            <a:r>
              <a:rPr lang="en-US" sz="2350" dirty="0"/>
              <a:t>provide the resident with care that will improve their health. Compassionate Caregivers will need to meet </a:t>
            </a:r>
            <a:r>
              <a:rPr lang="en-US" sz="2350" dirty="0" smtClean="0"/>
              <a:t>these requirements:</a:t>
            </a:r>
          </a:p>
          <a:p>
            <a:pPr lvl="1">
              <a:buFont typeface="Arial" panose="020B0604020202020204" pitchFamily="34" charset="0"/>
              <a:buChar char="•"/>
            </a:pPr>
            <a:r>
              <a:rPr lang="en-US" sz="2350" dirty="0" smtClean="0"/>
              <a:t>Proof of a negative </a:t>
            </a:r>
            <a:r>
              <a:rPr lang="en-US" sz="2350" dirty="0"/>
              <a:t>COVID-19 test result no more than seven days before initiating caregiver </a:t>
            </a:r>
            <a:r>
              <a:rPr lang="en-US" sz="2350" dirty="0" smtClean="0"/>
              <a:t>duties;</a:t>
            </a:r>
          </a:p>
          <a:p>
            <a:pPr lvl="1">
              <a:buFont typeface="Arial" panose="020B0604020202020204" pitchFamily="34" charset="0"/>
              <a:buChar char="•"/>
            </a:pPr>
            <a:r>
              <a:rPr lang="en-US" sz="2350" dirty="0" smtClean="0"/>
              <a:t>Following </a:t>
            </a:r>
            <a:r>
              <a:rPr lang="en-US" sz="2350" dirty="0"/>
              <a:t>all ongoing testing requirements that apply to facility staff pursuant to all department guidance and Orders; </a:t>
            </a:r>
            <a:r>
              <a:rPr lang="en-US" sz="2350" dirty="0" smtClean="0"/>
              <a:t>and</a:t>
            </a:r>
          </a:p>
          <a:p>
            <a:pPr lvl="1">
              <a:buFont typeface="Arial" panose="020B0604020202020204" pitchFamily="34" charset="0"/>
              <a:buChar char="•"/>
            </a:pPr>
            <a:r>
              <a:rPr lang="en-US" sz="2350" dirty="0" smtClean="0"/>
              <a:t>Being </a:t>
            </a:r>
            <a:r>
              <a:rPr lang="en-US" sz="2350" dirty="0"/>
              <a:t>screened before entering the facility, adhering to universal masking, practicing hand sanitization and maintaining social distancing from staff and other </a:t>
            </a:r>
            <a:r>
              <a:rPr lang="en-US" sz="2350" dirty="0" smtClean="0"/>
              <a:t>residents.</a:t>
            </a:r>
            <a:endParaRPr lang="en-US" sz="2350" dirty="0"/>
          </a:p>
          <a:p>
            <a:pPr>
              <a:buFont typeface="Arial" panose="020B0604020202020204" pitchFamily="34" charset="0"/>
              <a:buChar char="•"/>
            </a:pPr>
            <a:r>
              <a:rPr lang="en-US" sz="2350" dirty="0" smtClean="0"/>
              <a:t>Compassionate </a:t>
            </a:r>
            <a:r>
              <a:rPr lang="en-US" sz="2350" dirty="0"/>
              <a:t>Caregivers should not visit more than two hours per day, and there should not be more than two Caregivers per resident at a </a:t>
            </a:r>
            <a:r>
              <a:rPr lang="en-US" sz="2350" dirty="0" smtClean="0"/>
              <a:t>time</a:t>
            </a:r>
            <a:endParaRPr lang="en-US" sz="2350" dirty="0"/>
          </a:p>
        </p:txBody>
      </p:sp>
    </p:spTree>
    <p:extLst>
      <p:ext uri="{BB962C8B-B14F-4D97-AF65-F5344CB8AC3E}">
        <p14:creationId xmlns:p14="http://schemas.microsoft.com/office/powerpoint/2010/main" val="1458326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Delaware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Distinguishes between support person and other visitors</a:t>
            </a:r>
          </a:p>
          <a:p>
            <a:pPr>
              <a:buFont typeface="Arial" panose="020B0604020202020204" pitchFamily="34" charset="0"/>
              <a:buChar char="•"/>
            </a:pPr>
            <a:r>
              <a:rPr lang="en-US" dirty="0" smtClean="0"/>
              <a:t>Screening </a:t>
            </a:r>
            <a:r>
              <a:rPr lang="en-US" dirty="0"/>
              <a:t>must include </a:t>
            </a:r>
            <a:r>
              <a:rPr lang="en-US" dirty="0" smtClean="0"/>
              <a:t>a temperature </a:t>
            </a:r>
            <a:r>
              <a:rPr lang="en-US" dirty="0"/>
              <a:t>read </a:t>
            </a:r>
            <a:r>
              <a:rPr lang="en-US" dirty="0" smtClean="0"/>
              <a:t>and baseline questions </a:t>
            </a:r>
            <a:r>
              <a:rPr lang="en-US" dirty="0"/>
              <a:t>regarding current CDC-recognized symptoms the individual may </a:t>
            </a:r>
            <a:r>
              <a:rPr lang="en-US" dirty="0" smtClean="0"/>
              <a:t>be experiencing</a:t>
            </a:r>
            <a:r>
              <a:rPr lang="en-US" dirty="0"/>
              <a:t>. </a:t>
            </a:r>
          </a:p>
          <a:p>
            <a:pPr>
              <a:buFont typeface="Arial" panose="020B0604020202020204" pitchFamily="34" charset="0"/>
              <a:buChar char="•"/>
            </a:pPr>
            <a:r>
              <a:rPr lang="en-US" dirty="0" smtClean="0"/>
              <a:t>Check-in </a:t>
            </a:r>
            <a:r>
              <a:rPr lang="en-US" dirty="0"/>
              <a:t>must include signing a visitor's log (name, date, time, name </a:t>
            </a:r>
            <a:r>
              <a:rPr lang="en-US" dirty="0" smtClean="0"/>
              <a:t>of resident</a:t>
            </a:r>
            <a:r>
              <a:rPr lang="en-US" dirty="0"/>
              <a:t>, resident room#, resident unit).</a:t>
            </a:r>
          </a:p>
          <a:p>
            <a:r>
              <a:rPr lang="en-US" dirty="0"/>
              <a:t>• Facilities </a:t>
            </a:r>
            <a:r>
              <a:rPr lang="en-US" dirty="0" smtClean="0"/>
              <a:t>encourage to have visitors </a:t>
            </a:r>
            <a:r>
              <a:rPr lang="en-US" dirty="0"/>
              <a:t>to </a:t>
            </a:r>
            <a:r>
              <a:rPr lang="en-US" dirty="0" smtClean="0"/>
              <a:t>sign disclosure </a:t>
            </a:r>
            <a:r>
              <a:rPr lang="en-US" dirty="0"/>
              <a:t>upon </a:t>
            </a:r>
            <a:r>
              <a:rPr lang="en-US" dirty="0" smtClean="0"/>
              <a:t>arrival stating </a:t>
            </a:r>
            <a:r>
              <a:rPr lang="en-US" dirty="0"/>
              <a:t>they are aware of the risks and must notify the facility if they start </a:t>
            </a:r>
            <a:r>
              <a:rPr lang="en-US" dirty="0" smtClean="0"/>
              <a:t>experiencing symptoms</a:t>
            </a:r>
            <a:r>
              <a:rPr lang="en-US" dirty="0"/>
              <a:t>, test positive for </a:t>
            </a:r>
            <a:r>
              <a:rPr lang="en-US" dirty="0" smtClean="0"/>
              <a:t>COVID-19, </a:t>
            </a:r>
            <a:r>
              <a:rPr lang="en-US" dirty="0"/>
              <a:t>or have been asked to isolate within 14 days </a:t>
            </a:r>
            <a:r>
              <a:rPr lang="en-US" dirty="0" smtClean="0"/>
              <a:t>after the </a:t>
            </a:r>
            <a:r>
              <a:rPr lang="en-US" dirty="0"/>
              <a:t>visit.</a:t>
            </a:r>
          </a:p>
          <a:p>
            <a:r>
              <a:rPr lang="en-US" dirty="0"/>
              <a:t>• Support persons must be tested for </a:t>
            </a:r>
            <a:r>
              <a:rPr lang="en-US" dirty="0" smtClean="0"/>
              <a:t>COVID-19. Visitor </a:t>
            </a:r>
            <a:r>
              <a:rPr lang="en-US" dirty="0"/>
              <a:t>testing prior to visitation is strongly encouraged </a:t>
            </a:r>
            <a:r>
              <a:rPr lang="en-US" dirty="0" smtClean="0"/>
              <a:t>though at </a:t>
            </a:r>
            <a:r>
              <a:rPr lang="en-US" dirty="0"/>
              <a:t>the </a:t>
            </a:r>
            <a:r>
              <a:rPr lang="en-US" dirty="0" smtClean="0"/>
              <a:t>facility’s discretion</a:t>
            </a:r>
            <a:endParaRPr lang="en-US" dirty="0"/>
          </a:p>
        </p:txBody>
      </p:sp>
    </p:spTree>
    <p:extLst>
      <p:ext uri="{BB962C8B-B14F-4D97-AF65-F5344CB8AC3E}">
        <p14:creationId xmlns:p14="http://schemas.microsoft.com/office/powerpoint/2010/main" val="3143668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Delaware (cont.)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Visitation by appointment only</a:t>
            </a:r>
          </a:p>
          <a:p>
            <a:pPr>
              <a:buFont typeface="Arial" panose="020B0604020202020204" pitchFamily="34" charset="0"/>
              <a:buChar char="•"/>
            </a:pPr>
            <a:r>
              <a:rPr lang="en-US" dirty="0" smtClean="0"/>
              <a:t>In-person visitation available only for </a:t>
            </a:r>
            <a:r>
              <a:rPr lang="en-US" dirty="0"/>
              <a:t>COVID negative/recovered </a:t>
            </a:r>
            <a:r>
              <a:rPr lang="en-US" dirty="0" smtClean="0"/>
              <a:t>residents</a:t>
            </a:r>
          </a:p>
          <a:p>
            <a:pPr>
              <a:buFont typeface="Arial" panose="020B0604020202020204" pitchFamily="34" charset="0"/>
              <a:buChar char="•"/>
            </a:pPr>
            <a:r>
              <a:rPr lang="en-US" dirty="0" smtClean="0"/>
              <a:t>Maximum 2 visitors per resident per in-person visit</a:t>
            </a:r>
          </a:p>
          <a:p>
            <a:pPr>
              <a:buFont typeface="Arial" panose="020B0604020202020204" pitchFamily="34" charset="0"/>
              <a:buChar char="•"/>
            </a:pPr>
            <a:r>
              <a:rPr lang="en-US" dirty="0" smtClean="0"/>
              <a:t>Staff monitor to ensure safety compliance</a:t>
            </a:r>
          </a:p>
          <a:p>
            <a:pPr>
              <a:buFont typeface="Arial" panose="020B0604020202020204" pitchFamily="34" charset="0"/>
              <a:buChar char="•"/>
            </a:pPr>
            <a:r>
              <a:rPr lang="en-US" dirty="0" smtClean="0"/>
              <a:t>Facility-designated location</a:t>
            </a:r>
          </a:p>
          <a:p>
            <a:pPr>
              <a:buFont typeface="Arial" panose="020B0604020202020204" pitchFamily="34" charset="0"/>
              <a:buChar char="•"/>
            </a:pPr>
            <a:r>
              <a:rPr lang="en-US" dirty="0" smtClean="0"/>
              <a:t>Staff to disinfect visitation area before and after each visit</a:t>
            </a:r>
          </a:p>
          <a:p>
            <a:pPr>
              <a:buFont typeface="Arial" panose="020B0604020202020204" pitchFamily="34" charset="0"/>
              <a:buChar char="•"/>
            </a:pPr>
            <a:r>
              <a:rPr lang="en-US" dirty="0" smtClean="0"/>
              <a:t>Proper hand hygiene</a:t>
            </a:r>
          </a:p>
          <a:p>
            <a:pPr>
              <a:buFont typeface="Arial" panose="020B0604020202020204" pitchFamily="34" charset="0"/>
              <a:buChar char="•"/>
            </a:pPr>
            <a:r>
              <a:rPr lang="en-US" dirty="0" smtClean="0"/>
              <a:t>Minimum </a:t>
            </a:r>
            <a:r>
              <a:rPr lang="en-US" dirty="0"/>
              <a:t>6 feet social </a:t>
            </a:r>
            <a:r>
              <a:rPr lang="en-US" dirty="0" smtClean="0"/>
              <a:t>distancing</a:t>
            </a:r>
          </a:p>
          <a:p>
            <a:pPr>
              <a:buFont typeface="Arial" panose="020B0604020202020204" pitchFamily="34" charset="0"/>
              <a:buChar char="•"/>
            </a:pPr>
            <a:r>
              <a:rPr lang="en-US" dirty="0" smtClean="0"/>
              <a:t>No contact</a:t>
            </a:r>
          </a:p>
          <a:p>
            <a:pPr>
              <a:buFont typeface="Arial" panose="020B0604020202020204" pitchFamily="34" charset="0"/>
              <a:buChar char="•"/>
            </a:pPr>
            <a:r>
              <a:rPr lang="en-US" dirty="0" smtClean="0"/>
              <a:t>Masks </a:t>
            </a:r>
            <a:r>
              <a:rPr lang="en-US" dirty="0"/>
              <a:t>at </a:t>
            </a:r>
            <a:r>
              <a:rPr lang="en-US" dirty="0" smtClean="0"/>
              <a:t>all </a:t>
            </a:r>
            <a:r>
              <a:rPr lang="en-US" dirty="0"/>
              <a:t>times (face coverings for residents and visitors)</a:t>
            </a:r>
          </a:p>
        </p:txBody>
      </p:sp>
    </p:spTree>
    <p:extLst>
      <p:ext uri="{BB962C8B-B14F-4D97-AF65-F5344CB8AC3E}">
        <p14:creationId xmlns:p14="http://schemas.microsoft.com/office/powerpoint/2010/main" val="337685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Delaware (cont.)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Support </a:t>
            </a:r>
            <a:r>
              <a:rPr lang="en-US" sz="2000" dirty="0"/>
              <a:t>person </a:t>
            </a:r>
            <a:r>
              <a:rPr lang="en-US" sz="2000" dirty="0" smtClean="0"/>
              <a:t>(SP) - an outside </a:t>
            </a:r>
            <a:r>
              <a:rPr lang="en-US" sz="2000" dirty="0"/>
              <a:t>caregiver, who, prior to visitor restrictions, was regularly </a:t>
            </a:r>
            <a:r>
              <a:rPr lang="en-US" sz="2000" dirty="0" smtClean="0"/>
              <a:t>engaged with </a:t>
            </a:r>
            <a:r>
              <a:rPr lang="en-US" sz="2000" dirty="0"/>
              <a:t>the resident at least once a week to provide companionship and/or assist with </a:t>
            </a:r>
            <a:r>
              <a:rPr lang="en-US" sz="2000" dirty="0" smtClean="0"/>
              <a:t>activities requiring </a:t>
            </a:r>
            <a:r>
              <a:rPr lang="en-US" sz="2000" dirty="0"/>
              <a:t>one-on-one direction. </a:t>
            </a:r>
            <a:endParaRPr lang="en-US" sz="2000" dirty="0" smtClean="0"/>
          </a:p>
          <a:p>
            <a:pPr>
              <a:buFont typeface="Arial" panose="020B0604020202020204" pitchFamily="34" charset="0"/>
              <a:buChar char="•"/>
            </a:pPr>
            <a:r>
              <a:rPr lang="en-US" sz="2000" dirty="0" smtClean="0"/>
              <a:t>A negative COVID-19 test is required before the SP may be scheduled for support, and the SP is subject to regular testing required of LTC vendors.</a:t>
            </a:r>
          </a:p>
          <a:p>
            <a:pPr>
              <a:buFont typeface="Arial" panose="020B0604020202020204" pitchFamily="34" charset="0"/>
              <a:buChar char="•"/>
            </a:pPr>
            <a:r>
              <a:rPr lang="en-US" sz="2000" dirty="0" smtClean="0"/>
              <a:t>Schedule and amount of time in facility must be agreed upon in advance. The LTC must allow evening and weekend visits that accommodate the SP who may be limited by work or childcare barriers.</a:t>
            </a:r>
          </a:p>
          <a:p>
            <a:pPr>
              <a:buFont typeface="Arial" panose="020B0604020202020204" pitchFamily="34" charset="0"/>
              <a:buChar char="•"/>
            </a:pPr>
            <a:r>
              <a:rPr lang="en-US" sz="2000" dirty="0" smtClean="0"/>
              <a:t>Designate a central point of entry where the SP signs in and is actively screened for symptoms of COVID-19 prior to entering the building, in the same manner as facility staff.</a:t>
            </a:r>
          </a:p>
          <a:p>
            <a:pPr>
              <a:buFont typeface="Arial" panose="020B0604020202020204" pitchFamily="34" charset="0"/>
              <a:buChar char="•"/>
            </a:pPr>
            <a:r>
              <a:rPr lang="en-US" sz="2000" dirty="0" smtClean="0"/>
              <a:t>The SP must wear all necessary PPE (minimally a face mask and gloves when providing direct care), and must perform frequent hand hygiene</a:t>
            </a:r>
          </a:p>
          <a:p>
            <a:pPr>
              <a:buFont typeface="Arial" panose="020B0604020202020204" pitchFamily="34" charset="0"/>
              <a:buChar char="•"/>
            </a:pPr>
            <a:r>
              <a:rPr lang="en-US" sz="2000" dirty="0" smtClean="0"/>
              <a:t>The facility should ensure hand sanitizing stations and alcohol-based hand rubs are accessible.</a:t>
            </a:r>
          </a:p>
        </p:txBody>
      </p:sp>
    </p:spTree>
    <p:extLst>
      <p:ext uri="{BB962C8B-B14F-4D97-AF65-F5344CB8AC3E}">
        <p14:creationId xmlns:p14="http://schemas.microsoft.com/office/powerpoint/2010/main" val="2594367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Delaware (cont.)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facility must educate the SP on how to don/doff necessary PPE </a:t>
            </a:r>
            <a:r>
              <a:rPr lang="en-US" dirty="0" smtClean="0"/>
              <a:t>appropriately</a:t>
            </a:r>
            <a:endParaRPr lang="en-US" dirty="0"/>
          </a:p>
          <a:p>
            <a:pPr>
              <a:buFont typeface="Arial" panose="020B0604020202020204" pitchFamily="34" charset="0"/>
              <a:buChar char="•"/>
            </a:pPr>
            <a:r>
              <a:rPr lang="en-US" dirty="0" smtClean="0"/>
              <a:t>The </a:t>
            </a:r>
            <a:r>
              <a:rPr lang="en-US" dirty="0"/>
              <a:t>SP must inform the LTC provider if they develop a fever or symptoms consistent with COVID-19 within 14 days of a visit to the </a:t>
            </a:r>
            <a:r>
              <a:rPr lang="en-US" dirty="0" smtClean="0"/>
              <a:t>resident</a:t>
            </a:r>
            <a:endParaRPr lang="en-US" dirty="0"/>
          </a:p>
          <a:p>
            <a:pPr>
              <a:buFont typeface="Arial" panose="020B0604020202020204" pitchFamily="34" charset="0"/>
              <a:buChar char="•"/>
            </a:pPr>
            <a:r>
              <a:rPr lang="en-US" dirty="0" smtClean="0"/>
              <a:t>Direct </a:t>
            </a:r>
            <a:r>
              <a:rPr lang="en-US" dirty="0"/>
              <a:t>the SP to provide care in the resident's room, or in facility-designated areas within the building. The SP must limit movement in the </a:t>
            </a:r>
            <a:r>
              <a:rPr lang="en-US" dirty="0" smtClean="0"/>
              <a:t>facility, though an SP may take the resident outside for a walk</a:t>
            </a:r>
            <a:endParaRPr lang="en-US" dirty="0"/>
          </a:p>
          <a:p>
            <a:pPr>
              <a:buFont typeface="Arial" panose="020B0604020202020204" pitchFamily="34" charset="0"/>
              <a:buChar char="•"/>
            </a:pPr>
            <a:r>
              <a:rPr lang="en-US" dirty="0" smtClean="0"/>
              <a:t>The </a:t>
            </a:r>
            <a:r>
              <a:rPr lang="en-US" dirty="0"/>
              <a:t>SP must maintain social distancing of at least 6 feet with staff and other residents while in the </a:t>
            </a:r>
            <a:r>
              <a:rPr lang="en-US" dirty="0" smtClean="0"/>
              <a:t>building</a:t>
            </a:r>
            <a:endParaRPr lang="en-US" dirty="0"/>
          </a:p>
          <a:p>
            <a:pPr>
              <a:buFont typeface="Arial" panose="020B0604020202020204" pitchFamily="34" charset="0"/>
              <a:buChar char="•"/>
            </a:pPr>
            <a:r>
              <a:rPr lang="en-US" dirty="0" smtClean="0"/>
              <a:t>The </a:t>
            </a:r>
            <a:r>
              <a:rPr lang="en-US" dirty="0"/>
              <a:t>SP may not visit a resident during a resident's 14-day quarantine, and may not visit when a resident is positive for COVID-19 or symptomatic, unless the visit is for compassionate </a:t>
            </a:r>
            <a:r>
              <a:rPr lang="en-US" dirty="0" smtClean="0"/>
              <a:t>care</a:t>
            </a:r>
            <a:endParaRPr lang="en-US" dirty="0"/>
          </a:p>
          <a:p>
            <a:endParaRPr lang="en-US" dirty="0"/>
          </a:p>
        </p:txBody>
      </p:sp>
    </p:spTree>
    <p:extLst>
      <p:ext uri="{BB962C8B-B14F-4D97-AF65-F5344CB8AC3E}">
        <p14:creationId xmlns:p14="http://schemas.microsoft.com/office/powerpoint/2010/main" val="3399203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essential caregiver or support person approaches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100" dirty="0"/>
              <a:t>MO: </a:t>
            </a:r>
            <a:r>
              <a:rPr lang="en-US" sz="2100" dirty="0" smtClean="0"/>
              <a:t>Individual </a:t>
            </a:r>
            <a:r>
              <a:rPr lang="en-US" sz="2100" dirty="0"/>
              <a:t>who has been given consent by the </a:t>
            </a:r>
            <a:r>
              <a:rPr lang="en-US" sz="2100" dirty="0" smtClean="0"/>
              <a:t>resident, </a:t>
            </a:r>
            <a:r>
              <a:rPr lang="en-US" sz="2100" dirty="0"/>
              <a:t>or their guardian or legal </a:t>
            </a:r>
            <a:r>
              <a:rPr lang="en-US" sz="2100" dirty="0" smtClean="0"/>
              <a:t>representative, </a:t>
            </a:r>
            <a:r>
              <a:rPr lang="en-US" sz="2100" dirty="0"/>
              <a:t>to provide health care </a:t>
            </a:r>
            <a:r>
              <a:rPr lang="en-US" sz="2100" dirty="0" smtClean="0"/>
              <a:t>services </a:t>
            </a:r>
            <a:r>
              <a:rPr lang="en-US" sz="2100" dirty="0"/>
              <a:t>or </a:t>
            </a:r>
            <a:r>
              <a:rPr lang="en-US" sz="2100" dirty="0" smtClean="0"/>
              <a:t>assistance </a:t>
            </a:r>
            <a:r>
              <a:rPr lang="en-US" sz="2100" dirty="0"/>
              <a:t>with activities of daily living </a:t>
            </a:r>
            <a:r>
              <a:rPr lang="en-US" sz="2100" dirty="0" smtClean="0"/>
              <a:t>(ADLs) to </a:t>
            </a:r>
            <a:r>
              <a:rPr lang="en-US" sz="2100" dirty="0"/>
              <a:t>help maintain or </a:t>
            </a:r>
            <a:r>
              <a:rPr lang="en-US" sz="2100" dirty="0" smtClean="0"/>
              <a:t>improve quality </a:t>
            </a:r>
            <a:r>
              <a:rPr lang="en-US" sz="2100" dirty="0"/>
              <a:t>of care or quality of life of a facility residents. Care or services provided are included in plan of care or service plan</a:t>
            </a:r>
          </a:p>
          <a:p>
            <a:pPr lvl="1">
              <a:buFont typeface="Arial" panose="020B0604020202020204" pitchFamily="34" charset="0"/>
              <a:buChar char="•"/>
            </a:pPr>
            <a:r>
              <a:rPr lang="en-US" sz="2100" dirty="0" smtClean="0"/>
              <a:t>Only </a:t>
            </a:r>
            <a:r>
              <a:rPr lang="en-US" sz="2100" dirty="0"/>
              <a:t>one present at any given time</a:t>
            </a:r>
          </a:p>
          <a:p>
            <a:pPr lvl="1">
              <a:buFont typeface="Arial" panose="020B0604020202020204" pitchFamily="34" charset="0"/>
              <a:buChar char="•"/>
            </a:pPr>
            <a:r>
              <a:rPr lang="en-US" sz="2100" dirty="0"/>
              <a:t>Must complete facility infection prevention and control training</a:t>
            </a:r>
          </a:p>
          <a:p>
            <a:pPr lvl="1">
              <a:buFont typeface="Arial" panose="020B0604020202020204" pitchFamily="34" charset="0"/>
              <a:buChar char="•"/>
            </a:pPr>
            <a:r>
              <a:rPr lang="en-US" sz="2100" dirty="0"/>
              <a:t>Must be screened</a:t>
            </a:r>
          </a:p>
          <a:p>
            <a:pPr>
              <a:buFont typeface="Arial" panose="020B0604020202020204" pitchFamily="34" charset="0"/>
              <a:buChar char="•"/>
            </a:pPr>
            <a:r>
              <a:rPr lang="en-US" sz="2100" dirty="0"/>
              <a:t>NH: Designated person who can provide consistent support to the resident in </a:t>
            </a:r>
            <a:r>
              <a:rPr lang="en-US" sz="2100" dirty="0" smtClean="0"/>
              <a:t>ADLs</a:t>
            </a:r>
          </a:p>
          <a:p>
            <a:pPr lvl="1">
              <a:buFont typeface="Arial" panose="020B0604020202020204" pitchFamily="34" charset="0"/>
              <a:buChar char="•"/>
            </a:pPr>
            <a:r>
              <a:rPr lang="en-US" sz="2100" dirty="0" smtClean="0"/>
              <a:t>Considered </a:t>
            </a:r>
            <a:r>
              <a:rPr lang="en-US" sz="2100" dirty="0"/>
              <a:t>compassionate care </a:t>
            </a:r>
            <a:r>
              <a:rPr lang="en-US" sz="2100" dirty="0" smtClean="0"/>
              <a:t>visitors; however</a:t>
            </a:r>
            <a:r>
              <a:rPr lang="en-US" sz="2100" dirty="0"/>
              <a:t>, are only permitted in Phase II </a:t>
            </a:r>
            <a:r>
              <a:rPr lang="en-US" sz="2100" dirty="0" smtClean="0"/>
              <a:t>)</a:t>
            </a:r>
            <a:r>
              <a:rPr lang="en-US" sz="2100" dirty="0"/>
              <a:t> (50 cases per 100,000 or fewer and operated in </a:t>
            </a:r>
            <a:r>
              <a:rPr lang="en-US" sz="2100" dirty="0" smtClean="0"/>
              <a:t>Phase </a:t>
            </a:r>
            <a:r>
              <a:rPr lang="en-US" sz="2100" dirty="0"/>
              <a:t>I for at least 14 </a:t>
            </a:r>
            <a:r>
              <a:rPr lang="en-US" sz="2100" dirty="0" smtClean="0"/>
              <a:t>days) and </a:t>
            </a:r>
            <a:r>
              <a:rPr lang="en-US" sz="2100" dirty="0"/>
              <a:t>Phase III </a:t>
            </a:r>
            <a:r>
              <a:rPr lang="en-US" sz="2100" dirty="0" smtClean="0"/>
              <a:t>(10 cases per 100,000 or fewer and operated in Phase II for at least 14 days)</a:t>
            </a:r>
          </a:p>
          <a:p>
            <a:pPr>
              <a:buFont typeface="Arial" panose="020B0604020202020204" pitchFamily="34" charset="0"/>
              <a:buChar char="•"/>
            </a:pPr>
            <a:r>
              <a:rPr lang="en-US" sz="2100" dirty="0"/>
              <a:t>I</a:t>
            </a:r>
            <a:r>
              <a:rPr lang="en-US" sz="2100" dirty="0" smtClean="0"/>
              <a:t>N</a:t>
            </a:r>
            <a:r>
              <a:rPr lang="en-US" sz="2100" dirty="0"/>
              <a:t>: Not defined by permitted as a type of compassionate care</a:t>
            </a:r>
          </a:p>
          <a:p>
            <a:pPr>
              <a:buFont typeface="Arial" panose="020B0604020202020204" pitchFamily="34" charset="0"/>
              <a:buChar char="•"/>
            </a:pPr>
            <a:endParaRPr lang="en-US" sz="2100" dirty="0"/>
          </a:p>
        </p:txBody>
      </p:sp>
    </p:spTree>
    <p:extLst>
      <p:ext uri="{BB962C8B-B14F-4D97-AF65-F5344CB8AC3E}">
        <p14:creationId xmlns:p14="http://schemas.microsoft.com/office/powerpoint/2010/main" val="753191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and Recommendations on </a:t>
            </a:r>
            <a:r>
              <a:rPr lang="en-US" dirty="0" smtClean="0"/>
              <a:t>Facility Access by Specific Categories of People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74366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Categories of Facility Entrants: Professionals</a:t>
            </a:r>
            <a:endParaRPr lang="en-US" dirty="0"/>
          </a:p>
        </p:txBody>
      </p:sp>
      <p:sp>
        <p:nvSpPr>
          <p:cNvPr id="5" name="Content Placeholder 4"/>
          <p:cNvSpPr>
            <a:spLocks noGrp="1"/>
          </p:cNvSpPr>
          <p:nvPr>
            <p:ph idx="1"/>
          </p:nvPr>
        </p:nvSpPr>
        <p:spPr/>
        <p:txBody>
          <a:bodyPr/>
          <a:lstStyle/>
          <a:p>
            <a:pPr>
              <a:buFont typeface="Arial" panose="020B0604020202020204" pitchFamily="34" charset="0"/>
              <a:buChar char="•"/>
            </a:pPr>
            <a:r>
              <a:rPr lang="en-US" dirty="0"/>
              <a:t>State Health Commissioner or his designee (i.e. Medical Facilities </a:t>
            </a:r>
            <a:r>
              <a:rPr lang="en-US" dirty="0" smtClean="0"/>
              <a:t>Inspectors)</a:t>
            </a:r>
          </a:p>
          <a:p>
            <a:pPr>
              <a:buFont typeface="Arial" panose="020B0604020202020204" pitchFamily="34" charset="0"/>
              <a:buChar char="•"/>
            </a:pPr>
            <a:r>
              <a:rPr lang="en-US" dirty="0" smtClean="0"/>
              <a:t>Representative </a:t>
            </a:r>
            <a:r>
              <a:rPr lang="en-US" dirty="0"/>
              <a:t>of the State Long-Term Care </a:t>
            </a:r>
            <a:r>
              <a:rPr lang="en-US" dirty="0" smtClean="0"/>
              <a:t>Ombudsman</a:t>
            </a:r>
          </a:p>
          <a:p>
            <a:pPr>
              <a:buFont typeface="Arial" panose="020B0604020202020204" pitchFamily="34" charset="0"/>
              <a:buChar char="•"/>
            </a:pPr>
            <a:r>
              <a:rPr lang="en-US" dirty="0" smtClean="0"/>
              <a:t>Representatives </a:t>
            </a:r>
            <a:r>
              <a:rPr lang="en-US" dirty="0"/>
              <a:t>of protection and advocacy systems</a:t>
            </a:r>
          </a:p>
          <a:p>
            <a:pPr>
              <a:buFont typeface="Arial" panose="020B0604020202020204" pitchFamily="34" charset="0"/>
              <a:buChar char="•"/>
            </a:pPr>
            <a:r>
              <a:rPr lang="en-US" dirty="0"/>
              <a:t>Assistants to effective communication if not otherwise available on site</a:t>
            </a:r>
          </a:p>
          <a:p>
            <a:pPr>
              <a:buFont typeface="Arial" panose="020B0604020202020204" pitchFamily="34" charset="0"/>
              <a:buChar char="•"/>
            </a:pPr>
            <a:r>
              <a:rPr lang="en-US" dirty="0"/>
              <a:t>Representatives of Adult Protective Services and Child Protective </a:t>
            </a:r>
            <a:r>
              <a:rPr lang="en-US" dirty="0" smtClean="0"/>
              <a:t>Services</a:t>
            </a:r>
          </a:p>
          <a:p>
            <a:pPr>
              <a:buFont typeface="Arial" panose="020B0604020202020204" pitchFamily="34" charset="0"/>
              <a:buChar char="•"/>
            </a:pPr>
            <a:r>
              <a:rPr lang="en-US" dirty="0" smtClean="0"/>
              <a:t>Health </a:t>
            </a:r>
            <a:r>
              <a:rPr lang="en-US" dirty="0"/>
              <a:t>care workers who are not employees of the facility, who provide direct care to residents or patients, and who are not emergency medical services (EMS) </a:t>
            </a:r>
            <a:r>
              <a:rPr lang="en-US" dirty="0" smtClean="0"/>
              <a:t>personnel</a:t>
            </a:r>
            <a:endParaRPr lang="en-US" dirty="0"/>
          </a:p>
        </p:txBody>
      </p:sp>
    </p:spTree>
    <p:extLst>
      <p:ext uri="{BB962C8B-B14F-4D97-AF65-F5344CB8AC3E}">
        <p14:creationId xmlns:p14="http://schemas.microsoft.com/office/powerpoint/2010/main" val="173614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pPr algn="ctr"/>
            <a:r>
              <a:rPr lang="en-US" altLang="en-US" b="1" dirty="0" smtClean="0"/>
              <a:t>Roll Call</a:t>
            </a:r>
          </a:p>
        </p:txBody>
      </p:sp>
      <p:graphicFrame>
        <p:nvGraphicFramePr>
          <p:cNvPr id="6" name="Table 5"/>
          <p:cNvGraphicFramePr>
            <a:graphicFrameLocks noGrp="1"/>
          </p:cNvGraphicFramePr>
          <p:nvPr>
            <p:extLst>
              <p:ext uri="{D42A27DB-BD31-4B8C-83A1-F6EECF244321}">
                <p14:modId xmlns:p14="http://schemas.microsoft.com/office/powerpoint/2010/main" val="2085150538"/>
              </p:ext>
            </p:extLst>
          </p:nvPr>
        </p:nvGraphicFramePr>
        <p:xfrm>
          <a:off x="2133600" y="1219200"/>
          <a:ext cx="8077200" cy="5146915"/>
        </p:xfrm>
        <a:graphic>
          <a:graphicData uri="http://schemas.openxmlformats.org/drawingml/2006/table">
            <a:tbl>
              <a:tblPr firstRow="1" bandRow="1">
                <a:tableStyleId>{0E3FDE45-AF77-4B5C-9715-49D594BDF05E}</a:tableStyleId>
              </a:tblPr>
              <a:tblGrid>
                <a:gridCol w="3715512">
                  <a:extLst>
                    <a:ext uri="{9D8B030D-6E8A-4147-A177-3AD203B41FA5}">
                      <a16:colId xmlns:a16="http://schemas.microsoft.com/office/drawing/2014/main" val="4086270737"/>
                    </a:ext>
                  </a:extLst>
                </a:gridCol>
                <a:gridCol w="4361688">
                  <a:extLst>
                    <a:ext uri="{9D8B030D-6E8A-4147-A177-3AD203B41FA5}">
                      <a16:colId xmlns:a16="http://schemas.microsoft.com/office/drawing/2014/main" val="3659211937"/>
                    </a:ext>
                  </a:extLst>
                </a:gridCol>
              </a:tblGrid>
              <a:tr h="482840">
                <a:tc>
                  <a:txBody>
                    <a:bodyPr/>
                    <a:lstStyle/>
                    <a:p>
                      <a:pPr algn="l"/>
                      <a:r>
                        <a:rPr lang="en-US" sz="1600" dirty="0" smtClean="0"/>
                        <a:t>Name</a:t>
                      </a:r>
                      <a:endParaRPr lang="en-US" sz="1600" dirty="0">
                        <a:solidFill>
                          <a:srgbClr val="333399"/>
                        </a:solidFill>
                      </a:endParaRPr>
                    </a:p>
                  </a:txBody>
                  <a:tcPr marL="79653" marR="79653" marT="39822" marB="39822" anchor="ctr"/>
                </a:tc>
                <a:tc>
                  <a:txBody>
                    <a:bodyPr/>
                    <a:lstStyle/>
                    <a:p>
                      <a:pPr algn="l"/>
                      <a:r>
                        <a:rPr lang="en-US" sz="1600" b="1" kern="1200" dirty="0" smtClean="0">
                          <a:solidFill>
                            <a:schemeClr val="tx1"/>
                          </a:solidFill>
                          <a:latin typeface="+mn-lt"/>
                          <a:ea typeface="+mn-ea"/>
                          <a:cs typeface="+mn-cs"/>
                        </a:rPr>
                        <a:t>Organization or Agency</a:t>
                      </a:r>
                      <a:endParaRPr lang="en-US" sz="1600" b="1" kern="1200" dirty="0">
                        <a:solidFill>
                          <a:schemeClr val="tx1"/>
                        </a:solidFill>
                        <a:latin typeface="+mn-lt"/>
                        <a:ea typeface="+mn-ea"/>
                        <a:cs typeface="+mn-cs"/>
                      </a:endParaRPr>
                    </a:p>
                  </a:txBody>
                  <a:tcPr marL="79653" marR="79653" marT="39822" marB="39822" anchor="ctr"/>
                </a:tc>
                <a:extLst>
                  <a:ext uri="{0D108BD9-81ED-4DB2-BD59-A6C34878D82A}">
                    <a16:rowId xmlns:a16="http://schemas.microsoft.com/office/drawing/2014/main" val="3683240885"/>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David Abraham (designee Rebecca</a:t>
                      </a:r>
                      <a:r>
                        <a:rPr lang="en-US" sz="11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0" baseline="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Moralez</a:t>
                      </a:r>
                      <a:r>
                        <a:rPr lang="en-US" sz="11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Beth </a:t>
                      </a:r>
                      <a:r>
                        <a:rPr lang="en-US" sz="11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Sholom</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Village</a:t>
                      </a:r>
                    </a:p>
                  </a:txBody>
                  <a:tcPr marL="68580" marR="68580" marT="0" marB="0"/>
                </a:tc>
                <a:extLst>
                  <a:ext uri="{0D108BD9-81ED-4DB2-BD59-A6C34878D82A}">
                    <a16:rowId xmlns:a16="http://schemas.microsoft.com/office/drawing/2014/main" val="3693554969"/>
                  </a:ext>
                </a:extLst>
              </a:tr>
              <a:tr h="319314">
                <a:tc>
                  <a:txBody>
                    <a:bodyPr/>
                    <a:lstStyle/>
                    <a:p>
                      <a:pPr marL="0" marR="0">
                        <a:lnSpc>
                          <a:spcPct val="107000"/>
                        </a:lnSpc>
                        <a:spcBef>
                          <a:spcPts val="0"/>
                        </a:spcBef>
                        <a:spcAft>
                          <a:spcPts val="0"/>
                        </a:spcAft>
                      </a:pPr>
                      <a:endParaRPr lang="en-US" sz="11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Melissa </a:t>
                      </a:r>
                      <a:r>
                        <a:rPr lang="en-US" sz="1100" b="0" dirty="0">
                          <a:effectLst/>
                          <a:latin typeface="Calibri" panose="020F0502020204030204" pitchFamily="34" charset="0"/>
                          <a:ea typeface="Calibri" panose="020F0502020204030204" pitchFamily="34" charset="0"/>
                          <a:cs typeface="Times New Roman" panose="02020603050405020304" pitchFamily="18" charset="0"/>
                        </a:rPr>
                        <a:t>Andrews</a:t>
                      </a:r>
                    </a:p>
                  </a:txBody>
                  <a:tcPr marL="68580" marR="68580" marT="0" marB="0"/>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err="1" smtClean="0">
                          <a:effectLst/>
                          <a:latin typeface="Calibri" panose="020F0502020204030204" pitchFamily="34" charset="0"/>
                          <a:ea typeface="Calibri" panose="020F0502020204030204" pitchFamily="34" charset="0"/>
                          <a:cs typeface="Times New Roman" panose="02020603050405020304" pitchFamily="18" charset="0"/>
                        </a:rPr>
                        <a:t>LeadingAge</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Virginia</a:t>
                      </a:r>
                    </a:p>
                  </a:txBody>
                  <a:tcPr marL="68580" marR="68580" marT="0" marB="0"/>
                </a:tc>
                <a:extLst>
                  <a:ext uri="{0D108BD9-81ED-4DB2-BD59-A6C34878D82A}">
                    <a16:rowId xmlns:a16="http://schemas.microsoft.com/office/drawing/2014/main" val="2908962323"/>
                  </a:ext>
                </a:extLst>
              </a:tr>
              <a:tr h="319314">
                <a:tc>
                  <a:txBody>
                    <a:bodyPr/>
                    <a:lstStyle/>
                    <a:p>
                      <a:pPr marL="0" marR="0">
                        <a:lnSpc>
                          <a:spcPct val="107000"/>
                        </a:lnSpc>
                        <a:spcBef>
                          <a:spcPts val="0"/>
                        </a:spcBef>
                        <a:spcAft>
                          <a:spcPts val="0"/>
                        </a:spcAft>
                      </a:pPr>
                      <a:endParaRPr lang="en-US" sz="11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John Burns (designee Will Blackwell)</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Westminster </a:t>
                      </a:r>
                      <a:r>
                        <a:rPr lang="en-US" sz="1100" dirty="0">
                          <a:effectLst/>
                          <a:latin typeface="Calibri" panose="020F0502020204030204" pitchFamily="34" charset="0"/>
                          <a:ea typeface="Calibri" panose="020F0502020204030204" pitchFamily="34" charset="0"/>
                          <a:cs typeface="Times New Roman" panose="02020603050405020304" pitchFamily="18" charset="0"/>
                        </a:rPr>
                        <a:t>Canterbury Richmond</a:t>
                      </a:r>
                    </a:p>
                  </a:txBody>
                  <a:tcPr marL="68580" marR="68580" marT="0" marB="0"/>
                </a:tc>
                <a:extLst>
                  <a:ext uri="{0D108BD9-81ED-4DB2-BD59-A6C34878D82A}">
                    <a16:rowId xmlns:a16="http://schemas.microsoft.com/office/drawing/2014/main" val="3648843352"/>
                  </a:ext>
                </a:extLst>
              </a:tr>
              <a:tr h="319314">
                <a:tc>
                  <a:txBody>
                    <a:bodyPr/>
                    <a:lstStyle/>
                    <a:p>
                      <a:pPr marL="0" marR="0">
                        <a:lnSpc>
                          <a:spcPct val="107000"/>
                        </a:lnSpc>
                        <a:spcBef>
                          <a:spcPts val="0"/>
                        </a:spcBef>
                        <a:spcAft>
                          <a:spcPts val="0"/>
                        </a:spcAft>
                      </a:pPr>
                      <a:endParaRPr lang="en-US" sz="11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William Coleman (designee Colleen </a:t>
                      </a:r>
                      <a:r>
                        <a:rPr lang="en-US" sz="1100" b="0" dirty="0" err="1" smtClean="0">
                          <a:effectLst/>
                          <a:latin typeface="Calibri" panose="020F0502020204030204" pitchFamily="34" charset="0"/>
                          <a:ea typeface="Calibri" panose="020F0502020204030204" pitchFamily="34" charset="0"/>
                          <a:cs typeface="Times New Roman" panose="02020603050405020304" pitchFamily="18" charset="0"/>
                        </a:rPr>
                        <a:t>Lobb</a:t>
                      </a: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US" sz="1100" dirty="0">
                          <a:effectLst/>
                          <a:latin typeface="Calibri" panose="020F0502020204030204" pitchFamily="34" charset="0"/>
                          <a:ea typeface="Calibri" panose="020F0502020204030204" pitchFamily="34" charset="0"/>
                          <a:cs typeface="Times New Roman" panose="02020603050405020304" pitchFamily="18" charset="0"/>
                        </a:rPr>
                        <a:t>Virginia Home</a:t>
                      </a:r>
                    </a:p>
                  </a:txBody>
                  <a:tcPr marL="68580" marR="68580" marT="0" marB="0"/>
                </a:tc>
                <a:extLst>
                  <a:ext uri="{0D108BD9-81ED-4DB2-BD59-A6C34878D82A}">
                    <a16:rowId xmlns:a16="http://schemas.microsoft.com/office/drawing/2014/main" val="4290871913"/>
                  </a:ext>
                </a:extLst>
              </a:tr>
              <a:tr h="319314">
                <a:tc>
                  <a:txBody>
                    <a:bodyPr/>
                    <a:lstStyle/>
                    <a:p>
                      <a:pPr marL="0" marR="0">
                        <a:lnSpc>
                          <a:spcPct val="107000"/>
                        </a:lnSpc>
                        <a:spcBef>
                          <a:spcPts val="0"/>
                        </a:spcBef>
                        <a:spcAft>
                          <a:spcPts val="0"/>
                        </a:spcAft>
                      </a:pPr>
                      <a:endParaRPr lang="en-US" sz="11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Ronald </a:t>
                      </a:r>
                      <a:r>
                        <a:rPr lang="en-US" sz="1100" b="0" dirty="0">
                          <a:effectLst/>
                          <a:latin typeface="Calibri" panose="020F0502020204030204" pitchFamily="34" charset="0"/>
                          <a:ea typeface="Calibri" panose="020F0502020204030204" pitchFamily="34" charset="0"/>
                          <a:cs typeface="Times New Roman" panose="02020603050405020304" pitchFamily="18" charset="0"/>
                        </a:rPr>
                        <a:t>J. Cottrell</a:t>
                      </a:r>
                    </a:p>
                  </a:txBody>
                  <a:tcPr marL="68580" marR="68580" marT="0" marB="0"/>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Hospice </a:t>
                      </a:r>
                      <a:r>
                        <a:rPr lang="en-US" sz="1100" dirty="0">
                          <a:effectLst/>
                          <a:latin typeface="Calibri" panose="020F0502020204030204" pitchFamily="34" charset="0"/>
                          <a:ea typeface="Calibri" panose="020F0502020204030204" pitchFamily="34" charset="0"/>
                          <a:cs typeface="Times New Roman" panose="02020603050405020304" pitchFamily="18" charset="0"/>
                        </a:rPr>
                        <a:t>of the Piedmont</a:t>
                      </a:r>
                    </a:p>
                  </a:txBody>
                  <a:tcPr marL="68580" marR="68580" marT="0" marB="0"/>
                </a:tc>
                <a:extLst>
                  <a:ext uri="{0D108BD9-81ED-4DB2-BD59-A6C34878D82A}">
                    <a16:rowId xmlns:a16="http://schemas.microsoft.com/office/drawing/2014/main" val="3589790087"/>
                  </a:ext>
                </a:extLst>
              </a:tr>
              <a:tr h="319314">
                <a:tc>
                  <a:txBody>
                    <a:bodyPr/>
                    <a:lstStyle/>
                    <a:p>
                      <a:pPr marL="0" marR="0">
                        <a:lnSpc>
                          <a:spcPct val="107000"/>
                        </a:lnSpc>
                        <a:spcBef>
                          <a:spcPts val="0"/>
                        </a:spcBef>
                        <a:spcAft>
                          <a:spcPts val="0"/>
                        </a:spcAft>
                      </a:pPr>
                      <a:endParaRPr lang="en-US" sz="11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David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DeBiasi</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AARP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7369534"/>
                  </a:ext>
                </a:extLst>
              </a:tr>
              <a:tr h="319314">
                <a:tc>
                  <a:txBody>
                    <a:bodyPr/>
                    <a:lstStyle/>
                    <a:p>
                      <a:pPr marL="0" marR="0">
                        <a:lnSpc>
                          <a:spcPct val="107000"/>
                        </a:lnSpc>
                        <a:spcBef>
                          <a:spcPts val="0"/>
                        </a:spcBef>
                        <a:spcAft>
                          <a:spcPts val="0"/>
                        </a:spcAft>
                      </a:pPr>
                      <a:endParaRPr lang="en-US" sz="11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Carrie Davis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Covenant Woods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6491661"/>
                  </a:ext>
                </a:extLst>
              </a:tr>
              <a:tr h="319314">
                <a:tc>
                  <a:txBody>
                    <a:bodyPr/>
                    <a:lstStyle/>
                    <a:p>
                      <a:pPr marL="0" marR="0">
                        <a:lnSpc>
                          <a:spcPct val="107000"/>
                        </a:lnSpc>
                        <a:spcBef>
                          <a:spcPts val="0"/>
                        </a:spcBef>
                        <a:spcAft>
                          <a:spcPts val="0"/>
                        </a:spcAft>
                      </a:pPr>
                      <a:endParaRPr lang="en-US" sz="11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Joann </a:t>
                      </a:r>
                      <a:r>
                        <a:rPr lang="en-US" sz="1100" b="0" dirty="0">
                          <a:effectLst/>
                          <a:latin typeface="Calibri" panose="020F0502020204030204" pitchFamily="34" charset="0"/>
                          <a:ea typeface="Calibri" panose="020F0502020204030204" pitchFamily="34" charset="0"/>
                          <a:cs typeface="Times New Roman" panose="02020603050405020304" pitchFamily="18" charset="0"/>
                        </a:rPr>
                        <a:t>Dawson</a:t>
                      </a:r>
                    </a:p>
                  </a:txBody>
                  <a:tcPr marL="68580" marR="68580" marT="0" marB="0"/>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Bedford </a:t>
                      </a:r>
                      <a:r>
                        <a:rPr lang="en-US" sz="1100" dirty="0">
                          <a:effectLst/>
                          <a:latin typeface="Calibri" panose="020F0502020204030204" pitchFamily="34" charset="0"/>
                          <a:ea typeface="Calibri" panose="020F0502020204030204" pitchFamily="34" charset="0"/>
                          <a:cs typeface="Times New Roman" panose="02020603050405020304" pitchFamily="18" charset="0"/>
                        </a:rPr>
                        <a:t>Hospice House</a:t>
                      </a:r>
                    </a:p>
                  </a:txBody>
                  <a:tcPr marL="68580" marR="68580" marT="0" marB="0"/>
                </a:tc>
                <a:extLst>
                  <a:ext uri="{0D108BD9-81ED-4DB2-BD59-A6C34878D82A}">
                    <a16:rowId xmlns:a16="http://schemas.microsoft.com/office/drawing/2014/main" val="1223618141"/>
                  </a:ext>
                </a:extLst>
              </a:tr>
              <a:tr h="319314">
                <a:tc>
                  <a:txBody>
                    <a:bodyPr/>
                    <a:lstStyle/>
                    <a:p>
                      <a:pPr marL="0" marR="0">
                        <a:lnSpc>
                          <a:spcPct val="107000"/>
                        </a:lnSpc>
                        <a:spcBef>
                          <a:spcPts val="0"/>
                        </a:spcBef>
                        <a:spcAft>
                          <a:spcPts val="0"/>
                        </a:spcAft>
                      </a:pPr>
                      <a:endParaRPr lang="en-US" sz="11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Morris </a:t>
                      </a:r>
                      <a:r>
                        <a:rPr lang="en-US" sz="1100" b="0" dirty="0">
                          <a:effectLst/>
                          <a:latin typeface="Calibri" panose="020F0502020204030204" pitchFamily="34" charset="0"/>
                          <a:ea typeface="Calibri" panose="020F0502020204030204" pitchFamily="34" charset="0"/>
                          <a:cs typeface="Times New Roman" panose="02020603050405020304" pitchFamily="18" charset="0"/>
                        </a:rPr>
                        <a:t>Funk</a:t>
                      </a:r>
                    </a:p>
                  </a:txBody>
                  <a:tcPr marL="68580" marR="68580" marT="0" marB="0"/>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Beth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Sholom</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Lifecare</a:t>
                      </a:r>
                      <a:r>
                        <a:rPr lang="en-US" sz="1100" dirty="0">
                          <a:effectLst/>
                          <a:latin typeface="Calibri" panose="020F0502020204030204" pitchFamily="34" charset="0"/>
                          <a:ea typeface="Calibri" panose="020F0502020204030204" pitchFamily="34" charset="0"/>
                          <a:cs typeface="Times New Roman" panose="02020603050405020304" pitchFamily="18" charset="0"/>
                        </a:rPr>
                        <a:t> Community</a:t>
                      </a:r>
                    </a:p>
                  </a:txBody>
                  <a:tcPr marL="68580" marR="68580" marT="0" marB="0"/>
                </a:tc>
                <a:extLst>
                  <a:ext uri="{0D108BD9-81ED-4DB2-BD59-A6C34878D82A}">
                    <a16:rowId xmlns:a16="http://schemas.microsoft.com/office/drawing/2014/main" val="2195495745"/>
                  </a:ext>
                </a:extLst>
              </a:tr>
              <a:tr h="319314">
                <a:tc>
                  <a:txBody>
                    <a:bodyPr/>
                    <a:lstStyle/>
                    <a:p>
                      <a:pPr marL="0" marR="0">
                        <a:lnSpc>
                          <a:spcPct val="107000"/>
                        </a:lnSpc>
                        <a:spcBef>
                          <a:spcPts val="0"/>
                        </a:spcBef>
                        <a:spcAft>
                          <a:spcPts val="0"/>
                        </a:spcAft>
                      </a:pPr>
                      <a:endParaRPr lang="en-US" sz="11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Carter </a:t>
                      </a:r>
                      <a:r>
                        <a:rPr lang="en-US" sz="1100" b="0" dirty="0">
                          <a:effectLst/>
                          <a:latin typeface="Calibri" panose="020F0502020204030204" pitchFamily="34" charset="0"/>
                          <a:ea typeface="Calibri" panose="020F0502020204030204" pitchFamily="34" charset="0"/>
                          <a:cs typeface="Times New Roman" panose="02020603050405020304" pitchFamily="18" charset="0"/>
                        </a:rPr>
                        <a:t>Harrison</a:t>
                      </a:r>
                    </a:p>
                  </a:txBody>
                  <a:tcPr marL="68580" marR="68580" marT="0" marB="0"/>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Alzheimer's </a:t>
                      </a:r>
                      <a:r>
                        <a:rPr lang="en-US" sz="1100" dirty="0">
                          <a:effectLst/>
                          <a:latin typeface="Calibri" panose="020F0502020204030204" pitchFamily="34" charset="0"/>
                          <a:ea typeface="Calibri" panose="020F0502020204030204" pitchFamily="34" charset="0"/>
                          <a:cs typeface="Times New Roman" panose="02020603050405020304" pitchFamily="18" charset="0"/>
                        </a:rPr>
                        <a:t>Association, Virginia Chapters</a:t>
                      </a:r>
                    </a:p>
                  </a:txBody>
                  <a:tcPr marL="68580" marR="68580" marT="0" marB="0"/>
                </a:tc>
                <a:extLst>
                  <a:ext uri="{0D108BD9-81ED-4DB2-BD59-A6C34878D82A}">
                    <a16:rowId xmlns:a16="http://schemas.microsoft.com/office/drawing/2014/main" val="1903330838"/>
                  </a:ext>
                </a:extLst>
              </a:tr>
              <a:tr h="319314">
                <a:tc>
                  <a:txBody>
                    <a:bodyPr/>
                    <a:lstStyle/>
                    <a:p>
                      <a:pPr marL="0" marR="0">
                        <a:lnSpc>
                          <a:spcPct val="107000"/>
                        </a:lnSpc>
                        <a:spcBef>
                          <a:spcPts val="0"/>
                        </a:spcBef>
                        <a:spcAft>
                          <a:spcPts val="0"/>
                        </a:spcAft>
                      </a:pPr>
                      <a:endParaRPr lang="en-US" sz="11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Tracey </a:t>
                      </a:r>
                      <a:r>
                        <a:rPr lang="en-US" sz="1100" b="0" dirty="0">
                          <a:effectLst/>
                          <a:latin typeface="Calibri" panose="020F0502020204030204" pitchFamily="34" charset="0"/>
                          <a:ea typeface="Calibri" panose="020F0502020204030204" pitchFamily="34" charset="0"/>
                          <a:cs typeface="Times New Roman" panose="02020603050405020304" pitchFamily="18" charset="0"/>
                        </a:rPr>
                        <a:t>Jennings</a:t>
                      </a:r>
                    </a:p>
                  </a:txBody>
                  <a:tcPr marL="68580" marR="68580" marT="0" marB="0"/>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err="1" smtClean="0">
                          <a:effectLst/>
                          <a:latin typeface="Calibri" panose="020F0502020204030204" pitchFamily="34" charset="0"/>
                          <a:ea typeface="Calibri" panose="020F0502020204030204" pitchFamily="34" charset="0"/>
                          <a:cs typeface="Times New Roman" panose="02020603050405020304" pitchFamily="18" charset="0"/>
                        </a:rPr>
                        <a:t>Centra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5994577"/>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Richard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Kennedy</a:t>
                      </a: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Blue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Ridge Hospice House</a:t>
                      </a:r>
                    </a:p>
                  </a:txBody>
                  <a:tcPr marL="68580" marR="68580" marT="0" marB="0"/>
                </a:tc>
                <a:extLst>
                  <a:ext uri="{0D108BD9-81ED-4DB2-BD59-A6C34878D82A}">
                    <a16:rowId xmlns:a16="http://schemas.microsoft.com/office/drawing/2014/main" val="584777797"/>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Tom </a:t>
                      </a:r>
                      <a:r>
                        <a:rPr lang="en-US" sz="1100" b="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Koutsoumpas</a:t>
                      </a: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(designee</a:t>
                      </a:r>
                      <a:r>
                        <a:rPr lang="en-US" sz="11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Michael </a:t>
                      </a:r>
                      <a:r>
                        <a:rPr lang="en-US" sz="1100" b="0" baseline="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Kestenbaum</a:t>
                      </a:r>
                      <a:r>
                        <a:rPr lang="en-US" sz="11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Capital </a:t>
                      </a: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Caring Health</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4338517"/>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Facility Entrants: Personal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Essential caregiver – CMS does not distinguish essential caregivers from other visitors (see QSO-20-39-NH)</a:t>
            </a:r>
          </a:p>
          <a:p>
            <a:pPr lvl="1">
              <a:buFont typeface="Arial" panose="020B0604020202020204" pitchFamily="34" charset="0"/>
              <a:buChar char="•"/>
            </a:pPr>
            <a:r>
              <a:rPr lang="en-US" dirty="0" smtClean="0"/>
              <a:t>Other states may define the term and treat these visitors as a type of compassionate care visitor?</a:t>
            </a:r>
          </a:p>
          <a:p>
            <a:pPr lvl="1">
              <a:buFont typeface="Arial" panose="020B0604020202020204" pitchFamily="34" charset="0"/>
              <a:buChar char="•"/>
            </a:pPr>
            <a:r>
              <a:rPr lang="en-US" dirty="0" smtClean="0"/>
              <a:t>HB 5005 (2020 Special Session Budget Bill) contains an amendment that addresses a type of visitor is similar to the essential caregiver concept</a:t>
            </a:r>
            <a:endParaRPr lang="en-US" dirty="0"/>
          </a:p>
        </p:txBody>
      </p:sp>
    </p:spTree>
    <p:extLst>
      <p:ext uri="{BB962C8B-B14F-4D97-AF65-F5344CB8AC3E}">
        <p14:creationId xmlns:p14="http://schemas.microsoft.com/office/powerpoint/2010/main" val="3880582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5005 </a:t>
            </a:r>
            <a:r>
              <a:rPr lang="en-US" dirty="0"/>
              <a:t>Item 300 #</a:t>
            </a:r>
            <a:r>
              <a:rPr lang="en-US" dirty="0" smtClean="0"/>
              <a:t>1h</a:t>
            </a:r>
            <a:endParaRPr lang="en-US" dirty="0"/>
          </a:p>
        </p:txBody>
      </p:sp>
      <p:sp>
        <p:nvSpPr>
          <p:cNvPr id="3" name="Content Placeholder 2"/>
          <p:cNvSpPr>
            <a:spLocks noGrp="1"/>
          </p:cNvSpPr>
          <p:nvPr>
            <p:ph idx="1"/>
          </p:nvPr>
        </p:nvSpPr>
        <p:spPr/>
        <p:txBody>
          <a:bodyPr/>
          <a:lstStyle/>
          <a:p>
            <a:pPr marL="0" indent="0"/>
            <a:r>
              <a:rPr lang="en-US" dirty="0" smtClean="0"/>
              <a:t>“In </a:t>
            </a:r>
            <a:r>
              <a:rPr lang="en-US" dirty="0"/>
              <a:t>any case in which the Governor has declared a public health emergency related to the novel coronavirus (COVID-19), every medical care facility licensed by the Virginia Department of Health shall allow a person with a disability who requires assistance as a result of such disability to be accompanied by a designated support person at any time during which health care services are </a:t>
            </a:r>
            <a:r>
              <a:rPr lang="en-US" dirty="0" smtClean="0"/>
              <a:t>provided…no </a:t>
            </a:r>
            <a:r>
              <a:rPr lang="en-US" dirty="0"/>
              <a:t>medical care facility shall be required to allow more than one designated support person to be present with a person with a disability at any time. A designated support person shall not be subject to any restrictions on visitation adopted by a medical care facility. However, such designated support person may be required to comply with all reasonable requirements of the medical care facility adopted to protect the health and safety of patients and staff of the medical care </a:t>
            </a:r>
            <a:r>
              <a:rPr lang="en-US" dirty="0" smtClean="0"/>
              <a:t>facility..."</a:t>
            </a:r>
            <a:endParaRPr lang="en-US" dirty="0"/>
          </a:p>
        </p:txBody>
      </p:sp>
    </p:spTree>
    <p:extLst>
      <p:ext uri="{BB962C8B-B14F-4D97-AF65-F5344CB8AC3E}">
        <p14:creationId xmlns:p14="http://schemas.microsoft.com/office/powerpoint/2010/main" val="1154342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5005 Item 300 #1h</a:t>
            </a:r>
          </a:p>
        </p:txBody>
      </p:sp>
      <p:sp>
        <p:nvSpPr>
          <p:cNvPr id="3" name="Content Placeholder 2"/>
          <p:cNvSpPr>
            <a:spLocks noGrp="1"/>
          </p:cNvSpPr>
          <p:nvPr>
            <p:ph idx="1"/>
          </p:nvPr>
        </p:nvSpPr>
        <p:spPr/>
        <p:txBody>
          <a:bodyPr/>
          <a:lstStyle/>
          <a:p>
            <a:pPr marL="0" indent="0"/>
            <a:r>
              <a:rPr lang="en-US" dirty="0" smtClean="0"/>
              <a:t>“…A </a:t>
            </a:r>
            <a:r>
              <a:rPr lang="en-US" dirty="0"/>
              <a:t>“designated support person" means a person who is knowledgeable about the needs of a person with a disability and who is designated, orally or in writing, by the individual with a disability, the individual's guardian or the individual's care provider, to provide support and assistance, including physical assistance, emotional support, assistance with communication or decision-making, or any other assistance necessary as a result of the person's disability, to the person with a disability at any time during which health care services are </a:t>
            </a:r>
            <a:r>
              <a:rPr lang="en-US" dirty="0" smtClean="0"/>
              <a:t>provided.”</a:t>
            </a:r>
            <a:endParaRPr lang="en-US" dirty="0"/>
          </a:p>
        </p:txBody>
      </p:sp>
    </p:spTree>
    <p:extLst>
      <p:ext uri="{BB962C8B-B14F-4D97-AF65-F5344CB8AC3E}">
        <p14:creationId xmlns:p14="http://schemas.microsoft.com/office/powerpoint/2010/main" val="2513260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CMS allows in-person access for the LTC Ombudsman cannot be limited “without reasonable cause.” Should Virginia have a non-exclusive list of what constitutes reasonable cause in the regulation?</a:t>
            </a:r>
          </a:p>
          <a:p>
            <a:pPr>
              <a:buFont typeface="Arial" panose="020B0604020202020204" pitchFamily="34" charset="0"/>
              <a:buChar char="•"/>
            </a:pPr>
            <a:r>
              <a:rPr lang="en-US" dirty="0"/>
              <a:t>Should CMS’s guidance re: LTC Ombudsman and P&amp;A systems be used for APS and CPS?</a:t>
            </a:r>
          </a:p>
          <a:p>
            <a:pPr>
              <a:buFont typeface="Arial" panose="020B0604020202020204" pitchFamily="34" charset="0"/>
              <a:buChar char="•"/>
            </a:pPr>
            <a:r>
              <a:rPr lang="en-US" dirty="0" smtClean="0"/>
              <a:t>Should Virginia define “essential caregiver” as a specific type of visitor?</a:t>
            </a:r>
          </a:p>
          <a:p>
            <a:pPr lvl="1">
              <a:buFont typeface="Arial" panose="020B0604020202020204" pitchFamily="34" charset="0"/>
              <a:buChar char="•"/>
            </a:pPr>
            <a:r>
              <a:rPr lang="en-US" dirty="0" smtClean="0"/>
              <a:t>If yes, should essential caregivers be treated as a type of compassionate care visitor?</a:t>
            </a:r>
          </a:p>
        </p:txBody>
      </p:sp>
    </p:spTree>
    <p:extLst>
      <p:ext uri="{BB962C8B-B14F-4D97-AF65-F5344CB8AC3E}">
        <p14:creationId xmlns:p14="http://schemas.microsoft.com/office/powerpoint/2010/main" val="13841180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and Recommendations on </a:t>
            </a:r>
            <a:r>
              <a:rPr lang="en-US" dirty="0" smtClean="0"/>
              <a:t>Health and Safety Requirements for Visitors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60033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to Consider</a:t>
            </a:r>
            <a:endParaRPr lang="en-US" dirty="0"/>
          </a:p>
        </p:txBody>
      </p:sp>
      <p:sp>
        <p:nvSpPr>
          <p:cNvPr id="5" name="Content Placeholder 4"/>
          <p:cNvSpPr>
            <a:spLocks noGrp="1"/>
          </p:cNvSpPr>
          <p:nvPr>
            <p:ph idx="1"/>
          </p:nvPr>
        </p:nvSpPr>
        <p:spPr/>
        <p:txBody>
          <a:bodyPr/>
          <a:lstStyle/>
          <a:p>
            <a:pPr>
              <a:buFont typeface="Arial" panose="020B0604020202020204" pitchFamily="34" charset="0"/>
              <a:buChar char="•"/>
            </a:pPr>
            <a:r>
              <a:rPr lang="en-US" dirty="0" smtClean="0"/>
              <a:t>Should there be a limit on how many people a resident or patient can receive at one time?</a:t>
            </a:r>
          </a:p>
          <a:p>
            <a:pPr lvl="1">
              <a:buFont typeface="Arial" panose="020B0604020202020204" pitchFamily="34" charset="0"/>
              <a:buChar char="•"/>
            </a:pPr>
            <a:r>
              <a:rPr lang="en-US" dirty="0" smtClean="0"/>
              <a:t>If yes, should it vary based on a specific metric (e.g., county positivity rate, etc.)?</a:t>
            </a:r>
          </a:p>
          <a:p>
            <a:pPr>
              <a:buFont typeface="Arial" panose="020B0604020202020204" pitchFamily="34" charset="0"/>
              <a:buChar char="•"/>
            </a:pPr>
            <a:r>
              <a:rPr lang="en-US" dirty="0" smtClean="0"/>
              <a:t>As a condition of visitation, should in-person visitors be required to provide detailed sign-in information and to agree to contact the facility upon receipt of a positive COVID-19 test within X number of days of their visit?</a:t>
            </a:r>
          </a:p>
          <a:p>
            <a:pPr>
              <a:buFont typeface="Arial" panose="020B0604020202020204" pitchFamily="34" charset="0"/>
              <a:buChar char="•"/>
            </a:pPr>
            <a:r>
              <a:rPr lang="en-US" dirty="0" smtClean="0"/>
              <a:t>Are there specific health and safety requirements that should be placed on compassionate care visitors?</a:t>
            </a:r>
          </a:p>
        </p:txBody>
      </p:sp>
    </p:spTree>
    <p:extLst>
      <p:ext uri="{BB962C8B-B14F-4D97-AF65-F5344CB8AC3E}">
        <p14:creationId xmlns:p14="http://schemas.microsoft.com/office/powerpoint/2010/main" val="1121642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Wrap-UP</a:t>
            </a:r>
            <a:r>
              <a:rPr lang="en-US" dirty="0" smtClean="0"/>
              <a:t> and Next Steps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96786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Adjournment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59028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pPr algn="ctr"/>
            <a:r>
              <a:rPr lang="en-US" altLang="en-US" b="1" dirty="0" smtClean="0"/>
              <a:t>Roll Call</a:t>
            </a:r>
          </a:p>
        </p:txBody>
      </p:sp>
      <p:graphicFrame>
        <p:nvGraphicFramePr>
          <p:cNvPr id="6" name="Table 5"/>
          <p:cNvGraphicFramePr>
            <a:graphicFrameLocks noGrp="1"/>
          </p:cNvGraphicFramePr>
          <p:nvPr>
            <p:extLst>
              <p:ext uri="{D42A27DB-BD31-4B8C-83A1-F6EECF244321}">
                <p14:modId xmlns:p14="http://schemas.microsoft.com/office/powerpoint/2010/main" val="4037476306"/>
              </p:ext>
            </p:extLst>
          </p:nvPr>
        </p:nvGraphicFramePr>
        <p:xfrm>
          <a:off x="2133600" y="1219200"/>
          <a:ext cx="8077200" cy="4429365"/>
        </p:xfrm>
        <a:graphic>
          <a:graphicData uri="http://schemas.openxmlformats.org/drawingml/2006/table">
            <a:tbl>
              <a:tblPr firstRow="1" bandRow="1">
                <a:tableStyleId>{0E3FDE45-AF77-4B5C-9715-49D594BDF05E}</a:tableStyleId>
              </a:tblPr>
              <a:tblGrid>
                <a:gridCol w="3715512">
                  <a:extLst>
                    <a:ext uri="{9D8B030D-6E8A-4147-A177-3AD203B41FA5}">
                      <a16:colId xmlns:a16="http://schemas.microsoft.com/office/drawing/2014/main" val="4086270737"/>
                    </a:ext>
                  </a:extLst>
                </a:gridCol>
                <a:gridCol w="4361688">
                  <a:extLst>
                    <a:ext uri="{9D8B030D-6E8A-4147-A177-3AD203B41FA5}">
                      <a16:colId xmlns:a16="http://schemas.microsoft.com/office/drawing/2014/main" val="3659211937"/>
                    </a:ext>
                  </a:extLst>
                </a:gridCol>
              </a:tblGrid>
              <a:tr h="482840">
                <a:tc>
                  <a:txBody>
                    <a:bodyPr/>
                    <a:lstStyle/>
                    <a:p>
                      <a:pPr algn="l"/>
                      <a:r>
                        <a:rPr lang="en-US" sz="1600" dirty="0" smtClean="0"/>
                        <a:t>Work Group Member</a:t>
                      </a:r>
                      <a:endParaRPr lang="en-US" sz="1600" dirty="0">
                        <a:solidFill>
                          <a:srgbClr val="333399"/>
                        </a:solidFill>
                      </a:endParaRPr>
                    </a:p>
                  </a:txBody>
                  <a:tcPr marL="79653" marR="79653" marT="39822" marB="39822" anchor="ctr"/>
                </a:tc>
                <a:tc>
                  <a:txBody>
                    <a:bodyPr/>
                    <a:lstStyle/>
                    <a:p>
                      <a:pPr algn="l"/>
                      <a:r>
                        <a:rPr lang="en-US" sz="1600" b="1" kern="1200" dirty="0" smtClean="0">
                          <a:solidFill>
                            <a:schemeClr val="tx1"/>
                          </a:solidFill>
                          <a:latin typeface="+mn-lt"/>
                          <a:ea typeface="+mn-ea"/>
                          <a:cs typeface="+mn-cs"/>
                        </a:rPr>
                        <a:t>Organization or Agency</a:t>
                      </a:r>
                      <a:endParaRPr lang="en-US" sz="1600" b="1" kern="1200" dirty="0">
                        <a:solidFill>
                          <a:schemeClr val="tx1"/>
                        </a:solidFill>
                        <a:latin typeface="+mn-lt"/>
                        <a:ea typeface="+mn-ea"/>
                        <a:cs typeface="+mn-cs"/>
                      </a:endParaRPr>
                    </a:p>
                  </a:txBody>
                  <a:tcPr marL="79653" marR="79653" marT="39822" marB="39822" anchor="ctr"/>
                </a:tc>
                <a:extLst>
                  <a:ext uri="{0D108BD9-81ED-4DB2-BD59-A6C34878D82A}">
                    <a16:rowId xmlns:a16="http://schemas.microsoft.com/office/drawing/2014/main" val="3683240885"/>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Joani</a:t>
                      </a: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Latimer</a:t>
                      </a: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Long Term Care Ombudsman</a:t>
                      </a:r>
                    </a:p>
                  </a:txBody>
                  <a:tcPr marL="68580" marR="68580" marT="0" marB="0"/>
                </a:tc>
                <a:extLst>
                  <a:ext uri="{0D108BD9-81ED-4DB2-BD59-A6C34878D82A}">
                    <a16:rowId xmlns:a16="http://schemas.microsoft.com/office/drawing/2014/main" val="3693554969"/>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Vivienne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McDaniel</a:t>
                      </a: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Aspen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School of Nursing</a:t>
                      </a:r>
                    </a:p>
                  </a:txBody>
                  <a:tcPr marL="68580" marR="68580" marT="0" marB="0"/>
                </a:tc>
                <a:extLst>
                  <a:ext uri="{0D108BD9-81ED-4DB2-BD59-A6C34878D82A}">
                    <a16:rowId xmlns:a16="http://schemas.microsoft.com/office/drawing/2014/main" val="2908962323"/>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Kathryn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 Morrison</a:t>
                      </a: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Sentara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Hospice House</a:t>
                      </a:r>
                    </a:p>
                  </a:txBody>
                  <a:tcPr marL="68580" marR="68580" marT="0" marB="0"/>
                </a:tc>
                <a:extLst>
                  <a:ext uri="{0D108BD9-81ED-4DB2-BD59-A6C34878D82A}">
                    <a16:rowId xmlns:a16="http://schemas.microsoft.com/office/drawing/2014/main" val="3648843352"/>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Dana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Parsons</a:t>
                      </a: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LeadingAge</a:t>
                      </a: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Virginia</a:t>
                      </a:r>
                    </a:p>
                  </a:txBody>
                  <a:tcPr marL="68580" marR="68580" marT="0" marB="0"/>
                </a:tc>
                <a:extLst>
                  <a:ext uri="{0D108BD9-81ED-4DB2-BD59-A6C34878D82A}">
                    <a16:rowId xmlns:a16="http://schemas.microsoft.com/office/drawing/2014/main" val="4290871913"/>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April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Payne</a:t>
                      </a: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Virginia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Health Care Association | Virginia Center for Assisted Living</a:t>
                      </a:r>
                    </a:p>
                  </a:txBody>
                  <a:tcPr marL="68580" marR="68580" marT="0" marB="0"/>
                </a:tc>
                <a:extLst>
                  <a:ext uri="{0D108BD9-81ED-4DB2-BD59-A6C34878D82A}">
                    <a16:rowId xmlns:a16="http://schemas.microsoft.com/office/drawing/2014/main" val="4014763123"/>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Greg </a:t>
                      </a:r>
                      <a:r>
                        <a:rPr lang="en-US" sz="11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Storer</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Williamsburg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Landing</a:t>
                      </a:r>
                    </a:p>
                  </a:txBody>
                  <a:tcPr marL="68580" marR="68580" marT="0" marB="0"/>
                </a:tc>
                <a:extLst>
                  <a:ext uri="{0D108BD9-81ED-4DB2-BD59-A6C34878D82A}">
                    <a16:rowId xmlns:a16="http://schemas.microsoft.com/office/drawing/2014/main" val="245503521"/>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Marcia </a:t>
                      </a:r>
                      <a:r>
                        <a:rPr lang="en-US" sz="11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Tetterton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Virginia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Association for Home Care and Hospice</a:t>
                      </a:r>
                    </a:p>
                  </a:txBody>
                  <a:tcPr marL="68580" marR="68580" marT="0" marB="0"/>
                </a:tc>
                <a:extLst>
                  <a:ext uri="{0D108BD9-81ED-4DB2-BD59-A6C34878D82A}">
                    <a16:rowId xmlns:a16="http://schemas.microsoft.com/office/drawing/2014/main" val="4214707286"/>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Carla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Thompson</a:t>
                      </a:r>
                    </a:p>
                  </a:txBody>
                  <a:tcPr marL="68580" marR="68580" marT="0" marB="0"/>
                </a:tc>
                <a:tc>
                  <a:txBody>
                    <a:bodyPr/>
                    <a:lstStyle/>
                    <a:p>
                      <a:pPr marL="0" marR="0">
                        <a:lnSpc>
                          <a:spcPct val="107000"/>
                        </a:lnSpc>
                        <a:spcBef>
                          <a:spcPts val="0"/>
                        </a:spcBef>
                        <a:spcAft>
                          <a:spcPts val="0"/>
                        </a:spcAft>
                      </a:pPr>
                      <a:endParaRPr lang="en-US" sz="1000" b="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Community </a:t>
                      </a:r>
                      <a:r>
                        <a:rPr lang="en-US" sz="1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Hospice House, Bon Secours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0416051"/>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Corie</a:t>
                      </a: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 Tillman Wolf</a:t>
                      </a:r>
                    </a:p>
                  </a:txBody>
                  <a:tcPr marL="68580" marR="68580" marT="0" marB="0"/>
                </a:tc>
                <a:tc>
                  <a:txBody>
                    <a:bodyPr/>
                    <a:lstStyle/>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Board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Long-Term Care Administrators, Department of Health Professions</a:t>
                      </a:r>
                    </a:p>
                  </a:txBody>
                  <a:tcPr marL="68580" marR="68580" marT="0" marB="0"/>
                </a:tc>
                <a:extLst>
                  <a:ext uri="{0D108BD9-81ED-4DB2-BD59-A6C34878D82A}">
                    <a16:rowId xmlns:a16="http://schemas.microsoft.com/office/drawing/2014/main" val="1448155892"/>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Veronica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Williams</a:t>
                      </a:r>
                    </a:p>
                  </a:txBody>
                  <a:tcPr marL="68580" marR="68580" marT="0" marB="0"/>
                </a:tc>
                <a:tc>
                  <a:txBody>
                    <a:bodyPr/>
                    <a:lstStyle/>
                    <a:p>
                      <a:pPr marL="0" marR="0">
                        <a:lnSpc>
                          <a:spcPct val="107000"/>
                        </a:lnSpc>
                        <a:spcBef>
                          <a:spcPts val="0"/>
                        </a:spcBef>
                        <a:spcAft>
                          <a:spcPts val="0"/>
                        </a:spcAft>
                      </a:pP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Virginia </a:t>
                      </a:r>
                      <a:r>
                        <a:rPr lang="en-US" sz="11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Lifecare</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Planning</a:t>
                      </a:r>
                    </a:p>
                    <a:p>
                      <a:pPr marL="0" marR="0">
                        <a:lnSpc>
                          <a:spcPct val="107000"/>
                        </a:lnSpc>
                        <a:spcBef>
                          <a:spcPts val="0"/>
                        </a:spcBef>
                        <a:spcAft>
                          <a:spcPts val="0"/>
                        </a:spcAft>
                      </a:pP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Center for Elder Law &amp; Estate Planning</a:t>
                      </a:r>
                    </a:p>
                  </a:txBody>
                  <a:tcPr marL="68580" marR="68580" marT="0" marB="0"/>
                </a:tc>
                <a:extLst>
                  <a:ext uri="{0D108BD9-81ED-4DB2-BD59-A6C34878D82A}">
                    <a16:rowId xmlns:a16="http://schemas.microsoft.com/office/drawing/2014/main" val="70880836"/>
                  </a:ext>
                </a:extLst>
              </a:tr>
              <a:tr h="319314">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Mindy </a:t>
                      </a:r>
                      <a:r>
                        <a:rPr lang="en-US" sz="11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Wyttenbach</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-Lindsey</a:t>
                      </a:r>
                    </a:p>
                  </a:txBody>
                  <a:tcPr marL="68580" marR="68580" marT="0" marB="0"/>
                </a:tc>
                <a:tc>
                  <a:txBody>
                    <a:bodyPr/>
                    <a:lstStyle/>
                    <a:p>
                      <a:pPr marL="0" marR="0">
                        <a:lnSpc>
                          <a:spcPct val="107000"/>
                        </a:lnSpc>
                        <a:spcBef>
                          <a:spcPts val="0"/>
                        </a:spcBef>
                        <a:spcAft>
                          <a:spcPts val="0"/>
                        </a:spcAft>
                      </a:pPr>
                      <a:endPar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Virginia </a:t>
                      </a:r>
                      <a:r>
                        <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Association for Hospices and Palliative Care</a:t>
                      </a:r>
                    </a:p>
                  </a:txBody>
                  <a:tcPr marL="68580" marR="68580" marT="0" marB="0"/>
                </a:tc>
                <a:extLst>
                  <a:ext uri="{0D108BD9-81ED-4DB2-BD59-A6C34878D82A}">
                    <a16:rowId xmlns:a16="http://schemas.microsoft.com/office/drawing/2014/main" val="3643137797"/>
                  </a:ext>
                </a:extLst>
              </a:tr>
            </a:tbl>
          </a:graphicData>
        </a:graphic>
      </p:graphicFrame>
    </p:spTree>
    <p:extLst>
      <p:ext uri="{BB962C8B-B14F-4D97-AF65-F5344CB8AC3E}">
        <p14:creationId xmlns:p14="http://schemas.microsoft.com/office/powerpoint/2010/main" val="1880230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pPr algn="ctr"/>
            <a:r>
              <a:rPr lang="en-US" altLang="en-US" b="1" dirty="0" smtClean="0"/>
              <a:t>Roll Call</a:t>
            </a:r>
          </a:p>
        </p:txBody>
      </p:sp>
      <p:graphicFrame>
        <p:nvGraphicFramePr>
          <p:cNvPr id="6" name="Table 5"/>
          <p:cNvGraphicFramePr>
            <a:graphicFrameLocks noGrp="1"/>
          </p:cNvGraphicFramePr>
          <p:nvPr>
            <p:extLst>
              <p:ext uri="{D42A27DB-BD31-4B8C-83A1-F6EECF244321}">
                <p14:modId xmlns:p14="http://schemas.microsoft.com/office/powerpoint/2010/main" val="139642175"/>
              </p:ext>
            </p:extLst>
          </p:nvPr>
        </p:nvGraphicFramePr>
        <p:xfrm>
          <a:off x="2133600" y="1110466"/>
          <a:ext cx="8077200" cy="3381375"/>
        </p:xfrm>
        <a:graphic>
          <a:graphicData uri="http://schemas.openxmlformats.org/drawingml/2006/table">
            <a:tbl>
              <a:tblPr firstRow="1" bandRow="1">
                <a:tableStyleId>{0E3FDE45-AF77-4B5C-9715-49D594BDF05E}</a:tableStyleId>
              </a:tblPr>
              <a:tblGrid>
                <a:gridCol w="3715512">
                  <a:extLst>
                    <a:ext uri="{9D8B030D-6E8A-4147-A177-3AD203B41FA5}">
                      <a16:colId xmlns:a16="http://schemas.microsoft.com/office/drawing/2014/main" val="4086270737"/>
                    </a:ext>
                  </a:extLst>
                </a:gridCol>
                <a:gridCol w="4361688">
                  <a:extLst>
                    <a:ext uri="{9D8B030D-6E8A-4147-A177-3AD203B41FA5}">
                      <a16:colId xmlns:a16="http://schemas.microsoft.com/office/drawing/2014/main" val="3659211937"/>
                    </a:ext>
                  </a:extLst>
                </a:gridCol>
              </a:tblGrid>
              <a:tr h="482840">
                <a:tc>
                  <a:txBody>
                    <a:bodyPr/>
                    <a:lstStyle/>
                    <a:p>
                      <a:pPr algn="l"/>
                      <a:r>
                        <a:rPr lang="en-US" sz="1600" dirty="0" smtClean="0"/>
                        <a:t>Name</a:t>
                      </a:r>
                      <a:endParaRPr lang="en-US" sz="1600" dirty="0">
                        <a:solidFill>
                          <a:srgbClr val="333399"/>
                        </a:solidFill>
                      </a:endParaRPr>
                    </a:p>
                  </a:txBody>
                  <a:tcPr marL="79653" marR="79653" marT="39822" marB="39822" anchor="ctr"/>
                </a:tc>
                <a:tc>
                  <a:txBody>
                    <a:bodyPr/>
                    <a:lstStyle/>
                    <a:p>
                      <a:pPr algn="l"/>
                      <a:r>
                        <a:rPr lang="en-US" sz="1600" b="1" kern="1200" dirty="0" smtClean="0">
                          <a:solidFill>
                            <a:schemeClr val="tx1"/>
                          </a:solidFill>
                          <a:latin typeface="+mn-lt"/>
                          <a:ea typeface="+mn-ea"/>
                          <a:cs typeface="+mn-cs"/>
                        </a:rPr>
                        <a:t>Organization or Agency</a:t>
                      </a:r>
                      <a:endParaRPr lang="en-US" sz="1600" b="1" kern="1200" dirty="0">
                        <a:solidFill>
                          <a:schemeClr val="tx1"/>
                        </a:solidFill>
                        <a:latin typeface="+mn-lt"/>
                        <a:ea typeface="+mn-ea"/>
                        <a:cs typeface="+mn-cs"/>
                      </a:endParaRPr>
                    </a:p>
                  </a:txBody>
                  <a:tcPr marL="79653" marR="79653" marT="39822" marB="39822" anchor="ctr"/>
                </a:tc>
                <a:extLst>
                  <a:ext uri="{0D108BD9-81ED-4DB2-BD59-A6C34878D82A}">
                    <a16:rowId xmlns:a16="http://schemas.microsoft.com/office/drawing/2014/main" val="3683240885"/>
                  </a:ext>
                </a:extLst>
              </a:tr>
              <a:tr h="319314">
                <a:tc>
                  <a:txBody>
                    <a:bodyPr/>
                    <a:lstStyle/>
                    <a:p>
                      <a:pPr algn="l" fontAlgn="b"/>
                      <a:r>
                        <a:rPr lang="en-US" sz="1100" b="0" i="0" u="none" strike="noStrike" dirty="0" smtClean="0">
                          <a:solidFill>
                            <a:srgbClr val="000000"/>
                          </a:solidFill>
                          <a:effectLst/>
                          <a:latin typeface="Calibri" panose="020F0502020204030204" pitchFamily="34" charset="0"/>
                        </a:rPr>
                        <a:t>Rebekah E. Allen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smtClean="0">
                        <a:solidFill>
                          <a:srgbClr val="000000"/>
                        </a:solidFill>
                        <a:effectLst/>
                        <a:latin typeface="Calibri" panose="020F0502020204030204" pitchFamily="34" charset="0"/>
                      </a:endParaRPr>
                    </a:p>
                    <a:p>
                      <a:pPr algn="l" fontAlgn="b"/>
                      <a:r>
                        <a:rPr lang="en-US" sz="1100" b="0" i="0" u="none" strike="noStrike" dirty="0" smtClean="0">
                          <a:solidFill>
                            <a:srgbClr val="000000"/>
                          </a:solidFill>
                          <a:effectLst/>
                          <a:latin typeface="Calibri" panose="020F0502020204030204" pitchFamily="34" charset="0"/>
                        </a:rPr>
                        <a:t>Office of Licensure and Certification, Department of Health</a:t>
                      </a:r>
                    </a:p>
                  </a:txBody>
                  <a:tcPr marL="9525" marR="9525" marT="9525" marB="0" anchor="b"/>
                </a:tc>
                <a:extLst>
                  <a:ext uri="{0D108BD9-81ED-4DB2-BD59-A6C34878D82A}">
                    <a16:rowId xmlns:a16="http://schemas.microsoft.com/office/drawing/2014/main" val="1914869976"/>
                  </a:ext>
                </a:extLst>
              </a:tr>
              <a:tr h="408849">
                <a:tc>
                  <a:txBody>
                    <a:bodyPr/>
                    <a:lstStyle/>
                    <a:p>
                      <a:pPr algn="l" fontAlgn="b"/>
                      <a:r>
                        <a:rPr lang="en-US" sz="1100" b="0" i="0" u="none" strike="noStrike" dirty="0" smtClean="0">
                          <a:solidFill>
                            <a:srgbClr val="000000"/>
                          </a:solidFill>
                          <a:effectLst/>
                          <a:latin typeface="Calibri" panose="020F0502020204030204" pitchFamily="34" charset="0"/>
                        </a:rPr>
                        <a:t>Kimberly</a:t>
                      </a:r>
                      <a:r>
                        <a:rPr lang="en-US" sz="1100" b="0" i="0" u="none" strike="noStrike" baseline="0" dirty="0" smtClean="0">
                          <a:solidFill>
                            <a:srgbClr val="000000"/>
                          </a:solidFill>
                          <a:effectLst/>
                          <a:latin typeface="Calibri" panose="020F0502020204030204" pitchFamily="34" charset="0"/>
                        </a:rPr>
                        <a:t> F. Beazley</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Office of Licensure and Certification, Department of Health</a:t>
                      </a:r>
                    </a:p>
                  </a:txBody>
                  <a:tcPr marL="9525" marR="9525" marT="9525" marB="0" anchor="b"/>
                </a:tc>
                <a:extLst>
                  <a:ext uri="{0D108BD9-81ED-4DB2-BD59-A6C34878D82A}">
                    <a16:rowId xmlns:a16="http://schemas.microsoft.com/office/drawing/2014/main" val="515647923"/>
                  </a:ext>
                </a:extLst>
              </a:tr>
              <a:tr h="319314">
                <a:tc>
                  <a:txBody>
                    <a:bodyPr/>
                    <a:lstStyle/>
                    <a:p>
                      <a:pPr algn="l" fontAlgn="b"/>
                      <a:r>
                        <a:rPr lang="en-US" sz="1100" b="0" i="0" u="none" strike="noStrike" dirty="0" smtClean="0">
                          <a:solidFill>
                            <a:srgbClr val="000000"/>
                          </a:solidFill>
                          <a:effectLst/>
                          <a:latin typeface="Calibri" panose="020F0502020204030204" pitchFamily="34" charset="0"/>
                        </a:rPr>
                        <a:t>Kristin</a:t>
                      </a:r>
                      <a:r>
                        <a:rPr lang="en-US" sz="1100" b="0" i="0" u="none" strike="noStrike" baseline="0" dirty="0" smtClean="0">
                          <a:solidFill>
                            <a:srgbClr val="000000"/>
                          </a:solidFill>
                          <a:effectLst/>
                          <a:latin typeface="Calibri" panose="020F0502020204030204" pitchFamily="34" charset="0"/>
                        </a:rPr>
                        <a:t> Collins</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smtClean="0">
                        <a:solidFill>
                          <a:srgbClr val="000000"/>
                        </a:solidFill>
                        <a:effectLst/>
                        <a:latin typeface="Calibri" panose="020F0502020204030204" pitchFamily="34" charset="0"/>
                      </a:endParaRPr>
                    </a:p>
                    <a:p>
                      <a:pPr algn="l" fontAlgn="b"/>
                      <a:r>
                        <a:rPr lang="en-US" sz="1100" b="0" i="0" u="none" strike="noStrike" dirty="0" smtClean="0">
                          <a:solidFill>
                            <a:srgbClr val="000000"/>
                          </a:solidFill>
                          <a:effectLst/>
                          <a:latin typeface="Calibri" panose="020F0502020204030204" pitchFamily="34" charset="0"/>
                        </a:rPr>
                        <a:t>Office of Epidemiology, Department </a:t>
                      </a:r>
                      <a:r>
                        <a:rPr lang="en-US" sz="1100" b="0" i="0" u="none" strike="noStrike" dirty="0">
                          <a:solidFill>
                            <a:srgbClr val="000000"/>
                          </a:solidFill>
                          <a:effectLst/>
                          <a:latin typeface="Calibri" panose="020F0502020204030204" pitchFamily="34" charset="0"/>
                        </a:rPr>
                        <a:t>of Health</a:t>
                      </a:r>
                    </a:p>
                  </a:txBody>
                  <a:tcPr marL="9525" marR="9525" marT="9525" marB="0" anchor="b"/>
                </a:tc>
                <a:extLst>
                  <a:ext uri="{0D108BD9-81ED-4DB2-BD59-A6C34878D82A}">
                    <a16:rowId xmlns:a16="http://schemas.microsoft.com/office/drawing/2014/main" val="3648843352"/>
                  </a:ext>
                </a:extLst>
              </a:tr>
              <a:tr h="319314">
                <a:tc>
                  <a:txBody>
                    <a:bodyPr/>
                    <a:lstStyle/>
                    <a:p>
                      <a:pPr algn="l" fontAlgn="b"/>
                      <a:r>
                        <a:rPr lang="en-US" sz="1100" b="0" i="0" u="none" strike="noStrike" dirty="0" smtClean="0">
                          <a:solidFill>
                            <a:srgbClr val="000000"/>
                          </a:solidFill>
                          <a:effectLst/>
                          <a:latin typeface="Calibri" panose="020F0502020204030204" pitchFamily="34" charset="0"/>
                        </a:rPr>
                        <a:t>Joseph Hilbert</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smtClean="0">
                          <a:solidFill>
                            <a:srgbClr val="000000"/>
                          </a:solidFill>
                          <a:effectLst/>
                          <a:latin typeface="Calibri" panose="020F0502020204030204" pitchFamily="34" charset="0"/>
                        </a:rPr>
                        <a:t>Governmental and Regulatory Affairs, Department </a:t>
                      </a:r>
                      <a:r>
                        <a:rPr lang="en-US" sz="1100" b="0" i="0" u="none" strike="noStrike" dirty="0">
                          <a:solidFill>
                            <a:srgbClr val="000000"/>
                          </a:solidFill>
                          <a:effectLst/>
                          <a:latin typeface="Calibri" panose="020F0502020204030204" pitchFamily="34" charset="0"/>
                        </a:rPr>
                        <a:t>of Health</a:t>
                      </a:r>
                    </a:p>
                  </a:txBody>
                  <a:tcPr marL="9525" marR="9525" marT="9525" marB="0" anchor="b"/>
                </a:tc>
                <a:extLst>
                  <a:ext uri="{0D108BD9-81ED-4DB2-BD59-A6C34878D82A}">
                    <a16:rowId xmlns:a16="http://schemas.microsoft.com/office/drawing/2014/main" val="4014763123"/>
                  </a:ext>
                </a:extLst>
              </a:tr>
              <a:tr h="463641">
                <a:tc>
                  <a:txBody>
                    <a:bodyPr/>
                    <a:lstStyle/>
                    <a:p>
                      <a:pPr algn="l" fontAlgn="b"/>
                      <a:r>
                        <a:rPr lang="en-US" sz="1100" b="0" i="0" u="none" strike="noStrike" dirty="0" smtClean="0">
                          <a:solidFill>
                            <a:srgbClr val="000000"/>
                          </a:solidFill>
                          <a:effectLst/>
                          <a:latin typeface="Calibri" panose="020F0502020204030204" pitchFamily="34" charset="0"/>
                        </a:rPr>
                        <a:t>Sarah</a:t>
                      </a:r>
                      <a:r>
                        <a:rPr lang="en-US" sz="1100" b="0" i="0" u="none" strike="noStrike" baseline="0" dirty="0" smtClean="0">
                          <a:solidFill>
                            <a:srgbClr val="000000"/>
                          </a:solidFill>
                          <a:effectLst/>
                          <a:latin typeface="Calibri" panose="020F0502020204030204" pitchFamily="34" charset="0"/>
                        </a:rPr>
                        <a:t> File </a:t>
                      </a:r>
                      <a:r>
                        <a:rPr lang="en-US" sz="1100" b="0" i="0" u="none" strike="noStrike" baseline="0" dirty="0" err="1" smtClean="0">
                          <a:solidFill>
                            <a:srgbClr val="000000"/>
                          </a:solidFill>
                          <a:effectLst/>
                          <a:latin typeface="Calibri" panose="020F0502020204030204" pitchFamily="34" charset="0"/>
                        </a:rPr>
                        <a:t>Lineberger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smtClean="0">
                        <a:solidFill>
                          <a:srgbClr val="000000"/>
                        </a:solidFill>
                        <a:effectLst/>
                        <a:latin typeface="Calibri" panose="020F0502020204030204" pitchFamily="34" charset="0"/>
                      </a:endParaRPr>
                    </a:p>
                    <a:p>
                      <a:pPr algn="l" fontAlgn="b"/>
                      <a:r>
                        <a:rPr lang="en-US" sz="1100" b="0" i="0" u="none" strike="noStrike" dirty="0" smtClean="0">
                          <a:solidFill>
                            <a:srgbClr val="000000"/>
                          </a:solidFill>
                          <a:effectLst/>
                          <a:latin typeface="Calibri" panose="020F0502020204030204" pitchFamily="34" charset="0"/>
                        </a:rPr>
                        <a:t>Office of Epidemiology, Department of Health</a:t>
                      </a:r>
                    </a:p>
                  </a:txBody>
                  <a:tcPr marL="9525" marR="9525" marT="9525" marB="0" anchor="b"/>
                </a:tc>
                <a:extLst>
                  <a:ext uri="{0D108BD9-81ED-4DB2-BD59-A6C34878D82A}">
                    <a16:rowId xmlns:a16="http://schemas.microsoft.com/office/drawing/2014/main" val="1192601326"/>
                  </a:ext>
                </a:extLst>
              </a:tr>
              <a:tr h="327511">
                <a:tc>
                  <a:txBody>
                    <a:bodyPr/>
                    <a:lstStyle/>
                    <a:p>
                      <a:pPr algn="l" fontAlgn="b"/>
                      <a:r>
                        <a:rPr lang="en-US" sz="1100" b="0" i="0" u="none" strike="noStrike" dirty="0" smtClean="0">
                          <a:solidFill>
                            <a:srgbClr val="000000"/>
                          </a:solidFill>
                          <a:effectLst/>
                          <a:latin typeface="Calibri" panose="020F0502020204030204" pitchFamily="34" charset="0"/>
                        </a:rPr>
                        <a:t>Ruth Morrison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smtClean="0">
                        <a:solidFill>
                          <a:srgbClr val="000000"/>
                        </a:solidFill>
                        <a:effectLst/>
                        <a:latin typeface="Calibri" panose="020F0502020204030204" pitchFamily="34" charset="0"/>
                      </a:endParaRPr>
                    </a:p>
                    <a:p>
                      <a:pPr algn="l" fontAlgn="b"/>
                      <a:r>
                        <a:rPr lang="en-US" sz="1100" b="0" i="0" u="none" strike="noStrike" dirty="0" smtClean="0">
                          <a:solidFill>
                            <a:srgbClr val="000000"/>
                          </a:solidFill>
                          <a:effectLst/>
                          <a:latin typeface="Calibri" panose="020F0502020204030204" pitchFamily="34" charset="0"/>
                        </a:rPr>
                        <a:t>Richmond &amp; Henrico Health Districts, Department of Health</a:t>
                      </a:r>
                    </a:p>
                  </a:txBody>
                  <a:tcPr marL="9525" marR="9525" marT="9525" marB="0" anchor="b"/>
                </a:tc>
                <a:extLst>
                  <a:ext uri="{0D108BD9-81ED-4DB2-BD59-A6C34878D82A}">
                    <a16:rowId xmlns:a16="http://schemas.microsoft.com/office/drawing/2014/main" val="2847999597"/>
                  </a:ext>
                </a:extLst>
              </a:tr>
              <a:tr h="327511">
                <a:tc>
                  <a:txBody>
                    <a:bodyPr/>
                    <a:lstStyle/>
                    <a:p>
                      <a:pPr algn="l" fontAlgn="b"/>
                      <a:r>
                        <a:rPr lang="en-US" sz="1100" b="0" i="0" u="none" strike="noStrike" dirty="0" smtClean="0">
                          <a:solidFill>
                            <a:srgbClr val="000000"/>
                          </a:solidFill>
                          <a:effectLst/>
                          <a:latin typeface="Calibri" panose="020F0502020204030204" pitchFamily="34" charset="0"/>
                        </a:rPr>
                        <a:t>Sara Noble</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Richmond &amp; Henrico Health Districts, Department of Health</a:t>
                      </a:r>
                    </a:p>
                  </a:txBody>
                  <a:tcPr marL="9525" marR="9525" marT="9525" marB="0" anchor="b"/>
                </a:tc>
                <a:extLst>
                  <a:ext uri="{0D108BD9-81ED-4DB2-BD59-A6C34878D82A}">
                    <a16:rowId xmlns:a16="http://schemas.microsoft.com/office/drawing/2014/main" val="2169464429"/>
                  </a:ext>
                </a:extLst>
              </a:tr>
              <a:tr h="327511">
                <a:tc>
                  <a:txBody>
                    <a:bodyPr/>
                    <a:lstStyle/>
                    <a:p>
                      <a:pPr algn="l" fontAlgn="b"/>
                      <a:r>
                        <a:rPr lang="en-US" sz="1100" b="0" i="0" u="none" strike="noStrike" dirty="0" smtClean="0">
                          <a:solidFill>
                            <a:srgbClr val="000000"/>
                          </a:solidFill>
                          <a:effectLst/>
                          <a:latin typeface="Calibri" panose="020F0502020204030204" pitchFamily="34" charset="0"/>
                        </a:rPr>
                        <a:t>Brenden </a:t>
                      </a:r>
                      <a:r>
                        <a:rPr lang="en-US" sz="1100" b="0" i="0" u="none" strike="noStrike" dirty="0" err="1" smtClean="0">
                          <a:solidFill>
                            <a:srgbClr val="000000"/>
                          </a:solidFill>
                          <a:effectLst/>
                          <a:latin typeface="Calibri" panose="020F0502020204030204" pitchFamily="34" charset="0"/>
                        </a:rPr>
                        <a:t>Rivenbark</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Governmental and Regulatory Affairs, Department of Health</a:t>
                      </a:r>
                    </a:p>
                  </a:txBody>
                  <a:tcPr marL="9525" marR="9525" marT="9525" marB="0" anchor="b"/>
                </a:tc>
                <a:extLst>
                  <a:ext uri="{0D108BD9-81ED-4DB2-BD59-A6C34878D82A}">
                    <a16:rowId xmlns:a16="http://schemas.microsoft.com/office/drawing/2014/main" val="3779337620"/>
                  </a:ext>
                </a:extLst>
              </a:tr>
            </a:tbl>
          </a:graphicData>
        </a:graphic>
      </p:graphicFrame>
    </p:spTree>
    <p:extLst>
      <p:ext uri="{BB962C8B-B14F-4D97-AF65-F5344CB8AC3E}">
        <p14:creationId xmlns:p14="http://schemas.microsoft.com/office/powerpoint/2010/main" val="3237267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altLang="en-US" sz="3200" b="1" dirty="0" smtClean="0"/>
              <a:t>Regulatory Advisory Panel - Agenda </a:t>
            </a:r>
            <a:endParaRPr lang="en-US" altLang="en-US" sz="3200"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9246236"/>
              </p:ext>
            </p:extLst>
          </p:nvPr>
        </p:nvGraphicFramePr>
        <p:xfrm>
          <a:off x="609600" y="1143000"/>
          <a:ext cx="10668000" cy="4459848"/>
        </p:xfrm>
        <a:graphic>
          <a:graphicData uri="http://schemas.openxmlformats.org/drawingml/2006/table">
            <a:tbl>
              <a:tblPr bandRow="1">
                <a:tableStyleId>{68D230F3-CF80-4859-8CE7-A43EE81993B5}</a:tableStyleId>
              </a:tblPr>
              <a:tblGrid>
                <a:gridCol w="5334000">
                  <a:extLst>
                    <a:ext uri="{9D8B030D-6E8A-4147-A177-3AD203B41FA5}">
                      <a16:colId xmlns:a16="http://schemas.microsoft.com/office/drawing/2014/main" val="665998348"/>
                    </a:ext>
                  </a:extLst>
                </a:gridCol>
                <a:gridCol w="5334000">
                  <a:extLst>
                    <a:ext uri="{9D8B030D-6E8A-4147-A177-3AD203B41FA5}">
                      <a16:colId xmlns:a16="http://schemas.microsoft.com/office/drawing/2014/main" val="823977138"/>
                    </a:ext>
                  </a:extLst>
                </a:gridCol>
              </a:tblGrid>
              <a:tr h="0">
                <a:tc gridSpan="2">
                  <a:txBody>
                    <a:bodyPr/>
                    <a:lstStyle/>
                    <a:p>
                      <a:r>
                        <a:rPr lang="en-US" sz="1800" b="0" i="0" u="none" strike="noStrike" kern="1200" dirty="0" smtClean="0">
                          <a:solidFill>
                            <a:schemeClr val="tx1"/>
                          </a:solidFill>
                          <a:effectLst/>
                          <a:latin typeface="+mn-lt"/>
                          <a:ea typeface="+mn-ea"/>
                          <a:cs typeface="+mn-cs"/>
                        </a:rPr>
                        <a:t>Public Comment Period </a:t>
                      </a:r>
                    </a:p>
                    <a:p>
                      <a:endParaRPr lang="en-US" sz="1800" dirty="0"/>
                    </a:p>
                  </a:txBody>
                  <a:tcPr marL="80010" marR="80010" marT="40005" marB="40005"/>
                </a:tc>
                <a:tc hMerge="1">
                  <a:txBody>
                    <a:bodyPr/>
                    <a:lstStyle/>
                    <a:p>
                      <a:endParaRPr lang="en-US" sz="1600" dirty="0"/>
                    </a:p>
                  </a:txBody>
                  <a:tcPr marL="80010" marR="80010" marT="40005" marB="40005"/>
                </a:tc>
                <a:extLst>
                  <a:ext uri="{0D108BD9-81ED-4DB2-BD59-A6C34878D82A}">
                    <a16:rowId xmlns:a16="http://schemas.microsoft.com/office/drawing/2014/main" val="2951003351"/>
                  </a:ext>
                </a:extLst>
              </a:tr>
              <a:tr h="0">
                <a:tc>
                  <a:txBody>
                    <a:bodyPr/>
                    <a:lstStyle/>
                    <a:p>
                      <a:r>
                        <a:rPr lang="en-US" sz="1800" dirty="0" smtClean="0"/>
                        <a:t>Charge of the Regulatory Advisory Panel</a:t>
                      </a:r>
                    </a:p>
                    <a:p>
                      <a:r>
                        <a:rPr lang="en-US" sz="1800" baseline="0" dirty="0" smtClean="0"/>
                        <a:t>   </a:t>
                      </a:r>
                      <a:r>
                        <a:rPr lang="en-US" sz="1800" baseline="0" dirty="0" smtClean="0">
                          <a:sym typeface="Wingdings" panose="05000000000000000000" pitchFamily="2" charset="2"/>
                        </a:rPr>
                        <a:t></a:t>
                      </a:r>
                      <a:r>
                        <a:rPr lang="en-US" sz="1800" baseline="0" dirty="0" smtClean="0"/>
                        <a:t> Update on Status of HB 5041/SB 5042</a:t>
                      </a:r>
                      <a:endParaRPr lang="en-US" sz="1800" dirty="0"/>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Rebekah Allen, Senior</a:t>
                      </a:r>
                      <a:r>
                        <a:rPr lang="en-US" sz="1800" b="0" baseline="0" dirty="0" smtClean="0">
                          <a:effectLst/>
                        </a:rPr>
                        <a:t> Policy Analyst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effectLst/>
                        </a:rPr>
                        <a:t>Office of Licensure and Certification</a:t>
                      </a:r>
                      <a:endParaRPr lang="en-US" sz="1800" b="0" dirty="0" smtClean="0">
                        <a:effectLst/>
                      </a:endParaRPr>
                    </a:p>
                  </a:txBody>
                  <a:tcPr marL="80010" marR="80010" marT="40005" marB="40005"/>
                </a:tc>
                <a:extLst>
                  <a:ext uri="{0D108BD9-81ED-4DB2-BD59-A6C34878D82A}">
                    <a16:rowId xmlns:a16="http://schemas.microsoft.com/office/drawing/2014/main" val="2671196267"/>
                  </a:ext>
                </a:extLst>
              </a:tr>
              <a:tr h="0">
                <a:tc>
                  <a:txBody>
                    <a:bodyPr/>
                    <a:lstStyle/>
                    <a:p>
                      <a:r>
                        <a:rPr lang="en-US" sz="1800" dirty="0" smtClean="0"/>
                        <a:t>Visitation Guidance and Visitor Health and Safety Requirements from Other Jurisdictions </a:t>
                      </a:r>
                      <a:endParaRPr lang="en-US" sz="1800" dirty="0"/>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Ms. Allen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smtClean="0">
                        <a:effectLst/>
                      </a:endParaRPr>
                    </a:p>
                  </a:txBody>
                  <a:tcPr marL="80010" marR="80010" marT="40005" marB="40005"/>
                </a:tc>
                <a:extLst>
                  <a:ext uri="{0D108BD9-81ED-4DB2-BD59-A6C34878D82A}">
                    <a16:rowId xmlns:a16="http://schemas.microsoft.com/office/drawing/2014/main" val="2208873645"/>
                  </a:ext>
                </a:extLst>
              </a:tr>
              <a:tr h="0">
                <a:tc>
                  <a:txBody>
                    <a:bodyPr/>
                    <a:lstStyle/>
                    <a:p>
                      <a:r>
                        <a:rPr lang="en-US" sz="1800" dirty="0" smtClean="0"/>
                        <a:t>Discussion and Recommendations on Facility Access by Specific Categories of People</a:t>
                      </a:r>
                      <a:endParaRPr lang="en-US" sz="1800" dirty="0"/>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Ms. Allen</a:t>
                      </a:r>
                      <a:r>
                        <a:rPr lang="en-US" sz="1800" kern="1200" baseline="0" dirty="0" smtClean="0">
                          <a:solidFill>
                            <a:schemeClr val="tx1"/>
                          </a:solidFill>
                          <a:effectLst/>
                          <a:latin typeface="+mn-lt"/>
                          <a:ea typeface="+mn-ea"/>
                          <a:cs typeface="+mn-cs"/>
                        </a:rPr>
                        <a:t> and Regulatory Advisory Panel</a:t>
                      </a:r>
                      <a:r>
                        <a:rPr lang="en-US" sz="1800" kern="1200" dirty="0" smtClean="0">
                          <a:solidFill>
                            <a:schemeClr val="tx1"/>
                          </a:solidFill>
                          <a:effectLst/>
                          <a:latin typeface="+mn-lt"/>
                          <a:ea typeface="+mn-ea"/>
                          <a:cs typeface="+mn-cs"/>
                        </a:rPr>
                        <a:t> Members</a:t>
                      </a:r>
                    </a:p>
                  </a:txBody>
                  <a:tcPr marL="80010" marR="80010" marT="40005" marB="40005"/>
                </a:tc>
                <a:extLst>
                  <a:ext uri="{0D108BD9-81ED-4DB2-BD59-A6C34878D82A}">
                    <a16:rowId xmlns:a16="http://schemas.microsoft.com/office/drawing/2014/main" val="2280425700"/>
                  </a:ext>
                </a:extLst>
              </a:tr>
              <a:tr h="835464">
                <a:tc>
                  <a:txBody>
                    <a:bodyPr/>
                    <a:lstStyle/>
                    <a:p>
                      <a:r>
                        <a:rPr lang="en-US" sz="1800" b="1" kern="1200" dirty="0" smtClean="0">
                          <a:solidFill>
                            <a:schemeClr val="tx1"/>
                          </a:solidFill>
                          <a:effectLst/>
                          <a:latin typeface="+mn-lt"/>
                          <a:ea typeface="+mn-ea"/>
                          <a:cs typeface="+mn-cs"/>
                        </a:rPr>
                        <a:t>Discussion and Recommendations on Health and Safety Requirements for Visitors</a:t>
                      </a:r>
                      <a:endParaRPr lang="en-US" sz="1800" dirty="0"/>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Ms. Allen</a:t>
                      </a:r>
                      <a:r>
                        <a:rPr lang="en-US" sz="1800" kern="1200" baseline="0" dirty="0" smtClean="0">
                          <a:solidFill>
                            <a:schemeClr val="tx1"/>
                          </a:solidFill>
                          <a:effectLst/>
                          <a:latin typeface="+mn-lt"/>
                          <a:ea typeface="+mn-ea"/>
                          <a:cs typeface="+mn-cs"/>
                        </a:rPr>
                        <a:t> and Regulatory Advisory Panel</a:t>
                      </a:r>
                      <a:r>
                        <a:rPr lang="en-US" sz="1800" kern="1200" dirty="0" smtClean="0">
                          <a:solidFill>
                            <a:schemeClr val="tx1"/>
                          </a:solidFill>
                          <a:effectLst/>
                          <a:latin typeface="+mn-lt"/>
                          <a:ea typeface="+mn-ea"/>
                          <a:cs typeface="+mn-cs"/>
                        </a:rPr>
                        <a:t> Members</a:t>
                      </a:r>
                    </a:p>
                  </a:txBody>
                  <a:tcPr marL="80010" marR="80010" marT="40005" marB="40005"/>
                </a:tc>
                <a:extLst>
                  <a:ext uri="{0D108BD9-81ED-4DB2-BD59-A6C34878D82A}">
                    <a16:rowId xmlns:a16="http://schemas.microsoft.com/office/drawing/2014/main" val="1158995877"/>
                  </a:ext>
                </a:extLst>
              </a:tr>
              <a:tr h="835464">
                <a:tc>
                  <a:txBody>
                    <a:bodyPr/>
                    <a:lstStyle/>
                    <a:p>
                      <a:r>
                        <a:rPr lang="en-US" sz="1800" dirty="0" smtClean="0"/>
                        <a:t>Wrap Up</a:t>
                      </a:r>
                      <a:r>
                        <a:rPr lang="en-US" sz="1800" baseline="0" dirty="0" smtClean="0"/>
                        <a:t> and Next Steps</a:t>
                      </a:r>
                      <a:endParaRPr lang="en-US" sz="1800" dirty="0"/>
                    </a:p>
                  </a:txBody>
                  <a:tcPr marL="80010" marR="80010" marT="40005" marB="40005"/>
                </a:tc>
                <a:tc>
                  <a:txBody>
                    <a:bodyPr/>
                    <a:lstStyle/>
                    <a:p>
                      <a:r>
                        <a:rPr lang="en-US" sz="1800" dirty="0" smtClean="0"/>
                        <a:t>Ms. Allen</a:t>
                      </a:r>
                      <a:endParaRPr lang="en-US" sz="1800" b="0" dirty="0" smtClean="0">
                        <a:effectLst/>
                      </a:endParaRPr>
                    </a:p>
                    <a:p>
                      <a:pPr rtl="0"/>
                      <a:endParaRPr lang="en-US" sz="1800" b="0" dirty="0" smtClean="0">
                        <a:effectLst/>
                      </a:endParaRPr>
                    </a:p>
                  </a:txBody>
                  <a:tcPr marL="80010" marR="80010" marT="40005" marB="40005"/>
                </a:tc>
                <a:extLst>
                  <a:ext uri="{0D108BD9-81ED-4DB2-BD59-A6C34878D82A}">
                    <a16:rowId xmlns:a16="http://schemas.microsoft.com/office/drawing/2014/main" val="1398211792"/>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7"/>
          <p:cNvSpPr>
            <a:spLocks noGrp="1"/>
          </p:cNvSpPr>
          <p:nvPr>
            <p:ph type="title"/>
          </p:nvPr>
        </p:nvSpPr>
        <p:spPr/>
        <p:txBody>
          <a:bodyPr/>
          <a:lstStyle/>
          <a:p>
            <a:pPr algn="ctr"/>
            <a:r>
              <a:rPr lang="en-US" altLang="en-US" b="1" smtClean="0"/>
              <a:t>Public Comment Period</a:t>
            </a:r>
          </a:p>
        </p:txBody>
      </p:sp>
      <p:sp>
        <p:nvSpPr>
          <p:cNvPr id="118787" name="Content Placeholder 9"/>
          <p:cNvSpPr>
            <a:spLocks noGrp="1"/>
          </p:cNvSpPr>
          <p:nvPr>
            <p:ph idx="1"/>
          </p:nvPr>
        </p:nvSpPr>
        <p:spPr/>
        <p:txBody>
          <a:bodyPr/>
          <a:lstStyle/>
          <a:p>
            <a:pPr>
              <a:buFontTx/>
              <a:buChar char="•"/>
            </a:pPr>
            <a:r>
              <a:rPr lang="en-US" altLang="en-US" dirty="0" smtClean="0"/>
              <a:t>No written public comments were received</a:t>
            </a:r>
          </a:p>
          <a:p>
            <a:pPr lvl="1"/>
            <a:r>
              <a:rPr lang="en-US" dirty="0"/>
              <a:t>Written comments should be sent to </a:t>
            </a:r>
            <a:r>
              <a:rPr lang="en-US" dirty="0">
                <a:hlinkClick r:id="rId3"/>
              </a:rPr>
              <a:t>Rebekah.Allen@vdh.virginia.gov</a:t>
            </a:r>
            <a:endParaRPr lang="en-US" altLang="en-US" dirty="0" smtClean="0"/>
          </a:p>
          <a:p>
            <a:pPr>
              <a:buFontTx/>
              <a:buChar char="•"/>
            </a:pPr>
            <a:r>
              <a:rPr lang="en-US" altLang="en-US" dirty="0" smtClean="0"/>
              <a:t>There is a two minute time limit for each person to speak.</a:t>
            </a:r>
          </a:p>
          <a:p>
            <a:pPr>
              <a:buFontTx/>
              <a:buChar char="•"/>
            </a:pPr>
            <a:r>
              <a:rPr lang="en-US" altLang="en-US" dirty="0" smtClean="0"/>
              <a:t>We will be calling from the list generated through registration. </a:t>
            </a:r>
          </a:p>
          <a:p>
            <a:pPr>
              <a:buFontTx/>
              <a:buChar char="•"/>
            </a:pPr>
            <a:r>
              <a:rPr lang="en-US" altLang="en-US" dirty="0" smtClean="0"/>
              <a:t>After the 2 minute public comment limit is reached we will let you complete the sentence and will mute you and move on to the next attendee. </a:t>
            </a:r>
          </a:p>
          <a:p>
            <a:pPr>
              <a:buFontTx/>
              <a:buChar char="•"/>
            </a:pPr>
            <a:r>
              <a:rPr lang="en-US" altLang="en-US" dirty="0" smtClean="0"/>
              <a:t>We will call the name of the person on list and also the name of the person  is next on the list.</a:t>
            </a:r>
          </a:p>
          <a:p>
            <a:pPr>
              <a:buFontTx/>
              <a:buChar char="•"/>
            </a:pPr>
            <a:endParaRPr lang="en-US" altLang="en-US" dirty="0" smtClean="0"/>
          </a:p>
          <a:p>
            <a:pPr>
              <a:buFontTx/>
              <a:buChar char="•"/>
            </a:pPr>
            <a:endParaRPr lang="en-US"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of the Regulatory Advisory Panel</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0449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 5041 / SB 5042</a:t>
            </a:r>
          </a:p>
        </p:txBody>
      </p:sp>
      <p:sp>
        <p:nvSpPr>
          <p:cNvPr id="3" name="Content Placeholder 2"/>
          <p:cNvSpPr>
            <a:spLocks noGrp="1"/>
          </p:cNvSpPr>
          <p:nvPr>
            <p:ph idx="1"/>
          </p:nvPr>
        </p:nvSpPr>
        <p:spPr/>
        <p:txBody>
          <a:bodyPr/>
          <a:lstStyle/>
          <a:p>
            <a:r>
              <a:rPr lang="en-US" dirty="0" smtClean="0"/>
              <a:t>Amends Va. Code § 32.1-127(B) to read:</a:t>
            </a:r>
          </a:p>
          <a:p>
            <a:r>
              <a:rPr lang="en-US" i="1" dirty="0" smtClean="0"/>
              <a:t>	</a:t>
            </a:r>
          </a:p>
          <a:p>
            <a:r>
              <a:rPr lang="en-US" i="1" dirty="0"/>
              <a:t>	</a:t>
            </a:r>
            <a:r>
              <a:rPr lang="en-US" i="1" dirty="0" smtClean="0"/>
              <a:t>28. During </a:t>
            </a:r>
            <a:r>
              <a:rPr lang="en-US" i="1" dirty="0"/>
              <a:t>a public health emergency related to COVID-19, shall require each nursing home and certified nursing facility to establish a protocol to allow each patient to receive visits, consistent with guidance from the Centers for Disease Control and Prevention and as directed by the Centers for Medicare and Medicaid Services and the Board. Such protocol shall include provisions </a:t>
            </a:r>
            <a:r>
              <a:rPr lang="en-US" i="1" dirty="0" smtClean="0"/>
              <a:t>describing…</a:t>
            </a:r>
            <a:endParaRPr lang="en-US" dirty="0"/>
          </a:p>
        </p:txBody>
      </p:sp>
    </p:spTree>
    <p:extLst>
      <p:ext uri="{BB962C8B-B14F-4D97-AF65-F5344CB8AC3E}">
        <p14:creationId xmlns:p14="http://schemas.microsoft.com/office/powerpoint/2010/main" val="348823781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19271</TotalTime>
  <Words>3487</Words>
  <Application>Microsoft Office PowerPoint</Application>
  <PresentationFormat>Widescreen</PresentationFormat>
  <Paragraphs>308</Paragraphs>
  <Slides>37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Times New Roman</vt:lpstr>
      <vt:lpstr>Trebuchet MS</vt:lpstr>
      <vt:lpstr>Wingdings</vt:lpstr>
      <vt:lpstr>Default Design</vt:lpstr>
      <vt:lpstr>Welcome to the Regulatory Advisory Panel 12VAC5-371 &amp; 12VAC5-391 October 14, 2020 3:30 p.m.</vt:lpstr>
      <vt:lpstr>Call to Order and Welcome</vt:lpstr>
      <vt:lpstr>Roll Call</vt:lpstr>
      <vt:lpstr>Roll Call</vt:lpstr>
      <vt:lpstr>Roll Call</vt:lpstr>
      <vt:lpstr>Regulatory Advisory Panel - Agenda </vt:lpstr>
      <vt:lpstr>Public Comment Period</vt:lpstr>
      <vt:lpstr>Charge of the Regulatory Advisory Panel</vt:lpstr>
      <vt:lpstr>HB 5041 / SB 5042</vt:lpstr>
      <vt:lpstr>HB 5041 / SB 5042</vt:lpstr>
      <vt:lpstr>HB 5041 / SB 5042</vt:lpstr>
      <vt:lpstr>HB 5041 / SB 5042</vt:lpstr>
      <vt:lpstr>HB 5041 / SB 5042</vt:lpstr>
      <vt:lpstr>HB 5041 / SB 5042</vt:lpstr>
      <vt:lpstr>Update on HB 5041 / SB 5042</vt:lpstr>
      <vt:lpstr>Visitation Guidance and Visitor Health and Safety Requirements from Other Jurisdictions</vt:lpstr>
      <vt:lpstr>CMS Core Principles of COVID-19 Infection Prevention</vt:lpstr>
      <vt:lpstr>North Carolina</vt:lpstr>
      <vt:lpstr>North Carolina (cont.)</vt:lpstr>
      <vt:lpstr>Maryland</vt:lpstr>
      <vt:lpstr>West Virginia</vt:lpstr>
      <vt:lpstr>Pennsylvania</vt:lpstr>
      <vt:lpstr>Delaware</vt:lpstr>
      <vt:lpstr>Delaware (cont.)</vt:lpstr>
      <vt:lpstr>Delaware (cont.)</vt:lpstr>
      <vt:lpstr>Delaware (cont.)</vt:lpstr>
      <vt:lpstr>Other essential caregiver or support person approaches</vt:lpstr>
      <vt:lpstr>Discussion and Recommendations on Facility Access by Specific Categories of People</vt:lpstr>
      <vt:lpstr>Categories of Facility Entrants: Professionals</vt:lpstr>
      <vt:lpstr>Categories of Facility Entrants: Personal</vt:lpstr>
      <vt:lpstr>HB 5005 Item 300 #1h</vt:lpstr>
      <vt:lpstr>HB 5005 Item 300 #1h</vt:lpstr>
      <vt:lpstr>Questions to Consider</vt:lpstr>
      <vt:lpstr>Discussion and Recommendations on Health and Safety Requirements for Visitors</vt:lpstr>
      <vt:lpstr>Questions to Consider</vt:lpstr>
      <vt:lpstr>Wrap-UP and Next Steps</vt:lpstr>
      <vt:lpstr>Adjournment</vt:lpstr>
    </vt:vector>
  </TitlesOfParts>
  <Company>VDH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rstepanek</dc:creator>
  <cp:lastModifiedBy>Allen, Rebekah (VDH)</cp:lastModifiedBy>
  <cp:revision>195</cp:revision>
  <cp:lastPrinted>2017-09-25T17:37:12Z</cp:lastPrinted>
  <dcterms:created xsi:type="dcterms:W3CDTF">2008-08-05T14:53:59Z</dcterms:created>
  <dcterms:modified xsi:type="dcterms:W3CDTF">2020-10-14T17:33:01Z</dcterms:modified>
</cp:coreProperties>
</file>