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9" r:id="rId2"/>
    <p:sldId id="315" r:id="rId3"/>
    <p:sldId id="262" r:id="rId4"/>
    <p:sldId id="318" r:id="rId5"/>
    <p:sldId id="319" r:id="rId6"/>
    <p:sldId id="263" r:id="rId7"/>
    <p:sldId id="327" r:id="rId8"/>
    <p:sldId id="268" r:id="rId9"/>
    <p:sldId id="350" r:id="rId10"/>
    <p:sldId id="361" r:id="rId11"/>
    <p:sldId id="362" r:id="rId12"/>
    <p:sldId id="363" r:id="rId13"/>
    <p:sldId id="364" r:id="rId14"/>
    <p:sldId id="365" r:id="rId15"/>
    <p:sldId id="337" r:id="rId16"/>
    <p:sldId id="354" r:id="rId17"/>
    <p:sldId id="360" r:id="rId18"/>
    <p:sldId id="276" r:id="rId1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CDDA"/>
    <a:srgbClr val="333399"/>
    <a:srgbClr val="E5F9FF"/>
    <a:srgbClr val="CCCCFF"/>
    <a:srgbClr val="777777"/>
    <a:srgbClr val="5F5F5F"/>
    <a:srgbClr val="4D4D4D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474" autoAdjust="0"/>
    <p:restoredTop sz="84307" autoAdjust="0"/>
  </p:normalViewPr>
  <p:slideViewPr>
    <p:cSldViewPr>
      <p:cViewPr varScale="1">
        <p:scale>
          <a:sx n="55" d="100"/>
          <a:sy n="55" d="100"/>
        </p:scale>
        <p:origin x="708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4240A05-A3B5-4289-A5A3-1379E1C01543}" type="datetimeFigureOut">
              <a:rPr lang="en-US"/>
              <a:pPr>
                <a:defRPr/>
              </a:pPr>
              <a:t>11/9/2020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BA7C46E-031F-49CC-A1B4-4280F58C7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F952C0-4C21-4B66-8573-0AB93E7AC2EC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52545D0-39C3-4BBD-8484-23D653704331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52545D0-39C3-4BBD-8484-23D653704331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92231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52545D0-39C3-4BBD-8484-23D653704331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555504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A4ED4D5-F8C5-4B85-BE2B-97F7E73E7B93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888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07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6126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5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77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5554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35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61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398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043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352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ebekah.Allen@vdh.virginia.gov" TargetMode="External"/><Relationship Id="rId2" Type="http://schemas.openxmlformats.org/officeDocument/2006/relationships/hyperlink" Target="https://www.vdh.virginia.gov/licensure-and-certification/laws-regulations-and-guidelines/current-legislative-work-groups-report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arole.Pratt@vdh.virginia.gov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470025"/>
          </a:xfrm>
        </p:spPr>
        <p:txBody>
          <a:bodyPr/>
          <a:lstStyle/>
          <a:p>
            <a:pPr algn="ctr"/>
            <a:r>
              <a:rPr lang="en-US" altLang="en-US" sz="3200" b="1" dirty="0" smtClean="0"/>
              <a:t>Welcome to the Ch. 932 (2020 Acts of Assembly) Work Group Meeting</a:t>
            </a:r>
            <a:br>
              <a:rPr lang="en-US" altLang="en-US" sz="3200" b="1" dirty="0" smtClean="0"/>
            </a:br>
            <a:r>
              <a:rPr lang="en-US" altLang="en-US" sz="3200" b="1" dirty="0" smtClean="0"/>
              <a:t>November 9, </a:t>
            </a:r>
            <a:r>
              <a:rPr lang="en-US" altLang="en-US" sz="3200" b="1" dirty="0" smtClean="0"/>
              <a:t>2020 </a:t>
            </a:r>
            <a:r>
              <a:rPr lang="en-US" altLang="en-US" sz="3200" b="1" dirty="0" smtClean="0"/>
              <a:t>9:00 </a:t>
            </a:r>
            <a:r>
              <a:rPr lang="en-US" altLang="en-US" sz="3200" b="1" dirty="0"/>
              <a:t>a</a:t>
            </a:r>
            <a:r>
              <a:rPr lang="en-US" altLang="en-US" sz="3200" b="1" dirty="0" smtClean="0"/>
              <a:t>.m</a:t>
            </a:r>
            <a:r>
              <a:rPr lang="en-US" altLang="en-US" sz="3200" b="1" dirty="0" smtClean="0"/>
              <a:t>.</a:t>
            </a:r>
          </a:p>
        </p:txBody>
      </p:sp>
      <p:pic>
        <p:nvPicPr>
          <p:cNvPr id="27651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51025"/>
            <a:ext cx="623888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572125"/>
            <a:ext cx="6005513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TextBox 4"/>
          <p:cNvSpPr txBox="1">
            <a:spLocks noChangeArrowheads="1"/>
          </p:cNvSpPr>
          <p:nvPr/>
        </p:nvSpPr>
        <p:spPr bwMode="auto">
          <a:xfrm>
            <a:off x="1600200" y="2087563"/>
            <a:ext cx="96774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defRPr sz="2400">
                <a:solidFill>
                  <a:srgbClr val="4D4D4D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To ensure an orderly meeting all attendees have been muted. We will allow 5 minutes at the start of the meeting for everyone to log on and begin at 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9</a:t>
            </a:r>
            <a:r>
              <a:rPr lang="en-US" altLang="en-US" sz="1800" dirty="0" smtClean="0">
                <a:solidFill>
                  <a:schemeClr val="tx1"/>
                </a:solidFill>
                <a:latin typeface="Arial" panose="020B0604020202020204" pitchFamily="34" charset="0"/>
              </a:rPr>
              <a:t>:05 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dirty="0" smtClean="0">
                <a:solidFill>
                  <a:schemeClr val="tx1"/>
                </a:solidFill>
                <a:latin typeface="Arial" panose="020B0604020202020204" pitchFamily="34" charset="0"/>
              </a:rPr>
              <a:t>.m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0"/>
              </a:spcBef>
              <a:buFontTx/>
              <a:buChar char="•"/>
            </a:pPr>
            <a:endParaRPr lang="en-US" alt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If you are a member of the media, please contact </a:t>
            </a:r>
            <a:r>
              <a:rPr lang="en-US" altLang="en-US" sz="1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Rebekah Allen </a:t>
            </a:r>
            <a:r>
              <a:rPr lang="en-US" altLang="en-US" sz="1800" dirty="0" smtClean="0">
                <a:solidFill>
                  <a:schemeClr val="tx1"/>
                </a:solidFill>
                <a:latin typeface="Arial" panose="020B0604020202020204" pitchFamily="34" charset="0"/>
              </a:rPr>
              <a:t>in 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the chat panel. </a:t>
            </a:r>
          </a:p>
          <a:p>
            <a:pPr>
              <a:spcBef>
                <a:spcPct val="0"/>
              </a:spcBef>
            </a:pPr>
            <a:endParaRPr lang="en-US" alt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This meeting will be recorded.</a:t>
            </a:r>
          </a:p>
        </p:txBody>
      </p:sp>
      <p:sp>
        <p:nvSpPr>
          <p:cNvPr id="3080" name="TextBox 11"/>
          <p:cNvSpPr txBox="1">
            <a:spLocks noChangeArrowheads="1"/>
          </p:cNvSpPr>
          <p:nvPr/>
        </p:nvSpPr>
        <p:spPr bwMode="auto">
          <a:xfrm>
            <a:off x="687388" y="4103688"/>
            <a:ext cx="3835400" cy="1077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600" dirty="0" smtClean="0"/>
              <a:t>If you have called in on your phone and using a computer please mute your mic and turn off the sound on your computer.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2097088" y="4965700"/>
            <a:ext cx="471487" cy="915988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 on “VA Clinical Workforce for Nursing Homes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411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 on “Education-Related Recommendations”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62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 on “Wage-Related Recommendations”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609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 on </a:t>
            </a:r>
            <a:r>
              <a:rPr lang="en-US" dirty="0" smtClean="0"/>
              <a:t>“Workforce-Related </a:t>
            </a:r>
            <a:r>
              <a:rPr lang="en-US" dirty="0"/>
              <a:t>Recommendations”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09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on Appendices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706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533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Each stakeholder </a:t>
            </a:r>
            <a:r>
              <a:rPr lang="en-US" dirty="0" smtClean="0"/>
              <a:t>may provide feedback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Consolidate </a:t>
            </a:r>
            <a:r>
              <a:rPr lang="en-US" dirty="0"/>
              <a:t>the feedback of all representatives for your stakeholder group, organization, or agency into a single </a:t>
            </a:r>
            <a:r>
              <a:rPr lang="en-US" dirty="0" smtClean="0"/>
              <a:t>document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For </a:t>
            </a:r>
            <a:r>
              <a:rPr lang="en-US" dirty="0"/>
              <a:t>general content feedback, please write your commentary in a separate document, grouped according to the content headings in the Table of </a:t>
            </a:r>
            <a:r>
              <a:rPr lang="en-US" dirty="0" smtClean="0"/>
              <a:t>Contents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Please use the </a:t>
            </a:r>
            <a:r>
              <a:rPr lang="en-US" dirty="0"/>
              <a:t>model content feedback </a:t>
            </a:r>
            <a:r>
              <a:rPr lang="en-US" dirty="0" smtClean="0"/>
              <a:t>template; </a:t>
            </a:r>
            <a:r>
              <a:rPr lang="en-US" dirty="0"/>
              <a:t>if you do not have feedback for a particular heading, please delete that heading from your feedback </a:t>
            </a:r>
            <a:r>
              <a:rPr lang="en-US" dirty="0" smtClean="0"/>
              <a:t>form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For </a:t>
            </a:r>
            <a:r>
              <a:rPr lang="en-US" dirty="0"/>
              <a:t>technical corrections (e.g., </a:t>
            </a:r>
            <a:r>
              <a:rPr lang="en-US" dirty="0" smtClean="0"/>
              <a:t>grammar, </a:t>
            </a:r>
            <a:r>
              <a:rPr lang="en-US" dirty="0"/>
              <a:t>please use the Track Changes function in Microsoft Word to indicate those </a:t>
            </a:r>
            <a:r>
              <a:rPr lang="en-US" dirty="0" smtClean="0"/>
              <a:t>corrections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575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</a:t>
            </a:r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u="sng" dirty="0" smtClean="0"/>
              <a:t>Wednesday, </a:t>
            </a:r>
            <a:r>
              <a:rPr lang="en-US" b="1" u="sng" dirty="0" smtClean="0"/>
              <a:t>November </a:t>
            </a:r>
            <a:r>
              <a:rPr lang="en-US" b="1" u="sng" dirty="0" smtClean="0"/>
              <a:t>11 at 11:59PM: </a:t>
            </a:r>
            <a:r>
              <a:rPr lang="en-US" dirty="0" smtClean="0"/>
              <a:t>Written feedback on draft due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b="1" u="sng" dirty="0" smtClean="0"/>
              <a:t>Friday</a:t>
            </a:r>
            <a:r>
              <a:rPr lang="en-US" b="1" u="sng" dirty="0" smtClean="0"/>
              <a:t>, November 13:</a:t>
            </a:r>
            <a:r>
              <a:rPr lang="en-US" dirty="0" smtClean="0"/>
              <a:t> Final draft to distributed to work group members and sent to GRA for </a:t>
            </a:r>
            <a:r>
              <a:rPr lang="en-US" dirty="0" smtClean="0"/>
              <a:t>filing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GRA </a:t>
            </a:r>
            <a:r>
              <a:rPr lang="en-US" dirty="0"/>
              <a:t>will </a:t>
            </a:r>
            <a:r>
              <a:rPr lang="en-US" dirty="0" smtClean="0"/>
              <a:t>review and submit draft </a:t>
            </a:r>
            <a:r>
              <a:rPr lang="en-US" dirty="0"/>
              <a:t>to </a:t>
            </a:r>
            <a:r>
              <a:rPr lang="en-US" dirty="0" smtClean="0"/>
              <a:t>OSHHR </a:t>
            </a:r>
            <a:r>
              <a:rPr lang="en-US" dirty="0"/>
              <a:t>for </a:t>
            </a:r>
            <a:r>
              <a:rPr lang="en-US" dirty="0" smtClean="0"/>
              <a:t>its review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Upon </a:t>
            </a:r>
            <a:r>
              <a:rPr lang="en-US" dirty="0"/>
              <a:t>OSHHR's approval, VDH will then submit the final approved report to DLAS for </a:t>
            </a:r>
            <a:r>
              <a:rPr lang="en-US" dirty="0" smtClean="0"/>
              <a:t>publication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Upon </a:t>
            </a:r>
            <a:r>
              <a:rPr lang="en-US" dirty="0"/>
              <a:t>publication, VDH will send a copy of the final approved report to the work group members and post it on OLC's </a:t>
            </a:r>
            <a:r>
              <a:rPr lang="en-US" dirty="0" smtClean="0"/>
              <a:t>website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180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adjourn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Call to Order and Welcome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02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dirty="0" smtClean="0"/>
              <a:t>Roll Call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738755"/>
              </p:ext>
            </p:extLst>
          </p:nvPr>
        </p:nvGraphicFramePr>
        <p:xfrm>
          <a:off x="2133600" y="1219200"/>
          <a:ext cx="8077200" cy="5187098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715512">
                  <a:extLst>
                    <a:ext uri="{9D8B030D-6E8A-4147-A177-3AD203B41FA5}">
                      <a16:colId xmlns:a16="http://schemas.microsoft.com/office/drawing/2014/main" val="4086270737"/>
                    </a:ext>
                  </a:extLst>
                </a:gridCol>
                <a:gridCol w="4361688">
                  <a:extLst>
                    <a:ext uri="{9D8B030D-6E8A-4147-A177-3AD203B41FA5}">
                      <a16:colId xmlns:a16="http://schemas.microsoft.com/office/drawing/2014/main" val="3659211937"/>
                    </a:ext>
                  </a:extLst>
                </a:gridCol>
              </a:tblGrid>
              <a:tr h="482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Work Group Member</a:t>
                      </a:r>
                      <a:endParaRPr lang="en-US" sz="1600" dirty="0">
                        <a:solidFill>
                          <a:srgbClr val="333399"/>
                        </a:solidFill>
                      </a:endParaRPr>
                    </a:p>
                  </a:txBody>
                  <a:tcPr marL="79653" marR="79653" marT="39822" marB="3982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Organization or Agency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653" marR="79653" marT="39822" marB="39822" anchor="ctr"/>
                </a:tc>
                <a:extLst>
                  <a:ext uri="{0D108BD9-81ED-4DB2-BD59-A6C34878D82A}">
                    <a16:rowId xmlns:a16="http://schemas.microsoft.com/office/drawing/2014/main" val="3683240885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Alaysia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Black Hackett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Chief Diversity Officer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3554969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Meaghan Green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Chief Workforce Development Advisor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8962323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Judy Jackson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for the Blind and Vision Impaired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8843352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Karen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Brimm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for the Deaf and Hard of Hearing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90871913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Joani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Latimer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of Aging and Rehabilitative Services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9790087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Gail Thompson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of Aging and Rehabilitative Services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77369534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Jewel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Bronaugh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of Agriculture and Consumer Service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6491661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Kathryn Paxton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of Agriculture and Consumer Service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23618141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Charlette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Ridout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of Nursing, Department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Health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5495745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Elizabeth Carter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Healthcare Workforce Data Center, Department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Health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03330838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Corie Tillman Wolf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of Long-Term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Care Administrators,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Health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75994577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Kurt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Elward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of Medical Assistance Services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4777797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Barbara Seymour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of Medical Assistance Services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64338517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Randall Stamper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Community College System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916061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dirty="0" smtClean="0"/>
              <a:t>Roll Call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698321"/>
              </p:ext>
            </p:extLst>
          </p:nvPr>
        </p:nvGraphicFramePr>
        <p:xfrm>
          <a:off x="2133600" y="1219200"/>
          <a:ext cx="8077200" cy="5304029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715512">
                  <a:extLst>
                    <a:ext uri="{9D8B030D-6E8A-4147-A177-3AD203B41FA5}">
                      <a16:colId xmlns:a16="http://schemas.microsoft.com/office/drawing/2014/main" val="4086270737"/>
                    </a:ext>
                  </a:extLst>
                </a:gridCol>
                <a:gridCol w="4361688">
                  <a:extLst>
                    <a:ext uri="{9D8B030D-6E8A-4147-A177-3AD203B41FA5}">
                      <a16:colId xmlns:a16="http://schemas.microsoft.com/office/drawing/2014/main" val="3659211937"/>
                    </a:ext>
                  </a:extLst>
                </a:gridCol>
              </a:tblGrid>
              <a:tr h="482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Work Group Member</a:t>
                      </a:r>
                      <a:endParaRPr lang="en-US" sz="1600" dirty="0">
                        <a:solidFill>
                          <a:srgbClr val="333399"/>
                        </a:solidFill>
                      </a:endParaRPr>
                    </a:p>
                  </a:txBody>
                  <a:tcPr marL="79653" marR="79653" marT="39822" marB="3982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Organization or Agency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653" marR="79653" marT="39822" marB="39822" anchor="ctr"/>
                </a:tc>
                <a:extLst>
                  <a:ext uri="{0D108BD9-81ED-4DB2-BD59-A6C34878D82A}">
                    <a16:rowId xmlns:a16="http://schemas.microsoft.com/office/drawing/2014/main" val="3683240885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Todd Barnes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Veterans Services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3554969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Heather Legere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of Veterans Services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8962323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 Kukich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Dignity for the Aged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8843352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Bob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Kukich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Dignity for the Aged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90871913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Erin Hines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Dignity for the Aged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4763123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Susan Hines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Dignity for the Aged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5503521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Lionel </a:t>
                      </a:r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DeCuir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Dignity for the Aged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4707286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Jen A.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Kiggans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Senate, General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Assembly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0416051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Christina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Holloway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Beach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Health and Wellness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48155892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Dana Parsons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LeadingAge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Virginia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880836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Alicia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Cundiff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LeadingAge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Virginia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3137797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Payne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 Health Care Association | Virginia Center for Assisted Living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18583349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W. Scott Johnson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 Health Care Association | Virginia Center for Assisted Living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2170216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Vivienne McDaniel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Nurses Association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16859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23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dirty="0" smtClean="0"/>
              <a:t>Roll Call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732713"/>
              </p:ext>
            </p:extLst>
          </p:nvPr>
        </p:nvGraphicFramePr>
        <p:xfrm>
          <a:off x="2133600" y="1219200"/>
          <a:ext cx="8077200" cy="222782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715512">
                  <a:extLst>
                    <a:ext uri="{9D8B030D-6E8A-4147-A177-3AD203B41FA5}">
                      <a16:colId xmlns:a16="http://schemas.microsoft.com/office/drawing/2014/main" val="4086270737"/>
                    </a:ext>
                  </a:extLst>
                </a:gridCol>
                <a:gridCol w="4361688">
                  <a:extLst>
                    <a:ext uri="{9D8B030D-6E8A-4147-A177-3AD203B41FA5}">
                      <a16:colId xmlns:a16="http://schemas.microsoft.com/office/drawing/2014/main" val="3659211937"/>
                    </a:ext>
                  </a:extLst>
                </a:gridCol>
              </a:tblGrid>
              <a:tr h="482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Work Group Member</a:t>
                      </a:r>
                      <a:endParaRPr lang="en-US" sz="1600" dirty="0">
                        <a:solidFill>
                          <a:srgbClr val="333399"/>
                        </a:solidFill>
                      </a:endParaRPr>
                    </a:p>
                  </a:txBody>
                  <a:tcPr marL="79653" marR="79653" marT="39822" marB="3982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Organization or Agency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653" marR="79653" marT="39822" marB="39822" anchor="ctr"/>
                </a:tc>
                <a:extLst>
                  <a:ext uri="{0D108BD9-81ED-4DB2-BD59-A6C34878D82A}">
                    <a16:rowId xmlns:a16="http://schemas.microsoft.com/office/drawing/2014/main" val="3683240885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Joseph Hilbert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of Governmental and Regulatory Affairs, Department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Health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8843352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Heather Anderson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of Health Equity, Department of Health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4763123"/>
                  </a:ext>
                </a:extLst>
              </a:tr>
              <a:tr h="2871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A. Carole Pratt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of Governmental and Regulatory Affairs, Department of Health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2601326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Rebekah E. Allen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of Licensure and Certification, Department of Health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7999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726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200" b="1" dirty="0" smtClean="0"/>
              <a:t>Ch. 932 (2020 Acts of Assembly) Work Group - Agenda </a:t>
            </a:r>
            <a:endParaRPr lang="en-US" altLang="en-US" sz="3200" dirty="0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2985867"/>
              </p:ext>
            </p:extLst>
          </p:nvPr>
        </p:nvGraphicFramePr>
        <p:xfrm>
          <a:off x="609600" y="1143000"/>
          <a:ext cx="10668000" cy="5236014"/>
        </p:xfrm>
        <a:graphic>
          <a:graphicData uri="http://schemas.openxmlformats.org/drawingml/2006/table">
            <a:tbl>
              <a:tblPr bandRow="1">
                <a:tableStyleId>{68D230F3-CF80-4859-8CE7-A43EE81993B5}</a:tableStyleId>
              </a:tblPr>
              <a:tblGrid>
                <a:gridCol w="5334000">
                  <a:extLst>
                    <a:ext uri="{9D8B030D-6E8A-4147-A177-3AD203B41FA5}">
                      <a16:colId xmlns:a16="http://schemas.microsoft.com/office/drawing/2014/main" val="665998348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823977138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lang="en-US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Public Comment Period </a:t>
                      </a:r>
                    </a:p>
                    <a:p>
                      <a:endParaRPr lang="en-US" sz="1800" dirty="0"/>
                    </a:p>
                  </a:txBody>
                  <a:tcPr marL="80010" marR="80010" marT="40005" marB="40005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295100335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Feedback</a:t>
                      </a:r>
                      <a:r>
                        <a:rPr lang="en-US" sz="1800" baseline="0" dirty="0" smtClean="0"/>
                        <a:t> on “Preface” and “Introduction”</a:t>
                      </a:r>
                      <a:endParaRPr lang="en-US" sz="1800" dirty="0"/>
                    </a:p>
                  </a:txBody>
                  <a:tcPr marL="80010" marR="80010" marT="40005" marB="4000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Ms. Allen, Dr. Pratt &amp; Work Group Members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dirty="0" smtClean="0">
                        <a:effectLst/>
                      </a:endParaRPr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22088736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Feedback on “VA Clinical Workforce for Nursing Homes”</a:t>
                      </a:r>
                      <a:endParaRPr lang="en-US" sz="1800" dirty="0"/>
                    </a:p>
                  </a:txBody>
                  <a:tcPr marL="80010" marR="80010" marT="40005" marB="4000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Ms. Allen, Dr. Pratt &amp; Work Group Members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dirty="0" smtClean="0">
                        <a:effectLst/>
                      </a:endParaRPr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22804257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Feedback on “Education-Related Recommendations”</a:t>
                      </a:r>
                      <a:endParaRPr lang="en-US" sz="1800" dirty="0"/>
                    </a:p>
                  </a:txBody>
                  <a:tcPr marL="80010" marR="80010" marT="40005" marB="4000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Ms. Allen, Dr. Pratt &amp; Work Group Members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dirty="0" smtClean="0">
                        <a:effectLst/>
                      </a:endParaRPr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9725161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Feedback on “Wage-Related Recommendations”</a:t>
                      </a:r>
                      <a:endParaRPr lang="en-US" sz="1800" dirty="0"/>
                    </a:p>
                  </a:txBody>
                  <a:tcPr marL="80010" marR="80010" marT="40005" marB="4000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Ms. Allen, Dr. Pratt &amp; Work Group Members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dirty="0" smtClean="0">
                        <a:effectLst/>
                      </a:endParaRPr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19888539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Feedback on “Workforce-Related</a:t>
                      </a:r>
                      <a:r>
                        <a:rPr lang="en-US" sz="1800" baseline="0" dirty="0" smtClean="0"/>
                        <a:t> Recommendations”</a:t>
                      </a:r>
                      <a:endParaRPr lang="en-US" sz="1800" dirty="0"/>
                    </a:p>
                  </a:txBody>
                  <a:tcPr marL="80010" marR="80010" marT="40005" marB="4000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Ms. Allen, Dr. Pratt &amp; Work Group Members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dirty="0" smtClean="0">
                        <a:effectLst/>
                      </a:endParaRPr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12471027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Feedback on “Appendices”</a:t>
                      </a:r>
                      <a:endParaRPr lang="en-US" sz="1800" dirty="0"/>
                    </a:p>
                  </a:txBody>
                  <a:tcPr marL="80010" marR="80010" marT="40005" marB="4000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Ms. Allen, Dr. Pratt &amp; Work Group Members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dirty="0" smtClean="0">
                        <a:effectLst/>
                      </a:endParaRPr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2918758476"/>
                  </a:ext>
                </a:extLst>
              </a:tr>
              <a:tr h="835464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Next Steps for Work Group Report</a:t>
                      </a:r>
                      <a:endParaRPr lang="en-US" sz="1800" dirty="0"/>
                    </a:p>
                  </a:txBody>
                  <a:tcPr marL="80010" marR="80010" marT="40005" marB="4000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Ms. Allen &amp; Dr. Pratt </a:t>
                      </a:r>
                      <a:endParaRPr lang="en-US" sz="1800" b="0" dirty="0" smtClean="0">
                        <a:effectLst/>
                      </a:endParaRPr>
                    </a:p>
                    <a:p>
                      <a:pPr rtl="0"/>
                      <a:endParaRPr lang="en-US" sz="1800" b="0" dirty="0" smtClean="0">
                        <a:effectLst/>
                      </a:endParaRPr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139821179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Written Public Comment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Written comments were emailed to </a:t>
            </a:r>
            <a:r>
              <a:rPr lang="en-US" dirty="0" smtClean="0"/>
              <a:t>members</a:t>
            </a: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Posted on OLC’s website at </a:t>
            </a:r>
            <a:r>
              <a:rPr lang="en-US" dirty="0">
                <a:hlinkClick r:id="rId2"/>
              </a:rPr>
              <a:t>https://www.vdh.virginia.gov/licensure-and-certification/laws-regulations-and-guidelines/current-legislative-work-groups-reports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under Ch. 932 (2020 Acts of Assembly) in the “Meetings” section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As a reminder, a summary of written comments will be included in the work group’s final report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Written comments should be sent to </a:t>
            </a:r>
            <a:r>
              <a:rPr lang="en-US" dirty="0" smtClean="0">
                <a:hlinkClick r:id="rId3"/>
              </a:rPr>
              <a:t>Rebekah.Allen@vdh.virginia.gov</a:t>
            </a:r>
            <a:r>
              <a:rPr lang="en-US" dirty="0" smtClean="0"/>
              <a:t> and </a:t>
            </a:r>
            <a:r>
              <a:rPr lang="en-US" dirty="0" smtClean="0">
                <a:hlinkClick r:id="rId4"/>
              </a:rPr>
              <a:t>Carole.Pratt@vdh.virginia.gov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4301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smtClean="0"/>
              <a:t>Public Comment Period</a:t>
            </a:r>
          </a:p>
        </p:txBody>
      </p:sp>
      <p:sp>
        <p:nvSpPr>
          <p:cNvPr id="118787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mtClean="0"/>
              <a:t>There is a two minute time limit for each person to speak.</a:t>
            </a:r>
          </a:p>
          <a:p>
            <a:pPr>
              <a:buFontTx/>
              <a:buChar char="•"/>
            </a:pPr>
            <a:r>
              <a:rPr lang="en-US" altLang="en-US" smtClean="0"/>
              <a:t>We will be calling from the list generated through registration. </a:t>
            </a:r>
          </a:p>
          <a:p>
            <a:pPr>
              <a:buFontTx/>
              <a:buChar char="•"/>
            </a:pPr>
            <a:r>
              <a:rPr lang="en-US" altLang="en-US" smtClean="0"/>
              <a:t>After the 2 minute public comment limit is reached we will let you complete the sentence and will mute you and move on to the next attendee. </a:t>
            </a:r>
          </a:p>
          <a:p>
            <a:pPr>
              <a:buFontTx/>
              <a:buChar char="•"/>
            </a:pPr>
            <a:r>
              <a:rPr lang="en-US" altLang="en-US" smtClean="0"/>
              <a:t>We will call the name of the person on list and also the name of the person  is next on the list.</a:t>
            </a:r>
          </a:p>
          <a:p>
            <a:pPr>
              <a:buFontTx/>
              <a:buChar char="•"/>
            </a:pPr>
            <a:endParaRPr lang="en-US" altLang="en-US" smtClean="0"/>
          </a:p>
          <a:p>
            <a:pPr>
              <a:buFontTx/>
              <a:buChar char="•"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 on “Preface” and “Introduction”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30546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18997</TotalTime>
  <Words>905</Words>
  <Application>Microsoft Office PowerPoint</Application>
  <PresentationFormat>Widescreen</PresentationFormat>
  <Paragraphs>135</Paragraphs>
  <Slides>18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Trebuchet MS</vt:lpstr>
      <vt:lpstr>Default Design</vt:lpstr>
      <vt:lpstr>Welcome to the Ch. 932 (2020 Acts of Assembly) Work Group Meeting November 9, 2020 9:00 a.m.</vt:lpstr>
      <vt:lpstr>Call to Order and Welcome</vt:lpstr>
      <vt:lpstr>Roll Call</vt:lpstr>
      <vt:lpstr>Roll Call</vt:lpstr>
      <vt:lpstr>Roll Call</vt:lpstr>
      <vt:lpstr>Ch. 932 (2020 Acts of Assembly) Work Group - Agenda </vt:lpstr>
      <vt:lpstr>Written Public Comment</vt:lpstr>
      <vt:lpstr>Public Comment Period</vt:lpstr>
      <vt:lpstr>Feedback on “Preface” and “Introduction”</vt:lpstr>
      <vt:lpstr>Feedback on “VA Clinical Workforce for Nursing Homes”</vt:lpstr>
      <vt:lpstr>Feedback on “Education-Related Recommendations” </vt:lpstr>
      <vt:lpstr>Feedback on “Wage-Related Recommendations” </vt:lpstr>
      <vt:lpstr>Feedback on “Workforce-Related Recommendations” </vt:lpstr>
      <vt:lpstr>Feedback on Appendices</vt:lpstr>
      <vt:lpstr>Next Steps</vt:lpstr>
      <vt:lpstr>Feedback</vt:lpstr>
      <vt:lpstr>Report Timeline</vt:lpstr>
      <vt:lpstr>adjourn</vt:lpstr>
    </vt:vector>
  </TitlesOfParts>
  <Company>VDH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rstepanek</dc:creator>
  <cp:lastModifiedBy>Allen, Rebekah (VDH)</cp:lastModifiedBy>
  <cp:revision>167</cp:revision>
  <cp:lastPrinted>2017-09-25T17:37:12Z</cp:lastPrinted>
  <dcterms:created xsi:type="dcterms:W3CDTF">2008-08-05T14:53:59Z</dcterms:created>
  <dcterms:modified xsi:type="dcterms:W3CDTF">2020-11-09T13:47:43Z</dcterms:modified>
</cp:coreProperties>
</file>